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4"/>
  </p:handoutMasterIdLst>
  <p:sldIdLst>
    <p:sldId id="256" r:id="rId5"/>
    <p:sldId id="264" r:id="rId6"/>
    <p:sldId id="259" r:id="rId7"/>
    <p:sldId id="257" r:id="rId8"/>
    <p:sldId id="258"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snapToObjects="1" showGuides="1">
      <p:cViewPr varScale="1">
        <p:scale>
          <a:sx n="74" d="100"/>
          <a:sy n="74" d="100"/>
        </p:scale>
        <p:origin x="720" y="7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‹Nr.›</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de-DE"/>
              <a:t>Mastertitelformat bearbeiten</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54017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de-DE"/>
              <a:t>Bild durch Klicken auf Symbol hinzufügen</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de-DE"/>
              <a:t>Bild durch Klicken auf Symbol hinzufügen</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de-DE"/>
              <a:t>Bild durch Klicken auf Symbol hinzufügen</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de-DE"/>
              <a:t>Mediaclip durch Klicken auf Symbol hinzufügen</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de-DE"/>
              <a:t>Mastertitelformat bearbeiten</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de-DE"/>
              <a:t>Mastertextformat bearbeiten</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de-DE"/>
              <a:t>Mastertextformat bearbeiten</a:t>
            </a:r>
          </a:p>
        </p:txBody>
      </p:sp>
    </p:spTree>
    <p:extLst>
      <p:ext uri="{BB962C8B-B14F-4D97-AF65-F5344CB8AC3E}">
        <p14:creationId xmlns:p14="http://schemas.microsoft.com/office/powerpoint/2010/main" val="130082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5"/>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de-DE"/>
              <a:t>Mastertextformat bearbeiten</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5"/>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de-DE"/>
              <a:t>Mastertextformat bearbeiten</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5"/>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de-DE"/>
              <a:t>Mastertextformat bearbeiten</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5"/>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de-DE"/>
              <a:t>Mastertextformat bearbeiten</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5"/>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de-DE"/>
              <a:t>Mastertextformat bearbeiten</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5"/>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de-DE"/>
              <a:t>Mastertextformat bearbeiten</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5"/>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de-DE"/>
              <a:t>Mastertextformat bearbeiten</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5"/>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de-DE"/>
              <a:t>Mastertextformat bearbeiten</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de-DE"/>
              <a:t>Mastertextformat bearbeiten</a:t>
            </a:r>
          </a:p>
        </p:txBody>
      </p:sp>
    </p:spTree>
    <p:extLst>
      <p:ext uri="{BB962C8B-B14F-4D97-AF65-F5344CB8AC3E}">
        <p14:creationId xmlns:p14="http://schemas.microsoft.com/office/powerpoint/2010/main" val="180705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de-DE"/>
              <a:t>Mastertitelformat bearbeiten</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409178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de-DE"/>
              <a:t>Mastertitelformat bearbeiten</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5">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de-DE"/>
              <a:t>Mastertitelformat bearbeiten</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5">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de-DE"/>
              <a:t>Mastertitelformat bearbeiten</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de-DE"/>
              <a:t>Mastertitelformat bearbeiten</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de-DE"/>
              <a:t>Mastertitelformat bearbeiten</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Picture 6">
            <a:extLst>
              <a:ext uri="{FF2B5EF4-FFF2-40B4-BE49-F238E27FC236}">
                <a16:creationId xmlns:a16="http://schemas.microsoft.com/office/drawing/2014/main" id="{551263C1-1C03-8E44-86F3-BB2F68A07F4F}"/>
              </a:ext>
            </a:extLst>
          </p:cNvPr>
          <p:cNvPicPr>
            <a:picLocks noChangeAspect="1"/>
          </p:cNvPicPr>
          <p:nvPr userDrawn="1"/>
        </p:nvPicPr>
        <p:blipFill>
          <a:blip r:embed="rId21"/>
          <a:stretch>
            <a:fillRect/>
          </a:stretch>
        </p:blipFill>
        <p:spPr>
          <a:xfrm>
            <a:off x="10899066" y="360000"/>
            <a:ext cx="923334" cy="286974"/>
          </a:xfrm>
          <a:prstGeom prst="rect">
            <a:avLst/>
          </a:prstGeom>
        </p:spPr>
      </p:pic>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50" r:id="rId3"/>
    <p:sldLayoutId id="2147483651" r:id="rId4"/>
    <p:sldLayoutId id="2147483673" r:id="rId5"/>
    <p:sldLayoutId id="2147483670" r:id="rId6"/>
    <p:sldLayoutId id="2147483674" r:id="rId7"/>
    <p:sldLayoutId id="2147483671" r:id="rId8"/>
    <p:sldLayoutId id="2147483675" r:id="rId9"/>
    <p:sldLayoutId id="2147483664" r:id="rId10"/>
    <p:sldLayoutId id="2147483665" r:id="rId11"/>
    <p:sldLayoutId id="2147483666" r:id="rId12"/>
    <p:sldLayoutId id="2147483667" r:id="rId13"/>
    <p:sldLayoutId id="2147483668" r:id="rId14"/>
    <p:sldLayoutId id="2147483654" r:id="rId15"/>
    <p:sldLayoutId id="2147483655" r:id="rId16"/>
    <p:sldLayoutId id="2147483672" r:id="rId17"/>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4AAA-E6B4-444A-A281-0321FFD0D2FB}"/>
              </a:ext>
            </a:extLst>
          </p:cNvPr>
          <p:cNvSpPr>
            <a:spLocks noGrp="1"/>
          </p:cNvSpPr>
          <p:nvPr>
            <p:ph type="ctrTitle"/>
          </p:nvPr>
        </p:nvSpPr>
        <p:spPr/>
        <p:txBody>
          <a:bodyPr>
            <a:normAutofit fontScale="90000"/>
          </a:bodyPr>
          <a:lstStyle/>
          <a:p>
            <a:r>
              <a:rPr lang="de-DE" dirty="0"/>
              <a:t>Präsentation</a:t>
            </a:r>
            <a:endParaRPr lang="en-DE" dirty="0"/>
          </a:p>
        </p:txBody>
      </p:sp>
      <p:sp>
        <p:nvSpPr>
          <p:cNvPr id="3" name="Subtitle 2">
            <a:extLst>
              <a:ext uri="{FF2B5EF4-FFF2-40B4-BE49-F238E27FC236}">
                <a16:creationId xmlns:a16="http://schemas.microsoft.com/office/drawing/2014/main" id="{5EAC96B3-457C-0845-8D9A-5551DCE0FE68}"/>
              </a:ext>
            </a:extLst>
          </p:cNvPr>
          <p:cNvSpPr>
            <a:spLocks noGrp="1"/>
          </p:cNvSpPr>
          <p:nvPr>
            <p:ph type="subTitle" idx="1"/>
          </p:nvPr>
        </p:nvSpPr>
        <p:spPr/>
        <p:txBody>
          <a:bodyPr/>
          <a:lstStyle/>
          <a:p>
            <a:r>
              <a:rPr lang="de-DE" dirty="0"/>
              <a:t>Von Andreas Litt</a:t>
            </a:r>
            <a:endParaRPr lang="en-DE" dirty="0"/>
          </a:p>
        </p:txBody>
      </p:sp>
    </p:spTree>
    <p:extLst>
      <p:ext uri="{BB962C8B-B14F-4D97-AF65-F5344CB8AC3E}">
        <p14:creationId xmlns:p14="http://schemas.microsoft.com/office/powerpoint/2010/main" val="65073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049A4-C5B0-1F0C-9086-0218980FFD83}"/>
              </a:ext>
            </a:extLst>
          </p:cNvPr>
          <p:cNvSpPr>
            <a:spLocks noGrp="1"/>
          </p:cNvSpPr>
          <p:nvPr>
            <p:ph type="title"/>
          </p:nvPr>
        </p:nvSpPr>
        <p:spPr/>
        <p:txBody>
          <a:bodyPr>
            <a:normAutofit fontScale="90000"/>
          </a:bodyPr>
          <a:lstStyle/>
          <a:p>
            <a:r>
              <a:rPr lang="de-DE" dirty="0"/>
              <a:t>Agenda</a:t>
            </a:r>
          </a:p>
        </p:txBody>
      </p:sp>
      <p:sp>
        <p:nvSpPr>
          <p:cNvPr id="3" name="Textplatzhalter 2">
            <a:extLst>
              <a:ext uri="{FF2B5EF4-FFF2-40B4-BE49-F238E27FC236}">
                <a16:creationId xmlns:a16="http://schemas.microsoft.com/office/drawing/2014/main" id="{88A339F5-190D-8569-5A7A-3E09079BC055}"/>
              </a:ext>
            </a:extLst>
          </p:cNvPr>
          <p:cNvSpPr>
            <a:spLocks noGrp="1"/>
          </p:cNvSpPr>
          <p:nvPr>
            <p:ph type="body" sz="quarter" idx="10"/>
          </p:nvPr>
        </p:nvSpPr>
        <p:spPr/>
        <p:txBody>
          <a:bodyPr>
            <a:normAutofit fontScale="92500" lnSpcReduction="20000"/>
          </a:bodyPr>
          <a:lstStyle/>
          <a:p>
            <a:r>
              <a:rPr lang="de-DE" dirty="0"/>
              <a:t>01</a:t>
            </a:r>
          </a:p>
        </p:txBody>
      </p:sp>
      <p:sp>
        <p:nvSpPr>
          <p:cNvPr id="4" name="Textplatzhalter 3">
            <a:extLst>
              <a:ext uri="{FF2B5EF4-FFF2-40B4-BE49-F238E27FC236}">
                <a16:creationId xmlns:a16="http://schemas.microsoft.com/office/drawing/2014/main" id="{60DCE4F5-7C65-68C7-815A-4AB8D48FA5CF}"/>
              </a:ext>
            </a:extLst>
          </p:cNvPr>
          <p:cNvSpPr>
            <a:spLocks noGrp="1"/>
          </p:cNvSpPr>
          <p:nvPr>
            <p:ph type="body" sz="quarter" idx="11"/>
          </p:nvPr>
        </p:nvSpPr>
        <p:spPr/>
        <p:txBody>
          <a:bodyPr/>
          <a:lstStyle/>
          <a:p>
            <a:r>
              <a:rPr lang="de-DE" dirty="0"/>
              <a:t>Reifen Müller </a:t>
            </a:r>
          </a:p>
        </p:txBody>
      </p:sp>
      <p:sp>
        <p:nvSpPr>
          <p:cNvPr id="5" name="Textplatzhalter 4">
            <a:extLst>
              <a:ext uri="{FF2B5EF4-FFF2-40B4-BE49-F238E27FC236}">
                <a16:creationId xmlns:a16="http://schemas.microsoft.com/office/drawing/2014/main" id="{EF9F787F-04C0-7AE7-B11C-7EBE3F2A0862}"/>
              </a:ext>
            </a:extLst>
          </p:cNvPr>
          <p:cNvSpPr>
            <a:spLocks noGrp="1"/>
          </p:cNvSpPr>
          <p:nvPr>
            <p:ph type="body" sz="quarter" idx="12"/>
          </p:nvPr>
        </p:nvSpPr>
        <p:spPr/>
        <p:txBody>
          <a:bodyPr/>
          <a:lstStyle/>
          <a:p>
            <a:r>
              <a:rPr lang="de-DE" dirty="0"/>
              <a:t>Information, Produkte</a:t>
            </a:r>
          </a:p>
        </p:txBody>
      </p:sp>
      <p:sp>
        <p:nvSpPr>
          <p:cNvPr id="6" name="Textplatzhalter 5">
            <a:extLst>
              <a:ext uri="{FF2B5EF4-FFF2-40B4-BE49-F238E27FC236}">
                <a16:creationId xmlns:a16="http://schemas.microsoft.com/office/drawing/2014/main" id="{5933A346-062F-1716-DB3D-26A911676E38}"/>
              </a:ext>
            </a:extLst>
          </p:cNvPr>
          <p:cNvSpPr>
            <a:spLocks noGrp="1"/>
          </p:cNvSpPr>
          <p:nvPr>
            <p:ph type="body" sz="quarter" idx="13"/>
          </p:nvPr>
        </p:nvSpPr>
        <p:spPr/>
        <p:txBody>
          <a:bodyPr>
            <a:normAutofit fontScale="92500" lnSpcReduction="20000"/>
          </a:bodyPr>
          <a:lstStyle/>
          <a:p>
            <a:r>
              <a:rPr lang="de-DE" dirty="0"/>
              <a:t>02</a:t>
            </a:r>
          </a:p>
        </p:txBody>
      </p:sp>
      <p:sp>
        <p:nvSpPr>
          <p:cNvPr id="7" name="Textplatzhalter 6">
            <a:extLst>
              <a:ext uri="{FF2B5EF4-FFF2-40B4-BE49-F238E27FC236}">
                <a16:creationId xmlns:a16="http://schemas.microsoft.com/office/drawing/2014/main" id="{0EDCAED1-962C-82DB-8057-C970D4B6D7DB}"/>
              </a:ext>
            </a:extLst>
          </p:cNvPr>
          <p:cNvSpPr>
            <a:spLocks noGrp="1"/>
          </p:cNvSpPr>
          <p:nvPr>
            <p:ph type="body" sz="quarter" idx="14"/>
          </p:nvPr>
        </p:nvSpPr>
        <p:spPr/>
        <p:txBody>
          <a:bodyPr/>
          <a:lstStyle/>
          <a:p>
            <a:r>
              <a:rPr lang="de-DE" dirty="0"/>
              <a:t>Mahnungen</a:t>
            </a:r>
          </a:p>
        </p:txBody>
      </p:sp>
      <p:sp>
        <p:nvSpPr>
          <p:cNvPr id="8" name="Textplatzhalter 7">
            <a:extLst>
              <a:ext uri="{FF2B5EF4-FFF2-40B4-BE49-F238E27FC236}">
                <a16:creationId xmlns:a16="http://schemas.microsoft.com/office/drawing/2014/main" id="{985E6820-EDB3-5BB0-325F-A58B99F5DAB6}"/>
              </a:ext>
            </a:extLst>
          </p:cNvPr>
          <p:cNvSpPr>
            <a:spLocks noGrp="1"/>
          </p:cNvSpPr>
          <p:nvPr>
            <p:ph type="body" sz="quarter" idx="15"/>
          </p:nvPr>
        </p:nvSpPr>
        <p:spPr/>
        <p:txBody>
          <a:bodyPr/>
          <a:lstStyle/>
          <a:p>
            <a:r>
              <a:rPr lang="de-DE" dirty="0"/>
              <a:t>Autowerkstatt Witten, Auto-Service-Knorr</a:t>
            </a:r>
          </a:p>
        </p:txBody>
      </p:sp>
      <p:sp>
        <p:nvSpPr>
          <p:cNvPr id="9" name="Textplatzhalter 8">
            <a:extLst>
              <a:ext uri="{FF2B5EF4-FFF2-40B4-BE49-F238E27FC236}">
                <a16:creationId xmlns:a16="http://schemas.microsoft.com/office/drawing/2014/main" id="{264F977B-1CBB-7BD6-1D6C-B9D141D0C59A}"/>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CC909C29-9B47-5585-D6DB-923DE31C358E}"/>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5C126820-31AF-747D-B401-E743664C0D43}"/>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D88E401A-D941-5125-D5D7-FBF1C26B0576}"/>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B84CCEEC-482D-E32C-BD28-496085BC2182}"/>
              </a:ext>
            </a:extLst>
          </p:cNvPr>
          <p:cNvSpPr>
            <a:spLocks noGrp="1"/>
          </p:cNvSpPr>
          <p:nvPr>
            <p:ph type="body" sz="quarter" idx="20"/>
          </p:nvPr>
        </p:nvSpPr>
        <p:spPr/>
        <p:txBody>
          <a:bodyPr/>
          <a:lstStyle/>
          <a:p>
            <a:endParaRPr lang="de-DE"/>
          </a:p>
        </p:txBody>
      </p:sp>
      <p:sp>
        <p:nvSpPr>
          <p:cNvPr id="14" name="Textplatzhalter 13">
            <a:extLst>
              <a:ext uri="{FF2B5EF4-FFF2-40B4-BE49-F238E27FC236}">
                <a16:creationId xmlns:a16="http://schemas.microsoft.com/office/drawing/2014/main" id="{2752B57E-B0AA-C897-92E0-EDBF8716808C}"/>
              </a:ext>
            </a:extLst>
          </p:cNvPr>
          <p:cNvSpPr>
            <a:spLocks noGrp="1"/>
          </p:cNvSpPr>
          <p:nvPr>
            <p:ph type="body" sz="quarter" idx="21"/>
          </p:nvPr>
        </p:nvSpPr>
        <p:spPr/>
        <p:txBody>
          <a:bodyPr/>
          <a:lstStyle/>
          <a:p>
            <a:endParaRPr lang="de-DE"/>
          </a:p>
        </p:txBody>
      </p:sp>
      <p:sp>
        <p:nvSpPr>
          <p:cNvPr id="15" name="Textplatzhalter 14">
            <a:extLst>
              <a:ext uri="{FF2B5EF4-FFF2-40B4-BE49-F238E27FC236}">
                <a16:creationId xmlns:a16="http://schemas.microsoft.com/office/drawing/2014/main" id="{3BF90A44-33EF-680A-3508-367CBC6DD6EF}"/>
              </a:ext>
            </a:extLst>
          </p:cNvPr>
          <p:cNvSpPr>
            <a:spLocks noGrp="1"/>
          </p:cNvSpPr>
          <p:nvPr>
            <p:ph type="body" sz="quarter" idx="22"/>
          </p:nvPr>
        </p:nvSpPr>
        <p:spPr/>
        <p:txBody>
          <a:bodyPr/>
          <a:lstStyle/>
          <a:p>
            <a:endParaRPr lang="de-DE"/>
          </a:p>
        </p:txBody>
      </p:sp>
      <p:sp>
        <p:nvSpPr>
          <p:cNvPr id="16" name="Textplatzhalter 15">
            <a:extLst>
              <a:ext uri="{FF2B5EF4-FFF2-40B4-BE49-F238E27FC236}">
                <a16:creationId xmlns:a16="http://schemas.microsoft.com/office/drawing/2014/main" id="{DD62D9C0-9BA5-D632-A708-0DA5BABC03E3}"/>
              </a:ext>
            </a:extLst>
          </p:cNvPr>
          <p:cNvSpPr>
            <a:spLocks noGrp="1"/>
          </p:cNvSpPr>
          <p:nvPr>
            <p:ph type="body" sz="quarter" idx="23"/>
          </p:nvPr>
        </p:nvSpPr>
        <p:spPr/>
        <p:txBody>
          <a:bodyPr/>
          <a:lstStyle/>
          <a:p>
            <a:endParaRPr lang="de-DE"/>
          </a:p>
        </p:txBody>
      </p:sp>
      <p:sp>
        <p:nvSpPr>
          <p:cNvPr id="17" name="Textplatzhalter 16">
            <a:extLst>
              <a:ext uri="{FF2B5EF4-FFF2-40B4-BE49-F238E27FC236}">
                <a16:creationId xmlns:a16="http://schemas.microsoft.com/office/drawing/2014/main" id="{19559293-06D8-F1BE-95BC-8AED688C05BF}"/>
              </a:ext>
            </a:extLst>
          </p:cNvPr>
          <p:cNvSpPr>
            <a:spLocks noGrp="1"/>
          </p:cNvSpPr>
          <p:nvPr>
            <p:ph type="body" sz="quarter" idx="24"/>
          </p:nvPr>
        </p:nvSpPr>
        <p:spPr/>
        <p:txBody>
          <a:bodyPr/>
          <a:lstStyle/>
          <a:p>
            <a:endParaRPr lang="de-DE"/>
          </a:p>
        </p:txBody>
      </p:sp>
      <p:sp>
        <p:nvSpPr>
          <p:cNvPr id="18" name="Textplatzhalter 17">
            <a:extLst>
              <a:ext uri="{FF2B5EF4-FFF2-40B4-BE49-F238E27FC236}">
                <a16:creationId xmlns:a16="http://schemas.microsoft.com/office/drawing/2014/main" id="{AFC9FF17-D5C7-4C50-31A4-DF57364D1EC4}"/>
              </a:ext>
            </a:extLst>
          </p:cNvPr>
          <p:cNvSpPr>
            <a:spLocks noGrp="1"/>
          </p:cNvSpPr>
          <p:nvPr>
            <p:ph type="body" sz="quarter" idx="25"/>
          </p:nvPr>
        </p:nvSpPr>
        <p:spPr/>
        <p:txBody>
          <a:bodyPr/>
          <a:lstStyle/>
          <a:p>
            <a:endParaRPr lang="de-DE"/>
          </a:p>
        </p:txBody>
      </p:sp>
      <p:sp>
        <p:nvSpPr>
          <p:cNvPr id="19" name="Textplatzhalter 18">
            <a:extLst>
              <a:ext uri="{FF2B5EF4-FFF2-40B4-BE49-F238E27FC236}">
                <a16:creationId xmlns:a16="http://schemas.microsoft.com/office/drawing/2014/main" id="{89A1BFA1-895B-9C11-8330-3BA1F737E93E}"/>
              </a:ext>
            </a:extLst>
          </p:cNvPr>
          <p:cNvSpPr>
            <a:spLocks noGrp="1"/>
          </p:cNvSpPr>
          <p:nvPr>
            <p:ph type="body" sz="quarter" idx="26"/>
          </p:nvPr>
        </p:nvSpPr>
        <p:spPr/>
        <p:txBody>
          <a:bodyPr/>
          <a:lstStyle/>
          <a:p>
            <a:endParaRPr lang="de-DE"/>
          </a:p>
        </p:txBody>
      </p:sp>
      <p:sp>
        <p:nvSpPr>
          <p:cNvPr id="20" name="Textplatzhalter 19">
            <a:extLst>
              <a:ext uri="{FF2B5EF4-FFF2-40B4-BE49-F238E27FC236}">
                <a16:creationId xmlns:a16="http://schemas.microsoft.com/office/drawing/2014/main" id="{E4C3D598-7435-E2E3-EB52-F00184143577}"/>
              </a:ext>
            </a:extLst>
          </p:cNvPr>
          <p:cNvSpPr>
            <a:spLocks noGrp="1"/>
          </p:cNvSpPr>
          <p:nvPr>
            <p:ph type="body" sz="quarter" idx="27"/>
          </p:nvPr>
        </p:nvSpPr>
        <p:spPr/>
        <p:txBody>
          <a:bodyPr/>
          <a:lstStyle/>
          <a:p>
            <a:endParaRPr lang="de-DE"/>
          </a:p>
        </p:txBody>
      </p:sp>
      <p:sp>
        <p:nvSpPr>
          <p:cNvPr id="21" name="Textplatzhalter 20">
            <a:extLst>
              <a:ext uri="{FF2B5EF4-FFF2-40B4-BE49-F238E27FC236}">
                <a16:creationId xmlns:a16="http://schemas.microsoft.com/office/drawing/2014/main" id="{4AFBED2F-1546-B1DD-FDC2-3798C992A9F4}"/>
              </a:ext>
            </a:extLst>
          </p:cNvPr>
          <p:cNvSpPr>
            <a:spLocks noGrp="1"/>
          </p:cNvSpPr>
          <p:nvPr>
            <p:ph type="body" sz="quarter" idx="28"/>
          </p:nvPr>
        </p:nvSpPr>
        <p:spPr/>
        <p:txBody>
          <a:bodyPr/>
          <a:lstStyle/>
          <a:p>
            <a:endParaRPr lang="de-DE"/>
          </a:p>
        </p:txBody>
      </p:sp>
      <p:sp>
        <p:nvSpPr>
          <p:cNvPr id="22" name="Textplatzhalter 21">
            <a:extLst>
              <a:ext uri="{FF2B5EF4-FFF2-40B4-BE49-F238E27FC236}">
                <a16:creationId xmlns:a16="http://schemas.microsoft.com/office/drawing/2014/main" id="{9F473278-FB67-3DB7-125C-673EF98DE44F}"/>
              </a:ext>
            </a:extLst>
          </p:cNvPr>
          <p:cNvSpPr>
            <a:spLocks noGrp="1"/>
          </p:cNvSpPr>
          <p:nvPr>
            <p:ph type="body" sz="quarter" idx="29"/>
          </p:nvPr>
        </p:nvSpPr>
        <p:spPr/>
        <p:txBody>
          <a:bodyPr/>
          <a:lstStyle/>
          <a:p>
            <a:endParaRPr lang="de-DE"/>
          </a:p>
        </p:txBody>
      </p:sp>
      <p:sp>
        <p:nvSpPr>
          <p:cNvPr id="23" name="Textplatzhalter 22">
            <a:extLst>
              <a:ext uri="{FF2B5EF4-FFF2-40B4-BE49-F238E27FC236}">
                <a16:creationId xmlns:a16="http://schemas.microsoft.com/office/drawing/2014/main" id="{08C00B2B-9673-F1AE-8282-65D85290E380}"/>
              </a:ext>
            </a:extLst>
          </p:cNvPr>
          <p:cNvSpPr>
            <a:spLocks noGrp="1"/>
          </p:cNvSpPr>
          <p:nvPr>
            <p:ph type="body" sz="quarter" idx="30"/>
          </p:nvPr>
        </p:nvSpPr>
        <p:spPr/>
        <p:txBody>
          <a:bodyPr/>
          <a:lstStyle/>
          <a:p>
            <a:endParaRPr lang="de-DE"/>
          </a:p>
        </p:txBody>
      </p:sp>
      <p:sp>
        <p:nvSpPr>
          <p:cNvPr id="24" name="Textplatzhalter 23">
            <a:extLst>
              <a:ext uri="{FF2B5EF4-FFF2-40B4-BE49-F238E27FC236}">
                <a16:creationId xmlns:a16="http://schemas.microsoft.com/office/drawing/2014/main" id="{D1A6EA56-6ACE-C0EA-BA26-86217062B8E5}"/>
              </a:ext>
            </a:extLst>
          </p:cNvPr>
          <p:cNvSpPr>
            <a:spLocks noGrp="1"/>
          </p:cNvSpPr>
          <p:nvPr>
            <p:ph type="body" sz="quarter" idx="31"/>
          </p:nvPr>
        </p:nvSpPr>
        <p:spPr/>
        <p:txBody>
          <a:bodyPr/>
          <a:lstStyle/>
          <a:p>
            <a:endParaRPr lang="de-DE"/>
          </a:p>
        </p:txBody>
      </p:sp>
      <p:sp>
        <p:nvSpPr>
          <p:cNvPr id="25" name="Textplatzhalter 24">
            <a:extLst>
              <a:ext uri="{FF2B5EF4-FFF2-40B4-BE49-F238E27FC236}">
                <a16:creationId xmlns:a16="http://schemas.microsoft.com/office/drawing/2014/main" id="{278F82B4-11B7-8BEF-DDD7-DD36A891A09B}"/>
              </a:ext>
            </a:extLst>
          </p:cNvPr>
          <p:cNvSpPr>
            <a:spLocks noGrp="1"/>
          </p:cNvSpPr>
          <p:nvPr>
            <p:ph type="body" sz="quarter" idx="32"/>
          </p:nvPr>
        </p:nvSpPr>
        <p:spPr/>
        <p:txBody>
          <a:bodyPr/>
          <a:lstStyle/>
          <a:p>
            <a:endParaRPr lang="de-DE"/>
          </a:p>
        </p:txBody>
      </p:sp>
      <p:sp>
        <p:nvSpPr>
          <p:cNvPr id="26" name="Textplatzhalter 25">
            <a:extLst>
              <a:ext uri="{FF2B5EF4-FFF2-40B4-BE49-F238E27FC236}">
                <a16:creationId xmlns:a16="http://schemas.microsoft.com/office/drawing/2014/main" id="{F25A87A3-5665-0AAE-0797-44D86336C54B}"/>
              </a:ext>
            </a:extLst>
          </p:cNvPr>
          <p:cNvSpPr>
            <a:spLocks noGrp="1"/>
          </p:cNvSpPr>
          <p:nvPr>
            <p:ph type="body" sz="quarter" idx="33"/>
          </p:nvPr>
        </p:nvSpPr>
        <p:spPr>
          <a:xfrm>
            <a:off x="6895712" y="5624309"/>
            <a:ext cx="4551363" cy="487997"/>
          </a:xfrm>
        </p:spPr>
        <p:txBody>
          <a:bodyPr/>
          <a:lstStyle/>
          <a:p>
            <a:endParaRPr lang="de-DE" dirty="0"/>
          </a:p>
        </p:txBody>
      </p:sp>
    </p:spTree>
    <p:extLst>
      <p:ext uri="{BB962C8B-B14F-4D97-AF65-F5344CB8AC3E}">
        <p14:creationId xmlns:p14="http://schemas.microsoft.com/office/powerpoint/2010/main" val="275601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3BD5A5-CC68-6977-4A65-B8473FA685A3}"/>
              </a:ext>
            </a:extLst>
          </p:cNvPr>
          <p:cNvSpPr>
            <a:spLocks noGrp="1"/>
          </p:cNvSpPr>
          <p:nvPr>
            <p:ph type="ctrTitle"/>
          </p:nvPr>
        </p:nvSpPr>
        <p:spPr/>
        <p:txBody>
          <a:bodyPr/>
          <a:lstStyle/>
          <a:p>
            <a:r>
              <a:rPr lang="de-DE" dirty="0"/>
              <a:t>Reifen Müller</a:t>
            </a:r>
          </a:p>
        </p:txBody>
      </p:sp>
      <p:sp>
        <p:nvSpPr>
          <p:cNvPr id="3" name="Textplatzhalter 2">
            <a:extLst>
              <a:ext uri="{FF2B5EF4-FFF2-40B4-BE49-F238E27FC236}">
                <a16:creationId xmlns:a16="http://schemas.microsoft.com/office/drawing/2014/main" id="{2CF145A0-A32D-3336-361F-F8D474F16B28}"/>
              </a:ext>
            </a:extLst>
          </p:cNvPr>
          <p:cNvSpPr>
            <a:spLocks noGrp="1"/>
          </p:cNvSpPr>
          <p:nvPr>
            <p:ph type="body" sz="quarter" idx="10"/>
          </p:nvPr>
        </p:nvSpPr>
        <p:spPr/>
        <p:txBody>
          <a:bodyPr/>
          <a:lstStyle/>
          <a:p>
            <a:r>
              <a:rPr lang="de-DE" dirty="0"/>
              <a:t>01</a:t>
            </a:r>
          </a:p>
        </p:txBody>
      </p:sp>
    </p:spTree>
    <p:extLst>
      <p:ext uri="{BB962C8B-B14F-4D97-AF65-F5344CB8AC3E}">
        <p14:creationId xmlns:p14="http://schemas.microsoft.com/office/powerpoint/2010/main" val="195728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32C90D-3455-1408-B450-D3029B28E6F6}"/>
              </a:ext>
            </a:extLst>
          </p:cNvPr>
          <p:cNvSpPr>
            <a:spLocks noGrp="1"/>
          </p:cNvSpPr>
          <p:nvPr>
            <p:ph type="title"/>
          </p:nvPr>
        </p:nvSpPr>
        <p:spPr/>
        <p:txBody>
          <a:bodyPr>
            <a:normAutofit fontScale="90000"/>
          </a:bodyPr>
          <a:lstStyle/>
          <a:p>
            <a:r>
              <a:rPr lang="de-DE" dirty="0"/>
              <a:t>Allgemeine Informationen </a:t>
            </a:r>
          </a:p>
        </p:txBody>
      </p:sp>
      <p:sp>
        <p:nvSpPr>
          <p:cNvPr id="3" name="Inhaltsplatzhalter 2">
            <a:extLst>
              <a:ext uri="{FF2B5EF4-FFF2-40B4-BE49-F238E27FC236}">
                <a16:creationId xmlns:a16="http://schemas.microsoft.com/office/drawing/2014/main" id="{0FDC9380-25E5-4963-D5DB-815E985E94FE}"/>
              </a:ext>
            </a:extLst>
          </p:cNvPr>
          <p:cNvSpPr>
            <a:spLocks noGrp="1"/>
          </p:cNvSpPr>
          <p:nvPr>
            <p:ph idx="1"/>
          </p:nvPr>
        </p:nvSpPr>
        <p:spPr/>
        <p:txBody>
          <a:bodyPr/>
          <a:lstStyle/>
          <a:p>
            <a:r>
              <a:rPr lang="de-DE" dirty="0"/>
              <a:t>Reifengroßhändler </a:t>
            </a:r>
          </a:p>
          <a:p>
            <a:r>
              <a:rPr lang="de-DE" dirty="0"/>
              <a:t>Großhandelstochter von Hankook</a:t>
            </a:r>
          </a:p>
          <a:p>
            <a:r>
              <a:rPr lang="de-DE" dirty="0"/>
              <a:t>1966 gegründet</a:t>
            </a:r>
          </a:p>
          <a:p>
            <a:r>
              <a:rPr lang="de-DE" dirty="0"/>
              <a:t>45 Servicestationen in 5 Bundesländern (Bayern, BW, Thüringen, Hessen, NRW)</a:t>
            </a:r>
          </a:p>
          <a:p>
            <a:r>
              <a:rPr lang="de-DE" dirty="0"/>
              <a:t>Circa 750 Mitarbeiter </a:t>
            </a:r>
          </a:p>
          <a:p>
            <a:r>
              <a:rPr lang="de-DE" dirty="0"/>
              <a:t>Laut wem-zu-wem.de : 200 bis 500 Millionen Euro Umsatz</a:t>
            </a:r>
          </a:p>
          <a:p>
            <a:r>
              <a:rPr lang="de-DE" dirty="0"/>
              <a:t>Zentrallager und Hauptstandort in Hammelburg (LK Bad Kissingen, Bayern)</a:t>
            </a:r>
          </a:p>
          <a:p>
            <a:r>
              <a:rPr lang="de-DE" dirty="0"/>
              <a:t>Wachsendes mittelständisches Unternehmen</a:t>
            </a:r>
          </a:p>
          <a:p>
            <a:endParaRPr lang="de-DE" dirty="0"/>
          </a:p>
          <a:p>
            <a:endParaRPr lang="de-DE" dirty="0"/>
          </a:p>
        </p:txBody>
      </p:sp>
    </p:spTree>
    <p:extLst>
      <p:ext uri="{BB962C8B-B14F-4D97-AF65-F5344CB8AC3E}">
        <p14:creationId xmlns:p14="http://schemas.microsoft.com/office/powerpoint/2010/main" val="222264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3C8B2-596E-05F9-9533-CF7AAF75540D}"/>
              </a:ext>
            </a:extLst>
          </p:cNvPr>
          <p:cNvSpPr>
            <a:spLocks noGrp="1"/>
          </p:cNvSpPr>
          <p:nvPr>
            <p:ph type="title"/>
          </p:nvPr>
        </p:nvSpPr>
        <p:spPr/>
        <p:txBody>
          <a:bodyPr>
            <a:normAutofit fontScale="90000"/>
          </a:bodyPr>
          <a:lstStyle/>
          <a:p>
            <a:r>
              <a:rPr lang="de-DE" dirty="0"/>
              <a:t>Dienstleistungen</a:t>
            </a:r>
          </a:p>
        </p:txBody>
      </p:sp>
      <p:sp>
        <p:nvSpPr>
          <p:cNvPr id="3" name="Inhaltsplatzhalter 2">
            <a:extLst>
              <a:ext uri="{FF2B5EF4-FFF2-40B4-BE49-F238E27FC236}">
                <a16:creationId xmlns:a16="http://schemas.microsoft.com/office/drawing/2014/main" id="{34CEE506-E714-19C0-E717-2EC8E7CD2464}"/>
              </a:ext>
            </a:extLst>
          </p:cNvPr>
          <p:cNvSpPr>
            <a:spLocks noGrp="1"/>
          </p:cNvSpPr>
          <p:nvPr>
            <p:ph idx="1"/>
          </p:nvPr>
        </p:nvSpPr>
        <p:spPr/>
        <p:txBody>
          <a:bodyPr/>
          <a:lstStyle/>
          <a:p>
            <a:r>
              <a:rPr lang="de-DE" dirty="0"/>
              <a:t>Reifenmanagement </a:t>
            </a:r>
          </a:p>
          <a:p>
            <a:pPr lvl="1"/>
            <a:r>
              <a:rPr lang="de-DE" dirty="0" err="1"/>
              <a:t>Reifenkonfigurator</a:t>
            </a:r>
            <a:endParaRPr lang="de-DE" dirty="0"/>
          </a:p>
          <a:p>
            <a:pPr lvl="1"/>
            <a:r>
              <a:rPr lang="de-DE" dirty="0"/>
              <a:t>Reifendruckkontrolle </a:t>
            </a:r>
          </a:p>
          <a:p>
            <a:pPr lvl="1"/>
            <a:r>
              <a:rPr lang="de-DE" dirty="0"/>
              <a:t>Alles rund um den Reifen </a:t>
            </a:r>
          </a:p>
          <a:p>
            <a:r>
              <a:rPr lang="de-DE" dirty="0"/>
              <a:t>Flottenmanagement </a:t>
            </a:r>
          </a:p>
          <a:p>
            <a:r>
              <a:rPr lang="de-DE" dirty="0"/>
              <a:t>Inspektion + Wartung + notwendige Services </a:t>
            </a:r>
          </a:p>
          <a:p>
            <a:r>
              <a:rPr lang="de-DE" dirty="0"/>
              <a:t>Autorunderneuerung</a:t>
            </a:r>
          </a:p>
          <a:p>
            <a:pPr marL="0" indent="0">
              <a:buNone/>
            </a:pPr>
            <a:r>
              <a:rPr lang="de-DE" dirty="0"/>
              <a:t>Dadurch: Kostenreduzierung und Steigerung der Wirtschaftlichkeit </a:t>
            </a:r>
          </a:p>
          <a:p>
            <a:pPr marL="0" indent="0">
              <a:buNone/>
            </a:pPr>
            <a:r>
              <a:rPr lang="de-DE" dirty="0">
                <a:sym typeface="Wingdings" panose="05000000000000000000" pitchFamily="2" charset="2"/>
              </a:rPr>
              <a:t> Vor allem für Industrie- und Großkunden </a:t>
            </a:r>
            <a:endParaRPr lang="de-DE" dirty="0"/>
          </a:p>
        </p:txBody>
      </p:sp>
    </p:spTree>
    <p:extLst>
      <p:ext uri="{BB962C8B-B14F-4D97-AF65-F5344CB8AC3E}">
        <p14:creationId xmlns:p14="http://schemas.microsoft.com/office/powerpoint/2010/main" val="195627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38DE56-BE18-7C07-BDB6-DF622206C962}"/>
              </a:ext>
            </a:extLst>
          </p:cNvPr>
          <p:cNvSpPr>
            <a:spLocks noGrp="1"/>
          </p:cNvSpPr>
          <p:nvPr>
            <p:ph type="title"/>
          </p:nvPr>
        </p:nvSpPr>
        <p:spPr/>
        <p:txBody>
          <a:bodyPr>
            <a:normAutofit fontScale="90000"/>
          </a:bodyPr>
          <a:lstStyle/>
          <a:p>
            <a:r>
              <a:rPr lang="de-DE" dirty="0"/>
              <a:t>Produkte</a:t>
            </a:r>
          </a:p>
        </p:txBody>
      </p:sp>
      <p:sp>
        <p:nvSpPr>
          <p:cNvPr id="3" name="Inhaltsplatzhalter 2">
            <a:extLst>
              <a:ext uri="{FF2B5EF4-FFF2-40B4-BE49-F238E27FC236}">
                <a16:creationId xmlns:a16="http://schemas.microsoft.com/office/drawing/2014/main" id="{78C77946-3D1C-4AEB-B89E-3B047F5683C6}"/>
              </a:ext>
            </a:extLst>
          </p:cNvPr>
          <p:cNvSpPr>
            <a:spLocks noGrp="1"/>
          </p:cNvSpPr>
          <p:nvPr>
            <p:ph idx="1"/>
          </p:nvPr>
        </p:nvSpPr>
        <p:spPr/>
        <p:txBody>
          <a:bodyPr/>
          <a:lstStyle/>
          <a:p>
            <a:r>
              <a:rPr lang="de-DE" dirty="0"/>
              <a:t>PKW-/Motorrad- und Nutzfahrzeugreifen </a:t>
            </a:r>
          </a:p>
          <a:p>
            <a:r>
              <a:rPr lang="de-DE" dirty="0"/>
              <a:t>Alle </a:t>
            </a:r>
            <a:r>
              <a:rPr lang="de-DE" dirty="0" err="1"/>
              <a:t>nahmhaften</a:t>
            </a:r>
            <a:r>
              <a:rPr lang="de-DE" dirty="0"/>
              <a:t> Reifen- und Felgenhersteller </a:t>
            </a:r>
          </a:p>
        </p:txBody>
      </p:sp>
    </p:spTree>
    <p:extLst>
      <p:ext uri="{BB962C8B-B14F-4D97-AF65-F5344CB8AC3E}">
        <p14:creationId xmlns:p14="http://schemas.microsoft.com/office/powerpoint/2010/main" val="68412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446AA-72EC-9B76-3FC6-C15EF4DB95E6}"/>
              </a:ext>
            </a:extLst>
          </p:cNvPr>
          <p:cNvSpPr>
            <a:spLocks noGrp="1"/>
          </p:cNvSpPr>
          <p:nvPr>
            <p:ph type="ctrTitle"/>
          </p:nvPr>
        </p:nvSpPr>
        <p:spPr/>
        <p:txBody>
          <a:bodyPr/>
          <a:lstStyle/>
          <a:p>
            <a:r>
              <a:rPr lang="de-DE" dirty="0"/>
              <a:t>Mahnungen</a:t>
            </a:r>
          </a:p>
        </p:txBody>
      </p:sp>
      <p:sp>
        <p:nvSpPr>
          <p:cNvPr id="3" name="Textplatzhalter 2">
            <a:extLst>
              <a:ext uri="{FF2B5EF4-FFF2-40B4-BE49-F238E27FC236}">
                <a16:creationId xmlns:a16="http://schemas.microsoft.com/office/drawing/2014/main" id="{A8A539AD-F4FE-F18A-B8C8-9A3F47B3311B}"/>
              </a:ext>
            </a:extLst>
          </p:cNvPr>
          <p:cNvSpPr>
            <a:spLocks noGrp="1"/>
          </p:cNvSpPr>
          <p:nvPr>
            <p:ph type="body" sz="quarter" idx="10"/>
          </p:nvPr>
        </p:nvSpPr>
        <p:spPr/>
        <p:txBody>
          <a:bodyPr/>
          <a:lstStyle/>
          <a:p>
            <a:r>
              <a:rPr lang="de-DE" dirty="0"/>
              <a:t>02</a:t>
            </a:r>
          </a:p>
        </p:txBody>
      </p:sp>
    </p:spTree>
    <p:extLst>
      <p:ext uri="{BB962C8B-B14F-4D97-AF65-F5344CB8AC3E}">
        <p14:creationId xmlns:p14="http://schemas.microsoft.com/office/powerpoint/2010/main" val="366077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71CC4C-69F0-8482-36C7-C84E57471EB2}"/>
              </a:ext>
            </a:extLst>
          </p:cNvPr>
          <p:cNvSpPr>
            <a:spLocks noGrp="1"/>
          </p:cNvSpPr>
          <p:nvPr>
            <p:ph type="title"/>
          </p:nvPr>
        </p:nvSpPr>
        <p:spPr/>
        <p:txBody>
          <a:bodyPr>
            <a:normAutofit fontScale="90000"/>
          </a:bodyPr>
          <a:lstStyle/>
          <a:p>
            <a:r>
              <a:rPr lang="de-DE" dirty="0"/>
              <a:t>Autowerkstatt Witten</a:t>
            </a:r>
          </a:p>
        </p:txBody>
      </p:sp>
      <p:sp>
        <p:nvSpPr>
          <p:cNvPr id="3" name="Inhaltsplatzhalter 2">
            <a:extLst>
              <a:ext uri="{FF2B5EF4-FFF2-40B4-BE49-F238E27FC236}">
                <a16:creationId xmlns:a16="http://schemas.microsoft.com/office/drawing/2014/main" id="{7B5F9A37-46BA-D236-34FC-3FC28C89ADCC}"/>
              </a:ext>
            </a:extLst>
          </p:cNvPr>
          <p:cNvSpPr>
            <a:spLocks noGrp="1"/>
          </p:cNvSpPr>
          <p:nvPr>
            <p:ph idx="1"/>
          </p:nvPr>
        </p:nvSpPr>
        <p:spPr/>
        <p:txBody>
          <a:bodyPr/>
          <a:lstStyle/>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Sehr geehrter Herr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Helvaci</a:t>
            </a:r>
            <a:r>
              <a:rPr lang="de-DE" sz="1800" dirty="0">
                <a:effectLst/>
                <a:latin typeface="Calibri" panose="020F0502020204030204" pitchFamily="34" charset="0"/>
                <a:ea typeface="DengXian" panose="02010600030101010101" pitchFamily="2" charset="-122"/>
                <a:cs typeface="Times New Roman" panose="02020603050405020304" pitchFamily="18" charset="0"/>
              </a:rPr>
              <a:t>,</a:t>
            </a:r>
            <a:br>
              <a:rPr lang="de-DE" sz="1800" dirty="0">
                <a:effectLst/>
                <a:latin typeface="Calibri" panose="020F0502020204030204" pitchFamily="34" charset="0"/>
                <a:ea typeface="DengXian" panose="02010600030101010101" pitchFamily="2" charset="-122"/>
                <a:cs typeface="Times New Roman" panose="02020603050405020304" pitchFamily="18" charset="0"/>
              </a:rPr>
            </a:br>
            <a:endParaRPr lang="de-DE"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Wir von der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TecAlliance</a:t>
            </a:r>
            <a:r>
              <a:rPr lang="de-DE" sz="1800" dirty="0">
                <a:effectLst/>
                <a:latin typeface="Calibri" panose="020F0502020204030204" pitchFamily="34" charset="0"/>
                <a:ea typeface="DengXian" panose="02010600030101010101" pitchFamily="2" charset="-122"/>
                <a:cs typeface="Times New Roman" panose="02020603050405020304" pitchFamily="18" charset="0"/>
              </a:rPr>
              <a:t> hoffen Sie und Ihre Familie sind gut in das neue Jahr gestartet und wünschen Ihnen alles erdenklich Gute. </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Leider muss ich Ihnen auch weniger erfreuliche Nachrichten überbringen: So befindet sich im System noch eine offene Rechnung der Autowerkstatt Witten über 89€ vom 02.11.2022.</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Daher würde ich Sie gerne bitten einmal zu schauen, ob dies mit Ihren Dokumenten übereinstimmt und wenn ja diese Rechnung auch begleichen. So kann das Jahr 2023 ohne Lasten aus 2022 frisch und mit neuer Kraft begonnen werden.</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Sollten unsere Informationen nicht korrekt sein, bitte ich Sie ebenfalls dies uns einfach kurz mitzuteilen.</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Weiterhin wünschen wir Ihnen viel Erfolg mit den Produkten der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TecAlliance</a:t>
            </a:r>
            <a:r>
              <a:rPr lang="de-DE" sz="1800" dirty="0">
                <a:effectLst/>
                <a:latin typeface="Calibri" panose="020F0502020204030204" pitchFamily="34" charset="0"/>
                <a:ea typeface="DengXian" panose="02010600030101010101" pitchFamily="2" charset="-122"/>
                <a:cs typeface="Times New Roman" panose="02020603050405020304" pitchFamily="18" charset="0"/>
              </a:rPr>
              <a:t> GmbH – auf eine weiterhin erfolgreiche Zusammenarbeit auch in 2023.</a:t>
            </a:r>
          </a:p>
          <a:p>
            <a:pPr marL="0" indent="0">
              <a:buNone/>
            </a:pPr>
            <a:endParaRPr lang="de-DE" dirty="0"/>
          </a:p>
        </p:txBody>
      </p:sp>
    </p:spTree>
    <p:extLst>
      <p:ext uri="{BB962C8B-B14F-4D97-AF65-F5344CB8AC3E}">
        <p14:creationId xmlns:p14="http://schemas.microsoft.com/office/powerpoint/2010/main" val="196009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B977C0-0A33-F0F3-CB6B-A781F5FD6AD1}"/>
              </a:ext>
            </a:extLst>
          </p:cNvPr>
          <p:cNvSpPr>
            <a:spLocks noGrp="1"/>
          </p:cNvSpPr>
          <p:nvPr>
            <p:ph type="title"/>
          </p:nvPr>
        </p:nvSpPr>
        <p:spPr/>
        <p:txBody>
          <a:bodyPr>
            <a:normAutofit fontScale="90000"/>
          </a:bodyPr>
          <a:lstStyle/>
          <a:p>
            <a:r>
              <a:rPr lang="de-DE" dirty="0"/>
              <a:t>Auto-Service-Knorr</a:t>
            </a:r>
          </a:p>
        </p:txBody>
      </p:sp>
      <p:sp>
        <p:nvSpPr>
          <p:cNvPr id="3" name="Inhaltsplatzhalter 2">
            <a:extLst>
              <a:ext uri="{FF2B5EF4-FFF2-40B4-BE49-F238E27FC236}">
                <a16:creationId xmlns:a16="http://schemas.microsoft.com/office/drawing/2014/main" id="{0437D9E5-0DB7-F934-2374-949AC932A10A}"/>
              </a:ext>
            </a:extLst>
          </p:cNvPr>
          <p:cNvSpPr>
            <a:spLocks noGrp="1"/>
          </p:cNvSpPr>
          <p:nvPr>
            <p:ph idx="1"/>
          </p:nvPr>
        </p:nvSpPr>
        <p:spPr/>
        <p:txBody>
          <a:bodyPr/>
          <a:lstStyle/>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Sehr geehrter Herr Knorr,</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Wir von der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TecAlliance</a:t>
            </a:r>
            <a:r>
              <a:rPr lang="de-DE" sz="1800" dirty="0">
                <a:effectLst/>
                <a:latin typeface="Calibri" panose="020F0502020204030204" pitchFamily="34" charset="0"/>
                <a:ea typeface="DengXian" panose="02010600030101010101" pitchFamily="2" charset="-122"/>
                <a:cs typeface="Times New Roman" panose="02020603050405020304" pitchFamily="18" charset="0"/>
              </a:rPr>
              <a:t> wünschen Ihnen und ihrer Familie ein frohes neues Jahr 2023. Auf die weitere Zusammenarbeit mit dem Auto-Service-Knorr freuen wir uns sehr.</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Damit das neue Jahr auch für unsere Zusammenarbeit so erfolgreich weitergehen kann, wie 2022 endete, sind wir derzeit dabei noch offene Zahlungen abzuschließen. Hier ist uns auch aufgefallen, dass bei Ihnen noch eine Zahlung ihres Lastschrifteinzugs vom 01.12.2022 über 12€ aussteht. </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Um beiden Seiten Unannehmlichkeiten zu ersparen, würde ich Sie daher bitten zu überprüfen ob unsere Unterlagen mit Ihren übereinstimmen und dann die noch offene Lastschrift zu begleichen. Wenn unsere Informationen nicht mit ihren Eigenen übereinstimmen sollten, dann bitte ich Sie dieses ebenfalls uns kurz mitzuteilen. Das wäre dann auch alles. </a:t>
            </a:r>
          </a:p>
          <a:p>
            <a:pPr marL="0" indent="0">
              <a:buNone/>
            </a:pPr>
            <a:r>
              <a:rPr lang="de-DE" sz="1800" dirty="0">
                <a:effectLst/>
                <a:latin typeface="Calibri" panose="020F0502020204030204" pitchFamily="34" charset="0"/>
                <a:ea typeface="DengXian" panose="02010600030101010101" pitchFamily="2" charset="-122"/>
                <a:cs typeface="Times New Roman" panose="02020603050405020304" pitchFamily="18" charset="0"/>
              </a:rPr>
              <a:t>Weiterhin wünsche ich eine produktive Zusammenarbeit und viel Erfolg mit den Produkten der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TecAlliance</a:t>
            </a:r>
            <a:r>
              <a:rPr lang="de-DE" sz="1800" dirty="0">
                <a:effectLst/>
                <a:latin typeface="Calibri" panose="020F0502020204030204" pitchFamily="34" charset="0"/>
                <a:ea typeface="DengXian" panose="02010600030101010101" pitchFamily="2" charset="-122"/>
                <a:cs typeface="Times New Roman" panose="02020603050405020304" pitchFamily="18" charset="0"/>
              </a:rPr>
              <a:t> GmbH, sowie ein glückliches und erfolgreiches 2023.</a:t>
            </a:r>
          </a:p>
          <a:p>
            <a:pPr marL="0" indent="0">
              <a:buNone/>
            </a:pPr>
            <a:endParaRPr lang="de-DE" dirty="0"/>
          </a:p>
        </p:txBody>
      </p:sp>
    </p:spTree>
    <p:extLst>
      <p:ext uri="{BB962C8B-B14F-4D97-AF65-F5344CB8AC3E}">
        <p14:creationId xmlns:p14="http://schemas.microsoft.com/office/powerpoint/2010/main" val="31790277"/>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RMI only" id="{CE368F44-6AD3-F545-8CCD-98CBCD09B4C3}" vid="{2644B018-384B-AC41-8FB5-22EE263484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C2FA0F1838C5F4D880F0E94916B7E54" ma:contentTypeVersion="4" ma:contentTypeDescription="Ein neues Dokument erstellen." ma:contentTypeScope="" ma:versionID="d97a184d454648f96f8ae5d018402727">
  <xsd:schema xmlns:xsd="http://www.w3.org/2001/XMLSchema" xmlns:xs="http://www.w3.org/2001/XMLSchema" xmlns:p="http://schemas.microsoft.com/office/2006/metadata/properties" xmlns:ns2="9fa8f3b7-1625-4bc7-8076-fc42fb455954" targetNamespace="http://schemas.microsoft.com/office/2006/metadata/properties" ma:root="true" ma:fieldsID="48bd111ddbdc57d445a3631d3d49a662" ns2:_="">
    <xsd:import namespace="9fa8f3b7-1625-4bc7-8076-fc42fb45595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a8f3b7-1625-4bc7-8076-fc42fb4559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BB747B4D-C02F-473C-B5CF-393A9F8CA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a8f3b7-1625-4bc7-8076-fc42fb4559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49718B-A5E5-46E7-AFC7-B9ECBEAA9285}">
  <ds:schemaRefs>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 ds:uri="51e2b858-bf58-46a2-91b2-3dafa82a619b"/>
    <ds:schemaRef ds:uri="http://purl.org/dc/elements/1.1/"/>
    <ds:schemaRef ds:uri="6dedcb10-c833-433a-ac85-a71007a78ac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25388B2-9E87-483D-A05C-64D9B6EF2A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TecRMI only</Template>
  <TotalTime>0</TotalTime>
  <Words>415</Words>
  <Application>Microsoft Office PowerPoint</Application>
  <PresentationFormat>Breitbild</PresentationFormat>
  <Paragraphs>49</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Roboto</vt:lpstr>
      <vt:lpstr>Wingdings</vt:lpstr>
      <vt:lpstr>TecAlliance</vt:lpstr>
      <vt:lpstr>Präsentation</vt:lpstr>
      <vt:lpstr>Agenda</vt:lpstr>
      <vt:lpstr>Reifen Müller</vt:lpstr>
      <vt:lpstr>Allgemeine Informationen </vt:lpstr>
      <vt:lpstr>Dienstleistungen</vt:lpstr>
      <vt:lpstr>Produkte</vt:lpstr>
      <vt:lpstr>Mahnungen</vt:lpstr>
      <vt:lpstr>Autowerkstatt Witten</vt:lpstr>
      <vt:lpstr>Auto-Service-Knorr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dc:title>
  <dc:creator>Litt, Andreas</dc:creator>
  <cp:lastModifiedBy>Litt, Andreas</cp:lastModifiedBy>
  <cp:revision>1</cp:revision>
  <dcterms:created xsi:type="dcterms:W3CDTF">2023-01-09T14:01:55Z</dcterms:created>
  <dcterms:modified xsi:type="dcterms:W3CDTF">2023-01-09T15:06:54Z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0x010100FC2FA0F1838C5F4D880F0E94916B7E54</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d4b2fda7-17aa-4791-abfb-072ce301374f</vt:lpwstr>
  </property>
</Properties>
</file>