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34"/>
  </p:handoutMasterIdLst>
  <p:sldIdLst>
    <p:sldId id="256" r:id="rId5"/>
    <p:sldId id="278" r:id="rId6"/>
    <p:sldId id="281" r:id="rId7"/>
    <p:sldId id="280" r:id="rId8"/>
    <p:sldId id="279" r:id="rId9"/>
    <p:sldId id="285" r:id="rId10"/>
    <p:sldId id="282" r:id="rId11"/>
    <p:sldId id="284" r:id="rId12"/>
    <p:sldId id="283" r:id="rId13"/>
    <p:sldId id="257" r:id="rId14"/>
    <p:sldId id="258" r:id="rId15"/>
    <p:sldId id="259" r:id="rId16"/>
    <p:sldId id="260" r:id="rId17"/>
    <p:sldId id="274" r:id="rId18"/>
    <p:sldId id="261" r:id="rId19"/>
    <p:sldId id="262" r:id="rId20"/>
    <p:sldId id="275" r:id="rId21"/>
    <p:sldId id="263" r:id="rId22"/>
    <p:sldId id="276" r:id="rId23"/>
    <p:sldId id="264" r:id="rId24"/>
    <p:sldId id="277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505ED7-57CB-E144-904D-B5452DE04874}" v="4" dt="2021-09-21T12:10:32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90"/>
  </p:normalViewPr>
  <p:slideViewPr>
    <p:cSldViewPr snapToGrid="0" snapToObjects="1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EE3F07-9040-0644-883A-7080C76651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66B57-1E5F-0547-9BBB-07E09CA307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7A159-55E9-1349-A815-3A55664F4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408C4-2C7F-214C-83E2-CEB72601B4F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3794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A173E3F-5115-5745-A01C-6BDB633FCF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1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369543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A1F1688-E944-4C4F-AC6E-538FD381B8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4" y="453750"/>
            <a:ext cx="3362757" cy="295520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0" b="1">
                <a:solidFill>
                  <a:schemeClr val="accent1">
                    <a:alpha val="30000"/>
                  </a:schemeClr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04905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(no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774" y="1456421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806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ort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84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369543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A1F1688-E944-4C4F-AC6E-538FD381B8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4" y="453750"/>
            <a:ext cx="3362757" cy="295520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0" b="1">
                <a:solidFill>
                  <a:schemeClr val="bg1">
                    <a:alpha val="30000"/>
                  </a:schemeClr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E3C7B-F833-5945-B66C-C5C80212E2F3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3961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ortland (No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84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774" y="1456421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E3C7B-F833-5945-B66C-C5C80212E2F3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171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5557781" cy="537065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D7B698-CAA8-F342-AE3F-9CC44B7DDCD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75407" y="1128532"/>
            <a:ext cx="5557781" cy="537065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71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Pictur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5557781" cy="53012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CABB5-75F3-F344-8E03-1C5938602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75388" y="1128713"/>
            <a:ext cx="5916612" cy="530102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1944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Pictur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7396231" cy="53012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CABB5-75F3-F344-8E03-1C5938602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13852" y="1128713"/>
            <a:ext cx="4078148" cy="530102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1817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Content &amp; Picture Quar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8414804" cy="53012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CABB5-75F3-F344-8E03-1C5938602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32425" y="1128713"/>
            <a:ext cx="3059575" cy="530102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2332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22B0B730-52B2-9443-B2DA-6503A7C965D9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358811" y="1128713"/>
            <a:ext cx="11474414" cy="5370512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1859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EC9E-8FBA-4BFF-BA1E-9E04C5FF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6" y="284107"/>
            <a:ext cx="9847160" cy="49139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9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D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6FCD317-31F4-AE44-97DA-736DFAB839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98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289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0E1A399-4C71-9744-9B06-69982B35DA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5815" y="360000"/>
            <a:ext cx="3246187" cy="2272331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87F105-FE33-2643-AC8A-5B1111399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998" y="1704975"/>
            <a:ext cx="7865817" cy="316071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4400" i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D549CAC-79CE-514E-A82D-5350F501B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3091" y="4865688"/>
            <a:ext cx="6062724" cy="953925"/>
          </a:xfrm>
        </p:spPr>
        <p:txBody>
          <a:bodyPr>
            <a:normAutofit/>
          </a:bodyPr>
          <a:lstStyle>
            <a:lvl1pPr marL="0" indent="0" algn="r">
              <a:buNone/>
              <a:defRPr sz="2000" i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0082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E6DAE4E-4A36-F14C-A1D3-0A0453CD04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4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R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B96963D-3338-9140-A33D-38987081F3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8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Fl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9488066-91D5-864B-A276-C613F92D94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1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AD889B-78B7-BF4D-8D93-26BA1899DB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1035" y="1472883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01</a:t>
            </a:r>
            <a:endParaRPr lang="en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1CE1B1-AFC7-2D4E-8017-D90DB3E3F2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81124" y="1472882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5B3E819-4235-6D4C-AECF-EA7408B5E7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1124" y="1869440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8365BBB-0E6F-9245-BABB-180CE6809D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1035" y="2664041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02</a:t>
            </a:r>
            <a:endParaRPr lang="en-DE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C6F36F85-E1F6-B544-AD3A-15B95BAA72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81124" y="2664040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9C315AD-AA29-7A47-8F74-A7A9A78EF2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81124" y="3060598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DC37E991-A3B6-1B45-B9F4-884F9BCF0E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1035" y="3855200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03</a:t>
            </a:r>
            <a:endParaRPr lang="en-DE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4D65F2E-A41F-9646-AB34-D004236829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81124" y="3855199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5E0B70E-D31F-FA49-9D1B-465C32C1F8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81124" y="4251757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74A1C699-F980-AF4B-B6B9-8C392AFCC5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1035" y="5141119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04</a:t>
            </a:r>
            <a:endParaRPr lang="en-DE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6173A4F-B6E8-E24F-A513-FC94A76426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81124" y="5141118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DA6B35C7-726F-0245-94ED-2ADBF1DAF8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81124" y="5537676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F0523AA9-D6DF-2247-A8D7-10AF6437A8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9515" y="1472883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05</a:t>
            </a:r>
            <a:endParaRPr lang="en-DE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5B495F3C-4DBD-CD47-958F-516C0F5C52B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79604" y="1472882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A357B4C5-24C6-CE46-9FAF-9B5A76282D3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979604" y="1869440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7966C225-83F0-F74C-AD0B-4492810CA9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59513" y="2664041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06</a:t>
            </a:r>
            <a:endParaRPr lang="en-DE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25B4D641-B7EC-BE43-9C86-57A63370880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79602" y="2664040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3DE5C5EC-71F3-2A44-B8E6-0E5B5185514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979602" y="3060598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D43D543E-2013-B840-BA5C-4C1CCCA528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59513" y="3855200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07</a:t>
            </a:r>
            <a:endParaRPr lang="en-DE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E19E1BA-534B-7C4D-95F1-625D1583852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79602" y="3855199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3AFD27CB-0C5F-2340-AF7D-625FAAB6B2B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79602" y="4251757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CB8F86E3-613D-9C44-AA25-77CF8E09194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59513" y="5136312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08</a:t>
            </a:r>
            <a:endParaRPr lang="en-DE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BD59CE96-BD81-7846-A9F4-307D48ED5B0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979602" y="5136311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00F7E825-0B39-734D-AAFE-CB626573F6D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979602" y="5532869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0705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11474379" cy="537065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8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76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369543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A1F1688-E944-4C4F-AC6E-538FD381B8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4" y="453750"/>
            <a:ext cx="3362757" cy="295520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0" b="1">
                <a:solidFill>
                  <a:schemeClr val="accent1">
                    <a:alpha val="30000"/>
                  </a:schemeClr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64707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 (no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76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774" y="1435828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809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70AA9-E8EC-4621-B803-FA450C20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B1C46-EA04-49F1-A939-67E2175AE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BEEBC13-8AC9-3846-8A85-E0EAE02C7D08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9A2552C-1B0B-1443-9619-515435350AB7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AC1BDE-1A3C-EE4E-B1A9-EC253EA2A826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084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9" r:id="rId6"/>
    <p:sldLayoutId id="2147483650" r:id="rId7"/>
    <p:sldLayoutId id="2147483651" r:id="rId8"/>
    <p:sldLayoutId id="2147483673" r:id="rId9"/>
    <p:sldLayoutId id="2147483670" r:id="rId10"/>
    <p:sldLayoutId id="2147483674" r:id="rId11"/>
    <p:sldLayoutId id="2147483671" r:id="rId12"/>
    <p:sldLayoutId id="2147483675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54" r:id="rId19"/>
    <p:sldLayoutId id="2147483655" r:id="rId20"/>
    <p:sldLayoutId id="2147483672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4839E-F015-46CF-8612-247133CA4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Reifen Müller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601272-CFBE-4644-912F-8FDF507E4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Bundesanzeiger Version </a:t>
            </a:r>
          </a:p>
        </p:txBody>
      </p:sp>
    </p:spTree>
    <p:extLst>
      <p:ext uri="{BB962C8B-B14F-4D97-AF65-F5344CB8AC3E}">
        <p14:creationId xmlns:p14="http://schemas.microsoft.com/office/powerpoint/2010/main" val="208918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5DD82-3878-4EFB-8CD5-E5AE0BCBD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E1FD41-DD2D-4116-9ECD-2D439F5AC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44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21298-74E5-467B-949F-028F17792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781D56-7E3C-4E51-B874-3C139A985D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13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6EB71-456E-4CD2-9EBD-0A1A7A317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EE5C40-4E4F-4551-BB59-7D6E8B7AC6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79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9899F-8895-475B-9181-F34AAEFCEB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FCA1A2-A8FC-467C-A0DA-4979E19AA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683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C8B60-4D78-7840-9EDC-6065584C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1AD793-9133-DC43-AAFB-E455D19211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C8F7D5-C2F4-4F4A-BA4C-B1D9D3101C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0B4994-E591-2D4C-8FF0-E385E842C9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ABACCBB-64F8-6F41-A4B1-298FB6C79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GB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0542DD3-AA3E-4D4A-AAF7-C3909DF1DD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61743BB-91B4-7942-92FE-FAFB6B961B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CF807BA-B03F-9A4D-9813-3EC55704AF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endParaRPr lang="en-GB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2A467A7-AE4A-6F4B-8231-4F109437C9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1BB600B-AB3E-8F4C-9058-742AFF10DC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F710306-67F1-6E40-88E4-AEC2F54187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20000"/>
          </a:bodyPr>
          <a:lstStyle/>
          <a:p>
            <a:endParaRPr lang="en-GB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2A8895F-D2CA-9842-8AA9-F0C5543438B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A91CB79-B834-D141-B50E-0CFE2E1EA3E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C13639C-4B91-8441-85CA-6D6EABEC8B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en-GB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EAE3097-F910-B540-946F-9001EF988E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072E4049-2722-5F41-8558-BD6A00C7A49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9BDB0EA6-57D5-6544-A108-6EE3696AF8E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20000"/>
          </a:bodyPr>
          <a:lstStyle/>
          <a:p>
            <a:endParaRPr lang="en-GB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3A59FDCD-ADEF-9D4B-A050-FAC45E3037D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6454EFEE-E43A-7D48-AA31-7B9F561FE3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08678FF5-588D-4C4B-8DE4-917DFE20448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fontScale="92500" lnSpcReduction="20000"/>
          </a:bodyPr>
          <a:lstStyle/>
          <a:p>
            <a:endParaRPr lang="en-GB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65FCAB75-3997-7345-A782-E50A53C2CB9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F67E914D-5FC1-E542-BEE2-10D6E40D120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22F1B113-B102-9F4A-9EF5-E81A23850C8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 fontScale="92500" lnSpcReduction="20000"/>
          </a:bodyPr>
          <a:lstStyle/>
          <a:p>
            <a:endParaRPr lang="en-GB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342BAAD5-FC5C-8246-B661-9E9C17F859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E307D6A1-CC3C-A748-A22B-EC0B8EBC042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704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718E3-62E8-4D37-AEFF-2A611E32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FDFB0-D952-4E0F-94FA-D47BF67E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87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EECE9-8183-4D3A-A205-6A23651C1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AC55F-C8CF-4AEA-941A-0F74D1426F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822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B1C3D-2902-F243-97DC-B6AB38D8B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841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E0BEA-AA6B-4DED-96DC-533D0EE1A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4A17E0-D4F3-4258-9F72-DF54EACD76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145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0B8FB-C459-1C49-9732-6608DA1F6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54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071B5-1FF9-4803-AD8D-A829A8EF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Allgemeine Informationen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CD07DE-A190-6B05-4517-1553685C3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Gegründet 1966 [2018 von Hankook </a:t>
            </a:r>
            <a:r>
              <a:rPr lang="de-DE" dirty="0" err="1"/>
              <a:t>Tire</a:t>
            </a:r>
            <a:r>
              <a:rPr lang="de-DE" dirty="0"/>
              <a:t> Europe GmbH übernommen]</a:t>
            </a:r>
          </a:p>
          <a:p>
            <a:r>
              <a:rPr lang="de-DE" dirty="0"/>
              <a:t>45 Service Stores in Mittel- und Süddeutschland</a:t>
            </a:r>
          </a:p>
          <a:p>
            <a:pPr lvl="1"/>
            <a:r>
              <a:rPr lang="de-DE" dirty="0"/>
              <a:t>712 Mitarbeiter (davon 606 in Vollzeit, 73 Aushilfen und 33 Azubis)</a:t>
            </a:r>
          </a:p>
          <a:p>
            <a:r>
              <a:rPr lang="de-DE" dirty="0"/>
              <a:t>Personengesellschaft </a:t>
            </a:r>
            <a:r>
              <a:rPr lang="de-DE" dirty="0">
                <a:sym typeface="Wingdings" panose="05000000000000000000" pitchFamily="2" charset="2"/>
              </a:rPr>
              <a:t> Gesellschafter haften unbeschränkt </a:t>
            </a:r>
            <a:r>
              <a:rPr lang="de-DE" dirty="0"/>
              <a:t> </a:t>
            </a:r>
          </a:p>
          <a:p>
            <a:r>
              <a:rPr lang="de-DE" dirty="0"/>
              <a:t>Handel mit Reifen </a:t>
            </a:r>
          </a:p>
          <a:p>
            <a:r>
              <a:rPr lang="de-DE" dirty="0"/>
              <a:t>Wachsendes Unternehmen</a:t>
            </a:r>
          </a:p>
          <a:p>
            <a:r>
              <a:rPr lang="de-DE" dirty="0"/>
              <a:t>In Risikomanagementsystem des Hankook-Konzerns eingebunden </a:t>
            </a:r>
          </a:p>
          <a:p>
            <a:r>
              <a:rPr lang="de-DE" dirty="0"/>
              <a:t>Tochterunternehmen: </a:t>
            </a:r>
          </a:p>
          <a:p>
            <a:pPr lvl="1"/>
            <a:r>
              <a:rPr lang="de-DE" dirty="0"/>
              <a:t>Reifen Müller </a:t>
            </a:r>
            <a:r>
              <a:rPr lang="de-DE" dirty="0" err="1"/>
              <a:t>Runderneuerungs</a:t>
            </a:r>
            <a:r>
              <a:rPr lang="de-DE" dirty="0"/>
              <a:t> KG </a:t>
            </a:r>
          </a:p>
          <a:p>
            <a:pPr lvl="2"/>
            <a:r>
              <a:rPr lang="de-DE" dirty="0"/>
              <a:t>Kümmert sich um die </a:t>
            </a:r>
            <a:r>
              <a:rPr lang="de-DE" dirty="0" err="1"/>
              <a:t>Rundererneuerung</a:t>
            </a:r>
            <a:r>
              <a:rPr lang="de-DE" dirty="0"/>
              <a:t> der Reifen </a:t>
            </a:r>
          </a:p>
          <a:p>
            <a:pPr lvl="2"/>
            <a:r>
              <a:rPr lang="de-DE" dirty="0"/>
              <a:t>Tochter von Reifen Müller mit Hankook als Kommanditist </a:t>
            </a:r>
          </a:p>
          <a:p>
            <a:pPr lvl="2"/>
            <a:r>
              <a:rPr lang="de-DE" dirty="0"/>
              <a:t>Macht ebenfalls positive Entwicklung (eigene Wertgegenstände steigen)</a:t>
            </a:r>
          </a:p>
          <a:p>
            <a:r>
              <a:rPr lang="de-DE" dirty="0"/>
              <a:t>Unternehmen </a:t>
            </a:r>
            <a:r>
              <a:rPr lang="de-DE" dirty="0" err="1"/>
              <a:t>erziehlte</a:t>
            </a:r>
            <a:r>
              <a:rPr lang="de-DE" dirty="0"/>
              <a:t> Jahresüberschuss von 7.578.000</a:t>
            </a:r>
          </a:p>
          <a:p>
            <a:r>
              <a:rPr lang="de-DE" dirty="0"/>
              <a:t>Keine Finanzierungsengpässe vorhergesehen</a:t>
            </a:r>
          </a:p>
          <a:p>
            <a:pPr lvl="1"/>
            <a:r>
              <a:rPr lang="de-DE" dirty="0"/>
              <a:t>Keine Verpflichtungen gegenüber anderen von mehr als einem Jahr  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6266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D4568-23A4-4D47-943F-E9917F8A7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F97929-CBED-465D-9E21-38DC308CD5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213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48D63-E336-5D4F-B978-88A6EC414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41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93065-D1EC-43F5-A26A-62CA0184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24D6F0-E7B7-4DBA-A922-86BAC28A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BD66ED-521C-4836-9D90-2D4B312F1A7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9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50FE5-6761-48D6-BE8F-F47C9C01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D0CA2A-156A-4738-B881-8C2555D16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15CB45C-F396-424B-864C-A275C905C6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936998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D4047-5D6E-4E62-8500-A99230C1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F00EE9-2AD6-43BB-998B-BCC9CE612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5987D5F1-80AF-47CF-8E3A-86C080C9C9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4327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BC8E3-8951-46FC-AA1E-BBD730DA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193C77-6256-478E-95B7-3158EB11D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777BD560-F117-410D-A411-F9044C3858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805932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26F18-66FC-4CB6-906A-4452E5F5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Medienplatzhalter 2">
            <a:extLst>
              <a:ext uri="{FF2B5EF4-FFF2-40B4-BE49-F238E27FC236}">
                <a16:creationId xmlns:a16="http://schemas.microsoft.com/office/drawing/2014/main" id="{EF62C75C-231B-4CCC-8D34-949EF3C40EC7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68551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3E16F-05A0-4F73-B03E-D99D1BEC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183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5652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9C4F285-DB9A-4AE6-AC7A-CA1AE4334F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A4C1D2-62B6-4AA9-91BD-88AD3BAD68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78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4C30C-880E-12F8-AFF1-2081BFEF2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Ist-Zustand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18D6C3-95C7-2012-77CD-190641D42E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03819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6734D-6B45-3A72-38C5-AC49B7EE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Anfallende Kosten (ohne Steuer)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3C201-6AD0-AFFD-C8C1-7C1792BEF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Wareneinsatzkosten:</a:t>
            </a:r>
          </a:p>
          <a:p>
            <a:pPr lvl="1"/>
            <a:r>
              <a:rPr lang="de-DE" dirty="0"/>
              <a:t>Anstieg von 188.030.000 auf 203.762.000</a:t>
            </a:r>
          </a:p>
          <a:p>
            <a:pPr lvl="1"/>
            <a:r>
              <a:rPr lang="de-DE" dirty="0"/>
              <a:t>Entspricht einem Anstieg von 7,8%</a:t>
            </a:r>
          </a:p>
          <a:p>
            <a:r>
              <a:rPr lang="de-DE" dirty="0"/>
              <a:t>Personalkosten </a:t>
            </a:r>
          </a:p>
          <a:p>
            <a:pPr lvl="1"/>
            <a:r>
              <a:rPr lang="de-DE" dirty="0"/>
              <a:t>Anstieg von 23.746.000 auf 23.785.000</a:t>
            </a:r>
          </a:p>
          <a:p>
            <a:pPr lvl="1"/>
            <a:r>
              <a:rPr lang="de-DE" dirty="0"/>
              <a:t>Entspricht einem anstieg um 0,16%</a:t>
            </a:r>
          </a:p>
          <a:p>
            <a:r>
              <a:rPr lang="de-DE" dirty="0"/>
              <a:t>Insgesamt: </a:t>
            </a:r>
          </a:p>
          <a:p>
            <a:pPr lvl="1"/>
            <a:r>
              <a:rPr lang="de-DE" dirty="0"/>
              <a:t>Anstieg von 211.776.000 auf 227.547.000</a:t>
            </a:r>
          </a:p>
          <a:p>
            <a:pPr lvl="1"/>
            <a:r>
              <a:rPr lang="de-DE" dirty="0"/>
              <a:t>Entspricht einem anstieg von 15.771€ oder 7,44% [im vergleich zu den Vorjahresausgaben]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09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F0611-72E7-DB96-83C2-8D2DB423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Wachsendes Unternehmen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C75417-FBD0-9C1D-5BBA-AB11BD390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Umsatzsteigerung </a:t>
            </a:r>
          </a:p>
          <a:p>
            <a:pPr lvl="1"/>
            <a:r>
              <a:rPr lang="de-DE" dirty="0"/>
              <a:t>Anstieg von 239.723.000€ auf 262.598.000€</a:t>
            </a:r>
          </a:p>
          <a:p>
            <a:pPr lvl="1"/>
            <a:r>
              <a:rPr lang="de-DE" dirty="0"/>
              <a:t>Entspricht einer Umsatzsteigerung von 8,71%</a:t>
            </a:r>
          </a:p>
          <a:p>
            <a:r>
              <a:rPr lang="de-DE" dirty="0"/>
              <a:t>Anfallende Kosten steigen „nur“ um 7,44% </a:t>
            </a:r>
          </a:p>
          <a:p>
            <a:r>
              <a:rPr lang="de-DE" dirty="0"/>
              <a:t>Mehr als 2,8 Millionen verkaufte Reifen pro Jahr </a:t>
            </a:r>
          </a:p>
          <a:p>
            <a:pPr lvl="1"/>
            <a:r>
              <a:rPr lang="de-DE" dirty="0"/>
              <a:t>Entspricht Steigerung von 100.000 Stück </a:t>
            </a:r>
          </a:p>
          <a:p>
            <a:pPr lvl="1"/>
            <a:r>
              <a:rPr lang="de-DE" dirty="0"/>
              <a:t>Entspricht Steigerung von 3,57% gegenüber dem Vorjahr </a:t>
            </a:r>
          </a:p>
          <a:p>
            <a:r>
              <a:rPr lang="de-DE" dirty="0"/>
              <a:t>Steigerung des Firmenwerts</a:t>
            </a:r>
          </a:p>
          <a:p>
            <a:pPr lvl="1"/>
            <a:r>
              <a:rPr lang="de-DE" dirty="0"/>
              <a:t>Anstieg von 2020 bis 2021 von 222.764 auf 253.002</a:t>
            </a:r>
          </a:p>
          <a:p>
            <a:pPr lvl="1"/>
            <a:r>
              <a:rPr lang="de-DE" dirty="0"/>
              <a:t>Entspricht einem Anstieg von 13,57%</a:t>
            </a:r>
          </a:p>
          <a:p>
            <a:r>
              <a:rPr lang="de-DE" dirty="0"/>
              <a:t>Steigerung anfallender Kosten &lt; Steigerung Umsatz </a:t>
            </a:r>
            <a:r>
              <a:rPr lang="de-DE" dirty="0">
                <a:sym typeface="Wingdings" panose="05000000000000000000" pitchFamily="2" charset="2"/>
              </a:rPr>
              <a:t> Unternehmen wächst</a:t>
            </a:r>
          </a:p>
          <a:p>
            <a:r>
              <a:rPr lang="de-DE" dirty="0">
                <a:sym typeface="Wingdings" panose="05000000000000000000" pitchFamily="2" charset="2"/>
              </a:rPr>
              <a:t>Vermögenswerte des Unternehmens nahmen ausschließlich zu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251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AF722-B688-E499-3EDA-2D2787DF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Weiteres (wusste nicht wie zu interpretieren)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EE0094-E479-5E9F-163C-A4AE45D47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Bilanzsumme sinkt um 11.978.000 auf 42.920.000</a:t>
            </a:r>
          </a:p>
          <a:p>
            <a:pPr lvl="1"/>
            <a:r>
              <a:rPr lang="de-DE" dirty="0"/>
              <a:t>Vermutlich Coronabedingt 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54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40577-5D6B-7D85-0373-3184743FC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Zukunft</a:t>
            </a:r>
            <a:br>
              <a:rPr lang="de-DE" dirty="0"/>
            </a:br>
            <a:r>
              <a:rPr lang="de-DE" dirty="0"/>
              <a:t>(weitere Aussicht)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76A429-3C50-B984-36A1-242FE88D8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67626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9490F-E18B-03C7-EF7B-128476CE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Zukunftsaussichten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FCE2E0-821C-DD76-634E-C746D6BBF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Nach Absatzmärkten: </a:t>
            </a:r>
          </a:p>
          <a:p>
            <a:r>
              <a:rPr lang="de-DE" dirty="0"/>
              <a:t>Stabile Absatzzahlen in Consumer-Reifen [größtes Marktsegment]</a:t>
            </a:r>
          </a:p>
          <a:p>
            <a:r>
              <a:rPr lang="de-DE" dirty="0"/>
              <a:t>Leichte Zuwächse in Kraftrad-Reifen </a:t>
            </a:r>
          </a:p>
          <a:p>
            <a:r>
              <a:rPr lang="de-DE" dirty="0"/>
              <a:t>Leichter Rückgang bei LKW-Reifen (Lieferschwierigkeiten der Reifenindustrie)</a:t>
            </a:r>
          </a:p>
          <a:p>
            <a:r>
              <a:rPr lang="de-DE" dirty="0"/>
              <a:t>Divergierend (unterschiedliche) Entwicklung in den Nischensegmenten </a:t>
            </a:r>
          </a:p>
          <a:p>
            <a:pPr marL="0" indent="0">
              <a:buNone/>
            </a:pPr>
            <a:r>
              <a:rPr lang="de-DE" dirty="0"/>
              <a:t>Firma erwartet Ergebnis auf Vorjahresniveau (2021)</a:t>
            </a:r>
          </a:p>
          <a:p>
            <a:r>
              <a:rPr lang="de-DE" dirty="0"/>
              <a:t>Langfristige positive Entwicklung erwartet 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Größere Anzahl an Azubis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Akquisition neuer Standorte und Filialen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794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23859-0607-B465-1431-28E0D844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Laufende Optimierung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9AADDF-074A-B8ED-08C0-2F8806698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2022</a:t>
            </a:r>
          </a:p>
          <a:p>
            <a:r>
              <a:rPr lang="de-DE" dirty="0"/>
              <a:t>Einsatz von mit IT-Partnern entwickelten Logistik-Programm </a:t>
            </a:r>
          </a:p>
          <a:p>
            <a:pPr lvl="1"/>
            <a:r>
              <a:rPr lang="de-DE" dirty="0"/>
              <a:t>Übernimmt Optimierung der logistischen Tätigkeiten ab Q1 2022</a:t>
            </a:r>
          </a:p>
          <a:p>
            <a:r>
              <a:rPr lang="de-DE" dirty="0"/>
              <a:t>Übernahme und Bau weiterer Standorte </a:t>
            </a:r>
          </a:p>
          <a:p>
            <a:pPr lvl="1"/>
            <a:r>
              <a:rPr lang="de-DE" dirty="0"/>
              <a:t>Eröffnung des Neubaus in Stockstadt </a:t>
            </a:r>
          </a:p>
          <a:p>
            <a:pPr lvl="1"/>
            <a:r>
              <a:rPr lang="de-DE" dirty="0"/>
              <a:t>07/22 Eröffnung der Filiale in Haiger </a:t>
            </a:r>
          </a:p>
          <a:p>
            <a:pPr lvl="1"/>
            <a:r>
              <a:rPr lang="de-DE" dirty="0"/>
              <a:t>geplante Erweiterung des Filialnetzes </a:t>
            </a:r>
            <a:r>
              <a:rPr lang="de-DE" dirty="0">
                <a:sym typeface="Wingdings" panose="05000000000000000000" pitchFamily="2" charset="2"/>
              </a:rPr>
              <a:t> rechnet mit weiterem Wachstum des Unternehmens 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3810828"/>
      </p:ext>
    </p:extLst>
  </p:cSld>
  <p:clrMapOvr>
    <a:masterClrMapping/>
  </p:clrMapOvr>
</p:sld>
</file>

<file path=ppt/theme/theme1.xml><?xml version="1.0" encoding="utf-8"?>
<a:theme xmlns:a="http://schemas.openxmlformats.org/drawingml/2006/main" name="TecAlliance">
  <a:themeElements>
    <a:clrScheme name="TecAlliance">
      <a:dk1>
        <a:srgbClr val="2B2C3A"/>
      </a:dk1>
      <a:lt1>
        <a:sysClr val="window" lastClr="FFFFFF"/>
      </a:lt1>
      <a:dk2>
        <a:srgbClr val="4C4B63"/>
      </a:dk2>
      <a:lt2>
        <a:srgbClr val="FAFAFA"/>
      </a:lt2>
      <a:accent1>
        <a:srgbClr val="FF562B"/>
      </a:accent1>
      <a:accent2>
        <a:srgbClr val="4C4B63"/>
      </a:accent2>
      <a:accent3>
        <a:srgbClr val="004FFF"/>
      </a:accent3>
      <a:accent4>
        <a:srgbClr val="FF0901"/>
      </a:accent4>
      <a:accent5>
        <a:srgbClr val="3EDC84"/>
      </a:accent5>
      <a:accent6>
        <a:srgbClr val="FF2ECC"/>
      </a:accent6>
      <a:hlink>
        <a:srgbClr val="FF562B"/>
      </a:hlink>
      <a:folHlink>
        <a:srgbClr val="4C4B63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cAlliance Master" id="{EF7950EB-5179-544C-BBE9-BA900C56EE72}" vid="{6925A923-BD58-F047-8C71-A7C12DD4D1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C2FA0F1838C5F4D880F0E94916B7E54" ma:contentTypeVersion="2" ma:contentTypeDescription="Ein neues Dokument erstellen." ma:contentTypeScope="" ma:versionID="9c642eff8bf889650485d75420390d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5357931cab92263589502a9186f143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/>
</file>

<file path=customXml/itemProps1.xml><?xml version="1.0" encoding="utf-8"?>
<ds:datastoreItem xmlns:ds="http://schemas.openxmlformats.org/officeDocument/2006/customXml" ds:itemID="{BBE271C1-6E8F-41A8-ACCA-88D002518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949718B-A5E5-46E7-AFC7-B9ECBEAA9285}">
  <ds:schemaRefs>
    <ds:schemaRef ds:uri="http://schemas.microsoft.com/office/2006/metadata/properties"/>
    <ds:schemaRef ds:uri="395926fc-aba2-4e43-93d3-293d49ac187c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8abda921-aac1-49ce-9133-db7eff363c36"/>
  </ds:schemaRefs>
</ds:datastoreItem>
</file>

<file path=customXml/itemProps3.xml><?xml version="1.0" encoding="utf-8"?>
<ds:datastoreItem xmlns:ds="http://schemas.openxmlformats.org/officeDocument/2006/customXml" ds:itemID="{BF3FDA4D-B42F-45C6-B1D8-E2A5AC217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TecAlliance Master</Template>
  <TotalTime>0</TotalTime>
  <Words>357</Words>
  <Application>Microsoft Office PowerPoint</Application>
  <PresentationFormat>Breitbild</PresentationFormat>
  <Paragraphs>66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Calibri</vt:lpstr>
      <vt:lpstr>Roboto</vt:lpstr>
      <vt:lpstr>Wingdings</vt:lpstr>
      <vt:lpstr>TecAlliance</vt:lpstr>
      <vt:lpstr>Reifen Müller</vt:lpstr>
      <vt:lpstr>Allgemeine Informationen</vt:lpstr>
      <vt:lpstr>Ist-Zustand</vt:lpstr>
      <vt:lpstr>Anfallende Kosten (ohne Steuer)</vt:lpstr>
      <vt:lpstr>Wachsendes Unternehmen</vt:lpstr>
      <vt:lpstr>Weiteres (wusste nicht wie zu interpretieren)</vt:lpstr>
      <vt:lpstr>Zukunft (weitere Aussicht)</vt:lpstr>
      <vt:lpstr>Zukunftsaussichten </vt:lpstr>
      <vt:lpstr>Laufende Optimierung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Reifen Müller</dc:title>
  <dc:creator>Litt, Andreas</dc:creator>
  <cp:lastModifiedBy>Litt, Andreas</cp:lastModifiedBy>
  <cp:revision>1</cp:revision>
  <dcterms:created xsi:type="dcterms:W3CDTF">2023-01-10T06:22:22Z</dcterms:created>
  <dcterms:modified xsi:type="dcterms:W3CDTF">2023-01-10T07:33:30Z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status">
    <vt:lpwstr>3;#C - valid|0c95109a-f409-44c4-ba27-12fbc6f76f24</vt:lpwstr>
  </property>
  <property fmtid="{D5CDD505-2E9C-101B-9397-08002B2CF9AE}" pid="3" name="ContentTypeId">
    <vt:lpwstr>0x010100FC2FA0F1838C5F4D880F0E94916B7E54</vt:lpwstr>
  </property>
  <property fmtid="{D5CDD505-2E9C-101B-9397-08002B2CF9AE}" pid="4" name="Classification">
    <vt:lpwstr>2;#A - internal|b9f71f92-fb46-4487-9019-025349c14948</vt:lpwstr>
  </property>
  <property fmtid="{D5CDD505-2E9C-101B-9397-08002B2CF9AE}" pid="5" name="Document type">
    <vt:lpwstr>1;#Documentation|4374477c-d144-4e1f-bf15-77ba8dc2d6ee</vt:lpwstr>
  </property>
  <property fmtid="{D5CDD505-2E9C-101B-9397-08002B2CF9AE}" pid="6" name="TA Solution">
    <vt:lpwstr>4;#No solution|227ba552-7fd7-40d5-abf3-76f160b7a704</vt:lpwstr>
  </property>
  <property fmtid="{D5CDD505-2E9C-101B-9397-08002B2CF9AE}" pid="7" name="Order">
    <vt:r8>100</vt:r8>
  </property>
  <property fmtid="{D5CDD505-2E9C-101B-9397-08002B2CF9AE}" pid="8" name="_ExtendedDescription">
    <vt:lpwstr/>
  </property>
</Properties>
</file>