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66" r:id="rId3"/>
    <p:sldId id="667" r:id="rId4"/>
    <p:sldId id="749" r:id="rId5"/>
    <p:sldId id="750" r:id="rId6"/>
    <p:sldId id="751" r:id="rId7"/>
    <p:sldId id="752" r:id="rId8"/>
    <p:sldId id="670" r:id="rId9"/>
    <p:sldId id="753" r:id="rId10"/>
    <p:sldId id="671" r:id="rId11"/>
    <p:sldId id="782" r:id="rId12"/>
    <p:sldId id="672" r:id="rId13"/>
    <p:sldId id="673" r:id="rId14"/>
    <p:sldId id="756" r:id="rId15"/>
    <p:sldId id="783" r:id="rId16"/>
    <p:sldId id="729" r:id="rId17"/>
    <p:sldId id="757" r:id="rId18"/>
    <p:sldId id="730" r:id="rId19"/>
    <p:sldId id="674" r:id="rId20"/>
    <p:sldId id="785" r:id="rId21"/>
    <p:sldId id="727" r:id="rId22"/>
    <p:sldId id="725" r:id="rId23"/>
    <p:sldId id="726" r:id="rId24"/>
    <p:sldId id="784" r:id="rId25"/>
    <p:sldId id="716" r:id="rId26"/>
    <p:sldId id="717" r:id="rId27"/>
    <p:sldId id="718" r:id="rId2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8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C77A"/>
    <a:srgbClr val="40D59B"/>
    <a:srgbClr val="5CDBAA"/>
    <a:srgbClr val="A6EBD1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6"/>
    <p:restoredTop sz="76994"/>
  </p:normalViewPr>
  <p:slideViewPr>
    <p:cSldViewPr snapToGrid="0" showGuides="1">
      <p:cViewPr varScale="1">
        <p:scale>
          <a:sx n="64" d="100"/>
          <a:sy n="64" d="100"/>
        </p:scale>
        <p:origin x="1738" y="44"/>
      </p:cViewPr>
      <p:guideLst>
        <p:guide orient="horz" pos="1988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、由于学生刚接触小程序，要多锻炼学生的布局和编写样式的能力，所以这里老师可以根据完成情况多给学生一些时间，多指导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400215-E3F8-4EDC-AAFD-746355BA88AB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、没有</a:t>
            </a:r>
            <a:r>
              <a:rPr lang="en-US" altLang="zh-CN" dirty="0">
                <a:sym typeface="+mn-ea"/>
              </a:rPr>
              <a:t>easy-mock</a:t>
            </a:r>
            <a:r>
              <a:rPr lang="zh-CN" altLang="en-US" dirty="0">
                <a:sym typeface="+mn-ea"/>
              </a:rPr>
              <a:t>账号的同学老师可以打开网址演示注册（后续的小程序项目中会多次出现</a:t>
            </a:r>
            <a:r>
              <a:rPr lang="en-US" altLang="zh-CN" dirty="0">
                <a:sym typeface="+mn-ea"/>
              </a:rPr>
              <a:t>mock</a:t>
            </a:r>
            <a:r>
              <a:rPr lang="zh-CN" altLang="en-US" dirty="0">
                <a:sym typeface="+mn-ea"/>
              </a:rPr>
              <a:t>的使用）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wx.request</a:t>
            </a:r>
            <a:r>
              <a:rPr lang="zh-CN" altLang="en-US" dirty="0"/>
              <a:t>发送请求详细</a:t>
            </a:r>
            <a:r>
              <a:rPr lang="en-US" altLang="zh-CN" dirty="0"/>
              <a:t>API</a:t>
            </a:r>
            <a:r>
              <a:rPr lang="zh-CN" altLang="en-US" dirty="0"/>
              <a:t>参数查看官网文档（https://developers.weixin.qq.com/miniprogram/dev/api/network-request.html#wxrequestobject）将请求成功后得到的数据绑定到</a:t>
            </a:r>
            <a:r>
              <a:rPr lang="en-US" altLang="zh-CN" dirty="0"/>
              <a:t>data</a:t>
            </a:r>
            <a:r>
              <a:rPr lang="zh-CN" altLang="en-US" dirty="0"/>
              <a:t>下的歌曲信息中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、小程序转发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地址：https://developers.weixin.qq.com/miniprogram/dev/api/share.html#onshareappmessageoptions</a:t>
            </a:r>
          </a:p>
          <a:p>
            <a:r>
              <a:rPr lang="zh-CN" altLang="en-US" dirty="0">
                <a:sym typeface="+mn-ea"/>
              </a:rPr>
              <a:t>这里为了锻炼学生独立阅读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的能力，建议打开官网和学生共同分析，让学生通过官方提供的实例代码，自己能够完成</a:t>
            </a:r>
            <a:r>
              <a:rPr lang="en-US" altLang="zh-CN" dirty="0">
                <a:sym typeface="+mn-ea"/>
              </a:rPr>
              <a:t>SOS</a:t>
            </a:r>
            <a:r>
              <a:rPr lang="zh-CN" altLang="en-US" dirty="0">
                <a:sym typeface="+mn-ea"/>
              </a:rPr>
              <a:t>转发的功能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400215-E3F8-4EDC-AAFD-746355BA88AB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、大致思路：文本框数量为遍历歌名的长度所动态出来的，设置一个数组长度为歌名的长度，当用户点击关键字时，给数组进行赋值，在前台显示时，通过数组名【索引】完成对应关键字的显示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、这里要注意，目前只针对中文歌曲、文本框不允许用户输出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、给存储点击关键字的数组</a:t>
            </a:r>
            <a:r>
              <a:rPr lang="en-US" altLang="zh-CN" dirty="0"/>
              <a:t>title</a:t>
            </a:r>
            <a:r>
              <a:rPr lang="zh-CN" altLang="en-US" dirty="0"/>
              <a:t>进行赋值，但是赋值之前要先判断当前第几个为空，有可能顺序会出现问题</a:t>
            </a:r>
            <a:r>
              <a:rPr lang="en-US" altLang="zh-CN" dirty="0"/>
              <a:t>(</a:t>
            </a:r>
            <a:r>
              <a:rPr lang="zh-CN" altLang="en-US" dirty="0"/>
              <a:t>当用户二次修改的时候，并不是按照顺序去进行赋值的）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、根据点击的文本框索引，知道点击了第几个文本框，在数据绑定时文本框的值是绑定的</a:t>
            </a:r>
            <a:r>
              <a:rPr lang="en-US" altLang="zh-CN" dirty="0"/>
              <a:t>title</a:t>
            </a:r>
            <a:r>
              <a:rPr lang="zh-CN" altLang="en-US" dirty="0"/>
              <a:t>，所以这时只需修改</a:t>
            </a:r>
            <a:r>
              <a:rPr lang="en-US" altLang="zh-CN" dirty="0"/>
              <a:t>title</a:t>
            </a:r>
            <a:r>
              <a:rPr lang="zh-CN" altLang="en-US" dirty="0"/>
              <a:t>就可以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、当文本框的值全部填满后，自动去进行和当前的歌曲名比对，调用</a:t>
            </a:r>
            <a:r>
              <a:rPr lang="en-US" altLang="zh-CN" dirty="0">
                <a:sym typeface="+mn-ea"/>
              </a:rPr>
              <a:t>wxAPI</a:t>
            </a:r>
            <a:r>
              <a:rPr lang="zh-CN" altLang="en-US" dirty="0">
                <a:sym typeface="+mn-ea"/>
              </a:rPr>
              <a:t>完成提示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三个调用的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，老师可以打开官网给学员进行讲解，说明参数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ea"/>
              </a:rPr>
              <a:t>wx.</a:t>
            </a:r>
            <a:r>
              <a:rPr lang="zh-CN" altLang="en-US">
                <a:sym typeface="+mn-ea"/>
              </a:rPr>
              <a:t>showModal对应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地址：https://developers.weixin.qq.com/miniprogram/dev/api/api-react.html#wxshowmodalobject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wx.showToast对应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地址：https://developers.weixin.qq.com/miniprogram/dev/api/api-react.html#wxshowtoastobject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>
                <a:sym typeface="+mn-ea"/>
              </a:rPr>
              <a:t>wx.</a:t>
            </a:r>
            <a:r>
              <a:rPr lang="zh-CN" altLang="en-US">
                <a:sym typeface="+mn-ea"/>
              </a:rPr>
              <a:t>setNavigationBarTitle对应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地址</a:t>
            </a:r>
            <a:r>
              <a:rPr lang="en-US" altLang="zh-CN">
                <a:sym typeface="+mn-ea"/>
              </a:rPr>
              <a:t>  :https://developers.weixin.qq.com/miniprogram/dev/api/ui.html#wxsettopbartextobject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、手机打开微信找到小程序入口搜索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听歌识曲猜猜猜（这个小程序为已经上线版本） 给学员进行演示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8EE3C-B7E1-4C42-B2B9-6D0A36A694C2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</a:p>
          <a:p>
            <a:r>
              <a:rPr lang="zh-CN" altLang="en-US">
                <a:ea typeface="宋体" panose="02010600030101010101" pitchFamily="2" charset="-122"/>
              </a:rPr>
              <a:t>到这里，猜歌名这个小程序就已经全部开发完成，老师可以做这里对这个小程序进行总结，和学生进行互动，了解学生掌握情况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400215-E3F8-4EDC-AAFD-746355BA88AB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、通过提供的位置接口完成获取和查看的功能，</a:t>
            </a:r>
            <a:r>
              <a:rPr lang="en-US" altLang="zh-CN" dirty="0"/>
              <a:t>API</a:t>
            </a:r>
            <a:r>
              <a:rPr lang="zh-CN" altLang="en-US" dirty="0"/>
              <a:t>返回的具体参数老师可以查看官网</a:t>
            </a:r>
            <a:r>
              <a:rPr lang="en-US" altLang="zh-CN" dirty="0"/>
              <a:t>API</a:t>
            </a:r>
            <a:r>
              <a:rPr lang="zh-CN" altLang="en-US" dirty="0"/>
              <a:t>进行讲解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>
                <a:sym typeface="+mn-ea"/>
              </a:rPr>
              <a:t>wx.getLocation</a:t>
            </a:r>
            <a:r>
              <a:rPr lang="zh-CN" altLang="en-US">
                <a:sym typeface="+mn-ea"/>
              </a:rPr>
              <a:t>对应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接口地址：https://developers.weixin.qq.com/miniprogram/dev/api/location.html#wxgetlocationobject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wx.openLocation 对应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接口地址：https://developers.weixin.qq.com/miniprogram/dev/api/location.html#wxopenlocationobject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代码如下：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 wx.getSystemInfo({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      success: function (res)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        console.log(res.brand)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        console.log(res.model)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        console.log(res.version)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        console.log(res.system)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     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    })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、老师提供官方</a:t>
            </a:r>
            <a:r>
              <a:rPr lang="en-US" altLang="zh-CN" dirty="0">
                <a:ea typeface="宋体" panose="02010600030101010101" pitchFamily="2" charset="-122"/>
              </a:rPr>
              <a:t>API</a:t>
            </a:r>
            <a:r>
              <a:rPr lang="zh-CN" altLang="en-US" dirty="0">
                <a:ea typeface="宋体" panose="02010600030101010101" pitchFamily="2" charset="-122"/>
              </a:rPr>
              <a:t>地址，建议学生自己阅读</a:t>
            </a:r>
            <a:r>
              <a:rPr lang="en-US" altLang="zh-CN" dirty="0">
                <a:ea typeface="宋体" panose="02010600030101010101" pitchFamily="2" charset="-122"/>
              </a:rPr>
              <a:t>API</a:t>
            </a:r>
            <a:r>
              <a:rPr lang="zh-CN" altLang="en-US" dirty="0">
                <a:ea typeface="宋体" panose="02010600030101010101" pitchFamily="2" charset="-122"/>
              </a:rPr>
              <a:t>完成练习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获取硬件设备信息</a:t>
            </a:r>
            <a:r>
              <a:rPr lang="en-US" altLang="zh-CN" dirty="0">
                <a:ea typeface="宋体" panose="02010600030101010101" pitchFamily="2" charset="-122"/>
              </a:rPr>
              <a:t>API</a:t>
            </a:r>
            <a:r>
              <a:rPr lang="zh-CN" altLang="en-US" dirty="0">
                <a:ea typeface="宋体" panose="02010600030101010101" pitchFamily="2" charset="-122"/>
              </a:rPr>
              <a:t>地址：https://developers.weixin.qq.com/miniprogram/dev/api/systeminfo.html#wxgetsysteminfoobject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400215-E3F8-4EDC-AAFD-746355BA88AB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B0C73-0033-4FE0-B621-45CB7BBE68EB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、课后作业来完善本章没有去做的引导页和通关页面，目的在于锻炼学员的小程序布局，这里没有标准答案，老师可以通过微信搜索 </a:t>
            </a:r>
            <a:r>
              <a:rPr lang="en-US" altLang="zh-CN" dirty="0"/>
              <a:t>“</a:t>
            </a:r>
            <a:r>
              <a:rPr lang="zh-CN" altLang="en-US" dirty="0"/>
              <a:t>听歌识曲猜猜猜</a:t>
            </a:r>
            <a:r>
              <a:rPr lang="en-US" altLang="zh-CN" dirty="0"/>
              <a:t>”</a:t>
            </a:r>
            <a:r>
              <a:rPr lang="zh-CN" altLang="en-US" dirty="0"/>
              <a:t>给学员演示上线版本效果，仅供参考，也可以让学员自己做微信小程序中搜索其他同类型的游戏，自己考虑如何完善这个小程序。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扫码进</a:t>
            </a:r>
            <a:r>
              <a:rPr lang="en-US" altLang="zh-CN" dirty="0"/>
              <a:t>QQ</a:t>
            </a:r>
            <a:r>
              <a:rPr lang="zh-CN" altLang="en-US" dirty="0"/>
              <a:t>群的二维码一般不需要在各个产品</a:t>
            </a:r>
            <a:r>
              <a:rPr lang="en-US" altLang="zh-CN" dirty="0"/>
              <a:t>PPT</a:t>
            </a:r>
            <a:r>
              <a:rPr lang="zh-CN" altLang="en-US" dirty="0"/>
              <a:t>中体现，</a:t>
            </a:r>
            <a:endParaRPr lang="en-US" altLang="zh-CN" dirty="0"/>
          </a:p>
          <a:p>
            <a:pPr lvl="0"/>
            <a:r>
              <a:rPr lang="zh-CN" altLang="en-US" dirty="0"/>
              <a:t>一般出现在直播课或其他类型的课程中，根据实际情况决定是否需要此二维码。</a:t>
            </a:r>
            <a:endParaRPr lang="en-US" altLang="zh-CN" dirty="0"/>
          </a:p>
          <a:p>
            <a:pPr lvl="0"/>
            <a:r>
              <a:rPr lang="zh-CN" altLang="en-US" dirty="0"/>
              <a:t>注意此二维码根据要进去的</a:t>
            </a:r>
            <a:r>
              <a:rPr lang="en-US" altLang="zh-CN" dirty="0"/>
              <a:t>QQ</a:t>
            </a:r>
            <a:r>
              <a:rPr lang="zh-CN" altLang="en-US" dirty="0"/>
              <a:t>群，二维码各不相同，请使用者自行制作添加。</a:t>
            </a:r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27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、重点说明具备自己阅读官方文档的能力，说明重要性</a:t>
            </a:r>
          </a:p>
          <a:p>
            <a:r>
              <a:rPr lang="zh-CN" altLang="en-US" dirty="0"/>
              <a:t>本章常用</a:t>
            </a:r>
            <a:r>
              <a:rPr lang="en-US" altLang="zh-CN" dirty="0"/>
              <a:t>API</a:t>
            </a:r>
            <a:r>
              <a:rPr lang="zh-CN" altLang="en-US" dirty="0"/>
              <a:t>包括（转发功能、获取好友信息、登录、请求服务器数据、硬件设备信息获取、重力感应、位置与网络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、在这里对于要完成的项目做整体介绍，和步骤介绍，这里重点说明项目初始化需要哪些内容，为下一小节学员动手完成项目初始化做铺垫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这里操作非常简单，只需将所需要的文件命名创建好即可（老师注意提醒学生命名规范），老师带着学员共同完成这个初始化的操作，后续的功能代码都要写在创建好的文件中。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dirty="0"/>
              <a:t>这个地方教员在讲解的时候，打开效果进行演示说明。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、对引导页要实现的功能进行说明，起到游戏说明的作用，只提示一次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、事件的使用和概念，在上一章节已经讲解过，这里可以再次概要说明为了巩固加强理解，切换到官网进行讲解 https://developers.weixin.qq.com/miniprogram/dev/framework/view/wxml/event.html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、说明跳转的方式还有另外一种（wx.navigateTo）区别在于，</a:t>
            </a:r>
            <a:r>
              <a:rPr lang="en-US" altLang="zh-CN">
                <a:sym typeface="+mn-ea"/>
              </a:rPr>
              <a:t>wx.redirectTo</a:t>
            </a:r>
            <a:r>
              <a:rPr lang="zh-CN" altLang="en-US">
                <a:sym typeface="+mn-ea"/>
              </a:rPr>
              <a:t>是关闭当前页面，跳转到应用内的某个页面，而wx.navigateTo保留当前页面，跳转到应用内的某个页面，使用wx.navigateBack可以返回到原页面。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、布局：用到表单组件下的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button,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具体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button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的属性和写法打开官网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进行讲解（https://developers.weixin.qq.com/miniprogram/dev/component/button.html），打开官网时，注意重点讲解说明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open-type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的作用，这里填写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getUserInfo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的含义为 获取用户信息，可以从bindgetuserinfo回调中获取到用户信息，同时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open-type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还可以有其他值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观看官网进行说明。</a:t>
            </a: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index.js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：首先添加绑定函数</a:t>
            </a:r>
            <a:r>
              <a:rPr lang="en-US" altLang="zh-CN">
                <a:sym typeface="+mn-ea"/>
              </a:rPr>
              <a:t>getUserInfo</a:t>
            </a:r>
            <a:r>
              <a:rPr lang="zh-CN" altLang="en-US">
                <a:sym typeface="+mn-ea"/>
              </a:rPr>
              <a:t>，这里需要先验证用户登录，并存储</a:t>
            </a:r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app.js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：添加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getUserInfo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函数，在函数中调用两个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接口为登录接口和获取用户信息接口，两个接口具体的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登录接口：https://developers.weixin.qq.com/miniprogram/dev/api/api-login.html#wxloginobject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获取用户信息接口：https://developers.weixin.qq.com/miniprogram/dev/api/open.html#wxgetuserinfoobject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将登录后返回的信息存储在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globalData.userInfo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2021-04-17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40000"/>
              </a:lnSpc>
              <a:buClr>
                <a:srgbClr val="40D59B"/>
              </a:buClr>
              <a:buFont typeface="Wingdings" panose="05000000000000000000" charset="0"/>
              <a:buChar char=""/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2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3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9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/29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7171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83405" y="3046730"/>
            <a:ext cx="7850505" cy="1782445"/>
          </a:xfrm>
        </p:spPr>
        <p:txBody>
          <a:bodyPr>
            <a:normAutofit/>
          </a:bodyPr>
          <a:lstStyle/>
          <a:p>
            <a:pPr lvl="0"/>
            <a:r>
              <a:rPr kumimoji="0" lang="zh-CN" altLang="en-US" sz="613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微信小程序</a:t>
            </a:r>
            <a:r>
              <a:rPr kumimoji="0" lang="en-US" altLang="zh-CN" sz="613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-</a:t>
            </a:r>
            <a:r>
              <a:rPr kumimoji="0" lang="zh-CN" altLang="en-US" sz="613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听歌识曲</a:t>
            </a:r>
            <a:endParaRPr kumimoji="0" lang="en-US" altLang="zh-CN" sz="613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学生操作</a:t>
            </a:r>
            <a:r>
              <a:rPr lang="en-US" altLang="zh-CN" sz="3700">
                <a:sym typeface="+mn-ea"/>
              </a:rPr>
              <a:t>-</a:t>
            </a:r>
            <a:r>
              <a:rPr lang="zh-CN" altLang="en-US" sz="3700">
                <a:sym typeface="+mn-ea"/>
              </a:rPr>
              <a:t>播放音乐页面布局</a:t>
            </a:r>
            <a:endParaRPr lang="zh-CN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790575" y="1752600"/>
            <a:ext cx="10353040" cy="4818380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播放音乐页面包括音频播放组件，关键词格子布局等</a:t>
            </a:r>
          </a:p>
          <a:p>
            <a:pPr lvl="2"/>
            <a:r>
              <a:rPr lang="zh-CN" altLang="en-US" sz="2000"/>
              <a:t>整体可以采用上中下的结构</a:t>
            </a:r>
            <a:endParaRPr lang="zh-CN" altLang="en-US"/>
          </a:p>
          <a:p>
            <a:pPr lvl="2"/>
            <a:r>
              <a:rPr lang="zh-CN" altLang="en-US"/>
              <a:t>播放音乐通过</a:t>
            </a:r>
            <a:r>
              <a:rPr lang="en-US" altLang="zh-CN"/>
              <a:t>&lt;audio&gt;&lt;/audio&gt;</a:t>
            </a:r>
            <a:r>
              <a:rPr lang="zh-CN" altLang="en-US"/>
              <a:t>音频组件完成</a:t>
            </a:r>
          </a:p>
          <a:p>
            <a:pPr lvl="2"/>
            <a:r>
              <a:rPr lang="zh-CN" altLang="en-US"/>
              <a:t>文本框通过</a:t>
            </a:r>
            <a:r>
              <a:rPr lang="en-US" altLang="zh-CN"/>
              <a:t>&lt;input /&gt;</a:t>
            </a:r>
          </a:p>
          <a:p>
            <a:pPr lvl="2"/>
            <a:r>
              <a:rPr lang="zh-CN" altLang="en-US"/>
              <a:t>每个关键词利用</a:t>
            </a:r>
            <a:r>
              <a:rPr lang="en-US" altLang="zh-CN"/>
              <a:t>&lt;view&gt;</a:t>
            </a:r>
            <a:r>
              <a:rPr lang="zh-CN" altLang="en-US"/>
              <a:t>完成布局</a:t>
            </a:r>
            <a:r>
              <a:rPr lang="en-US" altLang="zh-CN"/>
              <a:t>4*4</a:t>
            </a:r>
            <a:r>
              <a:rPr lang="zh-CN" altLang="en-US"/>
              <a:t>的格子</a:t>
            </a:r>
          </a:p>
          <a:p>
            <a:pPr lvl="2"/>
            <a:r>
              <a:rPr lang="zh-CN" altLang="en-US"/>
              <a:t>底部文本和</a:t>
            </a:r>
            <a:r>
              <a:rPr lang="en-US" altLang="zh-CN"/>
              <a:t>SOS</a:t>
            </a:r>
            <a:r>
              <a:rPr lang="zh-CN" altLang="en-US"/>
              <a:t>按钮分别利用</a:t>
            </a:r>
            <a:r>
              <a:rPr lang="en-US" altLang="zh-CN"/>
              <a:t>&lt;text&gt;&lt;/text&gt;		 &lt;button&gt;&lt;/button&gt;</a:t>
            </a:r>
            <a:r>
              <a:rPr lang="zh-CN" altLang="en-US"/>
              <a:t>完成</a:t>
            </a:r>
          </a:p>
          <a:p>
            <a:pPr lvl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0" y="1218565"/>
            <a:ext cx="2675890" cy="47523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834005" y="5978525"/>
            <a:ext cx="2979420" cy="582930"/>
            <a:chOff x="1488" y="2503"/>
            <a:chExt cx="6988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88" y="2598"/>
              <a:ext cx="6788" cy="737"/>
              <a:chOff x="1688" y="2598"/>
              <a:chExt cx="6788" cy="73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438" y="2633"/>
                <a:ext cx="603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讲解需求说明</a:t>
                </a:r>
              </a:p>
            </p:txBody>
          </p:sp>
          <p:grpSp>
            <p:nvGrpSpPr>
              <p:cNvPr id="19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15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5947410" y="6061791"/>
            <a:ext cx="213550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25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212848" y="121539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285490" y="421513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>
                <a:sym typeface="+mn-ea"/>
              </a:rPr>
              <a:t>听歌识曲</a:t>
            </a:r>
            <a:r>
              <a:rPr lang="zh-CN" altLang="en-US" dirty="0"/>
              <a:t>数据</a:t>
            </a:r>
            <a:endParaRPr lang="en-US" altLang="zh-CN" dirty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听歌识曲</a:t>
            </a:r>
            <a:r>
              <a:rPr lang="zh-CN" altLang="en-US"/>
              <a:t>都需要哪些数据？</a:t>
            </a:r>
          </a:p>
          <a:p>
            <a:pPr lvl="1"/>
            <a:r>
              <a:rPr lang="zh-CN" altLang="en-US" sz="2200"/>
              <a:t>歌曲名称</a:t>
            </a:r>
            <a:endParaRPr lang="en-US" altLang="zh-CN"/>
          </a:p>
          <a:p>
            <a:pPr lvl="1"/>
            <a:r>
              <a:rPr lang="zh-CN" altLang="en-US"/>
              <a:t>歌曲</a:t>
            </a:r>
            <a:r>
              <a:rPr lang="en-US" altLang="zh-CN"/>
              <a:t>src</a:t>
            </a:r>
            <a:r>
              <a:rPr lang="zh-CN" altLang="en-US"/>
              <a:t>地址</a:t>
            </a:r>
          </a:p>
          <a:p>
            <a:pPr lvl="1"/>
            <a:r>
              <a:rPr lang="zh-CN" altLang="en-US"/>
              <a:t>每首歌对应自己的</a:t>
            </a:r>
            <a:r>
              <a:rPr lang="en-US" altLang="zh-CN"/>
              <a:t>16</a:t>
            </a:r>
            <a:r>
              <a:rPr lang="zh-CN" altLang="en-US"/>
              <a:t>个关键字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320" y="1218565"/>
            <a:ext cx="2675890" cy="47713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11465" y="1649095"/>
            <a:ext cx="3300730" cy="8439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11465" y="2621280"/>
            <a:ext cx="3300730" cy="3848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29880" y="3116580"/>
            <a:ext cx="3263900" cy="22002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获取歌曲信息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player</a:t>
            </a:r>
            <a:r>
              <a:rPr lang="zh-CN" altLang="en-US" dirty="0"/>
              <a:t>播放页对是否显示引导页进行判断</a:t>
            </a:r>
          </a:p>
          <a:p>
            <a:pPr lvl="2"/>
            <a:r>
              <a:rPr lang="zh-CN" altLang="en-US" dirty="0"/>
              <a:t>利用wx.getStorage获取后进行判断指定</a:t>
            </a:r>
            <a:r>
              <a:rPr lang="en-US" altLang="zh-CN" dirty="0"/>
              <a:t>key</a:t>
            </a:r>
            <a:r>
              <a:rPr lang="zh-CN" altLang="en-US" dirty="0"/>
              <a:t>是否存在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player</a:t>
            </a:r>
            <a:r>
              <a:rPr lang="zh-CN" altLang="en-US" dirty="0"/>
              <a:t>播放页加载后请求接口数据，进行数据绑定</a:t>
            </a:r>
          </a:p>
          <a:p>
            <a:pPr lvl="2"/>
            <a:r>
              <a:rPr lang="zh-CN" altLang="en-US" dirty="0"/>
              <a:t>通过</a:t>
            </a:r>
            <a:r>
              <a:rPr lang="en-US" altLang="zh-CN" dirty="0"/>
              <a:t>wx.request</a:t>
            </a:r>
            <a:r>
              <a:rPr lang="zh-CN" altLang="en-US" dirty="0"/>
              <a:t>发送请求</a:t>
            </a:r>
          </a:p>
          <a:p>
            <a:pPr lvl="2"/>
            <a:r>
              <a:rPr lang="zh-CN" altLang="en-US" dirty="0"/>
              <a:t>动态绑定</a:t>
            </a:r>
            <a:r>
              <a:rPr lang="en-US" altLang="zh-CN" dirty="0"/>
              <a:t>16</a:t>
            </a:r>
            <a:r>
              <a:rPr lang="zh-CN" altLang="en-US" dirty="0"/>
              <a:t>个格子的关键词</a:t>
            </a:r>
          </a:p>
          <a:p>
            <a:pPr lvl="2"/>
            <a:r>
              <a:rPr lang="zh-CN" altLang="en-US" dirty="0"/>
              <a:t>动态绑定</a:t>
            </a:r>
            <a:r>
              <a:rPr lang="en-US" altLang="zh-CN" dirty="0"/>
              <a:t>input</a:t>
            </a:r>
            <a:r>
              <a:rPr lang="zh-CN" altLang="en-US" dirty="0"/>
              <a:t>文本框个数（根据歌名几个字组成则显示对应数量的文本框）</a:t>
            </a:r>
          </a:p>
          <a:p>
            <a:pPr lvl="2"/>
            <a:r>
              <a:rPr lang="zh-CN" altLang="en-US" dirty="0"/>
              <a:t>动态绑定</a:t>
            </a:r>
            <a:r>
              <a:rPr lang="en-US" altLang="zh-CN" dirty="0"/>
              <a:t>&lt;audio&gt;</a:t>
            </a:r>
            <a:r>
              <a:rPr lang="zh-CN" altLang="en-US" dirty="0"/>
              <a:t>组件的</a:t>
            </a:r>
            <a:r>
              <a:rPr lang="en-US" altLang="zh-CN" dirty="0"/>
              <a:t>src</a:t>
            </a:r>
            <a:r>
              <a:rPr lang="zh-CN" altLang="en-US" dirty="0"/>
              <a:t>地址，用来播放音乐</a:t>
            </a:r>
          </a:p>
          <a:p>
            <a:pPr lvl="2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635375" y="5908040"/>
            <a:ext cx="4591685" cy="549275"/>
            <a:chOff x="1488" y="2503"/>
            <a:chExt cx="6369" cy="918"/>
          </a:xfrm>
        </p:grpSpPr>
        <p:sp>
          <p:nvSpPr>
            <p:cNvPr id="11" name="圆角矩形 10"/>
            <p:cNvSpPr/>
            <p:nvPr/>
          </p:nvSpPr>
          <p:spPr>
            <a:xfrm>
              <a:off x="1488" y="2503"/>
              <a:ext cx="586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642" y="2598"/>
              <a:ext cx="6215" cy="737"/>
              <a:chOff x="1642" y="2598"/>
              <a:chExt cx="6215" cy="73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282" y="2648"/>
                <a:ext cx="5575" cy="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歌曲数据绑定案例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42" y="2598"/>
                <a:ext cx="1067" cy="737"/>
                <a:chOff x="6042487" y="1124092"/>
                <a:chExt cx="677254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42487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学生操作</a:t>
            </a:r>
            <a:r>
              <a:rPr lang="en-US" altLang="zh-CN" sz="3700">
                <a:sym typeface="+mn-ea"/>
              </a:rPr>
              <a:t>-SOS</a:t>
            </a:r>
            <a:r>
              <a:rPr lang="zh-CN" altLang="en-US" sz="3700">
                <a:sym typeface="+mn-ea"/>
              </a:rPr>
              <a:t>转发功能</a:t>
            </a: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790575" y="1752600"/>
            <a:ext cx="10353040" cy="4818380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点击底部的</a:t>
            </a:r>
            <a:r>
              <a:rPr lang="en-US" altLang="zh-CN"/>
              <a:t>SOS</a:t>
            </a:r>
            <a:r>
              <a:rPr lang="zh-CN" altLang="en-US"/>
              <a:t>后调用转发接口，将小程序转发给好友</a:t>
            </a:r>
          </a:p>
          <a:p>
            <a:pPr lvl="2"/>
            <a:r>
              <a:rPr lang="zh-CN" altLang="en-US" sz="2000"/>
              <a:t>设置按钮的open-type="share"</a:t>
            </a:r>
          </a:p>
          <a:p>
            <a:pPr lvl="2"/>
            <a:r>
              <a:rPr lang="zh-CN" altLang="en-US" sz="2000"/>
              <a:t>在 Page 中定义 onShareAppMessage 函数，设置该页</a:t>
            </a:r>
          </a:p>
          <a:p>
            <a:pPr marL="1219200" lvl="2" indent="0">
              <a:buNone/>
            </a:pPr>
            <a:r>
              <a:rPr lang="zh-CN" altLang="en-US" sz="2000"/>
              <a:t>     面的转发信息</a:t>
            </a:r>
          </a:p>
          <a:p>
            <a:pPr lvl="1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834005" y="5978525"/>
            <a:ext cx="2979420" cy="582930"/>
            <a:chOff x="1488" y="2503"/>
            <a:chExt cx="6988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88" y="2598"/>
              <a:ext cx="6788" cy="737"/>
              <a:chOff x="1688" y="2598"/>
              <a:chExt cx="6788" cy="73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438" y="2633"/>
                <a:ext cx="603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讲解需求说明</a:t>
                </a:r>
              </a:p>
            </p:txBody>
          </p:sp>
          <p:grpSp>
            <p:nvGrpSpPr>
              <p:cNvPr id="19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15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5947410" y="6061791"/>
            <a:ext cx="213550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835" y="1447800"/>
            <a:ext cx="2528570" cy="4513580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196973" y="121856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285490" y="421513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点击关键字赋值文本框</a:t>
            </a:r>
            <a:r>
              <a:rPr lang="en-US" altLang="zh-CN"/>
              <a:t>2-1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 sz="2200">
                <a:sym typeface="+mn-ea"/>
              </a:rPr>
              <a:t>在给出的</a:t>
            </a:r>
            <a:r>
              <a:rPr lang="en-US" altLang="zh-CN" sz="2200">
                <a:sym typeface="+mn-ea"/>
              </a:rPr>
              <a:t>16</a:t>
            </a:r>
            <a:r>
              <a:rPr lang="zh-CN" altLang="en-US" sz="2200">
                <a:sym typeface="+mn-ea"/>
              </a:rPr>
              <a:t>个关键字中，点击每个关键字会将所点击的</a:t>
            </a:r>
          </a:p>
          <a:p>
            <a:pPr marL="609600" lvl="1" indent="0">
              <a:buNone/>
            </a:pPr>
            <a:r>
              <a:rPr lang="zh-CN" altLang="en-US" sz="2200">
                <a:sym typeface="+mn-ea"/>
              </a:rPr>
              <a:t>     字出现在上面空的文本框内进行显示</a:t>
            </a:r>
          </a:p>
          <a:p>
            <a:pPr lvl="2"/>
            <a:r>
              <a:rPr lang="zh-CN" altLang="en-US" sz="2000">
                <a:sym typeface="+mn-ea"/>
              </a:rPr>
              <a:t>文本框为只读，不能输入</a:t>
            </a:r>
          </a:p>
          <a:p>
            <a:pPr lvl="3"/>
            <a:r>
              <a:rPr lang="zh-CN" altLang="en-US">
                <a:sym typeface="+mn-ea"/>
              </a:rPr>
              <a:t>设置disabled='true'即可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给关键字进行事件绑定</a:t>
            </a:r>
          </a:p>
          <a:p>
            <a:pPr lvl="3"/>
            <a:endParaRPr lang="zh-CN" altLang="en-US" sz="2200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465" y="1341120"/>
            <a:ext cx="2675890" cy="4752340"/>
          </a:xfrm>
          <a:prstGeom prst="rect">
            <a:avLst/>
          </a:prstGeom>
        </p:spPr>
      </p:pic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2272030" y="4267200"/>
            <a:ext cx="6635750" cy="17926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&lt;view class='btn' hover-class='btnhover' hover-stay-time="300ms" wx:for="{{keyword[nowindex].keyword}}" id="{{index}}" wx:key="index" bindtap='getitem'&gt;{{item}}&lt;/view&gt;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点击关键字赋值文本框</a:t>
            </a:r>
            <a:r>
              <a:rPr lang="en-US" altLang="zh-CN"/>
              <a:t>2-2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实现步骤</a:t>
            </a:r>
            <a:endParaRPr lang="en-US" altLang="zh-CN"/>
          </a:p>
          <a:p>
            <a:pPr lvl="1"/>
            <a:r>
              <a:rPr lang="zh-CN" altLang="en-US" sz="2200">
                <a:sym typeface="+mn-ea"/>
              </a:rPr>
              <a:t>给关键字的</a:t>
            </a:r>
            <a:r>
              <a:rPr lang="en-US" altLang="zh-CN" sz="2200">
                <a:sym typeface="+mn-ea"/>
              </a:rPr>
              <a:t>view</a:t>
            </a:r>
            <a:r>
              <a:rPr lang="zh-CN" altLang="en-US" sz="2200">
                <a:sym typeface="+mn-ea"/>
              </a:rPr>
              <a:t>添加bindtap，</a:t>
            </a:r>
            <a:r>
              <a:rPr lang="zh-CN" altLang="en-US" sz="2000">
                <a:sym typeface="+mn-ea"/>
              </a:rPr>
              <a:t>获取到点击</a:t>
            </a:r>
            <a:r>
              <a:rPr lang="en-US" altLang="zh-CN" sz="2000">
                <a:sym typeface="+mn-ea"/>
              </a:rPr>
              <a:t>view</a:t>
            </a:r>
            <a:r>
              <a:rPr lang="zh-CN" altLang="en-US" sz="2000">
                <a:sym typeface="+mn-ea"/>
              </a:rPr>
              <a:t>对应的关键字</a:t>
            </a:r>
          </a:p>
          <a:p>
            <a:pPr lvl="1"/>
            <a:endParaRPr lang="zh-CN" altLang="en-US" sz="2000">
              <a:sym typeface="+mn-ea"/>
            </a:endParaRPr>
          </a:p>
          <a:p>
            <a:pPr lvl="1"/>
            <a:endParaRPr lang="zh-CN" altLang="en-US" sz="20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给歌名的文本框进行赋值</a:t>
            </a:r>
          </a:p>
          <a:p>
            <a:pPr marL="1219200" lvl="2" indent="0">
              <a:buNone/>
            </a:pP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945005" y="2508250"/>
            <a:ext cx="9276080" cy="6489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var word = this.data.keyword[this.data.nowindex].keyword[e.target.id] </a:t>
            </a:r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1945005" y="3772535"/>
            <a:ext cx="9276080" cy="20427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...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if (this.data.title[i] == "") {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    this.data.title[i] = word;  break;  }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...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33775" y="6039485"/>
            <a:ext cx="4591685" cy="549275"/>
            <a:chOff x="1488" y="2503"/>
            <a:chExt cx="6369" cy="918"/>
          </a:xfrm>
        </p:grpSpPr>
        <p:sp>
          <p:nvSpPr>
            <p:cNvPr id="11" name="圆角矩形 10"/>
            <p:cNvSpPr/>
            <p:nvPr/>
          </p:nvSpPr>
          <p:spPr>
            <a:xfrm>
              <a:off x="1488" y="2503"/>
              <a:ext cx="6369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642" y="2598"/>
              <a:ext cx="6215" cy="737"/>
              <a:chOff x="1642" y="2598"/>
              <a:chExt cx="6215" cy="73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282" y="2648"/>
                <a:ext cx="5575" cy="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点击关键字赋值案例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42" y="2598"/>
                <a:ext cx="1067" cy="737"/>
                <a:chOff x="6042487" y="1124092"/>
                <a:chExt cx="677254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42487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点击文本框清空值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 sz="2200"/>
              <a:t>通过</a:t>
            </a:r>
            <a:r>
              <a:rPr lang="en-US" altLang="zh-CN" sz="2200"/>
              <a:t>16</a:t>
            </a:r>
            <a:r>
              <a:rPr lang="zh-CN" altLang="en-US" sz="2200"/>
              <a:t>个格子的关键字点击可以将所选择的字显示</a:t>
            </a:r>
          </a:p>
          <a:p>
            <a:pPr marL="609600" lvl="1" indent="0">
              <a:buNone/>
            </a:pPr>
            <a:r>
              <a:rPr lang="en-US" altLang="zh-CN" sz="2200"/>
              <a:t>      </a:t>
            </a:r>
            <a:r>
              <a:rPr lang="zh-CN" altLang="en-US" sz="2200"/>
              <a:t>在文本框内，点击文本框可以将内容清空</a:t>
            </a:r>
            <a:endParaRPr lang="en-US" altLang="zh-CN" sz="2200"/>
          </a:p>
          <a:p>
            <a:pPr lvl="2"/>
            <a:r>
              <a:rPr lang="zh-CN" altLang="en-US"/>
              <a:t>给文本添加 bindtap="cleartxt"绑定事件函数</a:t>
            </a:r>
          </a:p>
          <a:p>
            <a:pPr lvl="2"/>
            <a:r>
              <a:rPr lang="zh-CN" altLang="en-US"/>
              <a:t>根据索引在数组中找到后进行赋空即赋为</a:t>
            </a:r>
            <a:r>
              <a:rPr lang="en-US" altLang="zh-CN"/>
              <a:t>“”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55" y="1308100"/>
            <a:ext cx="2675890" cy="4752975"/>
          </a:xfrm>
          <a:prstGeom prst="rect">
            <a:avLst/>
          </a:prstGeom>
        </p:spPr>
      </p:pic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2106930" y="3881755"/>
            <a:ext cx="5975350" cy="18840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newtitle[e.target.id] = ""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this.setData({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title: newtitle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})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325495" y="6061075"/>
            <a:ext cx="4756781" cy="549275"/>
            <a:chOff x="1488" y="2503"/>
            <a:chExt cx="6598" cy="918"/>
          </a:xfrm>
        </p:grpSpPr>
        <p:sp>
          <p:nvSpPr>
            <p:cNvPr id="11" name="圆角矩形 10"/>
            <p:cNvSpPr/>
            <p:nvPr/>
          </p:nvSpPr>
          <p:spPr>
            <a:xfrm>
              <a:off x="1488" y="2503"/>
              <a:ext cx="659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642" y="2598"/>
              <a:ext cx="6444" cy="737"/>
              <a:chOff x="1642" y="2598"/>
              <a:chExt cx="6444" cy="73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282" y="2648"/>
                <a:ext cx="5804" cy="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点击文本框清空值案例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42" y="2598"/>
                <a:ext cx="1067" cy="737"/>
                <a:chOff x="6042487" y="1124092"/>
                <a:chExt cx="677254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042487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歌名比对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>
                <a:sym typeface="+mn-ea"/>
              </a:rPr>
              <a:t>用户将所选择的关键字组成的歌名和加载时存储的歌名</a:t>
            </a:r>
          </a:p>
          <a:p>
            <a:pPr marL="609600" lvl="1" indent="0">
              <a:buNone/>
            </a:pPr>
            <a:r>
              <a:rPr lang="zh-CN" altLang="en-US">
                <a:sym typeface="+mn-ea"/>
              </a:rPr>
              <a:t>     进行比对，验证是否正确</a:t>
            </a:r>
            <a:endParaRPr lang="en-US" altLang="zh-CN" sz="2000"/>
          </a:p>
          <a:p>
            <a:pPr lvl="2"/>
            <a:r>
              <a:rPr lang="zh-CN" altLang="en-US"/>
              <a:t>比对成功时，给予正确提示，并将全局变量中的分数进</a:t>
            </a:r>
          </a:p>
          <a:p>
            <a:pPr marL="1219200" lvl="2" indent="0">
              <a:buNone/>
            </a:pPr>
            <a:r>
              <a:rPr lang="zh-CN" altLang="en-US">
                <a:sym typeface="+mn-ea"/>
              </a:rPr>
              <a:t>     行累加，进入下一首歌曲播放</a:t>
            </a:r>
            <a:endParaRPr lang="zh-CN" altLang="en-US"/>
          </a:p>
          <a:p>
            <a:pPr lvl="3"/>
            <a:r>
              <a:rPr lang="zh-CN" altLang="en-US"/>
              <a:t>利用wx.showModal完成提示</a:t>
            </a:r>
          </a:p>
          <a:p>
            <a:pPr lvl="2"/>
            <a:r>
              <a:rPr lang="zh-CN" altLang="en-US"/>
              <a:t>比对失败时，给出错误提示，用户继续选择关键字</a:t>
            </a:r>
          </a:p>
          <a:p>
            <a:pPr lvl="3"/>
            <a:r>
              <a:rPr lang="zh-CN" altLang="en-US"/>
              <a:t>利用wx.showToast完成提示</a:t>
            </a:r>
          </a:p>
          <a:p>
            <a:pPr lvl="2"/>
            <a:r>
              <a:rPr lang="zh-CN" altLang="en-US"/>
              <a:t>进入下一曲时修改页面的</a:t>
            </a:r>
            <a:r>
              <a:rPr lang="en-US" altLang="zh-CN"/>
              <a:t>title</a:t>
            </a:r>
          </a:p>
          <a:p>
            <a:pPr lvl="3"/>
            <a:r>
              <a:rPr lang="zh-CN" altLang="en-US"/>
              <a:t>通过wx.setNavigationBarTitle完成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895" y="1218565"/>
            <a:ext cx="2647315" cy="47332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95" y="1218565"/>
            <a:ext cx="2685415" cy="477139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5495" y="6061075"/>
            <a:ext cx="4756781" cy="549275"/>
            <a:chOff x="1488" y="2503"/>
            <a:chExt cx="6598" cy="918"/>
          </a:xfrm>
        </p:grpSpPr>
        <p:sp>
          <p:nvSpPr>
            <p:cNvPr id="11" name="圆角矩形 10"/>
            <p:cNvSpPr/>
            <p:nvPr/>
          </p:nvSpPr>
          <p:spPr>
            <a:xfrm>
              <a:off x="1488" y="2503"/>
              <a:ext cx="659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642" y="2598"/>
              <a:ext cx="6444" cy="737"/>
              <a:chOff x="1642" y="2598"/>
              <a:chExt cx="6444" cy="73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282" y="2648"/>
                <a:ext cx="5804" cy="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歌名比对案例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42" y="2598"/>
                <a:ext cx="1067" cy="737"/>
                <a:chOff x="6042487" y="1124092"/>
                <a:chExt cx="677254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042487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本章任务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完成听歌识曲</a:t>
            </a:r>
            <a:r>
              <a:rPr lang="zh-CN" altLang="en-US" dirty="0">
                <a:sym typeface="+mn-ea"/>
              </a:rPr>
              <a:t>项目初始化</a:t>
            </a:r>
            <a:endParaRPr lang="zh-CN" altLang="zh-CN"/>
          </a:p>
          <a:p>
            <a:pPr lvl="0"/>
            <a:r>
              <a:rPr lang="zh-CN" altLang="zh-CN"/>
              <a:t>完成</a:t>
            </a:r>
            <a:r>
              <a:rPr lang="zh-CN" altLang="en-US">
                <a:sym typeface="+mn-ea"/>
              </a:rPr>
              <a:t>播放音乐页面布局</a:t>
            </a:r>
            <a:endParaRPr lang="zh-CN" altLang="zh-CN"/>
          </a:p>
          <a:p>
            <a:pPr lvl="0"/>
            <a:r>
              <a:rPr lang="zh-CN" altLang="zh-CN">
                <a:sym typeface="+mn-ea"/>
              </a:rPr>
              <a:t>完成</a:t>
            </a:r>
            <a:r>
              <a:rPr lang="en-US" altLang="zh-CN">
                <a:sym typeface="+mn-ea"/>
              </a:rPr>
              <a:t>SOS</a:t>
            </a:r>
            <a:r>
              <a:rPr lang="zh-CN" altLang="en-US">
                <a:sym typeface="+mn-ea"/>
              </a:rPr>
              <a:t>转发功能</a:t>
            </a:r>
          </a:p>
          <a:p>
            <a:pPr lvl="0"/>
            <a:r>
              <a:rPr lang="zh-CN" altLang="en-US">
                <a:sym typeface="+mn-ea"/>
              </a:rPr>
              <a:t>完成对硬件设备信息获取</a:t>
            </a:r>
            <a:endParaRPr lang="zh-CN" altLang="zh-CN"/>
          </a:p>
          <a:p>
            <a:pPr lvl="0"/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55" y="1296035"/>
            <a:ext cx="2487930" cy="4402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95" y="1351280"/>
            <a:ext cx="2457450" cy="43662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通关页面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386695" cy="4818380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 sz="2200"/>
              <a:t>成功猜对歌名后，点击进入下一关时对当前所猜中的歌曲数量和总的数量进行对比，当没有未猜的歌曲后进入通关页面</a:t>
            </a:r>
          </a:p>
          <a:p>
            <a:pPr lvl="2"/>
            <a:r>
              <a:rPr lang="zh-CN" altLang="en-US" sz="2000"/>
              <a:t>显示当前用户的微信头像</a:t>
            </a:r>
          </a:p>
          <a:p>
            <a:pPr lvl="2"/>
            <a:r>
              <a:rPr lang="zh-CN" altLang="en-US" sz="2000"/>
              <a:t>通过userInfo.avatarUrl获取到微信头像</a:t>
            </a:r>
          </a:p>
          <a:p>
            <a:pPr marL="609600" lvl="1" indent="0">
              <a:buNone/>
            </a:pP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3375025" y="5577205"/>
            <a:ext cx="4756781" cy="549275"/>
            <a:chOff x="1488" y="2503"/>
            <a:chExt cx="6598" cy="918"/>
          </a:xfrm>
        </p:grpSpPr>
        <p:sp>
          <p:nvSpPr>
            <p:cNvPr id="11" name="圆角矩形 10"/>
            <p:cNvSpPr/>
            <p:nvPr/>
          </p:nvSpPr>
          <p:spPr>
            <a:xfrm>
              <a:off x="1488" y="2503"/>
              <a:ext cx="659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642" y="2598"/>
              <a:ext cx="6444" cy="737"/>
              <a:chOff x="1642" y="2598"/>
              <a:chExt cx="6444" cy="73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282" y="2648"/>
                <a:ext cx="5804" cy="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进入通关页面案例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42" y="2598"/>
                <a:ext cx="1067" cy="737"/>
                <a:chOff x="6042487" y="1124092"/>
                <a:chExt cx="677254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42487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285490" y="421513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微信小程序常用</a:t>
            </a:r>
            <a:r>
              <a:rPr lang="en-US" altLang="zh-CN"/>
              <a:t>API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600"/>
              <a:t>获取位置</a:t>
            </a:r>
            <a:endParaRPr lang="en-US" altLang="zh-CN" sz="2600"/>
          </a:p>
          <a:p>
            <a:pPr lvl="1"/>
            <a:r>
              <a:rPr lang="en-US" altLang="zh-CN">
                <a:sym typeface="+mn-ea"/>
              </a:rPr>
              <a:t>wx.getLocation </a:t>
            </a:r>
            <a:r>
              <a:rPr lang="zh-CN" altLang="en-US">
                <a:sym typeface="+mn-ea"/>
              </a:rPr>
              <a:t>获取位置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200">
                <a:sym typeface="+mn-ea"/>
              </a:rPr>
              <a:t>wx.openLocation 查看位置</a:t>
            </a:r>
          </a:p>
          <a:p>
            <a:pPr lvl="2"/>
            <a:endParaRPr lang="zh-CN" altLang="en-US" sz="2000">
              <a:sym typeface="+mn-ea"/>
            </a:endParaRPr>
          </a:p>
          <a:p>
            <a:pPr marL="1219200" lvl="2" indent="0">
              <a:buNone/>
            </a:pPr>
            <a:endParaRPr lang="zh-CN" altLang="en-US" sz="2000">
              <a:sym typeface="+mn-ea"/>
            </a:endParaRPr>
          </a:p>
          <a:p>
            <a:pPr marL="1219200" lvl="2" indent="0">
              <a:buNone/>
            </a:pPr>
            <a:endParaRPr lang="zh-CN" altLang="en-US" sz="2000"/>
          </a:p>
          <a:p>
            <a:pPr lvl="3"/>
            <a:endParaRPr lang="zh-CN" altLang="en-US" sz="2200"/>
          </a:p>
          <a:p>
            <a:pPr lvl="3"/>
            <a:endParaRPr lang="en-US" altLang="zh-CN" sz="2000"/>
          </a:p>
          <a:p>
            <a:pPr lvl="2"/>
            <a:endParaRPr lang="en-US" altLang="zh-CN" sz="2000"/>
          </a:p>
          <a:p>
            <a:pPr lvl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1672590"/>
            <a:ext cx="2321560" cy="4215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895" y="1672590"/>
            <a:ext cx="2333625" cy="42151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5495" y="6061075"/>
            <a:ext cx="4756781" cy="549275"/>
            <a:chOff x="1488" y="2503"/>
            <a:chExt cx="6598" cy="918"/>
          </a:xfrm>
        </p:grpSpPr>
        <p:sp>
          <p:nvSpPr>
            <p:cNvPr id="11" name="圆角矩形 10"/>
            <p:cNvSpPr/>
            <p:nvPr/>
          </p:nvSpPr>
          <p:spPr>
            <a:xfrm>
              <a:off x="1488" y="2503"/>
              <a:ext cx="659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642" y="2598"/>
              <a:ext cx="6444" cy="737"/>
              <a:chOff x="1642" y="2598"/>
              <a:chExt cx="6444" cy="73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282" y="2648"/>
                <a:ext cx="5804" cy="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获取位置案例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42" y="2598"/>
                <a:ext cx="1067" cy="737"/>
                <a:chOff x="6042487" y="1124092"/>
                <a:chExt cx="677254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042487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0"/>
          <p:cNvGrpSpPr/>
          <p:nvPr/>
        </p:nvGrpSpPr>
        <p:grpSpPr bwMode="auto">
          <a:xfrm>
            <a:off x="4335665" y="6140548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C77A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269220" cy="4818380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通过微信官方提供的</a:t>
            </a:r>
            <a:r>
              <a:rPr lang="en-US" altLang="zh-CN"/>
              <a:t>API</a:t>
            </a:r>
            <a:r>
              <a:rPr lang="zh-CN" altLang="en-US"/>
              <a:t>接口完成对用户硬件设备信息获取</a:t>
            </a:r>
          </a:p>
          <a:p>
            <a:pPr lvl="2"/>
            <a:r>
              <a:rPr lang="zh-CN" altLang="en-US"/>
              <a:t>通过wx.getSystemInfo接口完成信息获取</a:t>
            </a:r>
          </a:p>
          <a:p>
            <a:pPr lvl="1"/>
            <a:r>
              <a:rPr lang="zh-CN" altLang="en-US"/>
              <a:t>要求打印用户的下列信息</a:t>
            </a:r>
          </a:p>
          <a:p>
            <a:pPr lvl="2"/>
            <a:r>
              <a:rPr lang="zh-CN" altLang="en-US"/>
              <a:t>打印用户手机品牌</a:t>
            </a:r>
          </a:p>
          <a:p>
            <a:pPr lvl="2"/>
            <a:r>
              <a:rPr lang="zh-CN" altLang="en-US"/>
              <a:t>打印用户手机型号</a:t>
            </a:r>
          </a:p>
          <a:p>
            <a:pPr lvl="2"/>
            <a:r>
              <a:rPr lang="zh-CN" altLang="en-US"/>
              <a:t>打印用户微信版本号</a:t>
            </a:r>
          </a:p>
          <a:p>
            <a:pPr lvl="2"/>
            <a:r>
              <a:rPr lang="zh-CN" altLang="en-US"/>
              <a:t>打印用户操作系统版本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en-US"/>
              <a:t>硬件设备信息获取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109343" y="103568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285490" y="421513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3280192" y="1505449"/>
            <a:ext cx="6383338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组件的使用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常用</a:t>
            </a:r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6" name="TextBox 15"/>
          <p:cNvSpPr txBox="1">
            <a:spLocks noChangeArrowheads="1"/>
          </p:cNvSpPr>
          <p:nvPr/>
        </p:nvSpPr>
        <p:spPr bwMode="auto">
          <a:xfrm>
            <a:off x="805815" y="3451860"/>
            <a:ext cx="23609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组件与常用</a:t>
            </a:r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53257" name="AutoShape 3"/>
          <p:cNvSpPr/>
          <p:nvPr/>
        </p:nvSpPr>
        <p:spPr bwMode="auto">
          <a:xfrm>
            <a:off x="2903220" y="2148205"/>
            <a:ext cx="377190" cy="300609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498243" y="5304523"/>
            <a:ext cx="293449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4687570" y="1218565"/>
            <a:ext cx="274320" cy="1692275"/>
          </a:xfrm>
          <a:prstGeom prst="leftBrace">
            <a:avLst>
              <a:gd name="adj1" fmla="val 62207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2065" y="1404162"/>
            <a:ext cx="4748574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音频组件</a:t>
            </a:r>
          </a:p>
          <a:p>
            <a:pPr lvl="0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view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组件布局</a:t>
            </a:r>
          </a:p>
          <a:p>
            <a:pPr lvl="0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button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组件</a:t>
            </a:r>
          </a:p>
        </p:txBody>
      </p:sp>
      <p:sp>
        <p:nvSpPr>
          <p:cNvPr id="19" name="AutoShape 3"/>
          <p:cNvSpPr/>
          <p:nvPr/>
        </p:nvSpPr>
        <p:spPr bwMode="auto">
          <a:xfrm>
            <a:off x="4347845" y="3536950"/>
            <a:ext cx="339725" cy="291719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87629" y="3473405"/>
            <a:ext cx="15544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用户授权登录</a:t>
            </a: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获取用户信息</a:t>
            </a: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数据缓存</a:t>
            </a: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获取位置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</a:p>
          <a:p>
            <a:pPr lvl="1"/>
            <a:r>
              <a:rPr lang="zh-CN" altLang="en-US"/>
              <a:t>完善听歌识曲小程序，自己来布局引导页和通关页面</a:t>
            </a:r>
          </a:p>
          <a:p>
            <a:pPr lvl="0"/>
            <a:r>
              <a:rPr lang="zh-CN" altLang="en-US"/>
              <a:t>预习作业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预习官网上的其他</a:t>
            </a:r>
            <a:r>
              <a:rPr lang="en-US" altLang="zh-CN">
                <a:solidFill>
                  <a:schemeClr val="tx1"/>
                </a:solidFill>
              </a:rPr>
              <a:t>API</a:t>
            </a:r>
            <a:r>
              <a:rPr lang="zh-CN" altLang="en-US">
                <a:solidFill>
                  <a:schemeClr val="tx1"/>
                </a:solidFill>
              </a:rPr>
              <a:t>多看，多练习</a:t>
            </a: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拨打电话</a:t>
            </a:r>
            <a:r>
              <a:rPr lang="en-US" altLang="zh-CN">
                <a:solidFill>
                  <a:schemeClr val="tx1"/>
                </a:solidFill>
              </a:rPr>
              <a:t>API</a:t>
            </a: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获取发票抬头</a:t>
            </a:r>
            <a:r>
              <a:rPr lang="en-US" altLang="zh-CN">
                <a:solidFill>
                  <a:schemeClr val="tx1"/>
                </a:solidFill>
              </a:rPr>
              <a:t>API</a:t>
            </a: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手机震动</a:t>
            </a:r>
            <a:r>
              <a:rPr lang="en-US" altLang="zh-CN">
                <a:solidFill>
                  <a:schemeClr val="tx1"/>
                </a:solidFill>
              </a:rPr>
              <a:t>API</a:t>
            </a: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截图</a:t>
            </a:r>
            <a:r>
              <a:rPr lang="en-US" altLang="zh-CN">
                <a:solidFill>
                  <a:schemeClr val="tx1"/>
                </a:solidFill>
              </a:rPr>
              <a:t>API</a:t>
            </a: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重力感应</a:t>
            </a:r>
            <a:r>
              <a:rPr lang="en-US" altLang="zh-CN">
                <a:solidFill>
                  <a:schemeClr val="tx1"/>
                </a:solidFill>
              </a:rPr>
              <a:t>API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/>
          <p:nvPr/>
        </p:nvGrpSpPr>
        <p:grpSpPr>
          <a:xfrm>
            <a:off x="1938338" y="1322388"/>
            <a:ext cx="8239125" cy="4249737"/>
            <a:chOff x="5131" y="3475"/>
            <a:chExt cx="9508" cy="4905"/>
          </a:xfrm>
        </p:grpSpPr>
        <p:sp>
          <p:nvSpPr>
            <p:cNvPr id="3" name="文本框 4"/>
            <p:cNvSpPr txBox="1"/>
            <p:nvPr/>
          </p:nvSpPr>
          <p:spPr>
            <a:xfrm>
              <a:off x="5410" y="7920"/>
              <a:ext cx="3850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关注课工场</a:t>
              </a:r>
            </a:p>
          </p:txBody>
        </p:sp>
        <p:sp>
          <p:nvSpPr>
            <p:cNvPr id="4" name="文本框 5"/>
            <p:cNvSpPr txBox="1"/>
            <p:nvPr/>
          </p:nvSpPr>
          <p:spPr>
            <a:xfrm>
              <a:off x="10642" y="7920"/>
              <a:ext cx="3848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下载</a:t>
              </a:r>
              <a:r>
                <a:rPr lang="en-US" altLang="zh-CN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</a:p>
          </p:txBody>
        </p:sp>
        <p:pic>
          <p:nvPicPr>
            <p:cNvPr id="5" name="图片 2" descr="课工场最新APP二维码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9" y="3475"/>
              <a:ext cx="4330" cy="43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1" descr="课工场最新微信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1" y="3475"/>
              <a:ext cx="4332" cy="43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熟练掌握微信小程序布局</a:t>
            </a:r>
          </a:p>
          <a:p>
            <a:pPr lvl="0"/>
            <a:r>
              <a:rPr lang="zh-CN" altLang="en-US">
                <a:sym typeface="+mn-ea"/>
              </a:rPr>
              <a:t>掌握小程序常用</a:t>
            </a:r>
            <a:r>
              <a:rPr lang="en-US" altLang="zh-CN">
                <a:sym typeface="+mn-ea"/>
              </a:rPr>
              <a:t>API</a:t>
            </a:r>
            <a:endParaRPr lang="zh-CN" altLang="zh-CN"/>
          </a:p>
          <a:p>
            <a:pPr lvl="0"/>
            <a:r>
              <a:rPr lang="zh-CN" altLang="en-US"/>
              <a:t>掌握小程序中的数据绑定方法</a:t>
            </a:r>
          </a:p>
          <a:p>
            <a:pPr lvl="0"/>
            <a:r>
              <a:rPr lang="zh-CN" altLang="en-US"/>
              <a:t>具备自己阅读官方文档的能力</a:t>
            </a:r>
          </a:p>
          <a:p>
            <a:pPr lvl="0"/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5" y="2063115"/>
            <a:ext cx="834390" cy="549275"/>
          </a:xfrm>
          <a:prstGeom prst="rect">
            <a:avLst/>
          </a:prstGeom>
        </p:spPr>
      </p:pic>
      <p:pic>
        <p:nvPicPr>
          <p:cNvPr id="3" name="图片 2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5" y="3296285"/>
            <a:ext cx="834390" cy="549275"/>
          </a:xfrm>
          <a:prstGeom prst="rect">
            <a:avLst/>
          </a:prstGeom>
        </p:spPr>
      </p:pic>
      <p:pic>
        <p:nvPicPr>
          <p:cNvPr id="4" name="图片 3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5" y="2747010"/>
            <a:ext cx="834390" cy="549275"/>
          </a:xfrm>
          <a:prstGeom prst="rect">
            <a:avLst/>
          </a:prstGeom>
        </p:spPr>
      </p:pic>
      <p:pic>
        <p:nvPicPr>
          <p:cNvPr id="6" name="图片 5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5" y="1420495"/>
            <a:ext cx="834390" cy="5492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>
                <a:sym typeface="+mn-ea"/>
              </a:rPr>
              <a:t>听歌识曲</a:t>
            </a:r>
            <a:r>
              <a:rPr lang="zh-CN" altLang="en-US" dirty="0"/>
              <a:t>整体介绍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制作步骤</a:t>
            </a:r>
          </a:p>
          <a:p>
            <a:pPr lvl="1"/>
            <a:r>
              <a:rPr lang="zh-CN" altLang="en-US" dirty="0">
                <a:sym typeface="+mn-ea"/>
              </a:rPr>
              <a:t>项目初始化</a:t>
            </a:r>
          </a:p>
          <a:p>
            <a:pPr lvl="2"/>
            <a:r>
              <a:rPr lang="zh-CN" altLang="en-US" sz="2000" dirty="0">
                <a:sym typeface="+mn-ea"/>
              </a:rPr>
              <a:t>完成项目所需文件的创建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引导页</a:t>
            </a:r>
          </a:p>
          <a:p>
            <a:pPr lvl="2"/>
            <a:r>
              <a:rPr lang="zh-CN" altLang="en-US" sz="2000" dirty="0">
                <a:sym typeface="+mn-ea"/>
              </a:rPr>
              <a:t>完成说明游戏使用方法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歌曲播放页</a:t>
            </a:r>
          </a:p>
          <a:p>
            <a:pPr lvl="2"/>
            <a:r>
              <a:rPr lang="zh-CN" altLang="en-US" dirty="0">
                <a:sym typeface="+mn-ea"/>
              </a:rPr>
              <a:t>动态请求音乐信息</a:t>
            </a:r>
          </a:p>
          <a:p>
            <a:pPr lvl="2"/>
            <a:r>
              <a:rPr lang="zh-CN" altLang="en-US" dirty="0">
                <a:sym typeface="+mn-ea"/>
              </a:rPr>
              <a:t>实现歌曲播放</a:t>
            </a:r>
          </a:p>
          <a:p>
            <a:pPr lvl="2"/>
            <a:r>
              <a:rPr lang="zh-CN" altLang="en-US" dirty="0">
                <a:sym typeface="+mn-ea"/>
              </a:rPr>
              <a:t>输入关键字后的歌名与正确歌名比对</a:t>
            </a:r>
          </a:p>
          <a:p>
            <a:pPr lvl="1"/>
            <a:r>
              <a:rPr lang="zh-CN" altLang="en-US" dirty="0">
                <a:sym typeface="+mn-ea"/>
              </a:rPr>
              <a:t>通关页面</a:t>
            </a:r>
          </a:p>
          <a:p>
            <a:pPr lvl="2"/>
            <a:endParaRPr lang="zh-CN" altLang="en-US" sz="2000" dirty="0">
              <a:sym typeface="+mn-ea"/>
            </a:endParaRPr>
          </a:p>
          <a:p>
            <a:pPr marL="1219200" lvl="2" indent="0">
              <a:buNone/>
            </a:pPr>
            <a:endParaRPr lang="zh-CN" altLang="en-US" dirty="0">
              <a:sym typeface="+mn-ea"/>
            </a:endParaRPr>
          </a:p>
          <a:p>
            <a:pPr marL="609600" lvl="1" indent="0">
              <a:buNone/>
            </a:pPr>
            <a:endParaRPr lang="zh-CN" altLang="en-US" dirty="0"/>
          </a:p>
          <a:p>
            <a:pPr marL="6096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学生操作</a:t>
            </a:r>
            <a:r>
              <a:rPr lang="en-US" altLang="zh-CN" dirty="0"/>
              <a:t>-</a:t>
            </a:r>
            <a:r>
              <a:rPr lang="zh-CN" altLang="zh-CN" sz="3700">
                <a:sym typeface="+mn-ea"/>
              </a:rPr>
              <a:t>听歌识曲</a:t>
            </a:r>
            <a:r>
              <a:rPr lang="zh-CN" altLang="en-US" dirty="0"/>
              <a:t>项目初始化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9525" y="1308100"/>
            <a:ext cx="10315575" cy="4818380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>
                <a:sym typeface="+mn-ea"/>
              </a:rPr>
              <a:t>根据要完成的功能提前将所需要的文件创建完成，共包含引导页、歌曲播放页、成功通关页</a:t>
            </a:r>
          </a:p>
          <a:p>
            <a:pPr marL="609600" lvl="1" indent="0">
              <a:buNone/>
            </a:pPr>
            <a:endParaRPr lang="zh-CN" altLang="en-US" dirty="0"/>
          </a:p>
          <a:p>
            <a:r>
              <a:rPr lang="zh-CN" altLang="en-US" dirty="0"/>
              <a:t>直接在</a:t>
            </a:r>
            <a:r>
              <a:rPr lang="en-US" altLang="zh-CN" dirty="0"/>
              <a:t>app.json</a:t>
            </a:r>
            <a:r>
              <a:rPr lang="zh-CN" altLang="en-US" dirty="0"/>
              <a:t>中可以快速创建文件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849245" y="5543550"/>
            <a:ext cx="2979420" cy="582930"/>
            <a:chOff x="1488" y="2503"/>
            <a:chExt cx="6988" cy="918"/>
          </a:xfrm>
        </p:grpSpPr>
        <p:sp>
          <p:nvSpPr>
            <p:cNvPr id="10" name="圆角矩形 9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688" y="2598"/>
              <a:ext cx="6788" cy="737"/>
              <a:chOff x="1688" y="2598"/>
              <a:chExt cx="6788" cy="73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438" y="2633"/>
                <a:ext cx="603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讲解需求说明</a:t>
                </a:r>
              </a:p>
            </p:txBody>
          </p:sp>
          <p:grpSp>
            <p:nvGrpSpPr>
              <p:cNvPr id="19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8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5932170" y="5620483"/>
            <a:ext cx="2135505" cy="40938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完成时间：15分钟</a:t>
            </a:r>
          </a:p>
        </p:txBody>
      </p:sp>
      <p:grpSp>
        <p:nvGrpSpPr>
          <p:cNvPr id="93" name="组合 56"/>
          <p:cNvGrpSpPr/>
          <p:nvPr/>
        </p:nvGrpSpPr>
        <p:grpSpPr bwMode="auto">
          <a:xfrm>
            <a:off x="196662" y="3516630"/>
            <a:ext cx="1082992" cy="401638"/>
            <a:chOff x="3786182" y="3845352"/>
            <a:chExt cx="1083814" cy="401255"/>
          </a:xfrm>
        </p:grpSpPr>
        <p:sp>
          <p:nvSpPr>
            <p:cNvPr id="94" name="TextBox 46"/>
            <p:cNvSpPr txBox="1"/>
            <p:nvPr/>
          </p:nvSpPr>
          <p:spPr>
            <a:xfrm>
              <a:off x="4169378" y="3845352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95" name="Picture 2" descr="E:\设计\06-2018\前端5.0PPT\提示.png提示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65177"/>
              <a:ext cx="381854" cy="38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" name="组合 66"/>
          <p:cNvGrpSpPr/>
          <p:nvPr/>
        </p:nvGrpSpPr>
        <p:grpSpPr bwMode="auto">
          <a:xfrm>
            <a:off x="196973" y="106616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>
                <a:sym typeface="+mn-ea"/>
              </a:rPr>
              <a:t>听歌识曲</a:t>
            </a:r>
            <a:r>
              <a:rPr lang="zh-CN" altLang="en-US"/>
              <a:t>引导页</a:t>
            </a:r>
            <a:r>
              <a:rPr lang="en-US" altLang="zh-CN"/>
              <a:t>3-1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当用户第一次访问时，先进入引导页（介绍游戏玩法），用户第二次访问时则直接进入到播放页面</a:t>
            </a:r>
          </a:p>
          <a:p>
            <a:pPr lvl="1"/>
            <a:r>
              <a:rPr lang="zh-CN" altLang="en-US"/>
              <a:t>通过</a:t>
            </a:r>
            <a:r>
              <a:rPr lang="en-US" altLang="zh-CN"/>
              <a:t>wx.setStorage</a:t>
            </a:r>
            <a:r>
              <a:rPr lang="zh-CN" altLang="en-US"/>
              <a:t>完成记录用户是否已经看过引导页</a:t>
            </a:r>
          </a:p>
          <a:p>
            <a:pPr lvl="1"/>
            <a:r>
              <a:rPr lang="zh-CN" altLang="en-US"/>
              <a:t>引导页加进入游戏的按钮</a:t>
            </a:r>
          </a:p>
          <a:p>
            <a:pPr lvl="2"/>
            <a:r>
              <a:rPr lang="zh-CN" altLang="en-US" sz="2000">
                <a:sym typeface="+mn-ea"/>
              </a:rPr>
              <a:t>事件</a:t>
            </a:r>
            <a:endParaRPr lang="zh-CN" altLang="en-US" sz="2000"/>
          </a:p>
          <a:p>
            <a:pPr lvl="3"/>
            <a:r>
              <a:rPr lang="zh-CN" altLang="en-US" sz="2000">
                <a:sym typeface="+mn-ea"/>
              </a:rPr>
              <a:t>什么是事件</a:t>
            </a:r>
            <a:endParaRPr lang="zh-CN" altLang="en-US" sz="2000"/>
          </a:p>
          <a:p>
            <a:pPr lvl="3"/>
            <a:r>
              <a:rPr lang="zh-CN" altLang="en-US" sz="2000">
                <a:sym typeface="+mn-ea"/>
              </a:rPr>
              <a:t>事件的使用方式</a:t>
            </a:r>
            <a:endParaRPr lang="zh-CN" altLang="en-US" sz="2000"/>
          </a:p>
          <a:p>
            <a:pPr lvl="2"/>
            <a:r>
              <a:rPr lang="zh-CN" altLang="en-US">
                <a:sym typeface="+mn-ea"/>
              </a:rPr>
              <a:t>点击进入游戏按钮向用户发起授权请求，通关页面需用到用户头像信息</a:t>
            </a:r>
            <a:endParaRPr lang="zh-CN" altLang="en-US"/>
          </a:p>
          <a:p>
            <a:pPr lvl="2"/>
            <a:r>
              <a:rPr lang="zh-CN" altLang="en-US"/>
              <a:t>利用wx.redirectTo完成跳转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>
                <a:sym typeface="+mn-ea"/>
              </a:rPr>
              <a:t>听歌识曲</a:t>
            </a:r>
            <a:r>
              <a:rPr lang="zh-CN" altLang="en-US" sz="3700">
                <a:sym typeface="+mn-ea"/>
              </a:rPr>
              <a:t>引导页</a:t>
            </a:r>
            <a:r>
              <a:rPr lang="en-US" altLang="zh-CN" sz="3700">
                <a:sym typeface="+mn-ea"/>
              </a:rPr>
              <a:t>3-2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实现步骤</a:t>
            </a:r>
          </a:p>
          <a:p>
            <a:pPr lvl="1"/>
            <a:r>
              <a:rPr lang="en-US" altLang="zh-CN"/>
              <a:t>index.wxml</a:t>
            </a:r>
            <a:r>
              <a:rPr lang="zh-CN" altLang="en-US"/>
              <a:t>布局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index.js</a:t>
            </a:r>
            <a:r>
              <a:rPr lang="zh-CN" altLang="en-US"/>
              <a:t>事件绑定函数</a:t>
            </a: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486535" y="2584450"/>
            <a:ext cx="9972675" cy="7950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&lt;button class='btn' </a:t>
            </a:r>
            <a:r>
              <a:rPr lang="en-US" altLang="zh-CN" b="1">
                <a:solidFill>
                  <a:srgbClr val="FF0000"/>
                </a:solidFill>
                <a:latin typeface="+mn-lt"/>
              </a:rPr>
              <a:t>open-type</a:t>
            </a:r>
            <a:r>
              <a:rPr lang="en-US" altLang="zh-CN" b="1">
                <a:latin typeface="+mn-lt"/>
              </a:rPr>
              <a:t>="getUserInfo" </a:t>
            </a:r>
            <a:r>
              <a:rPr lang="en-US" altLang="zh-CN" b="1">
                <a:solidFill>
                  <a:srgbClr val="FF0000"/>
                </a:solidFill>
                <a:latin typeface="+mn-lt"/>
              </a:rPr>
              <a:t>bindgetuserinfo</a:t>
            </a:r>
            <a:r>
              <a:rPr lang="en-US" altLang="zh-CN" b="1">
                <a:latin typeface="+mn-lt"/>
              </a:rPr>
              <a:t>="getUserInfo"&gt; 进入游戏 &lt;/button&gt;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485900" y="3980815"/>
            <a:ext cx="9972675" cy="16624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getUserInfo: function () {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app.getUserInfo()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wx.redirectTo({url: '/pages/player/</a:t>
            </a:r>
            <a:r>
              <a:rPr lang="en-US" altLang="zh-CN" b="1">
                <a:latin typeface="+mn-lt"/>
                <a:sym typeface="+mn-ea"/>
              </a:rPr>
              <a:t>player</a:t>
            </a:r>
            <a:r>
              <a:rPr lang="en-US" altLang="zh-CN" b="1">
                <a:latin typeface="+mn-lt"/>
              </a:rPr>
              <a:t>})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}</a:t>
            </a:r>
          </a:p>
        </p:txBody>
      </p:sp>
      <p:sp>
        <p:nvSpPr>
          <p:cNvPr id="577549" name="Line 13"/>
          <p:cNvSpPr>
            <a:spLocks noChangeShapeType="1"/>
          </p:cNvSpPr>
          <p:nvPr/>
        </p:nvSpPr>
        <p:spPr bwMode="auto">
          <a:xfrm flipH="1">
            <a:off x="4441190" y="1883410"/>
            <a:ext cx="144780" cy="722630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7428865" y="1831975"/>
            <a:ext cx="144780" cy="722630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500120" y="1475054"/>
            <a:ext cx="3057310" cy="40809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微信开放能力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:获取用户信息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7178675" y="1326125"/>
            <a:ext cx="3469640" cy="71198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可以从bindgetuserinfo回调中获取到用户信息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7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21" grpId="0" bldLvl="0" animBg="1"/>
      <p:bldP spid="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>
                <a:sym typeface="+mn-ea"/>
              </a:rPr>
              <a:t>听歌识曲</a:t>
            </a:r>
            <a:r>
              <a:rPr lang="zh-CN" altLang="en-US" sz="3700">
                <a:sym typeface="+mn-ea"/>
              </a:rPr>
              <a:t>引导页</a:t>
            </a:r>
            <a:r>
              <a:rPr lang="en-US" altLang="zh-CN" sz="3700">
                <a:sym typeface="+mn-ea"/>
              </a:rPr>
              <a:t>3-3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实现步骤</a:t>
            </a:r>
          </a:p>
          <a:p>
            <a:pPr lvl="1"/>
            <a:r>
              <a:rPr lang="en-US" altLang="zh-CN"/>
              <a:t>app.js</a:t>
            </a:r>
            <a:r>
              <a:rPr lang="zh-CN" altLang="en-US"/>
              <a:t>用户登录和用户信息存储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486535" y="2561590"/>
            <a:ext cx="7112635" cy="35058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if (!this.globalData.userInfo) {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  //调用登录接口  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  wx.login({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    success: function () {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      //调用获取用户信息  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      wx.getUserInfo({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        success: function (res) {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              that.globalData.userInfo = res.userInfo;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>
                <a:latin typeface="+mn-lt"/>
              </a:rPr>
              <a:t>		.........    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64280" y="6219190"/>
            <a:ext cx="4591685" cy="549275"/>
            <a:chOff x="1488" y="2503"/>
            <a:chExt cx="6369" cy="918"/>
          </a:xfrm>
        </p:grpSpPr>
        <p:sp>
          <p:nvSpPr>
            <p:cNvPr id="11" name="圆角矩形 10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642" y="2598"/>
              <a:ext cx="6215" cy="737"/>
              <a:chOff x="1642" y="2598"/>
              <a:chExt cx="6215" cy="73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282" y="2648"/>
                <a:ext cx="5575" cy="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引导页案例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42" y="2598"/>
                <a:ext cx="1067" cy="737"/>
                <a:chOff x="6042487" y="1124092"/>
                <a:chExt cx="677254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42487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25" y="2561590"/>
            <a:ext cx="2987675" cy="3505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2798</Words>
  <Application>Microsoft Office PowerPoint</Application>
  <PresentationFormat>宽屏</PresentationFormat>
  <Paragraphs>353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微软雅黑</vt:lpstr>
      <vt:lpstr>Arial</vt:lpstr>
      <vt:lpstr>Calibri</vt:lpstr>
      <vt:lpstr>Times New Roman</vt:lpstr>
      <vt:lpstr>Wingdings</vt:lpstr>
      <vt:lpstr>Office 主题_2</vt:lpstr>
      <vt:lpstr>微信小程序-听歌识曲</vt:lpstr>
      <vt:lpstr>本章任务</vt:lpstr>
      <vt:lpstr>本章目标</vt:lpstr>
      <vt:lpstr>听歌识曲整体介绍</vt:lpstr>
      <vt:lpstr>学生操作-听歌识曲项目初始化</vt:lpstr>
      <vt:lpstr>共性问题集中讲解</vt:lpstr>
      <vt:lpstr>听歌识曲引导页3-1</vt:lpstr>
      <vt:lpstr>听歌识曲引导页3-2</vt:lpstr>
      <vt:lpstr>听歌识曲引导页3-3</vt:lpstr>
      <vt:lpstr>学生操作-播放音乐页面布局</vt:lpstr>
      <vt:lpstr>共性问题集中讲解</vt:lpstr>
      <vt:lpstr>听歌识曲数据</vt:lpstr>
      <vt:lpstr>获取歌曲信息</vt:lpstr>
      <vt:lpstr>学生操作-SOS转发功能</vt:lpstr>
      <vt:lpstr>共性问题集中讲解</vt:lpstr>
      <vt:lpstr>点击关键字赋值文本框2-1</vt:lpstr>
      <vt:lpstr>点击关键字赋值文本框2-2</vt:lpstr>
      <vt:lpstr>点击文本框清空值</vt:lpstr>
      <vt:lpstr>歌名比对</vt:lpstr>
      <vt:lpstr>通关页面</vt:lpstr>
      <vt:lpstr>共性问题集中讲解</vt:lpstr>
      <vt:lpstr>微信小程序常用API</vt:lpstr>
      <vt:lpstr>学员操作—硬件设备信息获取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ansony</cp:lastModifiedBy>
  <cp:revision>964</cp:revision>
  <dcterms:created xsi:type="dcterms:W3CDTF">2018-02-05T01:07:00Z</dcterms:created>
  <dcterms:modified xsi:type="dcterms:W3CDTF">2021-04-17T06:36:26Z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