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6" r:id="rId4"/>
    <p:sldId id="278" r:id="rId5"/>
    <p:sldId id="263" r:id="rId6"/>
    <p:sldId id="264" r:id="rId7"/>
    <p:sldId id="265" r:id="rId8"/>
    <p:sldId id="257" r:id="rId9"/>
    <p:sldId id="259" r:id="rId10"/>
    <p:sldId id="261" r:id="rId11"/>
    <p:sldId id="280" r:id="rId12"/>
    <p:sldId id="273" r:id="rId13"/>
    <p:sldId id="275" r:id="rId14"/>
    <p:sldId id="266" r:id="rId15"/>
    <p:sldId id="277" r:id="rId16"/>
    <p:sldId id="288" r:id="rId17"/>
    <p:sldId id="284" r:id="rId18"/>
    <p:sldId id="285" r:id="rId19"/>
    <p:sldId id="290" r:id="rId20"/>
    <p:sldId id="289" r:id="rId21"/>
    <p:sldId id="292" r:id="rId22"/>
    <p:sldId id="293" r:id="rId23"/>
    <p:sldId id="294" r:id="rId24"/>
    <p:sldId id="283" r:id="rId25"/>
    <p:sldId id="286" r:id="rId26"/>
    <p:sldId id="267" r:id="rId27"/>
    <p:sldId id="270" r:id="rId28"/>
    <p:sldId id="281" r:id="rId29"/>
    <p:sldId id="272" r:id="rId30"/>
    <p:sldId id="287" r:id="rId31"/>
    <p:sldId id="279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>
        <p:scale>
          <a:sx n="80" d="100"/>
          <a:sy n="80" d="100"/>
        </p:scale>
        <p:origin x="-167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</a:t>
            </a:r>
            <a:r>
              <a:rPr lang="en-US" dirty="0" smtClean="0"/>
              <a:t>complexity (worst case)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Sheet2!$D$2:$D$12</c:f>
              <c:numCache>
                <c:formatCode>General</c:formatCode>
                <c:ptCount val="11"/>
                <c:pt idx="0">
                  <c:v>246.28700000000001</c:v>
                </c:pt>
                <c:pt idx="1">
                  <c:v>904.779</c:v>
                </c:pt>
                <c:pt idx="2">
                  <c:v>2001.14</c:v>
                </c:pt>
                <c:pt idx="3">
                  <c:v>4383.4399999999996</c:v>
                </c:pt>
                <c:pt idx="4">
                  <c:v>14629.7</c:v>
                </c:pt>
                <c:pt idx="5">
                  <c:v>40446.9</c:v>
                </c:pt>
                <c:pt idx="6">
                  <c:v>96549.3</c:v>
                </c:pt>
                <c:pt idx="7">
                  <c:v>202823</c:v>
                </c:pt>
                <c:pt idx="8">
                  <c:v>424293</c:v>
                </c:pt>
                <c:pt idx="9">
                  <c:v>866590</c:v>
                </c:pt>
                <c:pt idx="10" formatCode="0.00E+00">
                  <c:v>1800000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Sheet2!$D$17:$D$27</c:f>
              <c:numCache>
                <c:formatCode>General</c:formatCode>
                <c:ptCount val="11"/>
                <c:pt idx="0">
                  <c:v>94.997399999999999</c:v>
                </c:pt>
                <c:pt idx="1">
                  <c:v>516.33299999999997</c:v>
                </c:pt>
                <c:pt idx="2">
                  <c:v>1765.62</c:v>
                </c:pt>
                <c:pt idx="3">
                  <c:v>5855.89</c:v>
                </c:pt>
                <c:pt idx="4">
                  <c:v>20342.8</c:v>
                </c:pt>
                <c:pt idx="5">
                  <c:v>73912.899999999994</c:v>
                </c:pt>
                <c:pt idx="6">
                  <c:v>182017</c:v>
                </c:pt>
                <c:pt idx="7">
                  <c:v>604692</c:v>
                </c:pt>
                <c:pt idx="8" formatCode="0.00E+00">
                  <c:v>2270000</c:v>
                </c:pt>
                <c:pt idx="9" formatCode="0.00E+00">
                  <c:v>8880000</c:v>
                </c:pt>
                <c:pt idx="10" formatCode="0.00E+00">
                  <c:v>34900000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31744"/>
        <c:axId val="78934784"/>
      </c:lineChart>
      <c:catAx>
        <c:axId val="6763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934784"/>
        <c:crosses val="autoZero"/>
        <c:auto val="1"/>
        <c:lblAlgn val="ctr"/>
        <c:lblOffset val="100"/>
        <c:noMultiLvlLbl val="0"/>
      </c:catAx>
      <c:valAx>
        <c:axId val="78934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63174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3333333333333332E-3"/>
                <c:y val="0.38679985480538337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600" dirty="0" smtClean="0"/>
                    <a:t>Time (seconds)</a:t>
                  </a:r>
                  <a:endParaRPr lang="en-US" sz="16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19037467191601054"/>
          <c:y val="0.21420059194728322"/>
          <c:w val="0.22795866141732279"/>
          <c:h val="0.252361087842743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 complexity (average case)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Sheet3!$A$2:$A$12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Sheet3!$D$2:$D$12</c:f>
              <c:numCache>
                <c:formatCode>General</c:formatCode>
                <c:ptCount val="11"/>
                <c:pt idx="0">
                  <c:v>180.82400000000001</c:v>
                </c:pt>
                <c:pt idx="1">
                  <c:v>348.14</c:v>
                </c:pt>
                <c:pt idx="2">
                  <c:v>709.87900000000002</c:v>
                </c:pt>
                <c:pt idx="3">
                  <c:v>1389</c:v>
                </c:pt>
                <c:pt idx="4">
                  <c:v>3662.12</c:v>
                </c:pt>
                <c:pt idx="5">
                  <c:v>19583.8</c:v>
                </c:pt>
                <c:pt idx="6">
                  <c:v>56945.2</c:v>
                </c:pt>
                <c:pt idx="7">
                  <c:v>138752</c:v>
                </c:pt>
                <c:pt idx="8">
                  <c:v>310995</c:v>
                </c:pt>
                <c:pt idx="9">
                  <c:v>676798</c:v>
                </c:pt>
                <c:pt idx="10" formatCode="0.00E+00">
                  <c:v>1480000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Sheet3!$D$17:$D$27</c:f>
              <c:numCache>
                <c:formatCode>General</c:formatCode>
                <c:ptCount val="11"/>
                <c:pt idx="0">
                  <c:v>211.833</c:v>
                </c:pt>
                <c:pt idx="1">
                  <c:v>501.64800000000002</c:v>
                </c:pt>
                <c:pt idx="2">
                  <c:v>816.255</c:v>
                </c:pt>
                <c:pt idx="3">
                  <c:v>1748.21</c:v>
                </c:pt>
                <c:pt idx="4">
                  <c:v>3776.98</c:v>
                </c:pt>
                <c:pt idx="5">
                  <c:v>10580.6</c:v>
                </c:pt>
                <c:pt idx="6">
                  <c:v>52906.1</c:v>
                </c:pt>
                <c:pt idx="7">
                  <c:v>135278</c:v>
                </c:pt>
                <c:pt idx="8">
                  <c:v>305987</c:v>
                </c:pt>
                <c:pt idx="9">
                  <c:v>649661</c:v>
                </c:pt>
                <c:pt idx="10" formatCode="0.00E+00">
                  <c:v>1410000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53472"/>
        <c:axId val="78963456"/>
      </c:lineChart>
      <c:catAx>
        <c:axId val="7895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963456"/>
        <c:crosses val="autoZero"/>
        <c:auto val="1"/>
        <c:lblAlgn val="ctr"/>
        <c:lblOffset val="100"/>
        <c:noMultiLvlLbl val="0"/>
      </c:catAx>
      <c:valAx>
        <c:axId val="7896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9534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"/>
                <c:y val="0.35658378117540951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600" dirty="0" smtClean="0"/>
                    <a:t>Time (seconds)</a:t>
                  </a:r>
                  <a:endParaRPr lang="en-US" sz="1600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libstdc++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('comparison-string'!$F$5,'comparison-string'!$F$11,'comparison-string'!$F$17,'comparison-string'!$F$23)</c:f>
              <c:numCache>
                <c:formatCode>General</c:formatCode>
                <c:ptCount val="4"/>
                <c:pt idx="0">
                  <c:v>4843.1400000000003</c:v>
                </c:pt>
                <c:pt idx="1">
                  <c:v>9121.81</c:v>
                </c:pt>
                <c:pt idx="2">
                  <c:v>8895.06</c:v>
                </c:pt>
                <c:pt idx="3">
                  <c:v>8650.1200000000008</c:v>
                </c:pt>
              </c:numCache>
            </c:numRef>
          </c:val>
          <c:smooth val="0"/>
        </c:ser>
        <c:ser>
          <c:idx val="1"/>
          <c:order val="1"/>
          <c:tx>
            <c:v>libc++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('comparison-string'!$K$5,'comparison-string'!$K$11,'comparison-string'!$K$17,'comparison-string'!$K$23)</c:f>
              <c:numCache>
                <c:formatCode>General</c:formatCode>
                <c:ptCount val="4"/>
                <c:pt idx="0">
                  <c:v>5073.25</c:v>
                </c:pt>
                <c:pt idx="1">
                  <c:v>9002.19</c:v>
                </c:pt>
                <c:pt idx="2">
                  <c:v>8602.98</c:v>
                </c:pt>
                <c:pt idx="3">
                  <c:v>8520.14</c:v>
                </c:pt>
              </c:numCache>
            </c:numRef>
          </c:val>
          <c:smooth val="0"/>
        </c:ser>
        <c:ser>
          <c:idx val="2"/>
          <c:order val="2"/>
          <c:tx>
            <c:v>MSVC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('comparison-string'!$P$5,'comparison-string'!$P$11,'comparison-string'!$P$17,'comparison-string'!$P$23)</c:f>
              <c:numCache>
                <c:formatCode>General</c:formatCode>
                <c:ptCount val="4"/>
                <c:pt idx="0">
                  <c:v>59988.800000000003</c:v>
                </c:pt>
                <c:pt idx="1">
                  <c:v>14439.1</c:v>
                </c:pt>
                <c:pt idx="2">
                  <c:v>72544.600000000006</c:v>
                </c:pt>
                <c:pt idx="3">
                  <c:v>71498.3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85504"/>
        <c:axId val="78091392"/>
      </c:lineChart>
      <c:catAx>
        <c:axId val="7808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8091392"/>
        <c:crosses val="autoZero"/>
        <c:auto val="1"/>
        <c:lblAlgn val="ctr"/>
        <c:lblOffset val="100"/>
        <c:noMultiLvlLbl val="0"/>
      </c:catAx>
      <c:valAx>
        <c:axId val="780913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(seconds)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085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55703521434820646"/>
          <c:y val="0.65462532504132265"/>
          <c:w val="0.29025055895790802"/>
          <c:h val="5.074124556475605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'comparison-cstring'!$Q$1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'comparison-cstring'!$Q$2:$Q$7</c:f>
              <c:numCache>
                <c:formatCode>General</c:formatCode>
                <c:ptCount val="6"/>
                <c:pt idx="0">
                  <c:v>560.12900000000002</c:v>
                </c:pt>
                <c:pt idx="1">
                  <c:v>830.22699999999998</c:v>
                </c:pt>
                <c:pt idx="2">
                  <c:v>2169.36</c:v>
                </c:pt>
                <c:pt idx="3">
                  <c:v>2173.88</c:v>
                </c:pt>
                <c:pt idx="4">
                  <c:v>111.54300000000001</c:v>
                </c:pt>
                <c:pt idx="5">
                  <c:v>549.63900000000001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'comparison-cstring'!$R$1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'comparison-cstring'!$R$2:$R$7</c:f>
              <c:numCache>
                <c:formatCode>General</c:formatCode>
                <c:ptCount val="6"/>
                <c:pt idx="0">
                  <c:v>555.59199999999998</c:v>
                </c:pt>
                <c:pt idx="1">
                  <c:v>828.86599999999999</c:v>
                </c:pt>
                <c:pt idx="2">
                  <c:v>2171.34</c:v>
                </c:pt>
                <c:pt idx="3">
                  <c:v>2174.71</c:v>
                </c:pt>
                <c:pt idx="4">
                  <c:v>109.545</c:v>
                </c:pt>
                <c:pt idx="5">
                  <c:v>551.69200000000001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'comparison-cstring'!$S$1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'comparison-cstring'!$S$2:$S$7</c:f>
              <c:numCache>
                <c:formatCode>General</c:formatCode>
                <c:ptCount val="6"/>
                <c:pt idx="0">
                  <c:v>8579.76</c:v>
                </c:pt>
                <c:pt idx="1">
                  <c:v>1803.15</c:v>
                </c:pt>
                <c:pt idx="2">
                  <c:v>18833.900000000001</c:v>
                </c:pt>
                <c:pt idx="3">
                  <c:v>18833.900000000001</c:v>
                </c:pt>
                <c:pt idx="4">
                  <c:v>109.863</c:v>
                </c:pt>
                <c:pt idx="5">
                  <c:v>8579.76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'comparison-cstring'!$T$1</c:f>
              <c:strCache>
                <c:ptCount val="1"/>
                <c:pt idx="0">
                  <c:v>gcc-cstr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'comparison-cstring'!$T$2:$T$7</c:f>
              <c:numCache>
                <c:formatCode>0.00E+00</c:formatCode>
                <c:ptCount val="6"/>
                <c:pt idx="0" formatCode="General">
                  <c:v>1195.04</c:v>
                </c:pt>
                <c:pt idx="1">
                  <c:v>1096390</c:v>
                </c:pt>
                <c:pt idx="2" formatCode="General">
                  <c:v>175706</c:v>
                </c:pt>
                <c:pt idx="3" formatCode="General">
                  <c:v>142831</c:v>
                </c:pt>
                <c:pt idx="4" formatCode="General">
                  <c:v>1.54498</c:v>
                </c:pt>
                <c:pt idx="5" formatCode="General">
                  <c:v>547.74599999999998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'comparison-cstring'!$U$1</c:f>
              <c:strCache>
                <c:ptCount val="1"/>
                <c:pt idx="0">
                  <c:v>clang-cstr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'comparison-cstring'!$U$2:$U$7</c:f>
              <c:numCache>
                <c:formatCode>0.00E+00</c:formatCode>
                <c:ptCount val="6"/>
                <c:pt idx="0" formatCode="General">
                  <c:v>1194.3399999999999</c:v>
                </c:pt>
                <c:pt idx="1">
                  <c:v>1098410</c:v>
                </c:pt>
                <c:pt idx="2" formatCode="General">
                  <c:v>161277</c:v>
                </c:pt>
                <c:pt idx="3" formatCode="General">
                  <c:v>161406</c:v>
                </c:pt>
                <c:pt idx="4" formatCode="General">
                  <c:v>1.5542899999999999</c:v>
                </c:pt>
                <c:pt idx="5" formatCode="General">
                  <c:v>546.47799999999995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'comparison-cstring'!$V$1</c:f>
              <c:strCache>
                <c:ptCount val="1"/>
                <c:pt idx="0">
                  <c:v>msvc-cstr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'comparison-cstring'!$V$2:$V$7</c:f>
              <c:numCache>
                <c:formatCode>General</c:formatCode>
                <c:ptCount val="6"/>
                <c:pt idx="0">
                  <c:v>1604.35</c:v>
                </c:pt>
                <c:pt idx="1">
                  <c:v>2668.11</c:v>
                </c:pt>
                <c:pt idx="2">
                  <c:v>5937.5</c:v>
                </c:pt>
                <c:pt idx="3">
                  <c:v>5937.5</c:v>
                </c:pt>
                <c:pt idx="4">
                  <c:v>7.6729900000000004</c:v>
                </c:pt>
                <c:pt idx="5">
                  <c:v>8544.92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17504"/>
        <c:axId val="76419456"/>
      </c:lineChart>
      <c:catAx>
        <c:axId val="78117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76419456"/>
        <c:crosses val="autoZero"/>
        <c:auto val="1"/>
        <c:lblAlgn val="ctr"/>
        <c:lblOffset val="100"/>
        <c:noMultiLvlLbl val="0"/>
      </c:catAx>
      <c:valAx>
        <c:axId val="76419456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8117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116469816272964"/>
          <c:y val="0.72477614156368486"/>
          <c:w val="0.57088048021775051"/>
          <c:h val="5.074124556475605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5981390059385E-2"/>
          <c:y val="1.7669255126744565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87680"/>
        <c:axId val="37689600"/>
      </c:lineChart>
      <c:catAx>
        <c:axId val="3768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689600"/>
        <c:crosses val="autoZero"/>
        <c:auto val="1"/>
        <c:lblAlgn val="ctr"/>
        <c:lblOffset val="100"/>
        <c:noMultiLvlLbl val="0"/>
      </c:catAx>
      <c:valAx>
        <c:axId val="376896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687680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18151538087868141"/>
          <c:y val="0.10671019954799792"/>
          <c:w val="0.46649992280376718"/>
          <c:h val="0.2329016750705555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191296"/>
        <c:axId val="66158592"/>
      </c:lineChart>
      <c:catAx>
        <c:axId val="65191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</a:t>
                </a:r>
                <a:r>
                  <a:rPr lang="en-US" baseline="0"/>
                  <a:t> size (Bytes)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6158592"/>
        <c:crosses val="autoZero"/>
        <c:auto val="1"/>
        <c:lblAlgn val="ctr"/>
        <c:lblOffset val="100"/>
        <c:noMultiLvlLbl val="0"/>
      </c:catAx>
      <c:valAx>
        <c:axId val="661585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519129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10460795848794763"/>
          <c:y val="0.12996294979721354"/>
          <c:w val="0.68733565631882221"/>
          <c:h val="5.761182355283071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326208"/>
        <c:axId val="95329280"/>
      </c:lineChart>
      <c:catAx>
        <c:axId val="95326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5329280"/>
        <c:crosses val="autoZero"/>
        <c:auto val="1"/>
        <c:lblAlgn val="ctr"/>
        <c:lblOffset val="100"/>
        <c:noMultiLvlLbl val="0"/>
      </c:catAx>
      <c:valAx>
        <c:axId val="953292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5326208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1046644283273392"/>
          <c:y val="8.5901357044237944E-2"/>
          <c:w val="0.72592658087693518"/>
          <c:h val="5.639894320591325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71296"/>
        <c:axId val="76473472"/>
      </c:lineChart>
      <c:catAx>
        <c:axId val="76471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Container</a:t>
                </a:r>
                <a:r>
                  <a:rPr lang="en-US" baseline="0"/>
                  <a:t> / Data size (Byte)</a:t>
                </a:r>
                <a:endParaRPr 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76473472"/>
        <c:crosses val="autoZero"/>
        <c:auto val="1"/>
        <c:lblAlgn val="ctr"/>
        <c:lblOffset val="100"/>
        <c:noMultiLvlLbl val="0"/>
      </c:catAx>
      <c:valAx>
        <c:axId val="76473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</a:t>
                </a:r>
                <a:r>
                  <a:rPr lang="en-US" dirty="0" smtClean="0"/>
                  <a:t>(micro seconds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647129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834326262617947"/>
          <c:y val="3.4715562924474766E-2"/>
          <c:w val="0.23809870955868745"/>
          <c:h val="5.816777327098457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basic_istream</a:t>
            </a:r>
            <a:r>
              <a:rPr lang="en-US" dirty="0" smtClean="0"/>
              <a:t>&lt;_</a:t>
            </a:r>
            <a:r>
              <a:rPr lang="en-US" dirty="0" err="1" smtClean="0"/>
              <a:t>CharT</a:t>
            </a:r>
            <a:r>
              <a:rPr lang="en-US" dirty="0" smtClean="0"/>
              <a:t>, _Traits&gt;::read(</a:t>
            </a:r>
            <a:r>
              <a:rPr lang="en-US" dirty="0" err="1" smtClean="0"/>
              <a:t>char_type</a:t>
            </a:r>
            <a:r>
              <a:rPr lang="en-US" dirty="0" smtClean="0"/>
              <a:t>* __s, </a:t>
            </a:r>
            <a:r>
              <a:rPr lang="en-US" dirty="0" err="1" smtClean="0"/>
              <a:t>streamsize</a:t>
            </a:r>
            <a:r>
              <a:rPr lang="en-US" dirty="0" smtClean="0"/>
              <a:t> __n) calls </a:t>
            </a:r>
            <a:r>
              <a:rPr lang="en-US" dirty="0" err="1" smtClean="0"/>
              <a:t>sgetn</a:t>
            </a:r>
            <a:r>
              <a:rPr lang="en-US" dirty="0" smtClean="0"/>
              <a:t> which calls </a:t>
            </a:r>
            <a:r>
              <a:rPr lang="en-US" dirty="0" err="1" smtClean="0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char_traits</a:t>
            </a:r>
            <a:r>
              <a:rPr lang="en-US" dirty="0" smtClean="0"/>
              <a:t>&lt;char&gt;::</a:t>
            </a:r>
            <a:r>
              <a:rPr lang="en-US" dirty="0" err="1" smtClean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1995/N0798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benchmark" TargetMode="External"/><Relationship Id="rId3" Type="http://schemas.openxmlformats.org/officeDocument/2006/relationships/hyperlink" Target="https://reviews.llvm.org/D21103" TargetMode="External"/><Relationship Id="rId7" Type="http://schemas.openxmlformats.org/officeDocument/2006/relationships/hyperlink" Target="https://reviews.llvm.org/D27068" TargetMode="External"/><Relationship Id="rId2" Type="http://schemas.openxmlformats.org/officeDocument/2006/relationships/hyperlink" Target="http://clang-analyzer.llvm.org/annotations.html#attr_noretu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iews.llvm.org/D21232" TargetMode="External"/><Relationship Id="rId5" Type="http://schemas.openxmlformats.org/officeDocument/2006/relationships/hyperlink" Target="https://reviews.llvm.org/D22834" TargetMode="External"/><Relationship Id="rId4" Type="http://schemas.openxmlformats.org/officeDocument/2006/relationships/hyperlink" Target="https://reviews.llvm.org/D22782" TargetMode="External"/><Relationship Id="rId9" Type="http://schemas.openxmlformats.org/officeDocument/2006/relationships/hyperlink" Target="https://github.com/hiraditya/std-benchma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 of C++ standard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Aditya Kumar</a:t>
            </a:r>
          </a:p>
          <a:p>
            <a:r>
              <a:rPr lang="en-US" dirty="0" smtClean="0"/>
              <a:t>Sebastian Pop</a:t>
            </a:r>
          </a:p>
          <a:p>
            <a:r>
              <a:rPr lang="en-US" dirty="0" smtClean="0"/>
              <a:t>Samsung Austin R&amp;D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number parsing in locale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std</a:t>
            </a:r>
            <a:r>
              <a:rPr lang="en-US" dirty="0" smtClean="0"/>
              <a:t>::string to store the parsed numbers</a:t>
            </a:r>
          </a:p>
          <a:p>
            <a:pPr lvl="1"/>
            <a:r>
              <a:rPr lang="en-US" dirty="0" smtClean="0"/>
              <a:t>Results in multiple (unnecessary) calls to </a:t>
            </a:r>
            <a:r>
              <a:rPr lang="en-US" dirty="0" err="1" smtClean="0"/>
              <a:t>memset</a:t>
            </a:r>
            <a:endParaRPr lang="en-US" dirty="0" smtClean="0"/>
          </a:p>
          <a:p>
            <a:r>
              <a:rPr lang="en-US" dirty="0" smtClean="0"/>
              <a:t>Possible characters for all kinds of numbers (octal, hex, decimal) are stored in one string</a:t>
            </a:r>
          </a:p>
          <a:p>
            <a:pPr lvl="1"/>
            <a:r>
              <a:rPr lang="en-US" sz="2400" dirty="0" smtClean="0"/>
              <a:t>__atoms = “0123456789abcdefABCDEFxX+-</a:t>
            </a:r>
            <a:r>
              <a:rPr lang="en-US" sz="2400" dirty="0" err="1" smtClean="0"/>
              <a:t>pPiInN</a:t>
            </a:r>
            <a:r>
              <a:rPr lang="en-US" sz="2400" dirty="0" smtClean="0"/>
              <a:t>”</a:t>
            </a:r>
            <a:endParaRPr lang="en-US" dirty="0" smtClean="0"/>
          </a:p>
          <a:p>
            <a:r>
              <a:rPr lang="en-US" dirty="0" smtClean="0"/>
              <a:t>Makes unnecessary copies of ‘__atoms’ string which are never modified in common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Avoiding copy of __atoms is hard because of ABI incompatibilities.</a:t>
            </a:r>
          </a:p>
          <a:p>
            <a:r>
              <a:rPr lang="en-US" dirty="0" smtClean="0"/>
              <a:t>Current workaround is to version the change with a macro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 source: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-benchmark/cxx/stringstream.bench.cpp</a:t>
            </a:r>
          </a:p>
          <a:p>
            <a:pPr lvl="1"/>
            <a:r>
              <a:rPr lang="en-US" dirty="0"/>
              <a:t>https://reviews.llvm.org/D30268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072659"/>
              </p:ext>
            </p:extLst>
          </p:nvPr>
        </p:nvGraphicFramePr>
        <p:xfrm>
          <a:off x="457200" y="3657600"/>
          <a:ext cx="7910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BM_Istream_numbers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8336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std</a:t>
            </a:r>
            <a:r>
              <a:rPr lang="en-US" dirty="0" smtClean="0"/>
              <a:t>::sort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O(N^2) comparisons against </a:t>
            </a:r>
            <a:r>
              <a:rPr lang="en-US" dirty="0" err="1" smtClean="0"/>
              <a:t>gcc-libstdc</a:t>
            </a:r>
            <a:r>
              <a:rPr lang="en-US" dirty="0" smtClean="0"/>
              <a:t>++ O(</a:t>
            </a:r>
            <a:r>
              <a:rPr lang="en-US" dirty="0" err="1"/>
              <a:t>N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PR20837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94320"/>
              </p:ext>
            </p:extLst>
          </p:nvPr>
        </p:nvGraphicFramePr>
        <p:xfrm>
          <a:off x="381000" y="2971800"/>
          <a:ext cx="7620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5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sort (Average case)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796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36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-benchmark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https://github.com/hiraditya/std-benchmark</a:t>
            </a:r>
            <a:endParaRPr lang="en-US" dirty="0" smtClean="0"/>
          </a:p>
          <a:p>
            <a:pPr lvl="1"/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Builds on Linux, Windows, Mac (Thanks to </a:t>
            </a:r>
            <a:r>
              <a:rPr lang="en-US" dirty="0" err="1" smtClean="0"/>
              <a:t>cmake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numbers are very stable </a:t>
            </a:r>
            <a:r>
              <a:rPr lang="en-US" smtClean="0"/>
              <a:t>(based on </a:t>
            </a:r>
            <a:r>
              <a:rPr lang="en-US" dirty="0" smtClean="0"/>
              <a:t>google-benchmark)</a:t>
            </a:r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err="1" smtClean="0"/>
              <a:t>push_back</a:t>
            </a:r>
            <a:r>
              <a:rPr lang="en-US" dirty="0" smtClean="0"/>
              <a:t> without reserve will cause a lot of allocations (~2N)</a:t>
            </a:r>
          </a:p>
          <a:p>
            <a:pPr lvl="1"/>
            <a:r>
              <a:rPr lang="en-US" dirty="0" smtClean="0"/>
              <a:t>resize initializes the memory</a:t>
            </a:r>
          </a:p>
          <a:p>
            <a:r>
              <a:rPr lang="en-US" dirty="0" err="1" smtClean="0"/>
              <a:t>std</a:t>
            </a:r>
            <a:r>
              <a:rPr lang="en-US" dirty="0"/>
              <a:t>::find may not always be the right choice</a:t>
            </a:r>
          </a:p>
          <a:p>
            <a:r>
              <a:rPr lang="en-US" dirty="0" smtClean="0"/>
              <a:t>Rotate </a:t>
            </a:r>
            <a:r>
              <a:rPr lang="en-US" dirty="0"/>
              <a:t>but not </a:t>
            </a:r>
            <a:r>
              <a:rPr lang="en-US" dirty="0" err="1"/>
              <a:t>std</a:t>
            </a:r>
            <a:r>
              <a:rPr lang="en-US" dirty="0"/>
              <a:t>::rotate on linked </a:t>
            </a:r>
            <a:r>
              <a:rPr lang="en-US" dirty="0" smtClean="0"/>
              <a:t>lists</a:t>
            </a:r>
          </a:p>
          <a:p>
            <a:r>
              <a:rPr lang="en-US" dirty="0"/>
              <a:t>The destructor of </a:t>
            </a:r>
            <a:r>
              <a:rPr lang="en-US" dirty="0" err="1"/>
              <a:t>basic_string</a:t>
            </a:r>
            <a:r>
              <a:rPr lang="en-US" dirty="0"/>
              <a:t> is difficult to optimize </a:t>
            </a:r>
            <a:r>
              <a:rPr lang="en-US" dirty="0" smtClean="0"/>
              <a:t>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constructor and destructor cannot be </a:t>
            </a:r>
            <a:r>
              <a:rPr lang="en-US" dirty="0" err="1" smtClean="0"/>
              <a:t>const</a:t>
            </a:r>
            <a:r>
              <a:rPr lang="en-US" dirty="0" smtClean="0"/>
              <a:t> qualified*</a:t>
            </a:r>
          </a:p>
          <a:p>
            <a:r>
              <a:rPr lang="en-US" dirty="0"/>
              <a:t>Iterator based algorithms can lose information and hence, can result </a:t>
            </a:r>
            <a:r>
              <a:rPr lang="en-US" dirty="0" smtClean="0"/>
              <a:t>in suboptimal performance</a:t>
            </a:r>
          </a:p>
          <a:p>
            <a:endParaRPr lang="en-US" dirty="0"/>
          </a:p>
          <a:p>
            <a:endParaRPr lang="en-US" sz="1600" dirty="0" smtClean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(*) </a:t>
            </a:r>
            <a:r>
              <a:rPr lang="en-US" sz="1600" dirty="0" err="1" smtClean="0"/>
              <a:t>Kevlin</a:t>
            </a:r>
            <a:r>
              <a:rPr lang="en-US" sz="1600" dirty="0" smtClean="0"/>
              <a:t> </a:t>
            </a:r>
            <a:r>
              <a:rPr lang="en-US" sz="1600" dirty="0" err="1" smtClean="0"/>
              <a:t>Henney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www.open-std.org/jtc1/sc22/wg21/docs/papers/1995/N0798.htm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31886"/>
              </p:ext>
            </p:extLst>
          </p:nvPr>
        </p:nvGraphicFramePr>
        <p:xfrm>
          <a:off x="457200" y="1600200"/>
          <a:ext cx="7228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763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MSVC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1,414,562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491,372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253,664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1,338,775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402,114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328490"/>
              </p:ext>
            </p:extLst>
          </p:nvPr>
        </p:nvGraphicFramePr>
        <p:xfrm>
          <a:off x="457200" y="3352800"/>
          <a:ext cx="75581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1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403,278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47,859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405,581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47,867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240887"/>
              </p:ext>
            </p:extLst>
          </p:nvPr>
        </p:nvGraphicFramePr>
        <p:xfrm>
          <a:off x="457200" y="4993640"/>
          <a:ext cx="72722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51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89,629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537,019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395,488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23714"/>
              </p:ext>
            </p:extLst>
          </p:nvPr>
        </p:nvGraphicFramePr>
        <p:xfrm>
          <a:off x="457200" y="1600200"/>
          <a:ext cx="705394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no_match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 string (</a:t>
                      </a:r>
                      <a:r>
                        <a:rPr lang="en-US" dirty="0" err="1" smtClean="0"/>
                        <a:t>strstr</a:t>
                      </a:r>
                      <a:r>
                        <a:rPr lang="en-US" dirty="0" smtClean="0"/>
                        <a:t> time) /cxx string (string::find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81600"/>
            <a:ext cx="4800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No_match</a:t>
            </a:r>
            <a:r>
              <a:rPr lang="en-US" dirty="0" smtClean="0"/>
              <a:t>: no match in substring</a:t>
            </a:r>
          </a:p>
          <a:p>
            <a:r>
              <a:rPr lang="en-US" dirty="0" err="1" smtClean="0"/>
              <a:t>All_match</a:t>
            </a:r>
            <a:r>
              <a:rPr lang="en-US" dirty="0" smtClean="0"/>
              <a:t>: matches in the beginning of the string</a:t>
            </a:r>
          </a:p>
          <a:p>
            <a:r>
              <a:rPr lang="en-US" dirty="0" smtClean="0"/>
              <a:t>Match1: Matches at the end</a:t>
            </a:r>
          </a:p>
          <a:p>
            <a:r>
              <a:rPr lang="en-US" dirty="0" smtClean="0"/>
              <a:t>Match2: Matches at the middle</a:t>
            </a:r>
          </a:p>
          <a:p>
            <a:r>
              <a:rPr lang="en-US" dirty="0" smtClean="0"/>
              <a:t>Prefix: multiple prefix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809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6454" y="3189982"/>
            <a:ext cx="4249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Size: 262144 Bytes</a:t>
            </a:r>
          </a:p>
          <a:p>
            <a:r>
              <a:rPr lang="en-US" sz="1600" dirty="0" err="1" smtClean="0"/>
              <a:t>no_match</a:t>
            </a:r>
            <a:r>
              <a:rPr lang="en-US" sz="1600" dirty="0" smtClean="0"/>
              <a:t>: no match in substring</a:t>
            </a:r>
          </a:p>
          <a:p>
            <a:r>
              <a:rPr lang="en-US" sz="1600" dirty="0" err="1"/>
              <a:t>a</a:t>
            </a:r>
            <a:r>
              <a:rPr lang="en-US" sz="1600" dirty="0" err="1" smtClean="0"/>
              <a:t>ll_match</a:t>
            </a:r>
            <a:r>
              <a:rPr lang="en-US" sz="1600" dirty="0" smtClean="0"/>
              <a:t>: matches in the beginning of the string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atch1: Matches at the end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atch2: Matches at the middle</a:t>
            </a:r>
          </a:p>
        </p:txBody>
      </p:sp>
    </p:spTree>
    <p:extLst>
      <p:ext uri="{BB962C8B-B14F-4D97-AF65-F5344CB8AC3E}">
        <p14:creationId xmlns:p14="http://schemas.microsoft.com/office/powerpoint/2010/main" val="707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 smtClean="0"/>
              <a:t>xsgetn</a:t>
            </a:r>
            <a:r>
              <a:rPr lang="en-US" sz="4000" dirty="0" smtClean="0"/>
              <a:t> (</a:t>
            </a:r>
            <a:r>
              <a:rPr lang="en-US" sz="4000" dirty="0" err="1" smtClean="0"/>
              <a:t>libc</a:t>
            </a:r>
            <a:r>
              <a:rPr lang="en-US" sz="4000" dirty="0" smtClean="0"/>
              <a:t>++)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::string::find vs. </a:t>
            </a:r>
            <a:r>
              <a:rPr lang="en-US" dirty="0" err="1" smtClean="0"/>
              <a:t>strstr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5708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1402884"/>
            <a:ext cx="3511474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Data size</a:t>
            </a:r>
            <a:r>
              <a:rPr lang="en-US" sz="1300" dirty="0" smtClean="0"/>
              <a:t>: 32786 Bytes</a:t>
            </a:r>
          </a:p>
          <a:p>
            <a:r>
              <a:rPr lang="en-US" sz="1300" b="1" dirty="0" err="1" smtClean="0"/>
              <a:t>no_match</a:t>
            </a:r>
            <a:r>
              <a:rPr lang="en-US" sz="1300" dirty="0" smtClean="0"/>
              <a:t>: no match in substring</a:t>
            </a:r>
          </a:p>
          <a:p>
            <a:r>
              <a:rPr lang="en-US" sz="1300" b="1" dirty="0" err="1"/>
              <a:t>a</a:t>
            </a:r>
            <a:r>
              <a:rPr lang="en-US" sz="1300" b="1" dirty="0" err="1" smtClean="0"/>
              <a:t>ll_match</a:t>
            </a:r>
            <a:r>
              <a:rPr lang="en-US" sz="1300" dirty="0" smtClean="0"/>
              <a:t>: matches in the beginning of the string</a:t>
            </a:r>
          </a:p>
          <a:p>
            <a:r>
              <a:rPr lang="en-US" sz="1300" b="1" dirty="0"/>
              <a:t>m</a:t>
            </a:r>
            <a:r>
              <a:rPr lang="en-US" sz="1300" b="1" dirty="0" smtClean="0"/>
              <a:t>atch1</a:t>
            </a:r>
            <a:r>
              <a:rPr lang="en-US" sz="1300" dirty="0" smtClean="0"/>
              <a:t>: Matches at the end</a:t>
            </a:r>
          </a:p>
          <a:p>
            <a:r>
              <a:rPr lang="en-US" sz="1300" b="1" dirty="0"/>
              <a:t>m</a:t>
            </a:r>
            <a:r>
              <a:rPr lang="en-US" sz="1300" b="1" dirty="0" smtClean="0"/>
              <a:t>atch2</a:t>
            </a:r>
            <a:r>
              <a:rPr lang="en-US" sz="1300" dirty="0" smtClean="0"/>
              <a:t>: Matches at the middle</a:t>
            </a:r>
          </a:p>
          <a:p>
            <a:r>
              <a:rPr lang="en-US" sz="1300" b="1" dirty="0" smtClean="0"/>
              <a:t>multiple-matches</a:t>
            </a:r>
            <a:r>
              <a:rPr lang="en-US" sz="1300" dirty="0" smtClean="0"/>
              <a:t>: multiple prefix matches</a:t>
            </a:r>
          </a:p>
          <a:p>
            <a:r>
              <a:rPr lang="en-US" sz="1300" b="1" dirty="0" err="1" smtClean="0"/>
              <a:t>memchr</a:t>
            </a:r>
            <a:r>
              <a:rPr lang="en-US" sz="1300" dirty="0" smtClean="0"/>
              <a:t>: </a:t>
            </a:r>
            <a:r>
              <a:rPr lang="en-US" sz="1300" dirty="0" err="1" smtClean="0"/>
              <a:t>libc</a:t>
            </a:r>
            <a:r>
              <a:rPr lang="en-US" sz="1300" dirty="0" smtClean="0"/>
              <a:t> </a:t>
            </a:r>
            <a:r>
              <a:rPr lang="en-US" sz="1300" dirty="0" err="1" smtClean="0"/>
              <a:t>memchr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820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</a:t>
            </a:r>
            <a:r>
              <a:rPr lang="en-US" dirty="0" smtClean="0"/>
              <a:t>vs.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push_back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599851"/>
              </p:ext>
            </p:extLst>
          </p:nvPr>
        </p:nvGraphicFramePr>
        <p:xfrm>
          <a:off x="533400" y="1752600"/>
          <a:ext cx="6638925" cy="438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324600"/>
            <a:ext cx="24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push_back</a:t>
            </a:r>
            <a:r>
              <a:rPr lang="en-US" dirty="0" smtClean="0"/>
              <a:t> N elements]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</a:t>
            </a:r>
            <a:r>
              <a:rPr lang="en-US" dirty="0" smtClean="0"/>
              <a:t>vs. </a:t>
            </a:r>
            <a:r>
              <a:rPr lang="en-US" dirty="0" err="1" smtClean="0"/>
              <a:t>deque</a:t>
            </a:r>
            <a:r>
              <a:rPr lang="en-US" dirty="0" smtClean="0"/>
              <a:t> (access)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382749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324600"/>
            <a:ext cx="32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[access N elements in sequence]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</a:t>
            </a:r>
            <a:r>
              <a:rPr lang="en-US" dirty="0" smtClean="0"/>
              <a:t>vs.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push_back</a:t>
            </a:r>
            <a:r>
              <a:rPr lang="en-US" dirty="0" smtClean="0"/>
              <a:t> + access)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186997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324600"/>
            <a:ext cx="558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push_back</a:t>
            </a:r>
            <a:r>
              <a:rPr lang="en-US" dirty="0" smtClean="0"/>
              <a:t> N elements + access N elements in sequence]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vs Hashed Associative</a:t>
            </a:r>
            <a:br>
              <a:rPr lang="en-US" dirty="0" smtClean="0"/>
            </a:br>
            <a:r>
              <a:rPr lang="en-US" dirty="0" smtClean="0"/>
              <a:t>(Finding random integers)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230039"/>
              </p:ext>
            </p:extLst>
          </p:nvPr>
        </p:nvGraphicFramePr>
        <p:xfrm>
          <a:off x="152400" y="1828800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vs. programmer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18573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Data:32KB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memcpy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11,736ns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11,808ns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1,124ns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clang++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1478ns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1084ns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1448ns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5052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char</a:t>
            </a:r>
            <a:r>
              <a:rPr lang="en-US" dirty="0" smtClean="0"/>
              <a:t>*</a:t>
            </a:r>
          </a:p>
          <a:p>
            <a:r>
              <a:rPr lang="en-US" dirty="0" smtClean="0"/>
              <a:t>assign(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*beg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/>
              <a:t>) 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char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assign_res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beg,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end,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char </a:t>
            </a:r>
            <a:r>
              <a:rPr lang="en-US" dirty="0"/>
              <a:t>*__restrict </a:t>
            </a:r>
            <a:r>
              <a:rPr lang="en-US" dirty="0" err="1"/>
              <a:t>dest</a:t>
            </a:r>
            <a:r>
              <a:rPr lang="en-US" dirty="0"/>
              <a:t>) 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while using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Invalidates iterators</a:t>
            </a:r>
          </a:p>
          <a:p>
            <a:pPr lvl="1"/>
            <a:r>
              <a:rPr lang="en-US" dirty="0" smtClean="0"/>
              <a:t>Causes reallocation when enough space is not available (~2N space for N elements)</a:t>
            </a:r>
          </a:p>
          <a:p>
            <a:r>
              <a:rPr lang="en-US" dirty="0"/>
              <a:t>i</a:t>
            </a:r>
            <a:r>
              <a:rPr lang="en-US" dirty="0" smtClean="0"/>
              <a:t>nserting element(s) anywhere except the end will result in reallocation</a:t>
            </a:r>
          </a:p>
          <a:p>
            <a:r>
              <a:rPr lang="en-US" dirty="0"/>
              <a:t>If reads and writes are of the same order,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en-US" dirty="0" smtClean="0"/>
              <a:t>may be a </a:t>
            </a:r>
            <a:r>
              <a:rPr lang="en-US" dirty="0"/>
              <a:t>better choice (Find the ratio of </a:t>
            </a:r>
            <a:r>
              <a:rPr lang="en-US" dirty="0" smtClean="0"/>
              <a:t>reads/writes </a:t>
            </a:r>
            <a:r>
              <a:rPr lang="en-US" dirty="0"/>
              <a:t>to </a:t>
            </a:r>
            <a:r>
              <a:rPr lang="en-US" dirty="0" smtClean="0"/>
              <a:t>decide)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with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Calls </a:t>
            </a:r>
            <a:r>
              <a:rPr lang="en-US" dirty="0" err="1" smtClean="0"/>
              <a:t>memset</a:t>
            </a:r>
            <a:r>
              <a:rPr lang="en-US" dirty="0" smtClean="0"/>
              <a:t> when resized</a:t>
            </a:r>
          </a:p>
          <a:p>
            <a:r>
              <a:rPr lang="en-US" dirty="0" smtClean="0"/>
              <a:t>The destructor of </a:t>
            </a:r>
            <a:r>
              <a:rPr lang="en-US" dirty="0" err="1" smtClean="0"/>
              <a:t>basic_string</a:t>
            </a:r>
            <a:r>
              <a:rPr lang="en-US" dirty="0" smtClean="0"/>
              <a:t> is difficult to optimize away</a:t>
            </a:r>
          </a:p>
        </p:txBody>
      </p:sp>
    </p:spTree>
    <p:extLst>
      <p:ext uri="{BB962C8B-B14F-4D97-AF65-F5344CB8AC3E}">
        <p14:creationId xmlns:p14="http://schemas.microsoft.com/office/powerpoint/2010/main" val="3491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</a:t>
            </a:r>
            <a:r>
              <a:rPr lang="en-US" dirty="0" err="1"/>
              <a:t>std</a:t>
            </a:r>
            <a:r>
              <a:rPr lang="en-US" dirty="0"/>
              <a:t>::string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foo();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951982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$ g</a:t>
            </a:r>
            <a:r>
              <a:rPr lang="en-US" sz="1600" dirty="0"/>
              <a:t>++ -O3 t.cpp -S –</a:t>
            </a:r>
            <a:r>
              <a:rPr lang="en-US" sz="1600" dirty="0" err="1"/>
              <a:t>fno</a:t>
            </a:r>
            <a:r>
              <a:rPr lang="en-US" sz="1600" dirty="0"/>
              <a:t>-exceptions –</a:t>
            </a:r>
            <a:r>
              <a:rPr lang="en-US" sz="1600" dirty="0" err="1"/>
              <a:t>std</a:t>
            </a:r>
            <a:r>
              <a:rPr lang="en-US" sz="1600" dirty="0"/>
              <a:t>=</a:t>
            </a:r>
            <a:r>
              <a:rPr lang="en-US" sz="1600" dirty="0" err="1"/>
              <a:t>c++</a:t>
            </a:r>
            <a:r>
              <a:rPr lang="en-US" sz="1600" dirty="0"/>
              <a:t>11 -o - | grep _</a:t>
            </a:r>
            <a:r>
              <a:rPr lang="en-US" sz="1600" dirty="0" err="1"/>
              <a:t>ZdlPv</a:t>
            </a:r>
            <a:endParaRPr lang="en-US" sz="1600" dirty="0"/>
          </a:p>
          <a:p>
            <a:r>
              <a:rPr lang="en-US" sz="1600" dirty="0"/>
              <a:t>        call    _</a:t>
            </a:r>
            <a:r>
              <a:rPr lang="en-US" sz="1600" dirty="0" err="1"/>
              <a:t>ZdlPv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$ clang</a:t>
            </a:r>
            <a:r>
              <a:rPr lang="en-US" sz="1600" dirty="0"/>
              <a:t>++ -O3 t.cpp -S –</a:t>
            </a:r>
            <a:r>
              <a:rPr lang="en-US" sz="1600" dirty="0" err="1"/>
              <a:t>fno</a:t>
            </a:r>
            <a:r>
              <a:rPr lang="en-US" sz="1600" dirty="0"/>
              <a:t>-exceptions –</a:t>
            </a:r>
            <a:r>
              <a:rPr lang="en-US" sz="1600" dirty="0" err="1"/>
              <a:t>std</a:t>
            </a:r>
            <a:r>
              <a:rPr lang="en-US" sz="1600" dirty="0"/>
              <a:t>=</a:t>
            </a:r>
            <a:r>
              <a:rPr lang="en-US" sz="1600" dirty="0" err="1"/>
              <a:t>c++</a:t>
            </a:r>
            <a:r>
              <a:rPr lang="en-US" sz="1600" dirty="0"/>
              <a:t>11 -o - | grep _</a:t>
            </a:r>
            <a:r>
              <a:rPr lang="en-US" sz="1600" dirty="0" err="1" smtClean="0"/>
              <a:t>ZdlPv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057400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$ g++ </a:t>
            </a:r>
            <a:r>
              <a:rPr lang="en-US" sz="1600" dirty="0"/>
              <a:t>-O3 t.cpp -S </a:t>
            </a:r>
            <a:r>
              <a:rPr lang="en-US" sz="1600" dirty="0" smtClean="0"/>
              <a:t>–</a:t>
            </a:r>
            <a:r>
              <a:rPr lang="en-US" sz="1600" dirty="0" err="1" smtClean="0"/>
              <a:t>fno</a:t>
            </a:r>
            <a:r>
              <a:rPr lang="en-US" sz="1600" dirty="0" smtClean="0"/>
              <a:t>-exceptions –</a:t>
            </a:r>
            <a:r>
              <a:rPr lang="en-US" sz="1600" dirty="0" err="1" smtClean="0"/>
              <a:t>std</a:t>
            </a:r>
            <a:r>
              <a:rPr lang="en-US" sz="1600" dirty="0" smtClean="0"/>
              <a:t>=</a:t>
            </a:r>
            <a:r>
              <a:rPr lang="en-US" sz="1600" dirty="0" err="1" smtClean="0"/>
              <a:t>c++</a:t>
            </a:r>
            <a:r>
              <a:rPr lang="en-US" sz="1600" dirty="0" smtClean="0"/>
              <a:t>11 -o </a:t>
            </a:r>
            <a:r>
              <a:rPr lang="en-US" sz="1600" dirty="0"/>
              <a:t>- | grep _</a:t>
            </a:r>
            <a:r>
              <a:rPr lang="en-US" sz="1600" dirty="0" err="1" smtClean="0"/>
              <a:t>ZdlPv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$ clang</a:t>
            </a:r>
            <a:r>
              <a:rPr lang="en-US" sz="1600" dirty="0"/>
              <a:t>++ -O3 t.cpp -S –</a:t>
            </a:r>
            <a:r>
              <a:rPr lang="en-US" sz="1600" dirty="0" err="1"/>
              <a:t>fno</a:t>
            </a:r>
            <a:r>
              <a:rPr lang="en-US" sz="1600" dirty="0"/>
              <a:t>-exceptions –</a:t>
            </a:r>
            <a:r>
              <a:rPr lang="en-US" sz="1600" dirty="0" err="1"/>
              <a:t>std</a:t>
            </a:r>
            <a:r>
              <a:rPr lang="en-US" sz="1600" dirty="0"/>
              <a:t>=</a:t>
            </a:r>
            <a:r>
              <a:rPr lang="en-US" sz="1600" dirty="0" err="1"/>
              <a:t>c++</a:t>
            </a:r>
            <a:r>
              <a:rPr lang="en-US" sz="1600" dirty="0"/>
              <a:t>11 -o - | grep _</a:t>
            </a:r>
            <a:r>
              <a:rPr lang="en-US" sz="1600" dirty="0" err="1" smtClean="0"/>
              <a:t>ZdlPv</a:t>
            </a:r>
            <a:endParaRPr lang="en-US" sz="1600" dirty="0" smtClean="0"/>
          </a:p>
          <a:p>
            <a:r>
              <a:rPr lang="en-US" sz="1600" dirty="0" smtClean="0"/>
              <a:t>        call    _</a:t>
            </a:r>
            <a:r>
              <a:rPr lang="en-US" sz="1600" dirty="0" err="1" smtClean="0"/>
              <a:t>ZdlPv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72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::find may not always be the right choice</a:t>
            </a:r>
          </a:p>
          <a:p>
            <a:r>
              <a:rPr lang="en-US" dirty="0" smtClean="0"/>
              <a:t>Rotate but not </a:t>
            </a:r>
            <a:r>
              <a:rPr lang="en-US" dirty="0" err="1" smtClean="0"/>
              <a:t>std</a:t>
            </a:r>
            <a:r>
              <a:rPr lang="en-US" dirty="0" smtClean="0"/>
              <a:t>::rotate on linked lists</a:t>
            </a:r>
          </a:p>
          <a:p>
            <a:r>
              <a:rPr lang="en-US" dirty="0" smtClean="0"/>
              <a:t>Consider using </a:t>
            </a:r>
            <a:r>
              <a:rPr lang="en-US" dirty="0" err="1" smtClean="0"/>
              <a:t>unordered_map</a:t>
            </a:r>
            <a:r>
              <a:rPr lang="en-US" dirty="0" smtClean="0"/>
              <a:t>/ </a:t>
            </a:r>
            <a:r>
              <a:rPr lang="en-US" dirty="0" err="1" smtClean="0"/>
              <a:t>unordered_set</a:t>
            </a:r>
            <a:r>
              <a:rPr lang="en-US" dirty="0" smtClean="0"/>
              <a:t> instead of map/set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ptimized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_VSTD::min(__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this-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++__s;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1524000"/>
            <a:ext cx="7620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(in bytes) of empty 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93815"/>
              </p:ext>
            </p:extLst>
          </p:nvPr>
        </p:nvGraphicFramePr>
        <p:xfrm>
          <a:off x="457200" y="1600200"/>
          <a:ext cx="7619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750"/>
                <a:gridCol w="1422208"/>
                <a:gridCol w="1046149"/>
                <a:gridCol w="104289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set&lt;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unordered_set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map&lt;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unordered_map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for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88567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 (cycles)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36+57ns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Intel </a:t>
            </a:r>
            <a:r>
              <a:rPr lang="en-US" dirty="0"/>
              <a:t>i7-4770 3.4GHz </a:t>
            </a:r>
            <a:r>
              <a:rPr lang="en-US" dirty="0" smtClean="0"/>
              <a:t>(Turbo Boost off) </a:t>
            </a:r>
            <a:r>
              <a:rPr lang="en-US" dirty="0"/>
              <a:t>22 nm. RAM: 32 GB (PC3-12800 cl11 cr2).</a:t>
            </a:r>
          </a:p>
        </p:txBody>
      </p:sp>
    </p:spTree>
    <p:extLst>
      <p:ext uri="{BB962C8B-B14F-4D97-AF65-F5344CB8AC3E}">
        <p14:creationId xmlns:p14="http://schemas.microsoft.com/office/powerpoint/2010/main" val="2355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https://gcc.gnu.org/onlinedocs/libstdc++/index.html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clang-analyzer.llvm.org/annotations.html#attr_noreturn</a:t>
            </a:r>
            <a:endParaRPr lang="en-US" dirty="0" smtClean="0"/>
          </a:p>
          <a:p>
            <a:pPr lvl="0"/>
            <a:r>
              <a:rPr lang="en-US" u="sng" dirty="0">
                <a:hlinkClick r:id="rId3"/>
              </a:rPr>
              <a:t>https://reviews.llvm.org/D21103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https://reviews.llvm.org/D22782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https://reviews.llvm.org/D22834</a:t>
            </a:r>
            <a:endParaRPr lang="en-US" dirty="0"/>
          </a:p>
          <a:p>
            <a:r>
              <a:rPr lang="en-US" u="sng" dirty="0">
                <a:hlinkClick r:id="rId6"/>
              </a:rPr>
              <a:t>https://reviews.llvm.org/D21232</a:t>
            </a:r>
            <a:endParaRPr lang="en-US" dirty="0"/>
          </a:p>
          <a:p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reviews.llvm.org/D27068</a:t>
            </a:r>
            <a:endParaRPr lang="en-US" u="sng" dirty="0" smtClean="0"/>
          </a:p>
          <a:p>
            <a:r>
              <a:rPr lang="en-US" dirty="0" smtClean="0">
                <a:hlinkClick r:id="rId8"/>
              </a:rPr>
              <a:t>https://github.com/google/benchmark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https://github.com/hiraditya/std-benchmark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30569"/>
              </p:ext>
            </p:extLst>
          </p:nvPr>
        </p:nvGraphicFramePr>
        <p:xfrm>
          <a:off x="457200" y="1905000"/>
          <a:ext cx="7696200" cy="1752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661"/>
                <a:gridCol w="2636661"/>
                <a:gridCol w="2422878"/>
              </a:tblGrid>
              <a:tr h="634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Base compiler without patch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Base compiler with patch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Total no of </a:t>
                      </a:r>
                      <a:r>
                        <a:rPr lang="en-US" sz="1100" dirty="0" smtClean="0">
                          <a:effectLst/>
                        </a:rPr>
                        <a:t>instructions (</a:t>
                      </a:r>
                      <a:r>
                        <a:rPr lang="en-US" sz="1100" dirty="0" err="1" smtClean="0">
                          <a:effectLst/>
                        </a:rPr>
                        <a:t>valgrind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1,378,842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1,359,235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 smtClean="0"/>
                        <a:t>basic_streambuf</a:t>
                      </a:r>
                      <a:r>
                        <a:rPr lang="en-US" sz="1100" dirty="0" smtClean="0"/>
                        <a:t>::</a:t>
                      </a:r>
                      <a:r>
                        <a:rPr lang="en-US" sz="1100" dirty="0" err="1" smtClean="0"/>
                        <a:t>xsgetn</a:t>
                      </a:r>
                      <a:r>
                        <a:rPr lang="en-US" sz="1100" dirty="0" smtClean="0">
                          <a:effectLst/>
                        </a:rPr>
                        <a:t> (char</a:t>
                      </a:r>
                      <a:r>
                        <a:rPr lang="en-US" sz="1100" dirty="0">
                          <a:effectLst/>
                        </a:rPr>
                        <a:t>*, long)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20,015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40106"/>
            <a:ext cx="6324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+mj-lt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algrind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profile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of a synthetic test case which only exercises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xsgetn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31396"/>
              </p:ext>
            </p:extLst>
          </p:nvPr>
        </p:nvGraphicFramePr>
        <p:xfrm>
          <a:off x="685800" y="4267200"/>
          <a:ext cx="7543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38100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test : public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typedef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 base;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test() {}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void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base::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};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foo(char* input, char *output,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N) {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test t;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t.setg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(input, input,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input+N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char*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output;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t.sgetn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N);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return *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Suboptimal string::find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(uses </a:t>
            </a:r>
            <a:r>
              <a:rPr lang="en-US" dirty="0" err="1" smtClean="0"/>
              <a:t>std</a:t>
            </a:r>
            <a:r>
              <a:rPr lang="en-US" dirty="0" smtClean="0"/>
              <a:t>::find)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{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string::find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inline _LIBCPP_CONSTEXPR_AFTER_CXX11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71398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BM_StringFindMatch1/32768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28157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BM_StringFindMatch2/32768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8200" y="3633787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from middle to the end.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BM_StringFindMatch2(benchmark::State &amp;state) {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'*');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'-');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57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towards the end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void BM_StringFindMatch1(benchmark::State &amp;state) {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functions not </a:t>
            </a:r>
            <a:r>
              <a:rPr lang="en-US" dirty="0" err="1"/>
              <a:t>inlined</a:t>
            </a:r>
            <a:r>
              <a:rPr lang="en-US" dirty="0"/>
              <a:t>.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::~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/>
              <a:t>Clang front </a:t>
            </a:r>
            <a:r>
              <a:rPr lang="en-US" dirty="0"/>
              <a:t>end does not emit the definition of these </a:t>
            </a:r>
            <a:r>
              <a:rPr lang="en-US" dirty="0" smtClean="0"/>
              <a:t>functions (extern templates) in the IR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functions as inline</a:t>
            </a:r>
          </a:p>
        </p:txBody>
      </p:sp>
    </p:spTree>
    <p:extLst>
      <p:ext uri="{BB962C8B-B14F-4D97-AF65-F5344CB8AC3E}">
        <p14:creationId xmlns:p14="http://schemas.microsoft.com/office/powerpoint/2010/main" val="1222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function attributes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</a:t>
            </a:r>
            <a:r>
              <a:rPr lang="en-US" dirty="0"/>
              <a:t>in important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Prevents important compiler optimizations</a:t>
            </a:r>
          </a:p>
          <a:p>
            <a:pPr lvl="1"/>
            <a:r>
              <a:rPr lang="en-US" dirty="0" smtClean="0"/>
              <a:t>Results in false positives in static analysis results</a:t>
            </a:r>
          </a:p>
          <a:p>
            <a:r>
              <a:rPr lang="en-US" dirty="0" smtClean="0"/>
              <a:t>__throw.* functions in __locale, </a:t>
            </a:r>
            <a:r>
              <a:rPr lang="en-US" dirty="0" err="1" smtClean="0"/>
              <a:t>deque</a:t>
            </a:r>
            <a:r>
              <a:rPr lang="en-US" dirty="0" smtClean="0"/>
              <a:t>, future, regex, </a:t>
            </a:r>
            <a:r>
              <a:rPr lang="en-US" dirty="0" err="1" smtClean="0"/>
              <a:t>system_error</a:t>
            </a:r>
            <a:r>
              <a:rPr lang="en-US" dirty="0" smtClean="0"/>
              <a:t>, vector</a:t>
            </a:r>
          </a:p>
          <a:p>
            <a:pPr marL="0" indent="0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_LIBCPP_ALWAYS_INLINE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_LIBCPP_NORETURN_ON_EXCEPTIONS;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_LIBCPP_NORETURN_ON_EXCEPTIONS;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1977</Words>
  <Application>Microsoft Office PowerPoint</Application>
  <PresentationFormat>On-screen Show (4:3)</PresentationFormat>
  <Paragraphs>503</Paragraphs>
  <Slides>32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Performance analysis and optimization of C++ standard libraries</vt:lpstr>
      <vt:lpstr>Suboptimal basic_streambuf::xsgetn (libc++)</vt:lpstr>
      <vt:lpstr>Optimized basic_streambuf::xsgetn</vt:lpstr>
      <vt:lpstr>Performance improvements</vt:lpstr>
      <vt:lpstr>Suboptimal string::find algorithm (uses std::find)</vt:lpstr>
      <vt:lpstr>Optimized string::find algorithm</vt:lpstr>
      <vt:lpstr>Performance improvements</vt:lpstr>
      <vt:lpstr>Missing inlining opportunities in basic_string</vt:lpstr>
      <vt:lpstr>Missing function attributes (libc++)</vt:lpstr>
      <vt:lpstr>Issues with number parsing in locale (libc++)</vt:lpstr>
      <vt:lpstr>Issues with number parsing in locale</vt:lpstr>
      <vt:lpstr>Issues with std::sort (libc++)</vt:lpstr>
      <vt:lpstr>std::sort (Average case)</vt:lpstr>
      <vt:lpstr>std-benchmark</vt:lpstr>
      <vt:lpstr>Lessons learned</vt:lpstr>
      <vt:lpstr>Lessons learned</vt:lpstr>
      <vt:lpstr>Sequence containers</vt:lpstr>
      <vt:lpstr>std::string</vt:lpstr>
      <vt:lpstr>std::string</vt:lpstr>
      <vt:lpstr>std::string::find vs. strstr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compiler vs. programmer</vt:lpstr>
      <vt:lpstr>Caution while using std::vector</vt:lpstr>
      <vt:lpstr>Caution with std::string</vt:lpstr>
      <vt:lpstr>Caution with std::string</vt:lpstr>
      <vt:lpstr>Algorithms</vt:lpstr>
      <vt:lpstr>Size (in bytes) of empty containers</vt:lpstr>
      <vt:lpstr>Optimize for latency</vt:lpstr>
      <vt:lpstr>References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241</cp:revision>
  <dcterms:created xsi:type="dcterms:W3CDTF">2017-01-31T17:05:47Z</dcterms:created>
  <dcterms:modified xsi:type="dcterms:W3CDTF">2017-05-15T00:16:33Z</dcterms:modified>
</cp:coreProperties>
</file>