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258" r:id="rId4"/>
    <p:sldId id="276" r:id="rId5"/>
    <p:sldId id="278" r:id="rId6"/>
    <p:sldId id="263" r:id="rId7"/>
    <p:sldId id="264" r:id="rId8"/>
    <p:sldId id="265" r:id="rId9"/>
    <p:sldId id="257" r:id="rId10"/>
    <p:sldId id="259" r:id="rId11"/>
    <p:sldId id="261" r:id="rId12"/>
    <p:sldId id="280" r:id="rId13"/>
    <p:sldId id="266" r:id="rId14"/>
    <p:sldId id="273" r:id="rId15"/>
    <p:sldId id="275" r:id="rId16"/>
    <p:sldId id="290" r:id="rId17"/>
    <p:sldId id="289" r:id="rId18"/>
    <p:sldId id="292" r:id="rId19"/>
    <p:sldId id="293" r:id="rId20"/>
    <p:sldId id="294" r:id="rId21"/>
    <p:sldId id="283" r:id="rId22"/>
    <p:sldId id="286" r:id="rId23"/>
    <p:sldId id="272" r:id="rId24"/>
    <p:sldId id="267" r:id="rId25"/>
    <p:sldId id="270" r:id="rId26"/>
    <p:sldId id="281" r:id="rId27"/>
    <p:sldId id="288" r:id="rId28"/>
    <p:sldId id="287" r:id="rId29"/>
    <p:sldId id="279" r:id="rId30"/>
    <p:sldId id="26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7" autoAdjust="0"/>
    <p:restoredTop sz="93759" autoAdjust="0"/>
  </p:normalViewPr>
  <p:slideViewPr>
    <p:cSldViewPr>
      <p:cViewPr>
        <p:scale>
          <a:sx n="80" d="100"/>
          <a:sy n="80" d="100"/>
        </p:scale>
        <p:origin x="-189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confere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conferen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.k6\Downloads\C++\std-benchmark-comparis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.k6\Downloads\C++\std-benchmark-comparis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Time </a:t>
            </a:r>
            <a:r>
              <a:rPr lang="en-US" dirty="0" smtClean="0"/>
              <a:t>complexity (worst case*)</a:t>
            </a:r>
            <a:endParaRPr 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gcc-libstdc++</c:v>
          </c:tx>
          <c:marker>
            <c:symbol val="none"/>
          </c:marker>
          <c:cat>
            <c:numRef>
              <c:f>Sheet2!$A$2:$A$12</c:f>
              <c:numCache>
                <c:formatCode>General</c:formatCode>
                <c:ptCount val="11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Sheet2!$D$2:$D$12</c:f>
              <c:numCache>
                <c:formatCode>General</c:formatCode>
                <c:ptCount val="11"/>
                <c:pt idx="0">
                  <c:v>246.28700000000001</c:v>
                </c:pt>
                <c:pt idx="1">
                  <c:v>904.779</c:v>
                </c:pt>
                <c:pt idx="2">
                  <c:v>2001.14</c:v>
                </c:pt>
                <c:pt idx="3">
                  <c:v>4383.4399999999996</c:v>
                </c:pt>
                <c:pt idx="4">
                  <c:v>14629.7</c:v>
                </c:pt>
                <c:pt idx="5">
                  <c:v>40446.9</c:v>
                </c:pt>
                <c:pt idx="6">
                  <c:v>96549.3</c:v>
                </c:pt>
                <c:pt idx="7">
                  <c:v>202823</c:v>
                </c:pt>
                <c:pt idx="8">
                  <c:v>424293</c:v>
                </c:pt>
                <c:pt idx="9">
                  <c:v>866590</c:v>
                </c:pt>
                <c:pt idx="10" formatCode="0.00E+00">
                  <c:v>1800000</c:v>
                </c:pt>
              </c:numCache>
            </c:numRef>
          </c:val>
          <c:smooth val="0"/>
        </c:ser>
        <c:ser>
          <c:idx val="1"/>
          <c:order val="1"/>
          <c:tx>
            <c:v>clang-libcxx</c:v>
          </c:tx>
          <c:marker>
            <c:symbol val="none"/>
          </c:marker>
          <c:val>
            <c:numRef>
              <c:f>Sheet2!$D$17:$D$27</c:f>
              <c:numCache>
                <c:formatCode>General</c:formatCode>
                <c:ptCount val="11"/>
                <c:pt idx="0">
                  <c:v>94.997399999999999</c:v>
                </c:pt>
                <c:pt idx="1">
                  <c:v>516.33299999999997</c:v>
                </c:pt>
                <c:pt idx="2">
                  <c:v>1765.62</c:v>
                </c:pt>
                <c:pt idx="3">
                  <c:v>5855.89</c:v>
                </c:pt>
                <c:pt idx="4">
                  <c:v>20342.8</c:v>
                </c:pt>
                <c:pt idx="5">
                  <c:v>73912.899999999994</c:v>
                </c:pt>
                <c:pt idx="6">
                  <c:v>182017</c:v>
                </c:pt>
                <c:pt idx="7">
                  <c:v>604692</c:v>
                </c:pt>
                <c:pt idx="8" formatCode="0.00E+00">
                  <c:v>2270000</c:v>
                </c:pt>
                <c:pt idx="9" formatCode="0.00E+00">
                  <c:v>8880000</c:v>
                </c:pt>
                <c:pt idx="10" formatCode="0.00E+00">
                  <c:v>34900000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48320"/>
        <c:axId val="34668928"/>
      </c:lineChart>
      <c:catAx>
        <c:axId val="66648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Data Size (Bytes)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4668928"/>
        <c:crosses val="autoZero"/>
        <c:auto val="1"/>
        <c:lblAlgn val="ctr"/>
        <c:lblOffset val="100"/>
        <c:noMultiLvlLbl val="0"/>
      </c:catAx>
      <c:valAx>
        <c:axId val="34668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64832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8.3333333333333332E-3"/>
                <c:y val="0.38679985480538337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sz="1400" dirty="0" smtClean="0"/>
                    <a:t>Time (seconds)</a:t>
                  </a:r>
                  <a:endParaRPr lang="en-US" sz="1400" dirty="0"/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81902243351656512"/>
          <c:y val="0.10427151393309879"/>
          <c:w val="0.18078888723815184"/>
          <c:h val="0.25236108784274308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Time complexity (average case)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gcc-libstdc++</c:v>
          </c:tx>
          <c:marker>
            <c:symbol val="none"/>
          </c:marker>
          <c:cat>
            <c:numRef>
              <c:f>Sheet3!$A$2:$A$12</c:f>
              <c:numCache>
                <c:formatCode>General</c:formatCode>
                <c:ptCount val="11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Sheet3!$D$2:$D$12</c:f>
              <c:numCache>
                <c:formatCode>General</c:formatCode>
                <c:ptCount val="11"/>
                <c:pt idx="0">
                  <c:v>180.82400000000001</c:v>
                </c:pt>
                <c:pt idx="1">
                  <c:v>348.14</c:v>
                </c:pt>
                <c:pt idx="2">
                  <c:v>709.87900000000002</c:v>
                </c:pt>
                <c:pt idx="3">
                  <c:v>1389</c:v>
                </c:pt>
                <c:pt idx="4">
                  <c:v>3662.12</c:v>
                </c:pt>
                <c:pt idx="5">
                  <c:v>19583.8</c:v>
                </c:pt>
                <c:pt idx="6">
                  <c:v>56945.2</c:v>
                </c:pt>
                <c:pt idx="7">
                  <c:v>138752</c:v>
                </c:pt>
                <c:pt idx="8">
                  <c:v>310995</c:v>
                </c:pt>
                <c:pt idx="9">
                  <c:v>676798</c:v>
                </c:pt>
                <c:pt idx="10" formatCode="0.00E+00">
                  <c:v>1480000</c:v>
                </c:pt>
              </c:numCache>
            </c:numRef>
          </c:val>
          <c:smooth val="0"/>
        </c:ser>
        <c:ser>
          <c:idx val="1"/>
          <c:order val="1"/>
          <c:tx>
            <c:v>clang-libcxx</c:v>
          </c:tx>
          <c:marker>
            <c:symbol val="none"/>
          </c:marker>
          <c:val>
            <c:numRef>
              <c:f>Sheet3!$D$17:$D$27</c:f>
              <c:numCache>
                <c:formatCode>General</c:formatCode>
                <c:ptCount val="11"/>
                <c:pt idx="0">
                  <c:v>211.833</c:v>
                </c:pt>
                <c:pt idx="1">
                  <c:v>501.64800000000002</c:v>
                </c:pt>
                <c:pt idx="2">
                  <c:v>816.255</c:v>
                </c:pt>
                <c:pt idx="3">
                  <c:v>1748.21</c:v>
                </c:pt>
                <c:pt idx="4">
                  <c:v>3776.98</c:v>
                </c:pt>
                <c:pt idx="5">
                  <c:v>10580.6</c:v>
                </c:pt>
                <c:pt idx="6">
                  <c:v>52906.1</c:v>
                </c:pt>
                <c:pt idx="7">
                  <c:v>135278</c:v>
                </c:pt>
                <c:pt idx="8">
                  <c:v>305987</c:v>
                </c:pt>
                <c:pt idx="9">
                  <c:v>649661</c:v>
                </c:pt>
                <c:pt idx="10" formatCode="0.00E+00">
                  <c:v>1410000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88000"/>
        <c:axId val="34706560"/>
      </c:lineChart>
      <c:catAx>
        <c:axId val="34688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 dirty="0" smtClean="0">
                    <a:effectLst/>
                  </a:rPr>
                  <a:t>Data Size (Bytes)</a:t>
                </a:r>
                <a:endParaRPr lang="en-US" sz="1400" dirty="0">
                  <a:effectLst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4706560"/>
        <c:crosses val="autoZero"/>
        <c:auto val="1"/>
        <c:lblAlgn val="ctr"/>
        <c:lblOffset val="100"/>
        <c:noMultiLvlLbl val="0"/>
      </c:catAx>
      <c:valAx>
        <c:axId val="34706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68800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"/>
                <c:y val="0.35658378117540951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sz="1400" dirty="0" smtClean="0"/>
                    <a:t>Time (seconds)</a:t>
                  </a:r>
                  <a:endParaRPr lang="en-US" sz="1400" dirty="0"/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82287778263828126"/>
          <c:y val="0.17002348450484461"/>
          <c:w val="0.16786295810245941"/>
          <c:h val="0.1576031443474018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libstdc++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('comparison-string'!$F$5,'comparison-string'!$F$11,'comparison-string'!$F$17,'comparison-string'!$F$23)</c:f>
              <c:numCache>
                <c:formatCode>General</c:formatCode>
                <c:ptCount val="4"/>
                <c:pt idx="0">
                  <c:v>4843.1400000000003</c:v>
                </c:pt>
                <c:pt idx="1">
                  <c:v>9121.81</c:v>
                </c:pt>
                <c:pt idx="2">
                  <c:v>8895.06</c:v>
                </c:pt>
                <c:pt idx="3">
                  <c:v>8650.1200000000008</c:v>
                </c:pt>
              </c:numCache>
            </c:numRef>
          </c:val>
          <c:smooth val="0"/>
        </c:ser>
        <c:ser>
          <c:idx val="1"/>
          <c:order val="1"/>
          <c:tx>
            <c:v>libc++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('comparison-string'!$K$5,'comparison-string'!$K$11,'comparison-string'!$K$17,'comparison-string'!$K$23)</c:f>
              <c:numCache>
                <c:formatCode>General</c:formatCode>
                <c:ptCount val="4"/>
                <c:pt idx="0">
                  <c:v>5073.25</c:v>
                </c:pt>
                <c:pt idx="1">
                  <c:v>9002.19</c:v>
                </c:pt>
                <c:pt idx="2">
                  <c:v>8602.98</c:v>
                </c:pt>
                <c:pt idx="3">
                  <c:v>8520.14</c:v>
                </c:pt>
              </c:numCache>
            </c:numRef>
          </c:val>
          <c:smooth val="0"/>
        </c:ser>
        <c:ser>
          <c:idx val="2"/>
          <c:order val="2"/>
          <c:tx>
            <c:v>MSVC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('comparison-string'!$P$5,'comparison-string'!$P$11,'comparison-string'!$P$17,'comparison-string'!$P$23)</c:f>
              <c:numCache>
                <c:formatCode>General</c:formatCode>
                <c:ptCount val="4"/>
                <c:pt idx="0">
                  <c:v>59988.800000000003</c:v>
                </c:pt>
                <c:pt idx="1">
                  <c:v>14439.1</c:v>
                </c:pt>
                <c:pt idx="2">
                  <c:v>72544.600000000006</c:v>
                </c:pt>
                <c:pt idx="3">
                  <c:v>71498.3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602432"/>
        <c:axId val="35603968"/>
      </c:lineChart>
      <c:catAx>
        <c:axId val="3560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5603968"/>
        <c:crosses val="autoZero"/>
        <c:auto val="1"/>
        <c:lblAlgn val="ctr"/>
        <c:lblOffset val="100"/>
        <c:noMultiLvlLbl val="0"/>
      </c:catAx>
      <c:valAx>
        <c:axId val="356039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Time</a:t>
                </a:r>
                <a:r>
                  <a:rPr lang="en-US" sz="1400" baseline="0" dirty="0" smtClean="0"/>
                  <a:t> (micro seconds)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35602432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6372821279284534"/>
          <c:y val="0.23372042590714948"/>
          <c:w val="0.32265796636531546"/>
          <c:h val="8.4413637495489913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'comparison-cstring'!$Q$1</c:f>
              <c:strCache>
                <c:ptCount val="1"/>
                <c:pt idx="0">
                  <c:v>gcc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'comparison-cstring'!$Q$2:$Q$7</c:f>
              <c:numCache>
                <c:formatCode>General</c:formatCode>
                <c:ptCount val="6"/>
                <c:pt idx="0">
                  <c:v>560.12900000000002</c:v>
                </c:pt>
                <c:pt idx="1">
                  <c:v>830.22699999999998</c:v>
                </c:pt>
                <c:pt idx="2">
                  <c:v>2169.36</c:v>
                </c:pt>
                <c:pt idx="3">
                  <c:v>2173.88</c:v>
                </c:pt>
                <c:pt idx="4">
                  <c:v>111.54300000000001</c:v>
                </c:pt>
                <c:pt idx="5">
                  <c:v>549.63900000000001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'comparison-cstring'!$R$1</c:f>
              <c:strCache>
                <c:ptCount val="1"/>
                <c:pt idx="0">
                  <c:v>clang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'comparison-cstring'!$R$2:$R$7</c:f>
              <c:numCache>
                <c:formatCode>General</c:formatCode>
                <c:ptCount val="6"/>
                <c:pt idx="0">
                  <c:v>555.59199999999998</c:v>
                </c:pt>
                <c:pt idx="1">
                  <c:v>828.86599999999999</c:v>
                </c:pt>
                <c:pt idx="2">
                  <c:v>2171.34</c:v>
                </c:pt>
                <c:pt idx="3">
                  <c:v>2174.71</c:v>
                </c:pt>
                <c:pt idx="4">
                  <c:v>109.545</c:v>
                </c:pt>
                <c:pt idx="5">
                  <c:v>551.69200000000001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'comparison-cstring'!$S$1</c:f>
              <c:strCache>
                <c:ptCount val="1"/>
                <c:pt idx="0">
                  <c:v>msvc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'comparison-cstring'!$S$2:$S$7</c:f>
              <c:numCache>
                <c:formatCode>General</c:formatCode>
                <c:ptCount val="6"/>
                <c:pt idx="0">
                  <c:v>8579.76</c:v>
                </c:pt>
                <c:pt idx="1">
                  <c:v>1803.15</c:v>
                </c:pt>
                <c:pt idx="2">
                  <c:v>18833.900000000001</c:v>
                </c:pt>
                <c:pt idx="3">
                  <c:v>18833.900000000001</c:v>
                </c:pt>
                <c:pt idx="4">
                  <c:v>109.863</c:v>
                </c:pt>
                <c:pt idx="5">
                  <c:v>8579.76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'comparison-cstring'!$T$1</c:f>
              <c:strCache>
                <c:ptCount val="1"/>
                <c:pt idx="0">
                  <c:v>gcc-cstr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'comparison-cstring'!$T$2:$T$7</c:f>
              <c:numCache>
                <c:formatCode>0.00E+00</c:formatCode>
                <c:ptCount val="6"/>
                <c:pt idx="0" formatCode="General">
                  <c:v>1195.04</c:v>
                </c:pt>
                <c:pt idx="1">
                  <c:v>1096390</c:v>
                </c:pt>
                <c:pt idx="2" formatCode="General">
                  <c:v>175706</c:v>
                </c:pt>
                <c:pt idx="3" formatCode="General">
                  <c:v>142831</c:v>
                </c:pt>
                <c:pt idx="4" formatCode="General">
                  <c:v>1.54498</c:v>
                </c:pt>
                <c:pt idx="5" formatCode="General">
                  <c:v>547.74599999999998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'comparison-cstring'!$V$1</c:f>
              <c:strCache>
                <c:ptCount val="1"/>
                <c:pt idx="0">
                  <c:v>msvc-cstr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'comparison-cstring'!$V$2:$V$7</c:f>
              <c:numCache>
                <c:formatCode>General</c:formatCode>
                <c:ptCount val="6"/>
                <c:pt idx="0">
                  <c:v>1604.35</c:v>
                </c:pt>
                <c:pt idx="1">
                  <c:v>2668.11</c:v>
                </c:pt>
                <c:pt idx="2">
                  <c:v>5937.5</c:v>
                </c:pt>
                <c:pt idx="3">
                  <c:v>5937.5</c:v>
                </c:pt>
                <c:pt idx="4">
                  <c:v>7.6729900000000004</c:v>
                </c:pt>
                <c:pt idx="5">
                  <c:v>8544.92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920512"/>
        <c:axId val="35926400"/>
      </c:lineChart>
      <c:catAx>
        <c:axId val="3592051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5926400"/>
        <c:crosses val="autoZero"/>
        <c:auto val="1"/>
        <c:lblAlgn val="ctr"/>
        <c:lblOffset val="100"/>
        <c:noMultiLvlLbl val="0"/>
      </c:catAx>
      <c:valAx>
        <c:axId val="35926400"/>
        <c:scaling>
          <c:logBase val="1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Time (</a:t>
                </a:r>
                <a:r>
                  <a:rPr lang="en-US" sz="1400" dirty="0" err="1" smtClean="0"/>
                  <a:t>nano</a:t>
                </a:r>
                <a:r>
                  <a:rPr lang="en-US" sz="1400" dirty="0" smtClean="0"/>
                  <a:t> seconds)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359205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63212686649463"/>
          <c:y val="0.58031691934030638"/>
          <c:w val="0.37805708110015662"/>
          <c:h val="0.21012574920672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80600251055575E-2"/>
          <c:y val="1.766925802079726E-2"/>
          <c:w val="0.89058665371276224"/>
          <c:h val="0.82558934564571251"/>
        </c:manualLayout>
      </c:layout>
      <c:lineChart>
        <c:grouping val="standard"/>
        <c:varyColors val="0"/>
        <c:ser>
          <c:idx val="0"/>
          <c:order val="0"/>
          <c:tx>
            <c:strRef>
              <c:f>'small-data'!$G$33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'small-data'!$G$34:$G$42</c:f>
              <c:numCache>
                <c:formatCode>General</c:formatCode>
                <c:ptCount val="9"/>
                <c:pt idx="0">
                  <c:v>1647.87</c:v>
                </c:pt>
                <c:pt idx="1">
                  <c:v>3267.68</c:v>
                </c:pt>
                <c:pt idx="2">
                  <c:v>7144.02</c:v>
                </c:pt>
                <c:pt idx="3">
                  <c:v>14108.3</c:v>
                </c:pt>
                <c:pt idx="4">
                  <c:v>28098.7</c:v>
                </c:pt>
                <c:pt idx="5">
                  <c:v>60922</c:v>
                </c:pt>
                <c:pt idx="6">
                  <c:v>99129.2</c:v>
                </c:pt>
                <c:pt idx="7">
                  <c:v>196898</c:v>
                </c:pt>
                <c:pt idx="8">
                  <c:v>391813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'small-data'!$H$33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'small-data'!$H$34:$H$42</c:f>
              <c:numCache>
                <c:formatCode>General</c:formatCode>
                <c:ptCount val="9"/>
                <c:pt idx="0">
                  <c:v>2861.45</c:v>
                </c:pt>
                <c:pt idx="1">
                  <c:v>5794.14</c:v>
                </c:pt>
                <c:pt idx="2">
                  <c:v>11638.9</c:v>
                </c:pt>
                <c:pt idx="3">
                  <c:v>23181</c:v>
                </c:pt>
                <c:pt idx="4">
                  <c:v>51269.1</c:v>
                </c:pt>
                <c:pt idx="5">
                  <c:v>89184.8</c:v>
                </c:pt>
                <c:pt idx="6">
                  <c:v>178123</c:v>
                </c:pt>
                <c:pt idx="7">
                  <c:v>355618</c:v>
                </c:pt>
                <c:pt idx="8">
                  <c:v>728078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'small-data'!$K$33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'small-data'!$K$34:$K$42</c:f>
              <c:numCache>
                <c:formatCode>General</c:formatCode>
                <c:ptCount val="9"/>
                <c:pt idx="0">
                  <c:v>1524.19</c:v>
                </c:pt>
                <c:pt idx="1">
                  <c:v>3042.3</c:v>
                </c:pt>
                <c:pt idx="2">
                  <c:v>6072.12</c:v>
                </c:pt>
                <c:pt idx="3">
                  <c:v>12134.9</c:v>
                </c:pt>
                <c:pt idx="4">
                  <c:v>24277.1</c:v>
                </c:pt>
                <c:pt idx="5">
                  <c:v>48592.800000000003</c:v>
                </c:pt>
                <c:pt idx="6">
                  <c:v>96906.6</c:v>
                </c:pt>
                <c:pt idx="7">
                  <c:v>194190</c:v>
                </c:pt>
                <c:pt idx="8">
                  <c:v>388175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'small-data'!$L$33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'small-data'!$L$34:$L$42</c:f>
              <c:numCache>
                <c:formatCode>General</c:formatCode>
                <c:ptCount val="9"/>
                <c:pt idx="0">
                  <c:v>2063.83</c:v>
                </c:pt>
                <c:pt idx="1">
                  <c:v>4133.12</c:v>
                </c:pt>
                <c:pt idx="2">
                  <c:v>8251.01</c:v>
                </c:pt>
                <c:pt idx="3">
                  <c:v>16500.099999999999</c:v>
                </c:pt>
                <c:pt idx="4">
                  <c:v>33003.5</c:v>
                </c:pt>
                <c:pt idx="5">
                  <c:v>65984</c:v>
                </c:pt>
                <c:pt idx="6">
                  <c:v>132185</c:v>
                </c:pt>
                <c:pt idx="7">
                  <c:v>264605</c:v>
                </c:pt>
                <c:pt idx="8">
                  <c:v>529301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963264"/>
        <c:axId val="35965184"/>
      </c:lineChart>
      <c:catAx>
        <c:axId val="35963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35965184"/>
        <c:crosses val="autoZero"/>
        <c:auto val="1"/>
        <c:lblAlgn val="ctr"/>
        <c:lblOffset val="100"/>
        <c:noMultiLvlLbl val="0"/>
      </c:catAx>
      <c:valAx>
        <c:axId val="35965184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35963264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8.7312450074175499E-2"/>
          <c:y val="9.605427684606449E-2"/>
          <c:w val="0.37374631975350903"/>
          <c:h val="0.1492850300056867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'small-data'!$F$221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'small-data'!$F$222:$F$230</c:f>
              <c:numCache>
                <c:formatCode>General</c:formatCode>
                <c:ptCount val="9"/>
                <c:pt idx="0">
                  <c:v>279.75599999999997</c:v>
                </c:pt>
                <c:pt idx="1">
                  <c:v>556.34199999999998</c:v>
                </c:pt>
                <c:pt idx="2">
                  <c:v>1111.8399999999999</c:v>
                </c:pt>
                <c:pt idx="3">
                  <c:v>2241.31</c:v>
                </c:pt>
                <c:pt idx="4">
                  <c:v>4394.92</c:v>
                </c:pt>
                <c:pt idx="5">
                  <c:v>8571.48</c:v>
                </c:pt>
                <c:pt idx="6">
                  <c:v>16926.599999999999</c:v>
                </c:pt>
                <c:pt idx="7">
                  <c:v>33866.1</c:v>
                </c:pt>
                <c:pt idx="8">
                  <c:v>67650.100000000006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'small-data'!$G$221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'small-data'!$G$222:$G$230</c:f>
              <c:numCache>
                <c:formatCode>General</c:formatCode>
                <c:ptCount val="9"/>
                <c:pt idx="0">
                  <c:v>272.94900000000001</c:v>
                </c:pt>
                <c:pt idx="1">
                  <c:v>539.52300000000002</c:v>
                </c:pt>
                <c:pt idx="2">
                  <c:v>1075.0999999999999</c:v>
                </c:pt>
                <c:pt idx="3">
                  <c:v>2166.29</c:v>
                </c:pt>
                <c:pt idx="4">
                  <c:v>4696.24</c:v>
                </c:pt>
                <c:pt idx="5">
                  <c:v>9382.7999999999993</c:v>
                </c:pt>
                <c:pt idx="6">
                  <c:v>18852.7</c:v>
                </c:pt>
                <c:pt idx="7">
                  <c:v>37494.400000000001</c:v>
                </c:pt>
                <c:pt idx="8">
                  <c:v>74958.399999999994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'small-data'!$H$221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'small-data'!$H$222:$H$230</c:f>
              <c:numCache>
                <c:formatCode>General</c:formatCode>
                <c:ptCount val="9"/>
                <c:pt idx="0">
                  <c:v>1181.6500000000001</c:v>
                </c:pt>
                <c:pt idx="1">
                  <c:v>2368.08</c:v>
                </c:pt>
                <c:pt idx="2">
                  <c:v>4741.6099999999997</c:v>
                </c:pt>
                <c:pt idx="3">
                  <c:v>9486.48</c:v>
                </c:pt>
                <c:pt idx="4">
                  <c:v>18968.8</c:v>
                </c:pt>
                <c:pt idx="5">
                  <c:v>37964.199999999997</c:v>
                </c:pt>
                <c:pt idx="6">
                  <c:v>75931.7</c:v>
                </c:pt>
                <c:pt idx="7">
                  <c:v>152060</c:v>
                </c:pt>
                <c:pt idx="8">
                  <c:v>303901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'small-data'!$I$221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'small-data'!$I$222:$I$230</c:f>
              <c:numCache>
                <c:formatCode>General</c:formatCode>
                <c:ptCount val="9"/>
                <c:pt idx="0">
                  <c:v>1834.92</c:v>
                </c:pt>
                <c:pt idx="1">
                  <c:v>3667.3</c:v>
                </c:pt>
                <c:pt idx="2">
                  <c:v>7322.01</c:v>
                </c:pt>
                <c:pt idx="3">
                  <c:v>14651.6</c:v>
                </c:pt>
                <c:pt idx="4">
                  <c:v>29315.5</c:v>
                </c:pt>
                <c:pt idx="5">
                  <c:v>58657.8</c:v>
                </c:pt>
                <c:pt idx="6">
                  <c:v>117586</c:v>
                </c:pt>
                <c:pt idx="7">
                  <c:v>235658</c:v>
                </c:pt>
                <c:pt idx="8">
                  <c:v>471681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809536"/>
        <c:axId val="35828096"/>
      </c:lineChart>
      <c:catAx>
        <c:axId val="35809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</a:t>
                </a:r>
                <a:r>
                  <a:rPr lang="en-US" sz="1400" baseline="0"/>
                  <a:t> size (Bytes)</a:t>
                </a:r>
                <a:endParaRPr lang="en-US" sz="14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35828096"/>
        <c:crosses val="autoZero"/>
        <c:auto val="1"/>
        <c:lblAlgn val="ctr"/>
        <c:lblOffset val="100"/>
        <c:noMultiLvlLbl val="0"/>
      </c:catAx>
      <c:valAx>
        <c:axId val="35828096"/>
        <c:scaling>
          <c:logBase val="2"/>
          <c:orientation val="minMax"/>
          <c:min val="12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358095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615914347340245"/>
          <c:y val="3.4960572524881522E-2"/>
          <c:w val="0.34740170473740289"/>
          <c:h val="0.1737258771779448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'small-data'!$L$221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'small-data'!$L$222:$L$230</c:f>
              <c:numCache>
                <c:formatCode>General</c:formatCode>
                <c:ptCount val="9"/>
                <c:pt idx="0">
                  <c:v>1927.6259999999997</c:v>
                </c:pt>
                <c:pt idx="1">
                  <c:v>3824.0219999999999</c:v>
                </c:pt>
                <c:pt idx="2">
                  <c:v>8255.86</c:v>
                </c:pt>
                <c:pt idx="3">
                  <c:v>16349.609999999999</c:v>
                </c:pt>
                <c:pt idx="4">
                  <c:v>32493.620000000003</c:v>
                </c:pt>
                <c:pt idx="5">
                  <c:v>69493.48</c:v>
                </c:pt>
                <c:pt idx="6">
                  <c:v>116055.79999999999</c:v>
                </c:pt>
                <c:pt idx="7">
                  <c:v>230764.1</c:v>
                </c:pt>
                <c:pt idx="8">
                  <c:v>459463.1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'small-data'!$M$221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'small-data'!$M$222:$M$230</c:f>
              <c:numCache>
                <c:formatCode>General</c:formatCode>
                <c:ptCount val="9"/>
                <c:pt idx="0">
                  <c:v>3134.3989999999999</c:v>
                </c:pt>
                <c:pt idx="1">
                  <c:v>6333.6630000000005</c:v>
                </c:pt>
                <c:pt idx="2">
                  <c:v>12714</c:v>
                </c:pt>
                <c:pt idx="3">
                  <c:v>25347.29</c:v>
                </c:pt>
                <c:pt idx="4">
                  <c:v>55965.34</c:v>
                </c:pt>
                <c:pt idx="5">
                  <c:v>98567.6</c:v>
                </c:pt>
                <c:pt idx="6">
                  <c:v>196975.7</c:v>
                </c:pt>
                <c:pt idx="7">
                  <c:v>393112.4</c:v>
                </c:pt>
                <c:pt idx="8">
                  <c:v>803036.4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'small-data'!$N$221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'small-data'!$N$222:$N$230</c:f>
              <c:numCache>
                <c:formatCode>General</c:formatCode>
                <c:ptCount val="9"/>
                <c:pt idx="0">
                  <c:v>2705.84</c:v>
                </c:pt>
                <c:pt idx="1">
                  <c:v>5410.38</c:v>
                </c:pt>
                <c:pt idx="2">
                  <c:v>10813.73</c:v>
                </c:pt>
                <c:pt idx="3">
                  <c:v>21621.379999999997</c:v>
                </c:pt>
                <c:pt idx="4">
                  <c:v>43245.899999999994</c:v>
                </c:pt>
                <c:pt idx="5">
                  <c:v>86557</c:v>
                </c:pt>
                <c:pt idx="6">
                  <c:v>172838.3</c:v>
                </c:pt>
                <c:pt idx="7">
                  <c:v>346250</c:v>
                </c:pt>
                <c:pt idx="8">
                  <c:v>692076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'small-data'!$O$221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'small-data'!$O$222:$O$230</c:f>
              <c:numCache>
                <c:formatCode>General</c:formatCode>
                <c:ptCount val="9"/>
                <c:pt idx="0">
                  <c:v>3898.75</c:v>
                </c:pt>
                <c:pt idx="1">
                  <c:v>7800.42</c:v>
                </c:pt>
                <c:pt idx="2">
                  <c:v>15573.02</c:v>
                </c:pt>
                <c:pt idx="3">
                  <c:v>31151.699999999997</c:v>
                </c:pt>
                <c:pt idx="4">
                  <c:v>62319</c:v>
                </c:pt>
                <c:pt idx="5">
                  <c:v>124641.8</c:v>
                </c:pt>
                <c:pt idx="6">
                  <c:v>249771</c:v>
                </c:pt>
                <c:pt idx="7">
                  <c:v>500263</c:v>
                </c:pt>
                <c:pt idx="8">
                  <c:v>1000982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868672"/>
        <c:axId val="35870592"/>
      </c:lineChart>
      <c:catAx>
        <c:axId val="35868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35870592"/>
        <c:crosses val="autoZero"/>
        <c:auto val="1"/>
        <c:lblAlgn val="ctr"/>
        <c:lblOffset val="100"/>
        <c:noMultiLvlLbl val="0"/>
      </c:catAx>
      <c:valAx>
        <c:axId val="35870592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358686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2024075845659479"/>
          <c:y val="8.5901450126924142E-2"/>
          <c:w val="0.36144062599651672"/>
          <c:h val="0.1597676355173638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'comp-assoc-find'!$D$50</c:f>
              <c:strCache>
                <c:ptCount val="1"/>
                <c:pt idx="0">
                  <c:v>gcc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'comp-assoc-find'!$D$51:$D$69</c:f>
              <c:numCache>
                <c:formatCode>General</c:formatCode>
                <c:ptCount val="19"/>
                <c:pt idx="0">
                  <c:v>312624</c:v>
                </c:pt>
                <c:pt idx="1">
                  <c:v>637890</c:v>
                </c:pt>
                <c:pt idx="2" formatCode="0.00E+00">
                  <c:v>3291310</c:v>
                </c:pt>
                <c:pt idx="3" formatCode="0.00E+00">
                  <c:v>7760460</c:v>
                </c:pt>
                <c:pt idx="5">
                  <c:v>803451</c:v>
                </c:pt>
                <c:pt idx="6" formatCode="0.00E+00">
                  <c:v>1648300</c:v>
                </c:pt>
                <c:pt idx="7" formatCode="0.00E+00">
                  <c:v>3403570</c:v>
                </c:pt>
                <c:pt idx="8" formatCode="0.00E+00">
                  <c:v>9114950</c:v>
                </c:pt>
                <c:pt idx="10">
                  <c:v>360706</c:v>
                </c:pt>
                <c:pt idx="11" formatCode="0.00E+00">
                  <c:v>1073260</c:v>
                </c:pt>
                <c:pt idx="12" formatCode="0.00E+00">
                  <c:v>3345440</c:v>
                </c:pt>
                <c:pt idx="13" formatCode="0.00E+00">
                  <c:v>9100420</c:v>
                </c:pt>
                <c:pt idx="15">
                  <c:v>802812</c:v>
                </c:pt>
                <c:pt idx="16" formatCode="0.00E+00">
                  <c:v>1676650</c:v>
                </c:pt>
                <c:pt idx="17" formatCode="0.00E+00">
                  <c:v>3487250</c:v>
                </c:pt>
                <c:pt idx="18" formatCode="0.00E+00">
                  <c:v>9044310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'comp-assoc-find'!$E$50</c:f>
              <c:strCache>
                <c:ptCount val="1"/>
                <c:pt idx="0">
                  <c:v>clang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'comp-assoc-find'!$E$51:$E$69</c:f>
              <c:numCache>
                <c:formatCode>0.00E+00</c:formatCode>
                <c:ptCount val="19"/>
                <c:pt idx="0" formatCode="General">
                  <c:v>343714</c:v>
                </c:pt>
                <c:pt idx="1">
                  <c:v>1226390</c:v>
                </c:pt>
                <c:pt idx="2">
                  <c:v>3511860</c:v>
                </c:pt>
                <c:pt idx="3">
                  <c:v>8948300</c:v>
                </c:pt>
                <c:pt idx="5" formatCode="General">
                  <c:v>687063</c:v>
                </c:pt>
                <c:pt idx="6">
                  <c:v>1440300</c:v>
                </c:pt>
                <c:pt idx="7">
                  <c:v>3008410</c:v>
                </c:pt>
                <c:pt idx="8">
                  <c:v>8863530</c:v>
                </c:pt>
                <c:pt idx="10" formatCode="General">
                  <c:v>428543</c:v>
                </c:pt>
                <c:pt idx="11">
                  <c:v>1337880</c:v>
                </c:pt>
                <c:pt idx="12">
                  <c:v>2852110</c:v>
                </c:pt>
                <c:pt idx="13">
                  <c:v>8822360</c:v>
                </c:pt>
                <c:pt idx="15" formatCode="General">
                  <c:v>710212</c:v>
                </c:pt>
                <c:pt idx="16">
                  <c:v>1440660</c:v>
                </c:pt>
                <c:pt idx="17">
                  <c:v>3072550</c:v>
                </c:pt>
                <c:pt idx="18">
                  <c:v>8654260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'comp-assoc-find'!$F$50</c:f>
              <c:strCache>
                <c:ptCount val="1"/>
                <c:pt idx="0">
                  <c:v>msvc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'comp-assoc-find'!$F$51:$F$69</c:f>
              <c:numCache>
                <c:formatCode>0.00E+00</c:formatCode>
                <c:ptCount val="19"/>
                <c:pt idx="0">
                  <c:v>4102650</c:v>
                </c:pt>
                <c:pt idx="1">
                  <c:v>4849140</c:v>
                </c:pt>
                <c:pt idx="2">
                  <c:v>6138390</c:v>
                </c:pt>
                <c:pt idx="3">
                  <c:v>8680560</c:v>
                </c:pt>
                <c:pt idx="5" formatCode="General">
                  <c:v>393345</c:v>
                </c:pt>
                <c:pt idx="6">
                  <c:v>1074220</c:v>
                </c:pt>
                <c:pt idx="7">
                  <c:v>1727580</c:v>
                </c:pt>
                <c:pt idx="8">
                  <c:v>2999440</c:v>
                </c:pt>
                <c:pt idx="10">
                  <c:v>4087940</c:v>
                </c:pt>
                <c:pt idx="11">
                  <c:v>5468750</c:v>
                </c:pt>
                <c:pt idx="12">
                  <c:v>7465280</c:v>
                </c:pt>
                <c:pt idx="13">
                  <c:v>8333330</c:v>
                </c:pt>
                <c:pt idx="15" formatCode="General">
                  <c:v>417150</c:v>
                </c:pt>
                <c:pt idx="16">
                  <c:v>1074220</c:v>
                </c:pt>
                <c:pt idx="17">
                  <c:v>1727580</c:v>
                </c:pt>
                <c:pt idx="18">
                  <c:v>2979340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984128"/>
        <c:axId val="35986048"/>
      </c:lineChart>
      <c:catAx>
        <c:axId val="35984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Container</a:t>
                </a:r>
                <a:r>
                  <a:rPr lang="en-US" sz="1400" baseline="0"/>
                  <a:t> / Data size (Byte)</a:t>
                </a:r>
                <a:endParaRPr lang="en-US" sz="1400"/>
              </a:p>
            </c:rich>
          </c:tx>
          <c:overlay val="0"/>
        </c:title>
        <c:majorTickMark val="none"/>
        <c:minorTickMark val="none"/>
        <c:tickLblPos val="nextTo"/>
        <c:crossAx val="35986048"/>
        <c:crosses val="autoZero"/>
        <c:auto val="1"/>
        <c:lblAlgn val="ctr"/>
        <c:lblOffset val="100"/>
        <c:noMultiLvlLbl val="0"/>
      </c:catAx>
      <c:valAx>
        <c:axId val="35986048"/>
        <c:scaling>
          <c:logBase val="2"/>
          <c:orientation val="minMax"/>
          <c:min val="13107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Time </a:t>
                </a:r>
                <a:r>
                  <a:rPr lang="en-US" sz="1400" dirty="0" smtClean="0"/>
                  <a:t>(micro seconds</a:t>
                </a:r>
                <a:r>
                  <a:rPr lang="en-US" sz="1400" dirty="0"/>
                  <a:t>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35984128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5126453103618458"/>
          <c:y val="1.7766359713510389E-2"/>
          <c:w val="0.23809870955868745"/>
          <c:h val="5.8167773270984574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90A3-B617-4C31-B054-B5C14ABB61E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A69A2-F2E4-4636-9107-77998EAE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basic_istream</a:t>
            </a:r>
            <a:r>
              <a:rPr lang="en-US" dirty="0" smtClean="0"/>
              <a:t>&lt;_</a:t>
            </a:r>
            <a:r>
              <a:rPr lang="en-US" dirty="0" err="1" smtClean="0"/>
              <a:t>CharT</a:t>
            </a:r>
            <a:r>
              <a:rPr lang="en-US" dirty="0" smtClean="0"/>
              <a:t>, _Traits&gt;::read(</a:t>
            </a:r>
            <a:r>
              <a:rPr lang="en-US" dirty="0" err="1" smtClean="0"/>
              <a:t>char_type</a:t>
            </a:r>
            <a:r>
              <a:rPr lang="en-US" dirty="0" smtClean="0"/>
              <a:t>* __s, </a:t>
            </a:r>
            <a:r>
              <a:rPr lang="en-US" dirty="0" err="1" smtClean="0"/>
              <a:t>streamsize</a:t>
            </a:r>
            <a:r>
              <a:rPr lang="en-US" dirty="0" smtClean="0"/>
              <a:t> __n) calls </a:t>
            </a:r>
            <a:r>
              <a:rPr lang="en-US" dirty="0" err="1" smtClean="0"/>
              <a:t>sgetn</a:t>
            </a:r>
            <a:r>
              <a:rPr lang="en-US" dirty="0" smtClean="0"/>
              <a:t> which calls </a:t>
            </a:r>
            <a:r>
              <a:rPr lang="en-US" dirty="0" err="1" smtClean="0"/>
              <a:t>xsgetn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char_traits</a:t>
            </a:r>
            <a:r>
              <a:rPr lang="en-US" dirty="0" smtClean="0"/>
              <a:t>&lt;char&gt;::</a:t>
            </a:r>
            <a:r>
              <a:rPr lang="en-US" dirty="0" err="1" smtClean="0"/>
              <a:t>memset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617E-1DA8-4F34-A257-6E2CF6A68E9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raditya/std-benchma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1995/N0798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ogle/benchmark" TargetMode="External"/><Relationship Id="rId3" Type="http://schemas.openxmlformats.org/officeDocument/2006/relationships/hyperlink" Target="https://reviews.llvm.org/D21103" TargetMode="External"/><Relationship Id="rId7" Type="http://schemas.openxmlformats.org/officeDocument/2006/relationships/hyperlink" Target="https://reviews.llvm.org/D27068" TargetMode="External"/><Relationship Id="rId2" Type="http://schemas.openxmlformats.org/officeDocument/2006/relationships/hyperlink" Target="http://clang-analyzer.llvm.org/annotations.html#attr_noretu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views.llvm.org/D21232" TargetMode="External"/><Relationship Id="rId5" Type="http://schemas.openxmlformats.org/officeDocument/2006/relationships/hyperlink" Target="https://reviews.llvm.org/D22834" TargetMode="External"/><Relationship Id="rId4" Type="http://schemas.openxmlformats.org/officeDocument/2006/relationships/hyperlink" Target="https://reviews.llvm.org/D22782" TargetMode="External"/><Relationship Id="rId9" Type="http://schemas.openxmlformats.org/officeDocument/2006/relationships/hyperlink" Target="https://github.com/hiraditya/std-benchmar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Performance analysis and optimization of C++ standard </a:t>
            </a: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Aditya Kumar</a:t>
            </a:r>
          </a:p>
          <a:p>
            <a:r>
              <a:rPr lang="en-US" dirty="0" smtClean="0"/>
              <a:t>Sebastian Pop</a:t>
            </a:r>
          </a:p>
          <a:p>
            <a:r>
              <a:rPr lang="en-US" dirty="0" smtClean="0"/>
              <a:t>Samsung Austin R&amp;D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function attributes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Missing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attribute__((__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noreturn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__)) </a:t>
            </a:r>
            <a:r>
              <a:rPr lang="en-US" dirty="0"/>
              <a:t>in important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Prevents important compiler optimizations</a:t>
            </a:r>
          </a:p>
          <a:p>
            <a:pPr lvl="1"/>
            <a:r>
              <a:rPr lang="en-US" dirty="0" smtClean="0"/>
              <a:t>Results in false positives in static analysis results</a:t>
            </a:r>
          </a:p>
          <a:p>
            <a:r>
              <a:rPr lang="en-US" dirty="0" smtClean="0"/>
              <a:t>__throw.* functions in __locale, </a:t>
            </a:r>
            <a:r>
              <a:rPr lang="en-US" dirty="0" err="1" smtClean="0"/>
              <a:t>deque</a:t>
            </a:r>
            <a:r>
              <a:rPr lang="en-US" dirty="0" smtClean="0"/>
              <a:t>, future, regex, </a:t>
            </a:r>
            <a:r>
              <a:rPr lang="en-US" dirty="0" err="1" smtClean="0"/>
              <a:t>system_error</a:t>
            </a:r>
            <a:r>
              <a:rPr lang="en-US" dirty="0" smtClean="0"/>
              <a:t>, vector</a:t>
            </a:r>
          </a:p>
          <a:p>
            <a:pPr marL="0" indent="0">
              <a:buNone/>
            </a:pPr>
            <a:endParaRPr lang="en-US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__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protected: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{}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void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throw_length_error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void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throw_out_of_range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number parsing in locale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std</a:t>
            </a:r>
            <a:r>
              <a:rPr lang="en-US" dirty="0" smtClean="0"/>
              <a:t>::string to store the parsed numbers</a:t>
            </a:r>
          </a:p>
          <a:p>
            <a:pPr lvl="1"/>
            <a:r>
              <a:rPr lang="en-US" dirty="0" smtClean="0"/>
              <a:t>Results in (unnecessary) calls to </a:t>
            </a:r>
            <a:r>
              <a:rPr lang="en-US" dirty="0" err="1" smtClean="0"/>
              <a:t>memset</a:t>
            </a:r>
            <a:endParaRPr lang="en-US" dirty="0" smtClean="0"/>
          </a:p>
          <a:p>
            <a:r>
              <a:rPr lang="en-US" dirty="0" smtClean="0"/>
              <a:t>Possible characters for all kinds of numbers (octal, hex, decimal) are stored in one string</a:t>
            </a:r>
          </a:p>
          <a:p>
            <a:pPr lvl="1"/>
            <a:r>
              <a:rPr lang="en-US" sz="2400" dirty="0" smtClean="0"/>
              <a:t>__atoms = “0123456789abcdefABCDEFxX+-</a:t>
            </a:r>
            <a:r>
              <a:rPr lang="en-US" sz="2400" dirty="0" err="1" smtClean="0"/>
              <a:t>pPiInN</a:t>
            </a:r>
            <a:r>
              <a:rPr lang="en-US" sz="2400" dirty="0" smtClean="0"/>
              <a:t>”</a:t>
            </a:r>
            <a:endParaRPr lang="en-US" dirty="0" smtClean="0"/>
          </a:p>
          <a:p>
            <a:r>
              <a:rPr lang="en-US" dirty="0" smtClean="0"/>
              <a:t>Makes unnecessary copies of ‘__atoms’ string which are not modified in common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number parsing in locale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copy of __atoms is hard because of ABI incompatibilities.</a:t>
            </a:r>
          </a:p>
          <a:p>
            <a:r>
              <a:rPr lang="en-US" dirty="0" smtClean="0"/>
              <a:t>Current workaround is to version the change with a macro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1700" dirty="0" smtClean="0"/>
              <a:t>* Benchmark source: </a:t>
            </a:r>
            <a:r>
              <a:rPr lang="en-US" sz="1700" dirty="0" err="1" smtClean="0"/>
              <a:t>std</a:t>
            </a:r>
            <a:r>
              <a:rPr lang="en-US" sz="1700" dirty="0" smtClean="0"/>
              <a:t>-benchmark/cxx/stringstream.bench.cpp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* https</a:t>
            </a:r>
            <a:r>
              <a:rPr lang="en-US" sz="1700" dirty="0"/>
              <a:t>://reviews.llvm.org/D30268</a:t>
            </a:r>
            <a:endParaRPr lang="en-US" sz="1700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32436"/>
              </p:ext>
            </p:extLst>
          </p:nvPr>
        </p:nvGraphicFramePr>
        <p:xfrm>
          <a:off x="457200" y="3754120"/>
          <a:ext cx="7910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8"/>
                <a:gridCol w="1603375"/>
                <a:gridCol w="1279525"/>
                <a:gridCol w="2041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patch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BM_Istream_numbers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8336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7472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-benchmark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https://github.com/hiraditya/std-benchmark</a:t>
            </a:r>
            <a:endParaRPr lang="en-US" dirty="0" smtClean="0"/>
          </a:p>
          <a:p>
            <a:pPr lvl="1"/>
            <a:r>
              <a:rPr lang="en-US" dirty="0" smtClean="0"/>
              <a:t>WIP</a:t>
            </a:r>
          </a:p>
          <a:p>
            <a:pPr lvl="1"/>
            <a:r>
              <a:rPr lang="en-US" dirty="0" smtClean="0"/>
              <a:t>Builds on Linux, Windows (thanks to </a:t>
            </a:r>
            <a:r>
              <a:rPr lang="en-US" dirty="0" err="1" smtClean="0"/>
              <a:t>cmake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Performance numbers are very stable (based on google-benchmark)</a:t>
            </a:r>
          </a:p>
        </p:txBody>
      </p:sp>
    </p:spTree>
    <p:extLst>
      <p:ext uri="{BB962C8B-B14F-4D97-AF65-F5344CB8AC3E}">
        <p14:creationId xmlns:p14="http://schemas.microsoft.com/office/powerpoint/2010/main" val="38892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sort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lang-</a:t>
            </a:r>
            <a:r>
              <a:rPr lang="en-US" dirty="0" err="1" smtClean="0"/>
              <a:t>libc</a:t>
            </a:r>
            <a:r>
              <a:rPr lang="en-US" dirty="0" smtClean="0"/>
              <a:t>++ O(N^2) vs. </a:t>
            </a:r>
            <a:r>
              <a:rPr lang="en-US" dirty="0" err="1" smtClean="0"/>
              <a:t>gcc-libstdc</a:t>
            </a:r>
            <a:r>
              <a:rPr lang="en-US" dirty="0" smtClean="0"/>
              <a:t>++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841784"/>
              </p:ext>
            </p:extLst>
          </p:nvPr>
        </p:nvGraphicFramePr>
        <p:xfrm>
          <a:off x="381000" y="2971800"/>
          <a:ext cx="8077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6488668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* https</a:t>
            </a:r>
            <a:r>
              <a:rPr lang="en-US" dirty="0"/>
              <a:t>://bugs.llvm.org/show_bug.cgi?id=20837</a:t>
            </a:r>
          </a:p>
        </p:txBody>
      </p:sp>
    </p:spTree>
    <p:extLst>
      <p:ext uri="{BB962C8B-B14F-4D97-AF65-F5344CB8AC3E}">
        <p14:creationId xmlns:p14="http://schemas.microsoft.com/office/powerpoint/2010/main" val="24251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(Average case)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9431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36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string::find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1953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1267361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 Size</a:t>
            </a:r>
            <a:r>
              <a:rPr lang="en-US" sz="1600" dirty="0" smtClean="0"/>
              <a:t>: 256KB</a:t>
            </a:r>
          </a:p>
          <a:p>
            <a:r>
              <a:rPr lang="en-US" sz="1600" b="1" dirty="0" err="1" smtClean="0"/>
              <a:t>no_match</a:t>
            </a:r>
            <a:r>
              <a:rPr lang="en-US" sz="1600" b="1" dirty="0" smtClean="0"/>
              <a:t> (N, N/8)</a:t>
            </a:r>
            <a:r>
              <a:rPr lang="en-US" sz="1600" dirty="0" smtClean="0"/>
              <a:t>: no match in substring</a:t>
            </a:r>
          </a:p>
          <a:p>
            <a:r>
              <a:rPr lang="en-US" sz="1600" b="1" dirty="0" err="1" smtClean="0"/>
              <a:t>all_match</a:t>
            </a:r>
            <a:r>
              <a:rPr lang="en-US" sz="1600" b="1" dirty="0"/>
              <a:t>  </a:t>
            </a:r>
            <a:r>
              <a:rPr lang="en-US" sz="1600" b="1" dirty="0" smtClean="0"/>
              <a:t>(</a:t>
            </a:r>
            <a:r>
              <a:rPr lang="en-US" sz="1600" b="1" dirty="0"/>
              <a:t>N, </a:t>
            </a:r>
            <a:r>
              <a:rPr lang="en-US" sz="1600" b="1" dirty="0" smtClean="0"/>
              <a:t>N)</a:t>
            </a:r>
            <a:r>
              <a:rPr lang="en-US" sz="1600" dirty="0" smtClean="0"/>
              <a:t>: matches in the beginning of the string</a:t>
            </a:r>
          </a:p>
          <a:p>
            <a:r>
              <a:rPr lang="en-US" sz="1600" b="1" dirty="0" smtClean="0"/>
              <a:t>match1  (</a:t>
            </a:r>
            <a:r>
              <a:rPr lang="en-US" sz="1600" b="1" dirty="0"/>
              <a:t>N, </a:t>
            </a:r>
            <a:r>
              <a:rPr lang="en-US" sz="1600" b="1" dirty="0" smtClean="0"/>
              <a:t>N/4)</a:t>
            </a:r>
            <a:r>
              <a:rPr lang="en-US" sz="1600" dirty="0" smtClean="0"/>
              <a:t>: Matches at the end</a:t>
            </a:r>
          </a:p>
          <a:p>
            <a:r>
              <a:rPr lang="en-US" sz="1600" b="1" dirty="0" smtClean="0"/>
              <a:t>match2  (</a:t>
            </a:r>
            <a:r>
              <a:rPr lang="en-US" sz="1600" b="1" dirty="0"/>
              <a:t>N, </a:t>
            </a:r>
            <a:r>
              <a:rPr lang="en-US" sz="1600" b="1" dirty="0" smtClean="0"/>
              <a:t>N/4)</a:t>
            </a:r>
            <a:r>
              <a:rPr lang="en-US" sz="1600" dirty="0" smtClean="0"/>
              <a:t>: Matches at the middle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6248400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Lower is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string::find vs. </a:t>
            </a:r>
            <a:r>
              <a:rPr lang="en-US" dirty="0" err="1" smtClean="0"/>
              <a:t>strstr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683915"/>
              </p:ext>
            </p:extLst>
          </p:nvPr>
        </p:nvGraphicFramePr>
        <p:xfrm>
          <a:off x="0" y="1600200"/>
          <a:ext cx="9067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0" y="1143000"/>
            <a:ext cx="428809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 size</a:t>
            </a:r>
            <a:r>
              <a:rPr lang="en-US" sz="1400" dirty="0" smtClean="0"/>
              <a:t>: 32 KB</a:t>
            </a:r>
          </a:p>
          <a:p>
            <a:r>
              <a:rPr lang="en-US" sz="1400" b="1" dirty="0" err="1"/>
              <a:t>no_match</a:t>
            </a:r>
            <a:r>
              <a:rPr lang="en-US" sz="1400" b="1" dirty="0"/>
              <a:t> </a:t>
            </a:r>
            <a:r>
              <a:rPr lang="en-US" sz="1400" b="1" dirty="0" smtClean="0"/>
              <a:t>(N, N/8</a:t>
            </a:r>
            <a:r>
              <a:rPr lang="en-US" sz="1400" b="1" dirty="0"/>
              <a:t>)</a:t>
            </a:r>
            <a:r>
              <a:rPr lang="en-US" sz="1400" dirty="0"/>
              <a:t>: no match in substring</a:t>
            </a:r>
          </a:p>
          <a:p>
            <a:r>
              <a:rPr lang="en-US" sz="1400" b="1" dirty="0" err="1"/>
              <a:t>all_match</a:t>
            </a:r>
            <a:r>
              <a:rPr lang="en-US" sz="1400" b="1" dirty="0"/>
              <a:t>  </a:t>
            </a:r>
            <a:r>
              <a:rPr lang="en-US" sz="1400" b="1" dirty="0" smtClean="0"/>
              <a:t>(</a:t>
            </a:r>
            <a:r>
              <a:rPr lang="en-US" sz="1400" b="1" dirty="0"/>
              <a:t>N, </a:t>
            </a:r>
            <a:r>
              <a:rPr lang="en-US" sz="1400" b="1" dirty="0" smtClean="0"/>
              <a:t>N</a:t>
            </a:r>
            <a:r>
              <a:rPr lang="en-US" sz="1400" b="1" dirty="0"/>
              <a:t>)</a:t>
            </a:r>
            <a:r>
              <a:rPr lang="en-US" sz="1400" dirty="0"/>
              <a:t>: matches in the beginning of the string</a:t>
            </a:r>
          </a:p>
          <a:p>
            <a:r>
              <a:rPr lang="en-US" sz="1400" b="1" dirty="0"/>
              <a:t>match1  </a:t>
            </a:r>
            <a:r>
              <a:rPr lang="en-US" sz="1400" b="1" dirty="0" smtClean="0"/>
              <a:t>(</a:t>
            </a:r>
            <a:r>
              <a:rPr lang="en-US" sz="1400" b="1" dirty="0"/>
              <a:t>N, </a:t>
            </a:r>
            <a:r>
              <a:rPr lang="en-US" sz="1400" b="1" dirty="0" smtClean="0"/>
              <a:t>N/4</a:t>
            </a:r>
            <a:r>
              <a:rPr lang="en-US" sz="1400" b="1" dirty="0"/>
              <a:t>)</a:t>
            </a:r>
            <a:r>
              <a:rPr lang="en-US" sz="1400" dirty="0"/>
              <a:t>: Matches at the end</a:t>
            </a:r>
          </a:p>
          <a:p>
            <a:r>
              <a:rPr lang="en-US" sz="1400" b="1" dirty="0"/>
              <a:t>match2  </a:t>
            </a:r>
            <a:r>
              <a:rPr lang="en-US" sz="1400" b="1" dirty="0" smtClean="0"/>
              <a:t>(</a:t>
            </a:r>
            <a:r>
              <a:rPr lang="en-US" sz="1400" b="1" dirty="0"/>
              <a:t>N, </a:t>
            </a:r>
            <a:r>
              <a:rPr lang="en-US" sz="1400" b="1" dirty="0" smtClean="0"/>
              <a:t>N/4</a:t>
            </a:r>
            <a:r>
              <a:rPr lang="en-US" sz="1400" b="1" dirty="0"/>
              <a:t>)</a:t>
            </a:r>
            <a:r>
              <a:rPr lang="en-US" sz="1400" dirty="0"/>
              <a:t>: Matches at the middle</a:t>
            </a:r>
          </a:p>
          <a:p>
            <a:r>
              <a:rPr lang="en-US" sz="1400" b="1" dirty="0" smtClean="0"/>
              <a:t>multiple-matches (53, 9)</a:t>
            </a:r>
            <a:r>
              <a:rPr lang="en-US" sz="1400" dirty="0" smtClean="0"/>
              <a:t>: multiple prefix matches</a:t>
            </a:r>
          </a:p>
          <a:p>
            <a:r>
              <a:rPr lang="en-US" sz="1400" b="1" dirty="0" err="1" smtClean="0"/>
              <a:t>memchr</a:t>
            </a:r>
            <a:r>
              <a:rPr lang="en-US" sz="1400" b="1" dirty="0" smtClean="0"/>
              <a:t> (N, 1)</a:t>
            </a:r>
            <a:r>
              <a:rPr lang="en-US" sz="1400" dirty="0" smtClean="0"/>
              <a:t>: C lib’s  </a:t>
            </a:r>
            <a:r>
              <a:rPr lang="en-US" sz="1400" dirty="0" err="1" smtClean="0"/>
              <a:t>memchr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6412468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Lower is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</a:t>
            </a:r>
            <a:r>
              <a:rPr lang="en-US" dirty="0" err="1" smtClean="0"/>
              <a:t>push_back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07767"/>
              </p:ext>
            </p:extLst>
          </p:nvPr>
        </p:nvGraphicFramePr>
        <p:xfrm>
          <a:off x="152400" y="1371600"/>
          <a:ext cx="8763000" cy="476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324600"/>
            <a:ext cx="262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[</a:t>
            </a:r>
            <a:r>
              <a:rPr lang="en-US" dirty="0" err="1" smtClean="0"/>
              <a:t>push_back</a:t>
            </a:r>
            <a:r>
              <a:rPr lang="en-US" dirty="0" smtClean="0"/>
              <a:t> N elements]</a:t>
            </a:r>
          </a:p>
          <a:p>
            <a:r>
              <a:rPr lang="en-US" dirty="0" smtClean="0"/>
              <a:t>* Lower </a:t>
            </a:r>
            <a:r>
              <a:rPr lang="en-US" dirty="0"/>
              <a:t>is better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(access)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883997"/>
              </p:ext>
            </p:extLst>
          </p:nvPr>
        </p:nvGraphicFramePr>
        <p:xfrm>
          <a:off x="533400" y="1435893"/>
          <a:ext cx="7696200" cy="4812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248400"/>
            <a:ext cx="33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[access N elements in sequence]</a:t>
            </a:r>
          </a:p>
          <a:p>
            <a:r>
              <a:rPr lang="en-US" dirty="0" smtClean="0"/>
              <a:t>* Lower </a:t>
            </a:r>
            <a:r>
              <a:rPr lang="en-US" dirty="0"/>
              <a:t>is better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slide deck is available with the Apache 2.0 license. For details on license see:</a:t>
            </a:r>
          </a:p>
          <a:p>
            <a:r>
              <a:rPr lang="en-US" dirty="0"/>
              <a:t>http://</a:t>
            </a:r>
            <a:r>
              <a:rPr lang="en-US" dirty="0" smtClean="0"/>
              <a:t>www.apache.org/licenses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5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</a:t>
            </a:r>
            <a:r>
              <a:rPr lang="en-US" dirty="0" err="1" smtClean="0"/>
              <a:t>push_back</a:t>
            </a:r>
            <a:r>
              <a:rPr lang="en-US" dirty="0" smtClean="0"/>
              <a:t> + access)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812379"/>
              </p:ext>
            </p:extLst>
          </p:nvPr>
        </p:nvGraphicFramePr>
        <p:xfrm>
          <a:off x="533400" y="1393030"/>
          <a:ext cx="8153400" cy="516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6248400"/>
            <a:ext cx="569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[</a:t>
            </a:r>
            <a:r>
              <a:rPr lang="en-US" dirty="0" err="1" smtClean="0"/>
              <a:t>push_back</a:t>
            </a:r>
            <a:r>
              <a:rPr lang="en-US" dirty="0" smtClean="0"/>
              <a:t> N elements + access N elements in sequence]</a:t>
            </a:r>
          </a:p>
          <a:p>
            <a:r>
              <a:rPr lang="en-US" dirty="0" smtClean="0"/>
              <a:t>* Lower </a:t>
            </a:r>
            <a:r>
              <a:rPr lang="en-US" dirty="0"/>
              <a:t>is better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Associative vs Hashed Associative</a:t>
            </a:r>
            <a:br>
              <a:rPr lang="en-US" dirty="0" smtClean="0"/>
            </a:br>
            <a:r>
              <a:rPr lang="en-US" dirty="0" smtClean="0"/>
              <a:t>(Finding random integers)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682648"/>
              </p:ext>
            </p:extLst>
          </p:nvPr>
        </p:nvGraphicFramePr>
        <p:xfrm>
          <a:off x="152400" y="1676400"/>
          <a:ext cx="8915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6248400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Lower is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compiler vs. programmer vs. hand-optimized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759875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Programmer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</a:t>
            </a:r>
            <a:r>
              <a:rPr lang="en-US" dirty="0" smtClean="0"/>
              <a:t>*</a:t>
            </a:r>
          </a:p>
          <a:p>
            <a:r>
              <a:rPr lang="en-US" dirty="0" smtClean="0"/>
              <a:t>assign(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*beg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const</a:t>
            </a:r>
            <a:r>
              <a:rPr lang="en-US" dirty="0"/>
              <a:t> char *end, char *</a:t>
            </a:r>
            <a:r>
              <a:rPr lang="en-US" dirty="0" err="1"/>
              <a:t>dest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3711476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Compiler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assign_res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 __restrict beg,</a:t>
            </a:r>
          </a:p>
          <a:p>
            <a:r>
              <a:rPr lang="en-US" dirty="0"/>
              <a:t>        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 __restrict end,</a:t>
            </a:r>
          </a:p>
          <a:p>
            <a:r>
              <a:rPr lang="en-US" dirty="0"/>
              <a:t>                    </a:t>
            </a:r>
            <a:r>
              <a:rPr lang="en-US" dirty="0" smtClean="0"/>
              <a:t>char </a:t>
            </a:r>
            <a:r>
              <a:rPr lang="en-US" dirty="0"/>
              <a:t>*__restrict </a:t>
            </a:r>
            <a:r>
              <a:rPr lang="en-US" dirty="0" err="1"/>
              <a:t>dest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455015"/>
              </p:ext>
            </p:extLst>
          </p:nvPr>
        </p:nvGraphicFramePr>
        <p:xfrm>
          <a:off x="838201" y="1447800"/>
          <a:ext cx="7086599" cy="1981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0197"/>
                <a:gridCol w="1859704"/>
                <a:gridCol w="1859704"/>
                <a:gridCol w="1746994"/>
              </a:tblGrid>
              <a:tr h="45720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>
                          <a:effectLst/>
                        </a:rPr>
                        <a:t>Relative performance w.r.t. g++ (Lower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is better)</a:t>
                      </a: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Data: 32KB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programmer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compiler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C-</a:t>
                      </a:r>
                      <a:r>
                        <a:rPr lang="en-US" sz="2200" u="none" strike="noStrike" dirty="0" err="1">
                          <a:effectLst/>
                        </a:rPr>
                        <a:t>memcpy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MSVC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clang++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g++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5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 (Algorithms)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</a:t>
            </a:r>
            <a:r>
              <a:rPr lang="en-US" dirty="0"/>
              <a:t>but not </a:t>
            </a:r>
            <a:r>
              <a:rPr lang="en-US" dirty="0" err="1"/>
              <a:t>std</a:t>
            </a:r>
            <a:r>
              <a:rPr lang="en-US" dirty="0"/>
              <a:t>::rotate on linked lists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::find may not always be the right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 (containers)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total cost</a:t>
            </a:r>
          </a:p>
          <a:p>
            <a:pPr lvl="1"/>
            <a:r>
              <a:rPr lang="en-US" dirty="0"/>
              <a:t>Take ratio of reads/writes to </a:t>
            </a:r>
            <a:r>
              <a:rPr lang="en-US" dirty="0" smtClean="0"/>
              <a:t>decide</a:t>
            </a:r>
            <a:endParaRPr lang="en-US" dirty="0"/>
          </a:p>
          <a:p>
            <a:pPr lvl="1"/>
            <a:r>
              <a:rPr lang="en-US" dirty="0" smtClean="0"/>
              <a:t>vector causes </a:t>
            </a:r>
            <a:r>
              <a:rPr lang="en-US" dirty="0"/>
              <a:t>memory fragmentation (~2N allocations for N elements)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reads </a:t>
            </a:r>
            <a:r>
              <a:rPr lang="en-US" dirty="0" smtClean="0"/>
              <a:t>&lt; writes, </a:t>
            </a:r>
            <a:r>
              <a:rPr lang="en-US" dirty="0" err="1" smtClean="0"/>
              <a:t>deque</a:t>
            </a:r>
            <a:r>
              <a:rPr lang="en-US" dirty="0" smtClean="0"/>
              <a:t> can be a </a:t>
            </a:r>
            <a:r>
              <a:rPr lang="en-US" dirty="0"/>
              <a:t>better </a:t>
            </a:r>
            <a:r>
              <a:rPr lang="en-US" dirty="0" smtClean="0"/>
              <a:t>choice</a:t>
            </a:r>
          </a:p>
          <a:p>
            <a:r>
              <a:rPr lang="en-US" dirty="0" smtClean="0"/>
              <a:t>‘resize’ initializes the memory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 (</a:t>
            </a:r>
            <a:r>
              <a:rPr lang="en-US" dirty="0"/>
              <a:t>containers)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alls </a:t>
            </a:r>
            <a:r>
              <a:rPr lang="en-US" dirty="0" err="1" smtClean="0"/>
              <a:t>memset</a:t>
            </a:r>
            <a:r>
              <a:rPr lang="en-US" dirty="0" smtClean="0"/>
              <a:t> when resized</a:t>
            </a:r>
          </a:p>
          <a:p>
            <a:pPr lvl="1"/>
            <a:r>
              <a:rPr lang="en-US" dirty="0" smtClean="0"/>
              <a:t>destructor is difficult to optimize away</a:t>
            </a:r>
          </a:p>
        </p:txBody>
      </p:sp>
    </p:spTree>
    <p:extLst>
      <p:ext uri="{BB962C8B-B14F-4D97-AF65-F5344CB8AC3E}">
        <p14:creationId xmlns:p14="http://schemas.microsoft.com/office/powerpoint/2010/main" val="34911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</a:t>
            </a:r>
            <a:r>
              <a:rPr lang="en-US" dirty="0" smtClean="0"/>
              <a:t>learned (</a:t>
            </a:r>
            <a:r>
              <a:rPr lang="en-US" dirty="0"/>
              <a:t>containers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optimizing destructor of string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810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foo();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foo();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3951982"/>
            <a:ext cx="670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call   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clang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600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s+='a';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057400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g++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-O3 t.cpp -S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clang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call   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</a:t>
            </a:r>
            <a:r>
              <a:rPr lang="en-US" dirty="0" smtClean="0"/>
              <a:t>learned (Language/Library)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constructor and destructor cannot be </a:t>
            </a:r>
            <a:r>
              <a:rPr lang="en-US" dirty="0" err="1" smtClean="0"/>
              <a:t>const</a:t>
            </a:r>
            <a:r>
              <a:rPr lang="en-US" dirty="0" smtClean="0"/>
              <a:t> qualified*</a:t>
            </a:r>
          </a:p>
          <a:p>
            <a:r>
              <a:rPr lang="en-US" dirty="0"/>
              <a:t>Iterator based algorithms can lose information and hence, can result </a:t>
            </a:r>
            <a:r>
              <a:rPr lang="en-US" dirty="0" smtClean="0"/>
              <a:t>in suboptimal performance</a:t>
            </a:r>
          </a:p>
          <a:p>
            <a:r>
              <a:rPr lang="en-US" dirty="0" smtClean="0"/>
              <a:t>No optimized algorithms for non-char arrays</a:t>
            </a:r>
          </a:p>
          <a:p>
            <a:r>
              <a:rPr lang="en-US" dirty="0" smtClean="0"/>
              <a:t>Using unsigned </a:t>
            </a:r>
            <a:r>
              <a:rPr lang="en-US" dirty="0" err="1" smtClean="0"/>
              <a:t>int</a:t>
            </a:r>
            <a:r>
              <a:rPr lang="en-US" dirty="0" smtClean="0"/>
              <a:t> as induction variable is okay</a:t>
            </a:r>
          </a:p>
          <a:p>
            <a:pPr lvl="1"/>
            <a:r>
              <a:rPr lang="en-US" dirty="0" smtClean="0"/>
              <a:t>With recent </a:t>
            </a:r>
            <a:r>
              <a:rPr lang="en-US" dirty="0" err="1" smtClean="0"/>
              <a:t>gcc</a:t>
            </a:r>
            <a:r>
              <a:rPr lang="en-US" dirty="0" smtClean="0"/>
              <a:t> (gcc.gnu.org/PR48052)</a:t>
            </a:r>
          </a:p>
          <a:p>
            <a:endParaRPr lang="en-US" dirty="0"/>
          </a:p>
          <a:p>
            <a:endParaRPr lang="en-US" sz="1600" dirty="0" smtClean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600" dirty="0" smtClean="0"/>
              <a:t>(*) </a:t>
            </a:r>
            <a:r>
              <a:rPr lang="en-US" sz="1600" dirty="0" err="1" smtClean="0"/>
              <a:t>Kevlin</a:t>
            </a:r>
            <a:r>
              <a:rPr lang="en-US" sz="1600" dirty="0" smtClean="0"/>
              <a:t> </a:t>
            </a:r>
            <a:r>
              <a:rPr lang="en-US" sz="1600" dirty="0" err="1" smtClean="0"/>
              <a:t>Henney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www.open-std.org/jtc1/sc22/wg21/docs/papers/1995/N0798.htm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Size (in bytes) of empty containers</a:t>
            </a:r>
            <a:br>
              <a:rPr lang="en-US" dirty="0" smtClean="0"/>
            </a:br>
            <a:r>
              <a:rPr lang="en-US" dirty="0" smtClean="0"/>
              <a:t>64 bit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985108"/>
              </p:ext>
            </p:extLst>
          </p:nvPr>
        </p:nvGraphicFramePr>
        <p:xfrm>
          <a:off x="228600" y="1828800"/>
          <a:ext cx="8763000" cy="3200397"/>
        </p:xfrm>
        <a:graphic>
          <a:graphicData uri="http://schemas.openxmlformats.org/drawingml/2006/table">
            <a:tbl>
              <a:tblPr firstRow="1" bandRow="1"/>
              <a:tblGrid>
                <a:gridCol w="3751695"/>
                <a:gridCol w="2092888"/>
                <a:gridCol w="1488276"/>
                <a:gridCol w="1430141"/>
              </a:tblGrid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Container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libstdc++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libc++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MSVC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109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vector&lt;int&gt;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deque&lt;int&gt;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unordered_set&lt;int&gt;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map&lt;int, 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unordered_map&lt;int, 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for latency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885677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Latency (cycles)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36+57ns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5867400"/>
            <a:ext cx="4838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://www.7-cpu.com/cpu/Haswell.html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498068"/>
            <a:ext cx="7669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Intel </a:t>
            </a:r>
            <a:r>
              <a:rPr lang="en-US" dirty="0"/>
              <a:t>i7-4770 3.4GHz </a:t>
            </a:r>
            <a:r>
              <a:rPr lang="en-US" dirty="0" smtClean="0"/>
              <a:t>(Turbo Boost off) </a:t>
            </a:r>
            <a:r>
              <a:rPr lang="en-US" dirty="0"/>
              <a:t>22 nm. RAM: 32 GB (PC3-12800 cl11 cr2).</a:t>
            </a:r>
          </a:p>
        </p:txBody>
      </p:sp>
    </p:spTree>
    <p:extLst>
      <p:ext uri="{BB962C8B-B14F-4D97-AF65-F5344CB8AC3E}">
        <p14:creationId xmlns:p14="http://schemas.microsoft.com/office/powerpoint/2010/main" val="23550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Suboptimal </a:t>
            </a:r>
            <a:r>
              <a:rPr lang="en-US" sz="4000" dirty="0" err="1" smtClean="0"/>
              <a:t>basic_streambuf</a:t>
            </a:r>
            <a:r>
              <a:rPr lang="en-US" sz="4000" dirty="0"/>
              <a:t>::</a:t>
            </a:r>
            <a:r>
              <a:rPr lang="en-US" sz="4000" dirty="0" err="1" smtClean="0"/>
              <a:t>xsgetn</a:t>
            </a:r>
            <a:r>
              <a:rPr lang="en-US" sz="4000" dirty="0" smtClean="0"/>
              <a:t> (</a:t>
            </a:r>
            <a:r>
              <a:rPr lang="en-US" sz="4000" dirty="0" err="1" smtClean="0"/>
              <a:t>libc</a:t>
            </a:r>
            <a:r>
              <a:rPr lang="en-US" sz="4000" dirty="0" smtClean="0"/>
              <a:t>++)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       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if (__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  *__s = *__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_++;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 if ((__c =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1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https://gcc.gnu.org/onlinedocs/libstdc++/index.html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clang-analyzer.llvm.org/annotations.html#attr_noreturn</a:t>
            </a:r>
            <a:endParaRPr lang="en-US" dirty="0" smtClean="0"/>
          </a:p>
          <a:p>
            <a:pPr lvl="0"/>
            <a:r>
              <a:rPr lang="en-US" u="sng" dirty="0">
                <a:hlinkClick r:id="rId3"/>
              </a:rPr>
              <a:t>https://reviews.llvm.org/D21103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https://reviews.llvm.org/D22782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https://reviews.llvm.org/D22834</a:t>
            </a:r>
            <a:endParaRPr lang="en-US" dirty="0"/>
          </a:p>
          <a:p>
            <a:r>
              <a:rPr lang="en-US" u="sng" dirty="0">
                <a:hlinkClick r:id="rId6"/>
              </a:rPr>
              <a:t>https://reviews.llvm.org/D21232</a:t>
            </a:r>
            <a:endParaRPr lang="en-US" dirty="0"/>
          </a:p>
          <a:p>
            <a:r>
              <a:rPr lang="en-US" u="sng" dirty="0">
                <a:hlinkClick r:id="rId7"/>
              </a:rPr>
              <a:t>https://</a:t>
            </a:r>
            <a:r>
              <a:rPr lang="en-US" u="sng" dirty="0" smtClean="0">
                <a:hlinkClick r:id="rId7"/>
              </a:rPr>
              <a:t>reviews.llvm.org/D27068</a:t>
            </a:r>
            <a:endParaRPr lang="en-US" u="sng" dirty="0" smtClean="0"/>
          </a:p>
          <a:p>
            <a:r>
              <a:rPr lang="en-US" dirty="0" smtClean="0">
                <a:hlinkClick r:id="rId8"/>
              </a:rPr>
              <a:t>https://github.com/google/benchmark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https://github.com/hiraditya/std-benchmark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</a:t>
            </a:r>
            <a:r>
              <a:rPr lang="en-US" sz="4000" dirty="0" smtClean="0"/>
              <a:t>ptimized </a:t>
            </a:r>
            <a:r>
              <a:rPr lang="en-US" sz="4000" dirty="0" err="1" smtClean="0"/>
              <a:t>basic_streambuf</a:t>
            </a:r>
            <a:r>
              <a:rPr lang="en-US" sz="4000" dirty="0"/>
              <a:t>::</a:t>
            </a:r>
            <a:r>
              <a:rPr lang="en-US" sz="4000" dirty="0" err="1"/>
              <a:t>xsgetn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&lt;class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treamsize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while(__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    if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 {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const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streamsize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= _VSTD::min(__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__n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traits_type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::copy(__s,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__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this-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gbump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      else if ((__c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++__s;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++__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5240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++__s) {</a:t>
            </a: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&lt; 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_)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*__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_++;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 if ((__c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9243"/>
              </p:ext>
            </p:extLst>
          </p:nvPr>
        </p:nvGraphicFramePr>
        <p:xfrm>
          <a:off x="457200" y="1905000"/>
          <a:ext cx="7652802" cy="1752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0241"/>
                <a:gridCol w="2289683"/>
                <a:gridCol w="2422878"/>
              </a:tblGrid>
              <a:tr h="634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Base compiler without patch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Base compiler with patch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3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Total no of </a:t>
                      </a:r>
                      <a:r>
                        <a:rPr lang="en-US" sz="1400" dirty="0" smtClean="0">
                          <a:effectLst/>
                        </a:rPr>
                        <a:t>instructions (</a:t>
                      </a:r>
                      <a:r>
                        <a:rPr lang="en-US" sz="1400" dirty="0" err="1" smtClean="0">
                          <a:effectLst/>
                        </a:rPr>
                        <a:t>valgrind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1,378,842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1,359,235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43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 smtClean="0"/>
                        <a:t>basic_streambuf</a:t>
                      </a:r>
                      <a:r>
                        <a:rPr lang="en-US" sz="1400" dirty="0" smtClean="0"/>
                        <a:t>::</a:t>
                      </a:r>
                      <a:r>
                        <a:rPr lang="en-US" sz="1400" dirty="0" err="1" smtClean="0"/>
                        <a:t>xsgetn</a:t>
                      </a:r>
                      <a:r>
                        <a:rPr lang="en-US" sz="1400" dirty="0" smtClean="0">
                          <a:effectLst/>
                        </a:rPr>
                        <a:t> (char</a:t>
                      </a:r>
                      <a:r>
                        <a:rPr lang="en-US" sz="1400" dirty="0">
                          <a:effectLst/>
                        </a:rPr>
                        <a:t>*, long)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20,015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424717"/>
            <a:ext cx="6324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v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algrind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profile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of a synthetic test case which only exercises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xsgetn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51595"/>
              </p:ext>
            </p:extLst>
          </p:nvPr>
        </p:nvGraphicFramePr>
        <p:xfrm>
          <a:off x="685800" y="4267200"/>
          <a:ext cx="7543800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3810000"/>
              </a:tblGrid>
              <a:tr h="236220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struct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test : public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basic_streambuf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&lt;char&gt;</a:t>
                      </a:r>
                      <a:r>
                        <a:rPr lang="en-US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{</a:t>
                      </a:r>
                    </a:p>
                    <a:p>
                      <a:endParaRPr lang="en-US" sz="1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typedef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basic_streambuf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&lt;char&gt; base;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test() {}</a:t>
                      </a:r>
                    </a:p>
                    <a:p>
                      <a:endParaRPr lang="en-US" sz="1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void</a:t>
                      </a:r>
                      <a:r>
                        <a:rPr lang="en-US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gbeg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gnext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r>
                        <a:rPr lang="en-US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{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base::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gbeg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gnext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}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};</a:t>
                      </a:r>
                    </a:p>
                    <a:p>
                      <a:endParaRPr lang="en-US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foo(char* input, char *output,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N) {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test t;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t.setg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(input, input,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input+N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char*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= output;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+=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t.sgetn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N);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return *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</a:t>
                      </a:r>
                    </a:p>
                    <a:p>
                      <a:endParaRPr lang="en-US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Suboptimal string::find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(uses </a:t>
            </a:r>
            <a:r>
              <a:rPr lang="en-US" dirty="0" err="1" smtClean="0"/>
              <a:t>std</a:t>
            </a:r>
            <a:r>
              <a:rPr lang="en-US" dirty="0" smtClean="0"/>
              <a:t>::find)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b1, e1 iterators to the haystack string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b2, e2 iterators to the needle string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__search(b1, e1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b2, e2) {</a:t>
            </a: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(__first1 == __s)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return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(__last1, __last1);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(*__first1, *__first2))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++__first1;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>
              <a:buNone/>
            </a:pPr>
            <a:endParaRPr lang="en-US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_RandomAccessIterator1 __m1 = 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_RandomAccessIterator2 __m2 = __first2;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(++__m2 == __last2)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return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(__first1, __first1 + __len2);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++__m1;          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(!__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(*__m1, *__m2))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++__first1;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break;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}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}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962400" y="2514600"/>
            <a:ext cx="3048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419600" y="4495800"/>
            <a:ext cx="3048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2971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first matching character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876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rest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string::find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inline _LIBCPP_CONSTEXPR_AFTER_CXX11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search_substring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*__first1,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*__last1,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*__first2,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*__last2) 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First element of __first2 is loop invariant.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__f2 = *__first2;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(true) 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__len1 = __last1 - __first1;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Check whether __first1 still has at least __len2 bytes.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(__len1 &lt; __len2)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Find __f2 the first byte matching in __first1.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__first1 = _Traits::find(__first1, __len1 - __len2 + 1, __f2);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(__first1 ==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(_Traits::compare(__first1, __first2, __len2) == 0)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__first1;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++__first1; // TODO: Boyer-Moore can be used.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800600" y="3657600"/>
            <a:ext cx="3048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800600" y="4419600"/>
            <a:ext cx="3048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3821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first matching character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507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rest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071398"/>
              </p:ext>
            </p:extLst>
          </p:nvPr>
        </p:nvGraphicFramePr>
        <p:xfrm>
          <a:off x="457200" y="1600200"/>
          <a:ext cx="79108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8"/>
                <a:gridCol w="1603375"/>
                <a:gridCol w="1279525"/>
                <a:gridCol w="2041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patch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BM_StringFindMatch1/32768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28157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2203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BM_StringFindMatch2/32768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28161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2204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48200" y="3633787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Match somewhere from middle to the end.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BM_StringFindMatch2(benchmark::State &amp;state) {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s1(MAX_STRING_LEN / 2, '*');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'*');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s2(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'-');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state.KeepRunning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benchmark::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DoNotOptimize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(s1.find(s2));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6576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Match somewhere towards the end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void BM_StringFindMatch1(benchmark::State &amp;state) {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s1(MAX_STRING_LEN / 2, '*');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s2(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state.KeepRunning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benchmark::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DoNotOptimize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(s1.find(s2));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</a:t>
            </a:r>
            <a:r>
              <a:rPr lang="en-US" dirty="0" err="1"/>
              <a:t>inlining</a:t>
            </a:r>
            <a:r>
              <a:rPr lang="en-US" dirty="0"/>
              <a:t> opportunities in </a:t>
            </a:r>
            <a:r>
              <a:rPr lang="en-US" dirty="0" err="1" smtClean="0"/>
              <a:t>basic_string</a:t>
            </a:r>
            <a:r>
              <a:rPr lang="en-US" dirty="0" smtClean="0"/>
              <a:t>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functions not </a:t>
            </a:r>
            <a:r>
              <a:rPr lang="en-US" dirty="0" err="1"/>
              <a:t>inlined</a:t>
            </a:r>
            <a:r>
              <a:rPr lang="en-US" dirty="0"/>
              <a:t>.</a:t>
            </a:r>
          </a:p>
          <a:p>
            <a:pPr lvl="1"/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::__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value_type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size_type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/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::~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/>
              <a:t>Clang front </a:t>
            </a:r>
            <a:r>
              <a:rPr lang="en-US" dirty="0"/>
              <a:t>end does not emit the definition of these </a:t>
            </a:r>
            <a:r>
              <a:rPr lang="en-US" dirty="0" smtClean="0"/>
              <a:t>functions (extern templates) in the IR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 functions as inline</a:t>
            </a:r>
          </a:p>
        </p:txBody>
      </p:sp>
    </p:spTree>
    <p:extLst>
      <p:ext uri="{BB962C8B-B14F-4D97-AF65-F5344CB8AC3E}">
        <p14:creationId xmlns:p14="http://schemas.microsoft.com/office/powerpoint/2010/main" val="12222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7061</TotalTime>
  <Words>1904</Words>
  <Application>Microsoft Office PowerPoint</Application>
  <PresentationFormat>On-screen Show (4:3)</PresentationFormat>
  <Paragraphs>432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Performance analysis and optimization of C++ standard libraries</vt:lpstr>
      <vt:lpstr>Apache 2.0</vt:lpstr>
      <vt:lpstr>Suboptimal basic_streambuf::xsgetn (libc++)</vt:lpstr>
      <vt:lpstr>Optimized basic_streambuf::xsgetn</vt:lpstr>
      <vt:lpstr>Performance improvements</vt:lpstr>
      <vt:lpstr>Suboptimal string::find algorithm (uses std::find)</vt:lpstr>
      <vt:lpstr>Optimized string::find algorithm</vt:lpstr>
      <vt:lpstr>Performance improvements</vt:lpstr>
      <vt:lpstr>Missing inlining opportunities in basic_string (libc++)</vt:lpstr>
      <vt:lpstr>Missing function attributes (libc++)</vt:lpstr>
      <vt:lpstr>Issues with number parsing in locale (libc++)</vt:lpstr>
      <vt:lpstr>Issues with number parsing in locale (libc++)</vt:lpstr>
      <vt:lpstr>std-benchmark</vt:lpstr>
      <vt:lpstr>Issues with sort (libc++)</vt:lpstr>
      <vt:lpstr>sort (Average case)</vt:lpstr>
      <vt:lpstr>string::find</vt:lpstr>
      <vt:lpstr>string::find vs. strstr</vt:lpstr>
      <vt:lpstr>vector vs. deque (push_back)</vt:lpstr>
      <vt:lpstr>vector vs. deque (access)</vt:lpstr>
      <vt:lpstr>vector vs. deque (push_back + access)</vt:lpstr>
      <vt:lpstr>Associative vs Hashed Associative (Finding random integers)</vt:lpstr>
      <vt:lpstr>compiler vs. programmer vs. hand-optimized</vt:lpstr>
      <vt:lpstr>Lessons learned (Algorithms)</vt:lpstr>
      <vt:lpstr>Lessons learned (containers)</vt:lpstr>
      <vt:lpstr>Lessons learned (containers)</vt:lpstr>
      <vt:lpstr>Lessons learned (containers) optimizing destructor of string</vt:lpstr>
      <vt:lpstr>Lessons learned (Language/Library)</vt:lpstr>
      <vt:lpstr>Size (in bytes) of empty containers 64 bit</vt:lpstr>
      <vt:lpstr>Optimize for latency</vt:lpstr>
      <vt:lpstr>References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libcxx</dc:title>
  <dc:creator>Aditya Kumar</dc:creator>
  <cp:lastModifiedBy>SARC</cp:lastModifiedBy>
  <cp:revision>332</cp:revision>
  <dcterms:created xsi:type="dcterms:W3CDTF">2017-01-31T17:05:47Z</dcterms:created>
  <dcterms:modified xsi:type="dcterms:W3CDTF">2017-06-08T03:15:24Z</dcterms:modified>
</cp:coreProperties>
</file>