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83217-1AE3-114E-B9B7-DD9C12CFA74F}" type="datetimeFigureOut">
              <a:rPr lang="es-ES_tradnl" smtClean="0"/>
              <a:t>14/4/20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1F71-56CA-5048-830B-E3036BD7254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302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E1F71-56CA-5048-830B-E3036BD72547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04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A929-F52D-AE44-B8E9-BBB0CC74E2C2}" type="datetime1">
              <a:rPr lang="es-ES" smtClean="0"/>
              <a:t>14/4/20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6833-6541-204D-B897-E4337592AE3F}" type="datetime1">
              <a:rPr lang="es-ES" smtClean="0"/>
              <a:t>14/4/20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32B3-0103-5545-9695-09F2110BD240}" type="datetime1">
              <a:rPr lang="es-ES" smtClean="0"/>
              <a:t>14/4/20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7E0D-DB9E-CB40-BA5D-D2898B702034}" type="datetime1">
              <a:rPr lang="es-ES" smtClean="0"/>
              <a:t>14/4/20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FCD1-C1AD-484F-AF64-5180E089FC39}" type="datetime1">
              <a:rPr lang="es-ES" smtClean="0"/>
              <a:t>14/4/20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65A-E205-B849-8438-3460BA1E14D9}" type="datetime1">
              <a:rPr lang="es-ES" smtClean="0"/>
              <a:t>14/4/20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2E6-7C06-B84A-861E-780730C289C8}" type="datetime1">
              <a:rPr lang="es-ES" smtClean="0"/>
              <a:t>14/4/20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C4EA-F806-684D-9CCA-9921A357377F}" type="datetime1">
              <a:rPr lang="es-ES" smtClean="0"/>
              <a:t>14/4/20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515-7220-1C4C-ADB8-6CBDFAB958F0}" type="datetime1">
              <a:rPr lang="es-ES" smtClean="0"/>
              <a:t>14/4/20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61CF80-BA6A-EB4A-B928-D726647B6C16}" type="datetime1">
              <a:rPr lang="es-ES" smtClean="0"/>
              <a:t>14/4/20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4296-75F6-3C47-BBDB-8E2DE347107D}" type="datetime1">
              <a:rPr lang="es-ES" smtClean="0"/>
              <a:t>14/4/20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121CCC-21FE-E74E-BA28-08CE3F6BE6AC}" type="datetime1">
              <a:rPr lang="es-ES" smtClean="0"/>
              <a:t>14/4/20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135083-D664-4D6E-9DB5-AC50574EC125}" type="slidenum">
              <a:rPr lang="fr-FR" smtClean="0"/>
              <a:t>‹Nr.›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4F9A0D-CF2A-42DC-87D0-C7AB78DF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83822"/>
            <a:ext cx="10058400" cy="1641289"/>
          </a:xfrm>
        </p:spPr>
        <p:txBody>
          <a:bodyPr/>
          <a:lstStyle/>
          <a:p>
            <a:r>
              <a:rPr lang="en-GB" dirty="0" smtClean="0"/>
              <a:t>3D Face Reconstruction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DE402D8-882E-4085-9B07-3F17CA2DC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 err="1" smtClean="0"/>
              <a:t>Arnaud</a:t>
            </a:r>
            <a:r>
              <a:rPr lang="es-ES_tradnl" dirty="0" smtClean="0"/>
              <a:t> </a:t>
            </a:r>
            <a:r>
              <a:rPr lang="es-ES_tradnl" dirty="0" err="1" smtClean="0"/>
              <a:t>Lhomme</a:t>
            </a:r>
            <a:r>
              <a:rPr lang="es-ES_tradnl" dirty="0" smtClean="0"/>
              <a:t>, s2397447</a:t>
            </a:r>
          </a:p>
          <a:p>
            <a:r>
              <a:rPr lang="es-ES_tradnl" dirty="0" smtClean="0"/>
              <a:t>Ángel Lorente </a:t>
            </a:r>
            <a:r>
              <a:rPr lang="es-ES_tradnl" dirty="0" err="1" smtClean="0"/>
              <a:t>Rogel</a:t>
            </a:r>
            <a:r>
              <a:rPr lang="es-ES_tradnl" dirty="0" smtClean="0"/>
              <a:t>, s2413159</a:t>
            </a:r>
          </a:p>
          <a:p>
            <a:r>
              <a:rPr lang="es-ES_tradnl" dirty="0" smtClean="0"/>
              <a:t>Guillermo Rodríguez, s2421771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21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D9B362-DB07-4FC8-9460-8BA4D420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9397"/>
            <a:ext cx="3106585" cy="917963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79B6D40-9373-4D46-BD7A-A4B4E590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30925C-A5D1-4B4F-9960-A33F5E94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5023"/>
            <a:ext cx="1990304" cy="882337"/>
          </a:xfrm>
        </p:spPr>
        <p:txBody>
          <a:bodyPr/>
          <a:lstStyle/>
          <a:p>
            <a:r>
              <a:rPr lang="en-GB" dirty="0" smtClean="0"/>
              <a:t>Goal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352314-0F7C-4BC8-9C0B-FD40225C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 method for the creation of the 3D surface meshes of the faces of subjects </a:t>
            </a:r>
            <a:endParaRPr lang="en-GB" dirty="0"/>
          </a:p>
        </p:txBody>
      </p:sp>
      <p:pic>
        <p:nvPicPr>
          <p:cNvPr id="5" name="Image 4" descr="Une image contenant personne, intérieur, souriant, homme&#10;&#10;Description générée automatiquement">
            <a:extLst>
              <a:ext uri="{FF2B5EF4-FFF2-40B4-BE49-F238E27FC236}">
                <a16:creationId xmlns:a16="http://schemas.microsoft.com/office/drawing/2014/main" xmlns="" id="{BC82B1DC-3279-4178-AC19-4C8B58C6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11" y="2752724"/>
            <a:ext cx="2961533" cy="2961533"/>
          </a:xfrm>
          <a:prstGeom prst="rect">
            <a:avLst/>
          </a:prstGeom>
        </p:spPr>
      </p:pic>
      <p:pic>
        <p:nvPicPr>
          <p:cNvPr id="7" name="Image 6" descr="Une image contenant personne, intérieur, homme, souriant&#10;&#10;Description générée automatiquement">
            <a:extLst>
              <a:ext uri="{FF2B5EF4-FFF2-40B4-BE49-F238E27FC236}">
                <a16:creationId xmlns:a16="http://schemas.microsoft.com/office/drawing/2014/main" xmlns="" id="{E2228C99-968D-4F7E-A243-446335B6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49" y="2752724"/>
            <a:ext cx="2961533" cy="2961533"/>
          </a:xfrm>
          <a:prstGeom prst="rect">
            <a:avLst/>
          </a:prstGeom>
        </p:spPr>
      </p:pic>
      <p:pic>
        <p:nvPicPr>
          <p:cNvPr id="9" name="Image 8" descr="Une image contenant personne, intérieur, souriant, tenant&#10;&#10;Description générée automatiquement">
            <a:extLst>
              <a:ext uri="{FF2B5EF4-FFF2-40B4-BE49-F238E27FC236}">
                <a16:creationId xmlns:a16="http://schemas.microsoft.com/office/drawing/2014/main" xmlns="" id="{646E3C3A-5265-4482-8CEF-88797A1A4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287" y="2748369"/>
            <a:ext cx="2965887" cy="2965887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643A08-12D4-4241-B5CC-F03291DC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4395"/>
            <a:ext cx="6562304" cy="1012965"/>
          </a:xfrm>
        </p:spPr>
        <p:txBody>
          <a:bodyPr>
            <a:normAutofit/>
          </a:bodyPr>
          <a:lstStyle/>
          <a:p>
            <a:r>
              <a:rPr lang="en-GB" smtClean="0"/>
              <a:t>Stereo </a:t>
            </a:r>
            <a:r>
              <a:rPr lang="en-GB" smtClean="0"/>
              <a:t>Camera </a:t>
            </a:r>
            <a:r>
              <a:rPr lang="en-GB" dirty="0" smtClean="0"/>
              <a:t>Calibration</a:t>
            </a:r>
            <a:endParaRPr lang="en-GB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3</a:t>
            </a:fld>
            <a:endParaRPr lang="fr-FR"/>
          </a:p>
        </p:txBody>
      </p:sp>
      <p:sp>
        <p:nvSpPr>
          <p:cNvPr id="9" name="CuadroTexto 8"/>
          <p:cNvSpPr txBox="1"/>
          <p:nvPr/>
        </p:nvSpPr>
        <p:spPr>
          <a:xfrm>
            <a:off x="1097280" y="2331456"/>
            <a:ext cx="3749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Two calibrations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Multiple correspondences, intrinsic camera parameters, rotation and translation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Remove the error (reprojection)</a:t>
            </a:r>
          </a:p>
          <a:p>
            <a:pPr marL="285750" indent="-285750" algn="just">
              <a:buFont typeface="Arial" charset="0"/>
              <a:buChar char="•"/>
            </a:pPr>
            <a:endParaRPr lang="en-GB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69" y="4043897"/>
            <a:ext cx="1881892" cy="188189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58" y="4043897"/>
            <a:ext cx="1865416" cy="186541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56" y="4043897"/>
            <a:ext cx="1865416" cy="18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1017511-8FBF-4463-9185-1915B89B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8769"/>
            <a:ext cx="5434149" cy="1048591"/>
          </a:xfrm>
        </p:spPr>
        <p:txBody>
          <a:bodyPr/>
          <a:lstStyle/>
          <a:p>
            <a:r>
              <a:rPr lang="en-GB" dirty="0" smtClean="0"/>
              <a:t>Stereo Rectification</a:t>
            </a:r>
            <a:endParaRPr lang="en-GB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28" y="4287637"/>
            <a:ext cx="3699164" cy="187491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97280" y="2256312"/>
            <a:ext cx="4512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In practice cameras not aligned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Virtual rotation and change in matrices</a:t>
            </a:r>
          </a:p>
          <a:p>
            <a:pPr marL="285750" indent="-285750">
              <a:buFont typeface="Arial" charset="0"/>
              <a:buChar char="•"/>
            </a:pPr>
            <a:endParaRPr lang="en-GB" dirty="0"/>
          </a:p>
          <a:p>
            <a:pPr marL="285750" indent="-285750" algn="just">
              <a:buFont typeface="Arial" charset="0"/>
              <a:buChar char="•"/>
            </a:pPr>
            <a:r>
              <a:rPr lang="en-GB" dirty="0"/>
              <a:t>Same orientation of the cameras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/>
              <a:t>Horizontal base line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/>
              <a:t>Two optical axes orthogonal to base line</a:t>
            </a:r>
          </a:p>
          <a:p>
            <a:pPr marL="285750" indent="-285750">
              <a:buFont typeface="Arial" charset="0"/>
              <a:buChar char="•"/>
            </a:pPr>
            <a:endParaRPr lang="en-GB" dirty="0"/>
          </a:p>
        </p:txBody>
      </p:sp>
      <p:pic>
        <p:nvPicPr>
          <p:cNvPr id="9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41" y="1867395"/>
            <a:ext cx="2386937" cy="2271627"/>
          </a:xfrm>
        </p:spPr>
      </p:pic>
    </p:spTree>
    <p:extLst>
      <p:ext uri="{BB962C8B-B14F-4D97-AF65-F5344CB8AC3E}">
        <p14:creationId xmlns:p14="http://schemas.microsoft.com/office/powerpoint/2010/main" val="259593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922B6A-F5E1-4483-BCC8-DE9F03E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5636029" cy="822960"/>
          </a:xfrm>
        </p:spPr>
        <p:txBody>
          <a:bodyPr/>
          <a:lstStyle/>
          <a:p>
            <a:r>
              <a:rPr lang="en-GB" dirty="0" smtClean="0"/>
              <a:t>Colour Normalization</a:t>
            </a:r>
            <a:endParaRPr lang="en-GB" dirty="0"/>
          </a:p>
        </p:txBody>
      </p:sp>
      <p:pic>
        <p:nvPicPr>
          <p:cNvPr id="11" name="Espace réservé du contenu 10" descr="Une image contenant personne, homme, intérieur, souriant&#10;&#10;Description générée automatiquement">
            <a:extLst>
              <a:ext uri="{FF2B5EF4-FFF2-40B4-BE49-F238E27FC236}">
                <a16:creationId xmlns:a16="http://schemas.microsoft.com/office/drawing/2014/main" xmlns="" id="{0C02FCD8-2A09-4B4B-B1B3-B1BD43DD4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73" y="2133446"/>
            <a:ext cx="3925925" cy="3908580"/>
          </a:xfrm>
        </p:spPr>
      </p:pic>
      <p:pic>
        <p:nvPicPr>
          <p:cNvPr id="15" name="Image 14" descr="Une image contenant personne, homme, intérieur, souriant&#10;&#10;Description générée automatiquement">
            <a:extLst>
              <a:ext uri="{FF2B5EF4-FFF2-40B4-BE49-F238E27FC236}">
                <a16:creationId xmlns:a16="http://schemas.microsoft.com/office/drawing/2014/main" xmlns="" id="{42CB24E4-07F2-4C4C-9084-14E1E0613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76" y="2133446"/>
            <a:ext cx="3927890" cy="392789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78C52F8-1DDA-4534-8D1F-1A8B5FF1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4395"/>
            <a:ext cx="4294117" cy="1012965"/>
          </a:xfrm>
        </p:spPr>
        <p:txBody>
          <a:bodyPr/>
          <a:lstStyle/>
          <a:p>
            <a:r>
              <a:rPr lang="en-GB" dirty="0" smtClean="0"/>
              <a:t>Face Detection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8A5858D-EE13-4692-BCD5-AAF3CE08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 removal with edge detection algorithm</a:t>
            </a:r>
          </a:p>
          <a:p>
            <a:r>
              <a:rPr lang="en-GB" dirty="0" smtClean="0"/>
              <a:t>Face extraction with skin detection algorithm</a:t>
            </a:r>
            <a:endParaRPr lang="en-GB" dirty="0"/>
          </a:p>
        </p:txBody>
      </p:sp>
      <p:pic>
        <p:nvPicPr>
          <p:cNvPr id="5" name="Image 4" descr="Une image contenant homme, personne, sombre, souriant&#10;&#10;Description générée automatiquement">
            <a:extLst>
              <a:ext uri="{FF2B5EF4-FFF2-40B4-BE49-F238E27FC236}">
                <a16:creationId xmlns:a16="http://schemas.microsoft.com/office/drawing/2014/main" xmlns="" id="{E50E51F5-11B3-42C0-B6D5-54E8A881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33" y="3008991"/>
            <a:ext cx="5692370" cy="286010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3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277163F-039E-4B34-9DC3-F18A2FFA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519"/>
            <a:ext cx="4234741" cy="1024841"/>
          </a:xfrm>
        </p:spPr>
        <p:txBody>
          <a:bodyPr/>
          <a:lstStyle/>
          <a:p>
            <a:r>
              <a:rPr lang="en-GB" dirty="0" smtClean="0"/>
              <a:t>Disparity Maps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58B4F4D-2C7C-4AD9-B4A0-535EA0E7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Disparity range obtained graphically</a:t>
            </a:r>
          </a:p>
          <a:p>
            <a:r>
              <a:rPr lang="en-GB" dirty="0" smtClean="0"/>
              <a:t>Disparity map created with Semi-Global Matching algorithm</a:t>
            </a:r>
            <a:endParaRPr lang="en-GB" dirty="0"/>
          </a:p>
        </p:txBody>
      </p:sp>
      <p:pic>
        <p:nvPicPr>
          <p:cNvPr id="5" name="Image 4" descr="Une image contenant personne, homme, masque, regardant&#10;&#10;Description générée automatiquement">
            <a:extLst>
              <a:ext uri="{FF2B5EF4-FFF2-40B4-BE49-F238E27FC236}">
                <a16:creationId xmlns:a16="http://schemas.microsoft.com/office/drawing/2014/main" xmlns="" id="{B5679850-8760-4005-AB02-ED426D70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38" y="2975351"/>
            <a:ext cx="3909208" cy="28937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63C3311-83C0-4D00-9F83-1DED5D35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11" y="2860996"/>
            <a:ext cx="4393069" cy="3008098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4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7D97F1-A881-4E1C-AD21-F04885D6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93766"/>
            <a:ext cx="4341619" cy="1143594"/>
          </a:xfrm>
        </p:spPr>
        <p:txBody>
          <a:bodyPr/>
          <a:lstStyle/>
          <a:p>
            <a:r>
              <a:rPr lang="en-GB" dirty="0" smtClean="0"/>
              <a:t>3D Point Clouds</a:t>
            </a:r>
            <a:endParaRPr lang="en-GB" dirty="0"/>
          </a:p>
        </p:txBody>
      </p:sp>
      <p:pic>
        <p:nvPicPr>
          <p:cNvPr id="5" name="Espace réservé du contenu 4" descr="Une image contenant noir, homme, photo, posant&#10;&#10;Description générée automatiquement">
            <a:extLst>
              <a:ext uri="{FF2B5EF4-FFF2-40B4-BE49-F238E27FC236}">
                <a16:creationId xmlns:a16="http://schemas.microsoft.com/office/drawing/2014/main" xmlns="" id="{79E16239-A2C7-4BE2-BA70-1E6CC945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38" y="3168746"/>
            <a:ext cx="2764414" cy="2610056"/>
          </a:xfrm>
        </p:spPr>
      </p:pic>
      <p:pic>
        <p:nvPicPr>
          <p:cNvPr id="7" name="Image 6" descr="Une image contenant homme, intérieur, personne, noir&#10;&#10;Description générée automatiquement">
            <a:extLst>
              <a:ext uri="{FF2B5EF4-FFF2-40B4-BE49-F238E27FC236}">
                <a16:creationId xmlns:a16="http://schemas.microsoft.com/office/drawing/2014/main" xmlns="" id="{4BF25EC2-CDE7-4FB9-A1C7-44A40ADE2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353" y="3168746"/>
            <a:ext cx="2551476" cy="2610056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8</a:t>
            </a:fld>
            <a:endParaRPr lang="fr-FR"/>
          </a:p>
        </p:txBody>
      </p:sp>
      <p:sp>
        <p:nvSpPr>
          <p:cNvPr id="6" name="CuadroTexto 5"/>
          <p:cNvSpPr txBox="1"/>
          <p:nvPr/>
        </p:nvSpPr>
        <p:spPr>
          <a:xfrm>
            <a:off x="1033152" y="2719448"/>
            <a:ext cx="4025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Input: Disparity map, calibration parameters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Result: For each disparity we get the 3D </a:t>
            </a:r>
            <a:r>
              <a:rPr lang="en-GB" dirty="0" err="1" smtClean="0"/>
              <a:t>coord</a:t>
            </a:r>
            <a:r>
              <a:rPr lang="en-GB" dirty="0" smtClean="0"/>
              <a:t>. of the reconstruction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Points close to each other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GB" dirty="0" smtClean="0"/>
              <a:t>MATLAB </a:t>
            </a:r>
            <a:r>
              <a:rPr lang="en-GB" dirty="0" err="1" smtClean="0"/>
              <a:t>pointCloud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63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A28D4AA-B08A-4DF2-848B-B1B67C93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43"/>
            <a:ext cx="6431676" cy="1084217"/>
          </a:xfrm>
        </p:spPr>
        <p:txBody>
          <a:bodyPr/>
          <a:lstStyle/>
          <a:p>
            <a:r>
              <a:rPr lang="en-GB" dirty="0" smtClean="0"/>
              <a:t>3D Mesh Reconstruction</a:t>
            </a:r>
            <a:endParaRPr lang="en-GB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CE4ACD1-AF10-4699-8986-277396FD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37" y="3116486"/>
            <a:ext cx="2290113" cy="2479429"/>
          </a:xfr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FC757561-F2A8-4C16-AB96-D325C2557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950" y="3116486"/>
            <a:ext cx="3255817" cy="2479429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083-D664-4D6E-9DB5-AC50574EC125}" type="slidenum">
              <a:rPr lang="fr-FR" smtClean="0"/>
              <a:t>9</a:t>
            </a:fld>
            <a:endParaRPr lang="fr-FR"/>
          </a:p>
        </p:txBody>
      </p:sp>
      <p:sp>
        <p:nvSpPr>
          <p:cNvPr id="6" name="CuadroTexto 5"/>
          <p:cNvSpPr txBox="1"/>
          <p:nvPr/>
        </p:nvSpPr>
        <p:spPr>
          <a:xfrm>
            <a:off x="1021278" y="2458192"/>
            <a:ext cx="4037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Combination of adjacent triangles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Orthogonal view of image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Divide each pixel area into two triangles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Remove unreliable point triangles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Relation between 2D points with disparity 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847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183</Words>
  <Application>Microsoft Macintosh PowerPoint</Application>
  <PresentationFormat>Panorámica</PresentationFormat>
  <Paragraphs>47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Retrospección</vt:lpstr>
      <vt:lpstr>3D Face Reconstruction</vt:lpstr>
      <vt:lpstr>Goal</vt:lpstr>
      <vt:lpstr>Stereo Camera Calibration</vt:lpstr>
      <vt:lpstr>Stereo Rectification</vt:lpstr>
      <vt:lpstr>Colour Normalization</vt:lpstr>
      <vt:lpstr>Face Detection</vt:lpstr>
      <vt:lpstr>Disparity Maps</vt:lpstr>
      <vt:lpstr>3D Point Clouds</vt:lpstr>
      <vt:lpstr>3D Mesh Reconstruction</vt:lpstr>
      <vt:lpstr>Conclusion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Reconstruction</dc:title>
  <dc:creator>arnaud lhomme</dc:creator>
  <cp:lastModifiedBy>GUILLERMO RODRÍGUEZ RUIZ</cp:lastModifiedBy>
  <cp:revision>34</cp:revision>
  <dcterms:created xsi:type="dcterms:W3CDTF">2020-04-13T18:53:48Z</dcterms:created>
  <dcterms:modified xsi:type="dcterms:W3CDTF">2020-04-14T09:40:43Z</dcterms:modified>
</cp:coreProperties>
</file>