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71936-6D14-44EE-99A5-D3592CD9FFB5}" type="datetimeFigureOut">
              <a:rPr lang="en-US" smtClean="0"/>
              <a:t>5/15/2012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2C90E-95CE-4B45-B9A4-69FC7C18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9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3CB4F9-20DB-479D-A21B-92A7586FB3D6}" type="slidenum">
              <a:rPr lang="bg-BG">
                <a:solidFill>
                  <a:prstClr val="black"/>
                </a:solidFill>
              </a:rPr>
              <a:pPr/>
              <a:t>8</a:t>
            </a:fld>
            <a:endParaRPr lang="bg-BG">
              <a:solidFill>
                <a:prstClr val="black"/>
              </a:solidFill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202DEE-552A-463D-839E-F8DB566ECD78}" type="slidenum">
              <a:rPr lang="bg-BG">
                <a:solidFill>
                  <a:srgbClr val="000000"/>
                </a:solidFill>
              </a:rPr>
              <a:pPr/>
              <a:t>‹#›</a:t>
            </a:fld>
            <a:endParaRPr 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04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0D5235-CA5C-4FC4-A124-BCFEDF053645}" type="slidenum">
              <a:rPr lang="bg-BG">
                <a:solidFill>
                  <a:srgbClr val="000000"/>
                </a:solidFill>
              </a:rPr>
              <a:pPr/>
              <a:t>‹#›</a:t>
            </a:fld>
            <a:endParaRPr 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17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BB077B-49CF-4645-B836-94D720E75C92}" type="slidenum">
              <a:rPr lang="bg-BG">
                <a:solidFill>
                  <a:srgbClr val="000000"/>
                </a:solidFill>
              </a:rPr>
              <a:pPr/>
              <a:t>‹#›</a:t>
            </a:fld>
            <a:endParaRPr 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120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bg-BG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bg-BG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ECB0311-6428-4AC8-BC02-A0B675D86B35}" type="slidenum">
              <a:rPr lang="bg-BG">
                <a:solidFill>
                  <a:srgbClr val="000000"/>
                </a:solidFill>
              </a:rPr>
              <a:pPr/>
              <a:t>‹#›</a:t>
            </a:fld>
            <a:endParaRPr 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33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01C37E-4A36-46B8-B256-BBD9C5137DD7}" type="slidenum">
              <a:rPr lang="bg-BG">
                <a:solidFill>
                  <a:srgbClr val="000000"/>
                </a:solidFill>
              </a:rPr>
              <a:pPr/>
              <a:t>‹#›</a:t>
            </a:fld>
            <a:endParaRPr 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86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2E70D-F508-44DD-AEA6-8489FC5C0674}" type="slidenum">
              <a:rPr lang="bg-BG">
                <a:solidFill>
                  <a:srgbClr val="000000"/>
                </a:solidFill>
              </a:rPr>
              <a:pPr/>
              <a:t>‹#›</a:t>
            </a:fld>
            <a:endParaRPr 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15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04E38B-25D2-415A-98B2-C8FA5B089873}" type="slidenum">
              <a:rPr lang="bg-BG">
                <a:solidFill>
                  <a:srgbClr val="000000"/>
                </a:solidFill>
              </a:rPr>
              <a:pPr/>
              <a:t>‹#›</a:t>
            </a:fld>
            <a:endParaRPr 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32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430A96-4D35-420F-9677-BBFEDF44AB16}" type="slidenum">
              <a:rPr lang="bg-BG">
                <a:solidFill>
                  <a:srgbClr val="000000"/>
                </a:solidFill>
              </a:rPr>
              <a:pPr/>
              <a:t>‹#›</a:t>
            </a:fld>
            <a:endParaRPr 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68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8EAA7A-052E-4E18-9A00-FE03D646B691}" type="slidenum">
              <a:rPr lang="bg-BG">
                <a:solidFill>
                  <a:srgbClr val="000000"/>
                </a:solidFill>
              </a:rPr>
              <a:pPr/>
              <a:t>‹#›</a:t>
            </a:fld>
            <a:endParaRPr 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98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6F514-FE8F-4204-B14C-A8BA447659A1}" type="slidenum">
              <a:rPr lang="bg-BG">
                <a:solidFill>
                  <a:srgbClr val="000000"/>
                </a:solidFill>
              </a:rPr>
              <a:pPr/>
              <a:t>‹#›</a:t>
            </a:fld>
            <a:endParaRPr 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21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6D955C-76E5-430A-A066-F8EEA5060FE2}" type="slidenum">
              <a:rPr lang="bg-BG">
                <a:solidFill>
                  <a:srgbClr val="000000"/>
                </a:solidFill>
              </a:rPr>
              <a:pPr/>
              <a:t>‹#›</a:t>
            </a:fld>
            <a:endParaRPr 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04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55D2B0-FFA7-40C6-B33F-AA72E8E0C660}" type="slidenum">
              <a:rPr lang="bg-BG">
                <a:solidFill>
                  <a:srgbClr val="000000"/>
                </a:solidFill>
              </a:rPr>
              <a:pPr/>
              <a:t>‹#›</a:t>
            </a:fld>
            <a:endParaRPr 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07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bg-BG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bg-BG">
              <a:solidFill>
                <a:srgbClr val="000000"/>
              </a:solidFill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bg-BG">
              <a:solidFill>
                <a:srgbClr val="000000"/>
              </a:solidFill>
            </a:endParaRP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6075AA0-0FA0-4589-9B00-F7B95D70C189}" type="slidenum">
              <a:rPr lang="bg-BG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bg-B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65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katq_7@abv.bg" TargetMode="External"/><Relationship Id="rId2" Type="http://schemas.openxmlformats.org/officeDocument/2006/relationships/hyperlink" Target="mailto:diana_yosifova@abv.bg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petya_7@mail.bg" TargetMode="External"/><Relationship Id="rId4" Type="http://schemas.openxmlformats.org/officeDocument/2006/relationships/hyperlink" Target="mailto:ivan_nachkov@yahoo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WordArt 7"/>
          <p:cNvSpPr>
            <a:spLocks noChangeArrowheads="1" noChangeShapeType="1" noTextEdit="1"/>
          </p:cNvSpPr>
          <p:nvPr/>
        </p:nvSpPr>
        <p:spPr bwMode="auto">
          <a:xfrm rot="1128631">
            <a:off x="0" y="620713"/>
            <a:ext cx="8388424" cy="33067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28569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3600" kern="10" dirty="0">
              <a:ln w="9525">
                <a:round/>
                <a:headEnd/>
                <a:tailEnd/>
              </a:ln>
              <a:gradFill rotWithShape="0">
                <a:gsLst>
                  <a:gs pos="0">
                    <a:srgbClr val="FF5001"/>
                  </a:gs>
                  <a:gs pos="100000">
                    <a:srgbClr val="F3FF01"/>
                  </a:gs>
                </a:gsLst>
                <a:lin ang="6756342" scaled="1"/>
              </a:gradFill>
              <a:latin typeface="Impact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600" kern="10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5001"/>
                    </a:gs>
                    <a:gs pos="100000">
                      <a:srgbClr val="F3FF01"/>
                    </a:gs>
                  </a:gsLst>
                  <a:lin ang="6756342" scaled="1"/>
                </a:gradFill>
                <a:latin typeface="Impact"/>
              </a:rPr>
              <a:t>"Ток в </a:t>
            </a:r>
            <a:r>
              <a:rPr lang="ru-RU" sz="3600" kern="10" dirty="0" err="1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5001"/>
                    </a:gs>
                    <a:gs pos="100000">
                      <a:srgbClr val="F3FF01"/>
                    </a:gs>
                  </a:gsLst>
                  <a:lin ang="6756342" scaled="1"/>
                </a:gradFill>
                <a:latin typeface="Impact"/>
              </a:rPr>
              <a:t>полупроводници</a:t>
            </a:r>
            <a:r>
              <a:rPr lang="ru-RU" sz="3600" kern="10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5001"/>
                    </a:gs>
                    <a:gs pos="100000">
                      <a:srgbClr val="F3FF01"/>
                    </a:gs>
                  </a:gsLst>
                  <a:lin ang="6756342" scaled="1"/>
                </a:gradFill>
                <a:latin typeface="Impact"/>
              </a:rPr>
              <a:t>"</a:t>
            </a:r>
            <a:endParaRPr lang="en-US" sz="3600" kern="10" dirty="0">
              <a:ln w="9525">
                <a:round/>
                <a:headEnd/>
                <a:tailEnd/>
              </a:ln>
              <a:gradFill rotWithShape="0">
                <a:gsLst>
                  <a:gs pos="0">
                    <a:srgbClr val="FF5001"/>
                  </a:gs>
                  <a:gs pos="100000">
                    <a:srgbClr val="F3FF01"/>
                  </a:gs>
                </a:gsLst>
                <a:lin ang="6756342" scaled="1"/>
              </a:gradFill>
              <a:latin typeface="Impact"/>
            </a:endParaRP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4427538" y="316103"/>
            <a:ext cx="47164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2400" dirty="0">
                <a:solidFill>
                  <a:srgbClr val="000000"/>
                </a:solidFill>
                <a:latin typeface="Times New Roman" pitchFamily="18" charset="0"/>
              </a:rPr>
              <a:t>	                 </a:t>
            </a:r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539552" y="3861048"/>
            <a:ext cx="784887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dirty="0">
                <a:solidFill>
                  <a:srgbClr val="000000"/>
                </a:solidFill>
              </a:rPr>
              <a:t> </a:t>
            </a:r>
            <a:r>
              <a:rPr lang="bg-BG" sz="2800" dirty="0">
                <a:solidFill>
                  <a:srgbClr val="000000"/>
                </a:solidFill>
              </a:rPr>
              <a:t>Изучете логическите операции „И“, „ИЛИ“ и „НЕ“ чрез електронни схеми с диоди и транзистори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bg-BG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0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950"/>
                            </p:stCondLst>
                            <p:childTnLst>
                              <p:par>
                                <p:cTn id="12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70" decel="1000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770" decel="100000"/>
                                        <p:tgtEl>
                                          <p:spTgt spid="410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7" dur="77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70" decel="100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770" decel="100000"/>
                                        <p:tgtEl>
                                          <p:spTgt spid="410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6" dur="77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8" dur="77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950"/>
                            </p:stCondLst>
                            <p:childTnLst>
                              <p:par>
                                <p:cTn id="3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4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" grpId="0" animBg="1"/>
      <p:bldP spid="4103" grpId="1" animBg="1"/>
      <p:bldP spid="4106" grpId="0"/>
      <p:bldP spid="410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Oval 2"/>
          <p:cNvSpPr>
            <a:spLocks noChangeArrowheads="1"/>
          </p:cNvSpPr>
          <p:nvPr/>
        </p:nvSpPr>
        <p:spPr bwMode="auto">
          <a:xfrm>
            <a:off x="481013" y="3576638"/>
            <a:ext cx="503237" cy="50482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217488" y="3119438"/>
            <a:ext cx="360362" cy="504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5965825" y="4076700"/>
            <a:ext cx="863600" cy="4318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69637" name="Group 5"/>
          <p:cNvGraphicFramePr>
            <a:graphicFrameLocks noGrp="1"/>
          </p:cNvGraphicFramePr>
          <p:nvPr>
            <p:ph idx="1"/>
          </p:nvPr>
        </p:nvGraphicFramePr>
        <p:xfrm>
          <a:off x="5940425" y="2997200"/>
          <a:ext cx="2746375" cy="2590800"/>
        </p:xfrm>
        <a:graphic>
          <a:graphicData uri="http://schemas.openxmlformats.org/drawingml/2006/table">
            <a:tbl>
              <a:tblPr/>
              <a:tblGrid>
                <a:gridCol w="914400"/>
                <a:gridCol w="917575"/>
                <a:gridCol w="9144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663" name="Line 31"/>
          <p:cNvSpPr>
            <a:spLocks noChangeShapeType="1"/>
          </p:cNvSpPr>
          <p:nvPr/>
        </p:nvSpPr>
        <p:spPr bwMode="auto">
          <a:xfrm>
            <a:off x="755650" y="6021388"/>
            <a:ext cx="4679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664" name="Line 32"/>
          <p:cNvSpPr>
            <a:spLocks noChangeShapeType="1"/>
          </p:cNvSpPr>
          <p:nvPr/>
        </p:nvSpPr>
        <p:spPr bwMode="auto">
          <a:xfrm flipV="1">
            <a:off x="755650" y="3789363"/>
            <a:ext cx="0" cy="2232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665" name="Line 33"/>
          <p:cNvSpPr>
            <a:spLocks noChangeShapeType="1"/>
          </p:cNvSpPr>
          <p:nvPr/>
        </p:nvSpPr>
        <p:spPr bwMode="auto">
          <a:xfrm flipH="1" flipV="1">
            <a:off x="755650" y="2565400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666" name="Line 34"/>
          <p:cNvSpPr>
            <a:spLocks noChangeShapeType="1"/>
          </p:cNvSpPr>
          <p:nvPr/>
        </p:nvSpPr>
        <p:spPr bwMode="auto">
          <a:xfrm>
            <a:off x="755650" y="2565400"/>
            <a:ext cx="4679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667" name="Line 35"/>
          <p:cNvSpPr>
            <a:spLocks noChangeShapeType="1"/>
          </p:cNvSpPr>
          <p:nvPr/>
        </p:nvSpPr>
        <p:spPr bwMode="auto">
          <a:xfrm>
            <a:off x="1042988" y="3500438"/>
            <a:ext cx="33131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668" name="Line 36"/>
          <p:cNvSpPr>
            <a:spLocks noChangeShapeType="1"/>
          </p:cNvSpPr>
          <p:nvPr/>
        </p:nvSpPr>
        <p:spPr bwMode="auto">
          <a:xfrm>
            <a:off x="1331913" y="2565400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669" name="Line 37"/>
          <p:cNvSpPr>
            <a:spLocks noChangeShapeType="1"/>
          </p:cNvSpPr>
          <p:nvPr/>
        </p:nvSpPr>
        <p:spPr bwMode="auto">
          <a:xfrm>
            <a:off x="1331913" y="3571875"/>
            <a:ext cx="0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670" name="Arc 38"/>
          <p:cNvSpPr>
            <a:spLocks/>
          </p:cNvSpPr>
          <p:nvPr/>
        </p:nvSpPr>
        <p:spPr bwMode="auto">
          <a:xfrm rot="5400000">
            <a:off x="1295400" y="3465513"/>
            <a:ext cx="144463" cy="7143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291 w 43200"/>
              <a:gd name="T1" fmla="*/ 28955 h 33675"/>
              <a:gd name="T2" fmla="*/ 39509 w 43200"/>
              <a:gd name="T3" fmla="*/ 33675 h 33675"/>
              <a:gd name="T4" fmla="*/ 21600 w 43200"/>
              <a:gd name="T5" fmla="*/ 21600 h 33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3675" fill="none" extrusionOk="0">
                <a:moveTo>
                  <a:pt x="1290" y="28955"/>
                </a:moveTo>
                <a:cubicBezTo>
                  <a:pt x="436" y="26596"/>
                  <a:pt x="0" y="241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902"/>
                  <a:pt x="41914" y="30107"/>
                  <a:pt x="39509" y="33675"/>
                </a:cubicBezTo>
              </a:path>
              <a:path w="43200" h="33675" stroke="0" extrusionOk="0">
                <a:moveTo>
                  <a:pt x="1290" y="28955"/>
                </a:moveTo>
                <a:cubicBezTo>
                  <a:pt x="436" y="26596"/>
                  <a:pt x="0" y="241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902"/>
                  <a:pt x="41914" y="30107"/>
                  <a:pt x="39509" y="33675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671" name="Line 39"/>
          <p:cNvSpPr>
            <a:spLocks noChangeShapeType="1"/>
          </p:cNvSpPr>
          <p:nvPr/>
        </p:nvSpPr>
        <p:spPr bwMode="auto">
          <a:xfrm>
            <a:off x="1331913" y="4508500"/>
            <a:ext cx="0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672" name="Line 40"/>
          <p:cNvSpPr>
            <a:spLocks noChangeShapeType="1"/>
          </p:cNvSpPr>
          <p:nvPr/>
        </p:nvSpPr>
        <p:spPr bwMode="auto">
          <a:xfrm>
            <a:off x="1187450" y="6308725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673" name="Line 41"/>
          <p:cNvSpPr>
            <a:spLocks noChangeShapeType="1"/>
          </p:cNvSpPr>
          <p:nvPr/>
        </p:nvSpPr>
        <p:spPr bwMode="auto">
          <a:xfrm>
            <a:off x="1258888" y="6381750"/>
            <a:ext cx="144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674" name="Line 42"/>
          <p:cNvSpPr>
            <a:spLocks noChangeShapeType="1"/>
          </p:cNvSpPr>
          <p:nvPr/>
        </p:nvSpPr>
        <p:spPr bwMode="auto">
          <a:xfrm>
            <a:off x="2700338" y="3498850"/>
            <a:ext cx="0" cy="650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675" name="Line 43"/>
          <p:cNvSpPr>
            <a:spLocks noChangeShapeType="1"/>
          </p:cNvSpPr>
          <p:nvPr/>
        </p:nvSpPr>
        <p:spPr bwMode="auto">
          <a:xfrm>
            <a:off x="2700338" y="4292600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676" name="Arc 44"/>
          <p:cNvSpPr>
            <a:spLocks/>
          </p:cNvSpPr>
          <p:nvPr/>
        </p:nvSpPr>
        <p:spPr bwMode="auto">
          <a:xfrm rot="5400000">
            <a:off x="2663826" y="4184650"/>
            <a:ext cx="144462" cy="7143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291 w 43200"/>
              <a:gd name="T1" fmla="*/ 28955 h 33675"/>
              <a:gd name="T2" fmla="*/ 39509 w 43200"/>
              <a:gd name="T3" fmla="*/ 33675 h 33675"/>
              <a:gd name="T4" fmla="*/ 21600 w 43200"/>
              <a:gd name="T5" fmla="*/ 21600 h 33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3675" fill="none" extrusionOk="0">
                <a:moveTo>
                  <a:pt x="1290" y="28955"/>
                </a:moveTo>
                <a:cubicBezTo>
                  <a:pt x="436" y="26596"/>
                  <a:pt x="0" y="241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902"/>
                  <a:pt x="41914" y="30107"/>
                  <a:pt x="39509" y="33675"/>
                </a:cubicBezTo>
              </a:path>
              <a:path w="43200" h="33675" stroke="0" extrusionOk="0">
                <a:moveTo>
                  <a:pt x="1290" y="28955"/>
                </a:moveTo>
                <a:cubicBezTo>
                  <a:pt x="436" y="26596"/>
                  <a:pt x="0" y="241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902"/>
                  <a:pt x="41914" y="30107"/>
                  <a:pt x="39509" y="33675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677" name="Line 45"/>
          <p:cNvSpPr>
            <a:spLocks noChangeShapeType="1"/>
          </p:cNvSpPr>
          <p:nvPr/>
        </p:nvSpPr>
        <p:spPr bwMode="auto">
          <a:xfrm>
            <a:off x="1619250" y="4221163"/>
            <a:ext cx="2736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678" name="Rectangle 46"/>
          <p:cNvSpPr>
            <a:spLocks noChangeArrowheads="1"/>
          </p:cNvSpPr>
          <p:nvPr/>
        </p:nvSpPr>
        <p:spPr bwMode="auto">
          <a:xfrm>
            <a:off x="2627313" y="4581525"/>
            <a:ext cx="144462" cy="5032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679" name="Line 47"/>
          <p:cNvSpPr>
            <a:spLocks noChangeShapeType="1"/>
          </p:cNvSpPr>
          <p:nvPr/>
        </p:nvSpPr>
        <p:spPr bwMode="auto">
          <a:xfrm>
            <a:off x="2700338" y="5084763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680" name="AutoShape 48"/>
          <p:cNvSpPr>
            <a:spLocks noChangeArrowheads="1"/>
          </p:cNvSpPr>
          <p:nvPr/>
        </p:nvSpPr>
        <p:spPr bwMode="auto">
          <a:xfrm flipV="1">
            <a:off x="2587625" y="5300663"/>
            <a:ext cx="230188" cy="114300"/>
          </a:xfrm>
          <a:prstGeom prst="triangle">
            <a:avLst>
              <a:gd name="adj" fmla="val 50000"/>
            </a:avLst>
          </a:prstGeom>
          <a:solidFill>
            <a:srgbClr val="009900"/>
          </a:solidFill>
          <a:ln w="28575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681" name="Line 49"/>
          <p:cNvSpPr>
            <a:spLocks noChangeShapeType="1"/>
          </p:cNvSpPr>
          <p:nvPr/>
        </p:nvSpPr>
        <p:spPr bwMode="auto">
          <a:xfrm>
            <a:off x="2587625" y="5445125"/>
            <a:ext cx="230188" cy="1588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682" name="Line 50"/>
          <p:cNvSpPr>
            <a:spLocks noChangeShapeType="1"/>
          </p:cNvSpPr>
          <p:nvPr/>
        </p:nvSpPr>
        <p:spPr bwMode="auto">
          <a:xfrm>
            <a:off x="3203575" y="4221163"/>
            <a:ext cx="1588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683" name="Rectangle 51"/>
          <p:cNvSpPr>
            <a:spLocks noChangeArrowheads="1"/>
          </p:cNvSpPr>
          <p:nvPr/>
        </p:nvSpPr>
        <p:spPr bwMode="auto">
          <a:xfrm>
            <a:off x="3132138" y="4581525"/>
            <a:ext cx="144462" cy="5032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684" name="Line 52"/>
          <p:cNvSpPr>
            <a:spLocks noChangeShapeType="1"/>
          </p:cNvSpPr>
          <p:nvPr/>
        </p:nvSpPr>
        <p:spPr bwMode="auto">
          <a:xfrm>
            <a:off x="3205163" y="5084763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685" name="AutoShape 53"/>
          <p:cNvSpPr>
            <a:spLocks noChangeArrowheads="1"/>
          </p:cNvSpPr>
          <p:nvPr/>
        </p:nvSpPr>
        <p:spPr bwMode="auto">
          <a:xfrm flipV="1">
            <a:off x="3092450" y="5300663"/>
            <a:ext cx="230188" cy="1143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686" name="Line 54"/>
          <p:cNvSpPr>
            <a:spLocks noChangeShapeType="1"/>
          </p:cNvSpPr>
          <p:nvPr/>
        </p:nvSpPr>
        <p:spPr bwMode="auto">
          <a:xfrm>
            <a:off x="3092450" y="5445125"/>
            <a:ext cx="230188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687" name="Text Box 55"/>
          <p:cNvSpPr txBox="1">
            <a:spLocks noChangeArrowheads="1"/>
          </p:cNvSpPr>
          <p:nvPr/>
        </p:nvSpPr>
        <p:spPr bwMode="auto">
          <a:xfrm>
            <a:off x="3348038" y="3206750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+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69688" name="Text Box 56"/>
          <p:cNvSpPr txBox="1">
            <a:spLocks noChangeArrowheads="1"/>
          </p:cNvSpPr>
          <p:nvPr/>
        </p:nvSpPr>
        <p:spPr bwMode="auto">
          <a:xfrm>
            <a:off x="3759200" y="3206750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-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69689" name="Text Box 57"/>
          <p:cNvSpPr txBox="1">
            <a:spLocks noChangeArrowheads="1"/>
          </p:cNvSpPr>
          <p:nvPr/>
        </p:nvSpPr>
        <p:spPr bwMode="auto">
          <a:xfrm>
            <a:off x="3348038" y="3925888"/>
            <a:ext cx="26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-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69690" name="Text Box 58"/>
          <p:cNvSpPr txBox="1">
            <a:spLocks noChangeArrowheads="1"/>
          </p:cNvSpPr>
          <p:nvPr/>
        </p:nvSpPr>
        <p:spPr bwMode="auto">
          <a:xfrm>
            <a:off x="3759200" y="3925888"/>
            <a:ext cx="31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+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69691" name="Text Box 59"/>
          <p:cNvSpPr txBox="1">
            <a:spLocks noChangeArrowheads="1"/>
          </p:cNvSpPr>
          <p:nvPr/>
        </p:nvSpPr>
        <p:spPr bwMode="auto">
          <a:xfrm>
            <a:off x="3492500" y="2997200"/>
            <a:ext cx="433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D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  <a:endParaRPr lang="bg-BG" baseline="-25000">
              <a:solidFill>
                <a:srgbClr val="000000"/>
              </a:solidFill>
            </a:endParaRPr>
          </a:p>
        </p:txBody>
      </p:sp>
      <p:sp>
        <p:nvSpPr>
          <p:cNvPr id="69692" name="Text Box 60"/>
          <p:cNvSpPr txBox="1">
            <a:spLocks noChangeArrowheads="1"/>
          </p:cNvSpPr>
          <p:nvPr/>
        </p:nvSpPr>
        <p:spPr bwMode="auto">
          <a:xfrm>
            <a:off x="3492500" y="3716338"/>
            <a:ext cx="433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D</a:t>
            </a:r>
            <a:r>
              <a:rPr lang="en-US" baseline="-25000">
                <a:solidFill>
                  <a:srgbClr val="000000"/>
                </a:solidFill>
              </a:rPr>
              <a:t>2</a:t>
            </a:r>
            <a:endParaRPr lang="bg-BG" baseline="-25000">
              <a:solidFill>
                <a:srgbClr val="000000"/>
              </a:solidFill>
            </a:endParaRPr>
          </a:p>
        </p:txBody>
      </p:sp>
      <p:sp>
        <p:nvSpPr>
          <p:cNvPr id="69693" name="Line 61"/>
          <p:cNvSpPr>
            <a:spLocks noChangeShapeType="1"/>
          </p:cNvSpPr>
          <p:nvPr/>
        </p:nvSpPr>
        <p:spPr bwMode="auto">
          <a:xfrm>
            <a:off x="4356100" y="3860800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694" name="Line 62"/>
          <p:cNvSpPr>
            <a:spLocks noChangeShapeType="1"/>
          </p:cNvSpPr>
          <p:nvPr/>
        </p:nvSpPr>
        <p:spPr bwMode="auto">
          <a:xfrm flipH="1">
            <a:off x="4859338" y="3860800"/>
            <a:ext cx="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695" name="Rectangle 63"/>
          <p:cNvSpPr>
            <a:spLocks noChangeArrowheads="1"/>
          </p:cNvSpPr>
          <p:nvPr/>
        </p:nvSpPr>
        <p:spPr bwMode="auto">
          <a:xfrm>
            <a:off x="4787900" y="4581525"/>
            <a:ext cx="144463" cy="5032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696" name="Line 64"/>
          <p:cNvSpPr>
            <a:spLocks noChangeShapeType="1"/>
          </p:cNvSpPr>
          <p:nvPr/>
        </p:nvSpPr>
        <p:spPr bwMode="auto">
          <a:xfrm>
            <a:off x="4859338" y="5084763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697" name="AutoShape 65"/>
          <p:cNvSpPr>
            <a:spLocks noChangeArrowheads="1"/>
          </p:cNvSpPr>
          <p:nvPr/>
        </p:nvSpPr>
        <p:spPr bwMode="auto">
          <a:xfrm flipV="1">
            <a:off x="4748213" y="5300663"/>
            <a:ext cx="230187" cy="1143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698" name="Line 66"/>
          <p:cNvSpPr>
            <a:spLocks noChangeShapeType="1"/>
          </p:cNvSpPr>
          <p:nvPr/>
        </p:nvSpPr>
        <p:spPr bwMode="auto">
          <a:xfrm>
            <a:off x="4748213" y="5445125"/>
            <a:ext cx="230187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699" name="Line 67"/>
          <p:cNvSpPr>
            <a:spLocks noChangeShapeType="1"/>
          </p:cNvSpPr>
          <p:nvPr/>
        </p:nvSpPr>
        <p:spPr bwMode="auto">
          <a:xfrm>
            <a:off x="5435600" y="2565400"/>
            <a:ext cx="0" cy="1008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700" name="Line 68"/>
          <p:cNvSpPr>
            <a:spLocks noChangeShapeType="1"/>
          </p:cNvSpPr>
          <p:nvPr/>
        </p:nvSpPr>
        <p:spPr bwMode="auto">
          <a:xfrm>
            <a:off x="5291138" y="3573463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701" name="Line 69"/>
          <p:cNvSpPr>
            <a:spLocks noChangeShapeType="1"/>
          </p:cNvSpPr>
          <p:nvPr/>
        </p:nvSpPr>
        <p:spPr bwMode="auto">
          <a:xfrm>
            <a:off x="5362575" y="3646488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702" name="Line 70"/>
          <p:cNvSpPr>
            <a:spLocks noChangeShapeType="1"/>
          </p:cNvSpPr>
          <p:nvPr/>
        </p:nvSpPr>
        <p:spPr bwMode="auto">
          <a:xfrm>
            <a:off x="5435600" y="3644900"/>
            <a:ext cx="0" cy="2376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703" name="Text Box 71"/>
          <p:cNvSpPr txBox="1">
            <a:spLocks noChangeArrowheads="1"/>
          </p:cNvSpPr>
          <p:nvPr/>
        </p:nvSpPr>
        <p:spPr bwMode="auto">
          <a:xfrm>
            <a:off x="4740275" y="35004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S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69704" name="Text Box 72"/>
          <p:cNvSpPr txBox="1">
            <a:spLocks noChangeArrowheads="1"/>
          </p:cNvSpPr>
          <p:nvPr/>
        </p:nvSpPr>
        <p:spPr bwMode="auto">
          <a:xfrm>
            <a:off x="5364163" y="3232150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+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69705" name="Text Box 73"/>
          <p:cNvSpPr txBox="1">
            <a:spLocks noChangeArrowheads="1"/>
          </p:cNvSpPr>
          <p:nvPr/>
        </p:nvSpPr>
        <p:spPr bwMode="auto">
          <a:xfrm>
            <a:off x="5411788" y="3567113"/>
            <a:ext cx="26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-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69706" name="Text Box 74"/>
          <p:cNvSpPr txBox="1">
            <a:spLocks noChangeArrowheads="1"/>
          </p:cNvSpPr>
          <p:nvPr/>
        </p:nvSpPr>
        <p:spPr bwMode="auto">
          <a:xfrm>
            <a:off x="2051050" y="31337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A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69707" name="Text Box 75"/>
          <p:cNvSpPr txBox="1">
            <a:spLocks noChangeArrowheads="1"/>
          </p:cNvSpPr>
          <p:nvPr/>
        </p:nvSpPr>
        <p:spPr bwMode="auto">
          <a:xfrm>
            <a:off x="2032000" y="385445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B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69708" name="Oval 76"/>
          <p:cNvSpPr>
            <a:spLocks noChangeArrowheads="1"/>
          </p:cNvSpPr>
          <p:nvPr/>
        </p:nvSpPr>
        <p:spPr bwMode="auto">
          <a:xfrm>
            <a:off x="709613" y="3141663"/>
            <a:ext cx="71437" cy="71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709" name="Oval 77"/>
          <p:cNvSpPr>
            <a:spLocks noChangeArrowheads="1"/>
          </p:cNvSpPr>
          <p:nvPr/>
        </p:nvSpPr>
        <p:spPr bwMode="auto">
          <a:xfrm>
            <a:off x="709613" y="3789363"/>
            <a:ext cx="71437" cy="71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710" name="Oval 78"/>
          <p:cNvSpPr>
            <a:spLocks noChangeArrowheads="1"/>
          </p:cNvSpPr>
          <p:nvPr/>
        </p:nvSpPr>
        <p:spPr bwMode="auto">
          <a:xfrm>
            <a:off x="1285875" y="3862388"/>
            <a:ext cx="71438" cy="71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711" name="Oval 79"/>
          <p:cNvSpPr>
            <a:spLocks noChangeArrowheads="1"/>
          </p:cNvSpPr>
          <p:nvPr/>
        </p:nvSpPr>
        <p:spPr bwMode="auto">
          <a:xfrm>
            <a:off x="1285875" y="4508500"/>
            <a:ext cx="71438" cy="73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712" name="Oval 80"/>
          <p:cNvSpPr>
            <a:spLocks noChangeArrowheads="1"/>
          </p:cNvSpPr>
          <p:nvPr/>
        </p:nvSpPr>
        <p:spPr bwMode="auto">
          <a:xfrm>
            <a:off x="1298575" y="2530475"/>
            <a:ext cx="71438" cy="714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713" name="Oval 81"/>
          <p:cNvSpPr>
            <a:spLocks noChangeArrowheads="1"/>
          </p:cNvSpPr>
          <p:nvPr/>
        </p:nvSpPr>
        <p:spPr bwMode="auto">
          <a:xfrm>
            <a:off x="2662238" y="3462338"/>
            <a:ext cx="71437" cy="73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714" name="Oval 82"/>
          <p:cNvSpPr>
            <a:spLocks noChangeArrowheads="1"/>
          </p:cNvSpPr>
          <p:nvPr/>
        </p:nvSpPr>
        <p:spPr bwMode="auto">
          <a:xfrm>
            <a:off x="3165475" y="4183063"/>
            <a:ext cx="73025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715" name="Oval 83"/>
          <p:cNvSpPr>
            <a:spLocks noChangeArrowheads="1"/>
          </p:cNvSpPr>
          <p:nvPr/>
        </p:nvSpPr>
        <p:spPr bwMode="auto">
          <a:xfrm>
            <a:off x="2662238" y="5995988"/>
            <a:ext cx="71437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716" name="Oval 84"/>
          <p:cNvSpPr>
            <a:spLocks noChangeArrowheads="1"/>
          </p:cNvSpPr>
          <p:nvPr/>
        </p:nvSpPr>
        <p:spPr bwMode="auto">
          <a:xfrm>
            <a:off x="3165475" y="5995988"/>
            <a:ext cx="71438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717" name="Oval 85"/>
          <p:cNvSpPr>
            <a:spLocks noChangeArrowheads="1"/>
          </p:cNvSpPr>
          <p:nvPr/>
        </p:nvSpPr>
        <p:spPr bwMode="auto">
          <a:xfrm>
            <a:off x="4821238" y="5983288"/>
            <a:ext cx="73025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718" name="Oval 86"/>
          <p:cNvSpPr>
            <a:spLocks noChangeArrowheads="1"/>
          </p:cNvSpPr>
          <p:nvPr/>
        </p:nvSpPr>
        <p:spPr bwMode="auto">
          <a:xfrm>
            <a:off x="4802188" y="3835400"/>
            <a:ext cx="69850" cy="730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719" name="Oval 87"/>
          <p:cNvSpPr>
            <a:spLocks noChangeArrowheads="1"/>
          </p:cNvSpPr>
          <p:nvPr/>
        </p:nvSpPr>
        <p:spPr bwMode="auto">
          <a:xfrm>
            <a:off x="1293813" y="5983288"/>
            <a:ext cx="69850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720" name="Oval 88"/>
          <p:cNvSpPr>
            <a:spLocks noChangeArrowheads="1"/>
          </p:cNvSpPr>
          <p:nvPr/>
        </p:nvSpPr>
        <p:spPr bwMode="auto">
          <a:xfrm>
            <a:off x="1619250" y="4149725"/>
            <a:ext cx="69850" cy="714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721" name="Oval 89"/>
          <p:cNvSpPr>
            <a:spLocks noChangeArrowheads="1"/>
          </p:cNvSpPr>
          <p:nvPr/>
        </p:nvSpPr>
        <p:spPr bwMode="auto">
          <a:xfrm>
            <a:off x="1046163" y="3429000"/>
            <a:ext cx="69850" cy="714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722" name="Text Box 90"/>
          <p:cNvSpPr txBox="1">
            <a:spLocks noChangeArrowheads="1"/>
          </p:cNvSpPr>
          <p:nvPr/>
        </p:nvSpPr>
        <p:spPr bwMode="auto">
          <a:xfrm>
            <a:off x="1042988" y="36449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1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69723" name="Text Box 91"/>
          <p:cNvSpPr txBox="1">
            <a:spLocks noChangeArrowheads="1"/>
          </p:cNvSpPr>
          <p:nvPr/>
        </p:nvSpPr>
        <p:spPr bwMode="auto">
          <a:xfrm>
            <a:off x="1042988" y="43656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0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69724" name="Text Box 92"/>
          <p:cNvSpPr txBox="1">
            <a:spLocks noChangeArrowheads="1"/>
          </p:cNvSpPr>
          <p:nvPr/>
        </p:nvSpPr>
        <p:spPr bwMode="auto">
          <a:xfrm>
            <a:off x="971550" y="3062288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K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  <a:endParaRPr lang="bg-BG" baseline="-25000">
              <a:solidFill>
                <a:srgbClr val="000000"/>
              </a:solidFill>
            </a:endParaRPr>
          </a:p>
        </p:txBody>
      </p:sp>
      <p:sp>
        <p:nvSpPr>
          <p:cNvPr id="69725" name="Text Box 93"/>
          <p:cNvSpPr txBox="1">
            <a:spLocks noChangeArrowheads="1"/>
          </p:cNvSpPr>
          <p:nvPr/>
        </p:nvSpPr>
        <p:spPr bwMode="auto">
          <a:xfrm>
            <a:off x="1547813" y="3783013"/>
            <a:ext cx="420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K</a:t>
            </a:r>
            <a:r>
              <a:rPr lang="en-US" baseline="-25000">
                <a:solidFill>
                  <a:srgbClr val="000000"/>
                </a:solidFill>
              </a:rPr>
              <a:t>2</a:t>
            </a:r>
            <a:endParaRPr lang="bg-BG" baseline="-25000">
              <a:solidFill>
                <a:srgbClr val="000000"/>
              </a:solidFill>
            </a:endParaRPr>
          </a:p>
        </p:txBody>
      </p:sp>
      <p:sp>
        <p:nvSpPr>
          <p:cNvPr id="69726" name="Text Box 94"/>
          <p:cNvSpPr txBox="1">
            <a:spLocks noChangeArrowheads="1"/>
          </p:cNvSpPr>
          <p:nvPr/>
        </p:nvSpPr>
        <p:spPr bwMode="auto">
          <a:xfrm>
            <a:off x="447675" y="29448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1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69727" name="Text Box 95"/>
          <p:cNvSpPr txBox="1">
            <a:spLocks noChangeArrowheads="1"/>
          </p:cNvSpPr>
          <p:nvPr/>
        </p:nvSpPr>
        <p:spPr bwMode="auto">
          <a:xfrm>
            <a:off x="447675" y="36655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0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69728" name="Line 96"/>
          <p:cNvSpPr>
            <a:spLocks noChangeShapeType="1"/>
          </p:cNvSpPr>
          <p:nvPr/>
        </p:nvSpPr>
        <p:spPr bwMode="auto">
          <a:xfrm rot="2700000" flipH="1">
            <a:off x="757238" y="3357563"/>
            <a:ext cx="3587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729" name="Line 97"/>
          <p:cNvSpPr>
            <a:spLocks noChangeShapeType="1"/>
          </p:cNvSpPr>
          <p:nvPr/>
        </p:nvSpPr>
        <p:spPr bwMode="auto">
          <a:xfrm rot="18900000" flipH="1">
            <a:off x="1323975" y="4329113"/>
            <a:ext cx="3587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730" name="Line 98"/>
          <p:cNvSpPr>
            <a:spLocks noChangeShapeType="1"/>
          </p:cNvSpPr>
          <p:nvPr/>
        </p:nvSpPr>
        <p:spPr bwMode="auto">
          <a:xfrm rot="18900000" flipH="1">
            <a:off x="1271587" y="4376738"/>
            <a:ext cx="3587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731" name="Line 99"/>
          <p:cNvSpPr>
            <a:spLocks noChangeShapeType="1"/>
          </p:cNvSpPr>
          <p:nvPr/>
        </p:nvSpPr>
        <p:spPr bwMode="auto">
          <a:xfrm rot="2700000" flipH="1">
            <a:off x="719138" y="3322638"/>
            <a:ext cx="3587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732" name="Text Box 100"/>
          <p:cNvSpPr txBox="1">
            <a:spLocks noChangeArrowheads="1"/>
          </p:cNvSpPr>
          <p:nvPr/>
        </p:nvSpPr>
        <p:spPr bwMode="auto">
          <a:xfrm>
            <a:off x="8027988" y="3500438"/>
            <a:ext cx="38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bg-BG" sz="2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9733" name="Line 101"/>
          <p:cNvSpPr>
            <a:spLocks noChangeShapeType="1"/>
          </p:cNvSpPr>
          <p:nvPr/>
        </p:nvSpPr>
        <p:spPr bwMode="auto">
          <a:xfrm>
            <a:off x="5043488" y="5313363"/>
            <a:ext cx="142875" cy="1444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734" name="Line 102"/>
          <p:cNvSpPr>
            <a:spLocks noChangeShapeType="1"/>
          </p:cNvSpPr>
          <p:nvPr/>
        </p:nvSpPr>
        <p:spPr bwMode="auto">
          <a:xfrm>
            <a:off x="4970463" y="5384800"/>
            <a:ext cx="144462" cy="1444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735" name="Line 103"/>
          <p:cNvSpPr>
            <a:spLocks noChangeShapeType="1"/>
          </p:cNvSpPr>
          <p:nvPr/>
        </p:nvSpPr>
        <p:spPr bwMode="auto">
          <a:xfrm>
            <a:off x="3382963" y="5330825"/>
            <a:ext cx="14287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736" name="Line 104"/>
          <p:cNvSpPr>
            <a:spLocks noChangeShapeType="1"/>
          </p:cNvSpPr>
          <p:nvPr/>
        </p:nvSpPr>
        <p:spPr bwMode="auto">
          <a:xfrm>
            <a:off x="3309938" y="5402263"/>
            <a:ext cx="144462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737" name="Line 105"/>
          <p:cNvSpPr>
            <a:spLocks noChangeShapeType="1"/>
          </p:cNvSpPr>
          <p:nvPr/>
        </p:nvSpPr>
        <p:spPr bwMode="auto">
          <a:xfrm>
            <a:off x="2882900" y="5310188"/>
            <a:ext cx="142875" cy="144462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738" name="Line 106"/>
          <p:cNvSpPr>
            <a:spLocks noChangeShapeType="1"/>
          </p:cNvSpPr>
          <p:nvPr/>
        </p:nvSpPr>
        <p:spPr bwMode="auto">
          <a:xfrm>
            <a:off x="2809875" y="5381625"/>
            <a:ext cx="144463" cy="144463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739" name="AutoShape 107"/>
          <p:cNvSpPr>
            <a:spLocks noChangeArrowheads="1"/>
          </p:cNvSpPr>
          <p:nvPr/>
        </p:nvSpPr>
        <p:spPr bwMode="auto">
          <a:xfrm rot="16200000" flipV="1">
            <a:off x="3558381" y="3440907"/>
            <a:ext cx="230187" cy="1143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740" name="Line 108"/>
          <p:cNvSpPr>
            <a:spLocks noChangeShapeType="1"/>
          </p:cNvSpPr>
          <p:nvPr/>
        </p:nvSpPr>
        <p:spPr bwMode="auto">
          <a:xfrm rot="16200000">
            <a:off x="3643313" y="3498850"/>
            <a:ext cx="230188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741" name="AutoShape 109"/>
          <p:cNvSpPr>
            <a:spLocks noChangeArrowheads="1"/>
          </p:cNvSpPr>
          <p:nvPr/>
        </p:nvSpPr>
        <p:spPr bwMode="auto">
          <a:xfrm rot="16200000" flipV="1">
            <a:off x="3556794" y="4166394"/>
            <a:ext cx="230188" cy="1143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742" name="Line 110"/>
          <p:cNvSpPr>
            <a:spLocks noChangeShapeType="1"/>
          </p:cNvSpPr>
          <p:nvPr/>
        </p:nvSpPr>
        <p:spPr bwMode="auto">
          <a:xfrm rot="16200000">
            <a:off x="3641725" y="4224338"/>
            <a:ext cx="230187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743" name="Line 111"/>
          <p:cNvSpPr>
            <a:spLocks noChangeShapeType="1"/>
          </p:cNvSpPr>
          <p:nvPr/>
        </p:nvSpPr>
        <p:spPr bwMode="auto">
          <a:xfrm>
            <a:off x="4356100" y="3500438"/>
            <a:ext cx="0" cy="1081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744" name="Rectangle 112"/>
          <p:cNvSpPr>
            <a:spLocks noChangeArrowheads="1"/>
          </p:cNvSpPr>
          <p:nvPr/>
        </p:nvSpPr>
        <p:spPr bwMode="auto">
          <a:xfrm>
            <a:off x="4284663" y="4581525"/>
            <a:ext cx="144462" cy="5032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745" name="Line 113"/>
          <p:cNvSpPr>
            <a:spLocks noChangeShapeType="1"/>
          </p:cNvSpPr>
          <p:nvPr/>
        </p:nvSpPr>
        <p:spPr bwMode="auto">
          <a:xfrm>
            <a:off x="4356100" y="5084763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746" name="Oval 114"/>
          <p:cNvSpPr>
            <a:spLocks noChangeArrowheads="1"/>
          </p:cNvSpPr>
          <p:nvPr/>
        </p:nvSpPr>
        <p:spPr bwMode="auto">
          <a:xfrm>
            <a:off x="4310063" y="3814763"/>
            <a:ext cx="71437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747" name="Oval 115"/>
          <p:cNvSpPr>
            <a:spLocks noChangeArrowheads="1"/>
          </p:cNvSpPr>
          <p:nvPr/>
        </p:nvSpPr>
        <p:spPr bwMode="auto">
          <a:xfrm>
            <a:off x="4322763" y="5983288"/>
            <a:ext cx="71437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748" name="Oval 116"/>
          <p:cNvSpPr>
            <a:spLocks noChangeArrowheads="1"/>
          </p:cNvSpPr>
          <p:nvPr/>
        </p:nvSpPr>
        <p:spPr bwMode="auto">
          <a:xfrm>
            <a:off x="4310063" y="4175125"/>
            <a:ext cx="71437" cy="73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749" name="Rectangle 117"/>
          <p:cNvSpPr>
            <a:spLocks noGrp="1" noChangeArrowheads="1"/>
          </p:cNvSpPr>
          <p:nvPr>
            <p:ph type="title"/>
          </p:nvPr>
        </p:nvSpPr>
        <p:spPr>
          <a:xfrm>
            <a:off x="457200" y="274639"/>
            <a:ext cx="8229600" cy="418058"/>
          </a:xfrm>
          <a:noFill/>
          <a:ln/>
        </p:spPr>
        <p:txBody>
          <a:bodyPr/>
          <a:lstStyle/>
          <a:p>
            <a:r>
              <a:rPr lang="bg-BG" sz="2000" dirty="0" smtClean="0"/>
              <a:t>.</a:t>
            </a:r>
            <a:endParaRPr lang="bg-BG" sz="2000" dirty="0"/>
          </a:p>
        </p:txBody>
      </p:sp>
      <p:sp>
        <p:nvSpPr>
          <p:cNvPr id="69750" name="Line 118"/>
          <p:cNvSpPr>
            <a:spLocks noChangeShapeType="1"/>
          </p:cNvSpPr>
          <p:nvPr/>
        </p:nvSpPr>
        <p:spPr bwMode="auto">
          <a:xfrm>
            <a:off x="1296988" y="6453188"/>
            <a:ext cx="73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7488" y="332656"/>
            <a:ext cx="8674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Логическа операция „ИЛИ” </a:t>
            </a: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7488" y="692696"/>
            <a:ext cx="867499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Ход на работа:</a:t>
            </a:r>
            <a:br>
              <a:rPr lang="bg-BG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bg-BG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Изследвайте всички възможни комбинации на логическите състояния на входовете и изхода.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bg-BG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2. С помощта на мишката превключвайте ключовете К</a:t>
            </a:r>
            <a:r>
              <a:rPr lang="bg-BG" sz="20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bg-BG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и К</a:t>
            </a:r>
            <a:r>
              <a:rPr lang="bg-BG" sz="20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bg-BG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в положения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bg-BG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“1” и “0” в реда, указан в таблицата.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16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97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97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696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696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696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697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697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697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697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697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697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697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697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697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697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697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697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animBg="1"/>
      <p:bldP spid="69634" grpId="1" animBg="1"/>
      <p:bldP spid="69635" grpId="0" animBg="1"/>
      <p:bldP spid="69635" grpId="1" animBg="1"/>
      <p:bldP spid="69636" grpId="0" animBg="1"/>
      <p:bldP spid="69636" grpId="1" animBg="1"/>
      <p:bldP spid="69732" grpId="0"/>
      <p:bldP spid="69733" grpId="0" animBg="1"/>
      <p:bldP spid="69734" grpId="0" animBg="1"/>
      <p:bldP spid="69735" grpId="0" animBg="1"/>
      <p:bldP spid="69736" grpId="0" animBg="1"/>
      <p:bldP spid="69737" grpId="0" animBg="1"/>
      <p:bldP spid="697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Oval 2"/>
          <p:cNvSpPr>
            <a:spLocks noChangeArrowheads="1"/>
          </p:cNvSpPr>
          <p:nvPr/>
        </p:nvSpPr>
        <p:spPr bwMode="auto">
          <a:xfrm>
            <a:off x="1065213" y="3670300"/>
            <a:ext cx="503237" cy="50482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659" name="Line 3"/>
          <p:cNvSpPr>
            <a:spLocks noChangeShapeType="1"/>
          </p:cNvSpPr>
          <p:nvPr/>
        </p:nvSpPr>
        <p:spPr bwMode="auto">
          <a:xfrm>
            <a:off x="801688" y="3213100"/>
            <a:ext cx="360362" cy="504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6877050" y="4594225"/>
            <a:ext cx="863600" cy="4318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70661" name="Group 5"/>
          <p:cNvGraphicFramePr>
            <a:graphicFrameLocks noGrp="1"/>
          </p:cNvGraphicFramePr>
          <p:nvPr>
            <p:ph idx="1"/>
          </p:nvPr>
        </p:nvGraphicFramePr>
        <p:xfrm>
          <a:off x="5940425" y="2997200"/>
          <a:ext cx="2746375" cy="2590800"/>
        </p:xfrm>
        <a:graphic>
          <a:graphicData uri="http://schemas.openxmlformats.org/drawingml/2006/table">
            <a:tbl>
              <a:tblPr/>
              <a:tblGrid>
                <a:gridCol w="914400"/>
                <a:gridCol w="917575"/>
                <a:gridCol w="9144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687" name="Line 31"/>
          <p:cNvSpPr>
            <a:spLocks noChangeShapeType="1"/>
          </p:cNvSpPr>
          <p:nvPr/>
        </p:nvSpPr>
        <p:spPr bwMode="auto">
          <a:xfrm>
            <a:off x="755650" y="6021388"/>
            <a:ext cx="4679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688" name="Line 32"/>
          <p:cNvSpPr>
            <a:spLocks noChangeShapeType="1"/>
          </p:cNvSpPr>
          <p:nvPr/>
        </p:nvSpPr>
        <p:spPr bwMode="auto">
          <a:xfrm flipV="1">
            <a:off x="755650" y="3789363"/>
            <a:ext cx="0" cy="2232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689" name="Line 33"/>
          <p:cNvSpPr>
            <a:spLocks noChangeShapeType="1"/>
          </p:cNvSpPr>
          <p:nvPr/>
        </p:nvSpPr>
        <p:spPr bwMode="auto">
          <a:xfrm flipH="1" flipV="1">
            <a:off x="755650" y="2565400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690" name="Line 34"/>
          <p:cNvSpPr>
            <a:spLocks noChangeShapeType="1"/>
          </p:cNvSpPr>
          <p:nvPr/>
        </p:nvSpPr>
        <p:spPr bwMode="auto">
          <a:xfrm>
            <a:off x="755650" y="2565400"/>
            <a:ext cx="4679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691" name="Line 35"/>
          <p:cNvSpPr>
            <a:spLocks noChangeShapeType="1"/>
          </p:cNvSpPr>
          <p:nvPr/>
        </p:nvSpPr>
        <p:spPr bwMode="auto">
          <a:xfrm>
            <a:off x="1042988" y="3500438"/>
            <a:ext cx="33131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692" name="Line 36"/>
          <p:cNvSpPr>
            <a:spLocks noChangeShapeType="1"/>
          </p:cNvSpPr>
          <p:nvPr/>
        </p:nvSpPr>
        <p:spPr bwMode="auto">
          <a:xfrm>
            <a:off x="1331913" y="2565400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693" name="Line 37"/>
          <p:cNvSpPr>
            <a:spLocks noChangeShapeType="1"/>
          </p:cNvSpPr>
          <p:nvPr/>
        </p:nvSpPr>
        <p:spPr bwMode="auto">
          <a:xfrm>
            <a:off x="1331913" y="3571875"/>
            <a:ext cx="0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694" name="Arc 38"/>
          <p:cNvSpPr>
            <a:spLocks/>
          </p:cNvSpPr>
          <p:nvPr/>
        </p:nvSpPr>
        <p:spPr bwMode="auto">
          <a:xfrm rot="5400000">
            <a:off x="1295400" y="3465513"/>
            <a:ext cx="144463" cy="7143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291 w 43200"/>
              <a:gd name="T1" fmla="*/ 28955 h 33675"/>
              <a:gd name="T2" fmla="*/ 39509 w 43200"/>
              <a:gd name="T3" fmla="*/ 33675 h 33675"/>
              <a:gd name="T4" fmla="*/ 21600 w 43200"/>
              <a:gd name="T5" fmla="*/ 21600 h 33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3675" fill="none" extrusionOk="0">
                <a:moveTo>
                  <a:pt x="1290" y="28955"/>
                </a:moveTo>
                <a:cubicBezTo>
                  <a:pt x="436" y="26596"/>
                  <a:pt x="0" y="241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902"/>
                  <a:pt x="41914" y="30107"/>
                  <a:pt x="39509" y="33675"/>
                </a:cubicBezTo>
              </a:path>
              <a:path w="43200" h="33675" stroke="0" extrusionOk="0">
                <a:moveTo>
                  <a:pt x="1290" y="28955"/>
                </a:moveTo>
                <a:cubicBezTo>
                  <a:pt x="436" y="26596"/>
                  <a:pt x="0" y="241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902"/>
                  <a:pt x="41914" y="30107"/>
                  <a:pt x="39509" y="33675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695" name="Line 39"/>
          <p:cNvSpPr>
            <a:spLocks noChangeShapeType="1"/>
          </p:cNvSpPr>
          <p:nvPr/>
        </p:nvSpPr>
        <p:spPr bwMode="auto">
          <a:xfrm>
            <a:off x="1331913" y="4508500"/>
            <a:ext cx="0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696" name="Line 40"/>
          <p:cNvSpPr>
            <a:spLocks noChangeShapeType="1"/>
          </p:cNvSpPr>
          <p:nvPr/>
        </p:nvSpPr>
        <p:spPr bwMode="auto">
          <a:xfrm>
            <a:off x="1187450" y="6308725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697" name="Line 41"/>
          <p:cNvSpPr>
            <a:spLocks noChangeShapeType="1"/>
          </p:cNvSpPr>
          <p:nvPr/>
        </p:nvSpPr>
        <p:spPr bwMode="auto">
          <a:xfrm>
            <a:off x="1258888" y="6381750"/>
            <a:ext cx="144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698" name="Line 42"/>
          <p:cNvSpPr>
            <a:spLocks noChangeShapeType="1"/>
          </p:cNvSpPr>
          <p:nvPr/>
        </p:nvSpPr>
        <p:spPr bwMode="auto">
          <a:xfrm>
            <a:off x="2700338" y="3498850"/>
            <a:ext cx="0" cy="650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699" name="Line 43"/>
          <p:cNvSpPr>
            <a:spLocks noChangeShapeType="1"/>
          </p:cNvSpPr>
          <p:nvPr/>
        </p:nvSpPr>
        <p:spPr bwMode="auto">
          <a:xfrm>
            <a:off x="2700338" y="4292600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00" name="Arc 44"/>
          <p:cNvSpPr>
            <a:spLocks/>
          </p:cNvSpPr>
          <p:nvPr/>
        </p:nvSpPr>
        <p:spPr bwMode="auto">
          <a:xfrm rot="5400000">
            <a:off x="2663826" y="4184650"/>
            <a:ext cx="144462" cy="7143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291 w 43200"/>
              <a:gd name="T1" fmla="*/ 28955 h 33675"/>
              <a:gd name="T2" fmla="*/ 39509 w 43200"/>
              <a:gd name="T3" fmla="*/ 33675 h 33675"/>
              <a:gd name="T4" fmla="*/ 21600 w 43200"/>
              <a:gd name="T5" fmla="*/ 21600 h 33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3675" fill="none" extrusionOk="0">
                <a:moveTo>
                  <a:pt x="1290" y="28955"/>
                </a:moveTo>
                <a:cubicBezTo>
                  <a:pt x="436" y="26596"/>
                  <a:pt x="0" y="241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902"/>
                  <a:pt x="41914" y="30107"/>
                  <a:pt x="39509" y="33675"/>
                </a:cubicBezTo>
              </a:path>
              <a:path w="43200" h="33675" stroke="0" extrusionOk="0">
                <a:moveTo>
                  <a:pt x="1290" y="28955"/>
                </a:moveTo>
                <a:cubicBezTo>
                  <a:pt x="436" y="26596"/>
                  <a:pt x="0" y="241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902"/>
                  <a:pt x="41914" y="30107"/>
                  <a:pt x="39509" y="33675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01" name="Line 45"/>
          <p:cNvSpPr>
            <a:spLocks noChangeShapeType="1"/>
          </p:cNvSpPr>
          <p:nvPr/>
        </p:nvSpPr>
        <p:spPr bwMode="auto">
          <a:xfrm>
            <a:off x="1619250" y="4221163"/>
            <a:ext cx="2736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02" name="Rectangle 46"/>
          <p:cNvSpPr>
            <a:spLocks noChangeArrowheads="1"/>
          </p:cNvSpPr>
          <p:nvPr/>
        </p:nvSpPr>
        <p:spPr bwMode="auto">
          <a:xfrm>
            <a:off x="2627313" y="4581525"/>
            <a:ext cx="144462" cy="5032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03" name="Line 47"/>
          <p:cNvSpPr>
            <a:spLocks noChangeShapeType="1"/>
          </p:cNvSpPr>
          <p:nvPr/>
        </p:nvSpPr>
        <p:spPr bwMode="auto">
          <a:xfrm>
            <a:off x="2700338" y="5084763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04" name="AutoShape 48"/>
          <p:cNvSpPr>
            <a:spLocks noChangeArrowheads="1"/>
          </p:cNvSpPr>
          <p:nvPr/>
        </p:nvSpPr>
        <p:spPr bwMode="auto">
          <a:xfrm flipV="1">
            <a:off x="2587625" y="5300663"/>
            <a:ext cx="230188" cy="1143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05" name="Line 49"/>
          <p:cNvSpPr>
            <a:spLocks noChangeShapeType="1"/>
          </p:cNvSpPr>
          <p:nvPr/>
        </p:nvSpPr>
        <p:spPr bwMode="auto">
          <a:xfrm>
            <a:off x="2587625" y="5445125"/>
            <a:ext cx="230188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06" name="Line 50"/>
          <p:cNvSpPr>
            <a:spLocks noChangeShapeType="1"/>
          </p:cNvSpPr>
          <p:nvPr/>
        </p:nvSpPr>
        <p:spPr bwMode="auto">
          <a:xfrm>
            <a:off x="3203575" y="4221163"/>
            <a:ext cx="1588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07" name="Rectangle 51"/>
          <p:cNvSpPr>
            <a:spLocks noChangeArrowheads="1"/>
          </p:cNvSpPr>
          <p:nvPr/>
        </p:nvSpPr>
        <p:spPr bwMode="auto">
          <a:xfrm>
            <a:off x="3132138" y="4581525"/>
            <a:ext cx="144462" cy="5032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08" name="Line 52"/>
          <p:cNvSpPr>
            <a:spLocks noChangeShapeType="1"/>
          </p:cNvSpPr>
          <p:nvPr/>
        </p:nvSpPr>
        <p:spPr bwMode="auto">
          <a:xfrm>
            <a:off x="3205163" y="5084763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09" name="AutoShape 53"/>
          <p:cNvSpPr>
            <a:spLocks noChangeArrowheads="1"/>
          </p:cNvSpPr>
          <p:nvPr/>
        </p:nvSpPr>
        <p:spPr bwMode="auto">
          <a:xfrm flipV="1">
            <a:off x="3092450" y="5300663"/>
            <a:ext cx="230188" cy="1143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10" name="Line 54"/>
          <p:cNvSpPr>
            <a:spLocks noChangeShapeType="1"/>
          </p:cNvSpPr>
          <p:nvPr/>
        </p:nvSpPr>
        <p:spPr bwMode="auto">
          <a:xfrm>
            <a:off x="3092450" y="5445125"/>
            <a:ext cx="230188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11" name="Text Box 55"/>
          <p:cNvSpPr txBox="1">
            <a:spLocks noChangeArrowheads="1"/>
          </p:cNvSpPr>
          <p:nvPr/>
        </p:nvSpPr>
        <p:spPr bwMode="auto">
          <a:xfrm>
            <a:off x="3348038" y="3206750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+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0712" name="Text Box 56"/>
          <p:cNvSpPr txBox="1">
            <a:spLocks noChangeArrowheads="1"/>
          </p:cNvSpPr>
          <p:nvPr/>
        </p:nvSpPr>
        <p:spPr bwMode="auto">
          <a:xfrm>
            <a:off x="3759200" y="3206750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-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0713" name="Text Box 57"/>
          <p:cNvSpPr txBox="1">
            <a:spLocks noChangeArrowheads="1"/>
          </p:cNvSpPr>
          <p:nvPr/>
        </p:nvSpPr>
        <p:spPr bwMode="auto">
          <a:xfrm>
            <a:off x="3348038" y="3925888"/>
            <a:ext cx="26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-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0714" name="Text Box 58"/>
          <p:cNvSpPr txBox="1">
            <a:spLocks noChangeArrowheads="1"/>
          </p:cNvSpPr>
          <p:nvPr/>
        </p:nvSpPr>
        <p:spPr bwMode="auto">
          <a:xfrm>
            <a:off x="3759200" y="3925888"/>
            <a:ext cx="31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+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0715" name="Text Box 59"/>
          <p:cNvSpPr txBox="1">
            <a:spLocks noChangeArrowheads="1"/>
          </p:cNvSpPr>
          <p:nvPr/>
        </p:nvSpPr>
        <p:spPr bwMode="auto">
          <a:xfrm>
            <a:off x="3492500" y="2997200"/>
            <a:ext cx="433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D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  <a:endParaRPr lang="bg-BG" baseline="-25000">
              <a:solidFill>
                <a:srgbClr val="000000"/>
              </a:solidFill>
            </a:endParaRPr>
          </a:p>
        </p:txBody>
      </p:sp>
      <p:sp>
        <p:nvSpPr>
          <p:cNvPr id="70716" name="Text Box 60"/>
          <p:cNvSpPr txBox="1">
            <a:spLocks noChangeArrowheads="1"/>
          </p:cNvSpPr>
          <p:nvPr/>
        </p:nvSpPr>
        <p:spPr bwMode="auto">
          <a:xfrm>
            <a:off x="3492500" y="3716338"/>
            <a:ext cx="433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D</a:t>
            </a:r>
            <a:r>
              <a:rPr lang="en-US" baseline="-25000">
                <a:solidFill>
                  <a:srgbClr val="000000"/>
                </a:solidFill>
              </a:rPr>
              <a:t>2</a:t>
            </a:r>
            <a:endParaRPr lang="bg-BG" baseline="-25000">
              <a:solidFill>
                <a:srgbClr val="000000"/>
              </a:solidFill>
            </a:endParaRPr>
          </a:p>
        </p:txBody>
      </p:sp>
      <p:sp>
        <p:nvSpPr>
          <p:cNvPr id="70717" name="Line 61"/>
          <p:cNvSpPr>
            <a:spLocks noChangeShapeType="1"/>
          </p:cNvSpPr>
          <p:nvPr/>
        </p:nvSpPr>
        <p:spPr bwMode="auto">
          <a:xfrm>
            <a:off x="4356100" y="3860800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18" name="Line 62"/>
          <p:cNvSpPr>
            <a:spLocks noChangeShapeType="1"/>
          </p:cNvSpPr>
          <p:nvPr/>
        </p:nvSpPr>
        <p:spPr bwMode="auto">
          <a:xfrm flipH="1">
            <a:off x="4859338" y="3860800"/>
            <a:ext cx="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19" name="Rectangle 63"/>
          <p:cNvSpPr>
            <a:spLocks noChangeArrowheads="1"/>
          </p:cNvSpPr>
          <p:nvPr/>
        </p:nvSpPr>
        <p:spPr bwMode="auto">
          <a:xfrm>
            <a:off x="4787900" y="4581525"/>
            <a:ext cx="144463" cy="5032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20" name="Line 64"/>
          <p:cNvSpPr>
            <a:spLocks noChangeShapeType="1"/>
          </p:cNvSpPr>
          <p:nvPr/>
        </p:nvSpPr>
        <p:spPr bwMode="auto">
          <a:xfrm>
            <a:off x="4859338" y="5084763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21" name="AutoShape 65"/>
          <p:cNvSpPr>
            <a:spLocks noChangeArrowheads="1"/>
          </p:cNvSpPr>
          <p:nvPr/>
        </p:nvSpPr>
        <p:spPr bwMode="auto">
          <a:xfrm flipV="1">
            <a:off x="4748213" y="5300663"/>
            <a:ext cx="230187" cy="1143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22" name="Line 66"/>
          <p:cNvSpPr>
            <a:spLocks noChangeShapeType="1"/>
          </p:cNvSpPr>
          <p:nvPr/>
        </p:nvSpPr>
        <p:spPr bwMode="auto">
          <a:xfrm>
            <a:off x="4748213" y="5445125"/>
            <a:ext cx="230187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23" name="Line 67"/>
          <p:cNvSpPr>
            <a:spLocks noChangeShapeType="1"/>
          </p:cNvSpPr>
          <p:nvPr/>
        </p:nvSpPr>
        <p:spPr bwMode="auto">
          <a:xfrm>
            <a:off x="5435600" y="2565400"/>
            <a:ext cx="0" cy="1008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24" name="Line 68"/>
          <p:cNvSpPr>
            <a:spLocks noChangeShapeType="1"/>
          </p:cNvSpPr>
          <p:nvPr/>
        </p:nvSpPr>
        <p:spPr bwMode="auto">
          <a:xfrm>
            <a:off x="5291138" y="3573463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25" name="Line 69"/>
          <p:cNvSpPr>
            <a:spLocks noChangeShapeType="1"/>
          </p:cNvSpPr>
          <p:nvPr/>
        </p:nvSpPr>
        <p:spPr bwMode="auto">
          <a:xfrm>
            <a:off x="5362575" y="3646488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26" name="Line 70"/>
          <p:cNvSpPr>
            <a:spLocks noChangeShapeType="1"/>
          </p:cNvSpPr>
          <p:nvPr/>
        </p:nvSpPr>
        <p:spPr bwMode="auto">
          <a:xfrm>
            <a:off x="5435600" y="3644900"/>
            <a:ext cx="0" cy="2376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27" name="Text Box 71"/>
          <p:cNvSpPr txBox="1">
            <a:spLocks noChangeArrowheads="1"/>
          </p:cNvSpPr>
          <p:nvPr/>
        </p:nvSpPr>
        <p:spPr bwMode="auto">
          <a:xfrm>
            <a:off x="4740275" y="35004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S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0728" name="Text Box 72"/>
          <p:cNvSpPr txBox="1">
            <a:spLocks noChangeArrowheads="1"/>
          </p:cNvSpPr>
          <p:nvPr/>
        </p:nvSpPr>
        <p:spPr bwMode="auto">
          <a:xfrm>
            <a:off x="5364163" y="3232150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+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0729" name="Text Box 73"/>
          <p:cNvSpPr txBox="1">
            <a:spLocks noChangeArrowheads="1"/>
          </p:cNvSpPr>
          <p:nvPr/>
        </p:nvSpPr>
        <p:spPr bwMode="auto">
          <a:xfrm>
            <a:off x="5411788" y="3567113"/>
            <a:ext cx="26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-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0730" name="Text Box 74"/>
          <p:cNvSpPr txBox="1">
            <a:spLocks noChangeArrowheads="1"/>
          </p:cNvSpPr>
          <p:nvPr/>
        </p:nvSpPr>
        <p:spPr bwMode="auto">
          <a:xfrm>
            <a:off x="2051050" y="31337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A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0731" name="Text Box 75"/>
          <p:cNvSpPr txBox="1">
            <a:spLocks noChangeArrowheads="1"/>
          </p:cNvSpPr>
          <p:nvPr/>
        </p:nvSpPr>
        <p:spPr bwMode="auto">
          <a:xfrm>
            <a:off x="2032000" y="385445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B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0732" name="Oval 76"/>
          <p:cNvSpPr>
            <a:spLocks noChangeArrowheads="1"/>
          </p:cNvSpPr>
          <p:nvPr/>
        </p:nvSpPr>
        <p:spPr bwMode="auto">
          <a:xfrm>
            <a:off x="709613" y="3141663"/>
            <a:ext cx="71437" cy="71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33" name="Oval 77"/>
          <p:cNvSpPr>
            <a:spLocks noChangeArrowheads="1"/>
          </p:cNvSpPr>
          <p:nvPr/>
        </p:nvSpPr>
        <p:spPr bwMode="auto">
          <a:xfrm>
            <a:off x="709613" y="3789363"/>
            <a:ext cx="71437" cy="71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34" name="Oval 78"/>
          <p:cNvSpPr>
            <a:spLocks noChangeArrowheads="1"/>
          </p:cNvSpPr>
          <p:nvPr/>
        </p:nvSpPr>
        <p:spPr bwMode="auto">
          <a:xfrm>
            <a:off x="1285875" y="3862388"/>
            <a:ext cx="71438" cy="71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35" name="Oval 79"/>
          <p:cNvSpPr>
            <a:spLocks noChangeArrowheads="1"/>
          </p:cNvSpPr>
          <p:nvPr/>
        </p:nvSpPr>
        <p:spPr bwMode="auto">
          <a:xfrm>
            <a:off x="1285875" y="4508500"/>
            <a:ext cx="71438" cy="73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36" name="Oval 80"/>
          <p:cNvSpPr>
            <a:spLocks noChangeArrowheads="1"/>
          </p:cNvSpPr>
          <p:nvPr/>
        </p:nvSpPr>
        <p:spPr bwMode="auto">
          <a:xfrm>
            <a:off x="1298575" y="2530475"/>
            <a:ext cx="71438" cy="714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37" name="Oval 81"/>
          <p:cNvSpPr>
            <a:spLocks noChangeArrowheads="1"/>
          </p:cNvSpPr>
          <p:nvPr/>
        </p:nvSpPr>
        <p:spPr bwMode="auto">
          <a:xfrm>
            <a:off x="2662238" y="3462338"/>
            <a:ext cx="71437" cy="73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38" name="Oval 82"/>
          <p:cNvSpPr>
            <a:spLocks noChangeArrowheads="1"/>
          </p:cNvSpPr>
          <p:nvPr/>
        </p:nvSpPr>
        <p:spPr bwMode="auto">
          <a:xfrm>
            <a:off x="3165475" y="4183063"/>
            <a:ext cx="73025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39" name="Oval 83"/>
          <p:cNvSpPr>
            <a:spLocks noChangeArrowheads="1"/>
          </p:cNvSpPr>
          <p:nvPr/>
        </p:nvSpPr>
        <p:spPr bwMode="auto">
          <a:xfrm>
            <a:off x="2662238" y="5995988"/>
            <a:ext cx="71437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40" name="Oval 84"/>
          <p:cNvSpPr>
            <a:spLocks noChangeArrowheads="1"/>
          </p:cNvSpPr>
          <p:nvPr/>
        </p:nvSpPr>
        <p:spPr bwMode="auto">
          <a:xfrm>
            <a:off x="3165475" y="5995988"/>
            <a:ext cx="71438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41" name="Oval 85"/>
          <p:cNvSpPr>
            <a:spLocks noChangeArrowheads="1"/>
          </p:cNvSpPr>
          <p:nvPr/>
        </p:nvSpPr>
        <p:spPr bwMode="auto">
          <a:xfrm>
            <a:off x="4821238" y="5983288"/>
            <a:ext cx="73025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42" name="Oval 86"/>
          <p:cNvSpPr>
            <a:spLocks noChangeArrowheads="1"/>
          </p:cNvSpPr>
          <p:nvPr/>
        </p:nvSpPr>
        <p:spPr bwMode="auto">
          <a:xfrm>
            <a:off x="4802188" y="3835400"/>
            <a:ext cx="69850" cy="730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43" name="Oval 87"/>
          <p:cNvSpPr>
            <a:spLocks noChangeArrowheads="1"/>
          </p:cNvSpPr>
          <p:nvPr/>
        </p:nvSpPr>
        <p:spPr bwMode="auto">
          <a:xfrm>
            <a:off x="1293813" y="5983288"/>
            <a:ext cx="69850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44" name="Oval 88"/>
          <p:cNvSpPr>
            <a:spLocks noChangeArrowheads="1"/>
          </p:cNvSpPr>
          <p:nvPr/>
        </p:nvSpPr>
        <p:spPr bwMode="auto">
          <a:xfrm>
            <a:off x="1619250" y="4149725"/>
            <a:ext cx="69850" cy="714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45" name="Oval 89"/>
          <p:cNvSpPr>
            <a:spLocks noChangeArrowheads="1"/>
          </p:cNvSpPr>
          <p:nvPr/>
        </p:nvSpPr>
        <p:spPr bwMode="auto">
          <a:xfrm>
            <a:off x="1046163" y="3429000"/>
            <a:ext cx="69850" cy="714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46" name="Text Box 90"/>
          <p:cNvSpPr txBox="1">
            <a:spLocks noChangeArrowheads="1"/>
          </p:cNvSpPr>
          <p:nvPr/>
        </p:nvSpPr>
        <p:spPr bwMode="auto">
          <a:xfrm>
            <a:off x="1042988" y="36449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1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0747" name="Text Box 91"/>
          <p:cNvSpPr txBox="1">
            <a:spLocks noChangeArrowheads="1"/>
          </p:cNvSpPr>
          <p:nvPr/>
        </p:nvSpPr>
        <p:spPr bwMode="auto">
          <a:xfrm>
            <a:off x="1042988" y="43656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0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0748" name="Text Box 92"/>
          <p:cNvSpPr txBox="1">
            <a:spLocks noChangeArrowheads="1"/>
          </p:cNvSpPr>
          <p:nvPr/>
        </p:nvSpPr>
        <p:spPr bwMode="auto">
          <a:xfrm>
            <a:off x="971550" y="3062288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K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  <a:endParaRPr lang="bg-BG" baseline="-25000">
              <a:solidFill>
                <a:srgbClr val="000000"/>
              </a:solidFill>
            </a:endParaRPr>
          </a:p>
        </p:txBody>
      </p:sp>
      <p:sp>
        <p:nvSpPr>
          <p:cNvPr id="70749" name="Text Box 93"/>
          <p:cNvSpPr txBox="1">
            <a:spLocks noChangeArrowheads="1"/>
          </p:cNvSpPr>
          <p:nvPr/>
        </p:nvSpPr>
        <p:spPr bwMode="auto">
          <a:xfrm>
            <a:off x="1547813" y="3783013"/>
            <a:ext cx="420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K</a:t>
            </a:r>
            <a:r>
              <a:rPr lang="en-US" baseline="-25000">
                <a:solidFill>
                  <a:srgbClr val="000000"/>
                </a:solidFill>
              </a:rPr>
              <a:t>2</a:t>
            </a:r>
            <a:endParaRPr lang="bg-BG" baseline="-25000">
              <a:solidFill>
                <a:srgbClr val="000000"/>
              </a:solidFill>
            </a:endParaRPr>
          </a:p>
        </p:txBody>
      </p:sp>
      <p:sp>
        <p:nvSpPr>
          <p:cNvPr id="70750" name="Text Box 94"/>
          <p:cNvSpPr txBox="1">
            <a:spLocks noChangeArrowheads="1"/>
          </p:cNvSpPr>
          <p:nvPr/>
        </p:nvSpPr>
        <p:spPr bwMode="auto">
          <a:xfrm>
            <a:off x="447675" y="29448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1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0751" name="Text Box 95"/>
          <p:cNvSpPr txBox="1">
            <a:spLocks noChangeArrowheads="1"/>
          </p:cNvSpPr>
          <p:nvPr/>
        </p:nvSpPr>
        <p:spPr bwMode="auto">
          <a:xfrm>
            <a:off x="447675" y="36655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0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0752" name="Oval 96"/>
          <p:cNvSpPr>
            <a:spLocks noChangeArrowheads="1"/>
          </p:cNvSpPr>
          <p:nvPr/>
        </p:nvSpPr>
        <p:spPr bwMode="auto">
          <a:xfrm>
            <a:off x="1285875" y="4508500"/>
            <a:ext cx="71438" cy="73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53" name="Oval 97"/>
          <p:cNvSpPr>
            <a:spLocks noChangeArrowheads="1"/>
          </p:cNvSpPr>
          <p:nvPr/>
        </p:nvSpPr>
        <p:spPr bwMode="auto">
          <a:xfrm>
            <a:off x="1619250" y="4149725"/>
            <a:ext cx="69850" cy="714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54" name="Line 98"/>
          <p:cNvSpPr>
            <a:spLocks noChangeShapeType="1"/>
          </p:cNvSpPr>
          <p:nvPr/>
        </p:nvSpPr>
        <p:spPr bwMode="auto">
          <a:xfrm rot="18900000" flipH="1">
            <a:off x="1323975" y="4329113"/>
            <a:ext cx="3587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55" name="Line 99"/>
          <p:cNvSpPr>
            <a:spLocks noChangeShapeType="1"/>
          </p:cNvSpPr>
          <p:nvPr/>
        </p:nvSpPr>
        <p:spPr bwMode="auto">
          <a:xfrm rot="18900000" flipH="1">
            <a:off x="1271587" y="4376738"/>
            <a:ext cx="3587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56" name="Oval 100"/>
          <p:cNvSpPr>
            <a:spLocks noChangeArrowheads="1"/>
          </p:cNvSpPr>
          <p:nvPr/>
        </p:nvSpPr>
        <p:spPr bwMode="auto">
          <a:xfrm rot="18900000">
            <a:off x="709613" y="3141663"/>
            <a:ext cx="71437" cy="71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57" name="Line 101"/>
          <p:cNvSpPr>
            <a:spLocks noChangeShapeType="1"/>
          </p:cNvSpPr>
          <p:nvPr/>
        </p:nvSpPr>
        <p:spPr bwMode="auto">
          <a:xfrm rot="18900000" flipH="1">
            <a:off x="779462" y="3595688"/>
            <a:ext cx="3587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58" name="Line 102"/>
          <p:cNvSpPr>
            <a:spLocks noChangeShapeType="1"/>
          </p:cNvSpPr>
          <p:nvPr/>
        </p:nvSpPr>
        <p:spPr bwMode="auto">
          <a:xfrm rot="18900000" flipH="1">
            <a:off x="720725" y="3660776"/>
            <a:ext cx="3587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59" name="Text Box 103"/>
          <p:cNvSpPr txBox="1">
            <a:spLocks noChangeArrowheads="1"/>
          </p:cNvSpPr>
          <p:nvPr/>
        </p:nvSpPr>
        <p:spPr bwMode="auto">
          <a:xfrm>
            <a:off x="8027988" y="4037013"/>
            <a:ext cx="38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</a:rPr>
              <a:t>0</a:t>
            </a:r>
            <a:endParaRPr lang="bg-BG" sz="2800">
              <a:solidFill>
                <a:srgbClr val="000000"/>
              </a:solidFill>
            </a:endParaRPr>
          </a:p>
        </p:txBody>
      </p:sp>
      <p:sp>
        <p:nvSpPr>
          <p:cNvPr id="70760" name="Line 104"/>
          <p:cNvSpPr>
            <a:spLocks noChangeShapeType="1"/>
          </p:cNvSpPr>
          <p:nvPr/>
        </p:nvSpPr>
        <p:spPr bwMode="auto">
          <a:xfrm>
            <a:off x="5043488" y="5313363"/>
            <a:ext cx="14287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61" name="Line 105"/>
          <p:cNvSpPr>
            <a:spLocks noChangeShapeType="1"/>
          </p:cNvSpPr>
          <p:nvPr/>
        </p:nvSpPr>
        <p:spPr bwMode="auto">
          <a:xfrm>
            <a:off x="4970463" y="5384800"/>
            <a:ext cx="144462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62" name="Line 106"/>
          <p:cNvSpPr>
            <a:spLocks noChangeShapeType="1"/>
          </p:cNvSpPr>
          <p:nvPr/>
        </p:nvSpPr>
        <p:spPr bwMode="auto">
          <a:xfrm>
            <a:off x="3382963" y="5330825"/>
            <a:ext cx="14287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63" name="Line 107"/>
          <p:cNvSpPr>
            <a:spLocks noChangeShapeType="1"/>
          </p:cNvSpPr>
          <p:nvPr/>
        </p:nvSpPr>
        <p:spPr bwMode="auto">
          <a:xfrm>
            <a:off x="3309938" y="5402263"/>
            <a:ext cx="144462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64" name="Line 108"/>
          <p:cNvSpPr>
            <a:spLocks noChangeShapeType="1"/>
          </p:cNvSpPr>
          <p:nvPr/>
        </p:nvSpPr>
        <p:spPr bwMode="auto">
          <a:xfrm>
            <a:off x="2882900" y="5310188"/>
            <a:ext cx="14287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65" name="Line 109"/>
          <p:cNvSpPr>
            <a:spLocks noChangeShapeType="1"/>
          </p:cNvSpPr>
          <p:nvPr/>
        </p:nvSpPr>
        <p:spPr bwMode="auto">
          <a:xfrm>
            <a:off x="2809875" y="5381625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66" name="AutoShape 110"/>
          <p:cNvSpPr>
            <a:spLocks noChangeArrowheads="1"/>
          </p:cNvSpPr>
          <p:nvPr/>
        </p:nvSpPr>
        <p:spPr bwMode="auto">
          <a:xfrm rot="16200000" flipV="1">
            <a:off x="3558381" y="3440907"/>
            <a:ext cx="230187" cy="1143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67" name="Line 111"/>
          <p:cNvSpPr>
            <a:spLocks noChangeShapeType="1"/>
          </p:cNvSpPr>
          <p:nvPr/>
        </p:nvSpPr>
        <p:spPr bwMode="auto">
          <a:xfrm rot="16200000">
            <a:off x="3643313" y="3498850"/>
            <a:ext cx="230188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68" name="AutoShape 112"/>
          <p:cNvSpPr>
            <a:spLocks noChangeArrowheads="1"/>
          </p:cNvSpPr>
          <p:nvPr/>
        </p:nvSpPr>
        <p:spPr bwMode="auto">
          <a:xfrm rot="16200000" flipV="1">
            <a:off x="3556794" y="4166394"/>
            <a:ext cx="230188" cy="1143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69" name="Line 113"/>
          <p:cNvSpPr>
            <a:spLocks noChangeShapeType="1"/>
          </p:cNvSpPr>
          <p:nvPr/>
        </p:nvSpPr>
        <p:spPr bwMode="auto">
          <a:xfrm rot="16200000">
            <a:off x="3641725" y="4224338"/>
            <a:ext cx="230187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70" name="Line 114"/>
          <p:cNvSpPr>
            <a:spLocks noChangeShapeType="1"/>
          </p:cNvSpPr>
          <p:nvPr/>
        </p:nvSpPr>
        <p:spPr bwMode="auto">
          <a:xfrm>
            <a:off x="4356100" y="3500438"/>
            <a:ext cx="0" cy="1081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71" name="Rectangle 115"/>
          <p:cNvSpPr>
            <a:spLocks noChangeArrowheads="1"/>
          </p:cNvSpPr>
          <p:nvPr/>
        </p:nvSpPr>
        <p:spPr bwMode="auto">
          <a:xfrm>
            <a:off x="4284663" y="4581525"/>
            <a:ext cx="144462" cy="5032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72" name="Line 116"/>
          <p:cNvSpPr>
            <a:spLocks noChangeShapeType="1"/>
          </p:cNvSpPr>
          <p:nvPr/>
        </p:nvSpPr>
        <p:spPr bwMode="auto">
          <a:xfrm>
            <a:off x="4356100" y="5084763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73" name="Oval 117"/>
          <p:cNvSpPr>
            <a:spLocks noChangeArrowheads="1"/>
          </p:cNvSpPr>
          <p:nvPr/>
        </p:nvSpPr>
        <p:spPr bwMode="auto">
          <a:xfrm>
            <a:off x="4310063" y="3814763"/>
            <a:ext cx="71437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74" name="Oval 118"/>
          <p:cNvSpPr>
            <a:spLocks noChangeArrowheads="1"/>
          </p:cNvSpPr>
          <p:nvPr/>
        </p:nvSpPr>
        <p:spPr bwMode="auto">
          <a:xfrm>
            <a:off x="4322763" y="5983288"/>
            <a:ext cx="71437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75" name="Oval 119"/>
          <p:cNvSpPr>
            <a:spLocks noChangeArrowheads="1"/>
          </p:cNvSpPr>
          <p:nvPr/>
        </p:nvSpPr>
        <p:spPr bwMode="auto">
          <a:xfrm>
            <a:off x="4310063" y="4175125"/>
            <a:ext cx="71437" cy="73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776" name="Rectangle 120"/>
          <p:cNvSpPr>
            <a:spLocks noGrp="1" noChangeArrowheads="1"/>
          </p:cNvSpPr>
          <p:nvPr>
            <p:ph type="title"/>
          </p:nvPr>
        </p:nvSpPr>
        <p:spPr>
          <a:xfrm>
            <a:off x="493712" y="404664"/>
            <a:ext cx="8229600" cy="648072"/>
          </a:xfrm>
          <a:noFill/>
          <a:ln/>
        </p:spPr>
        <p:txBody>
          <a:bodyPr/>
          <a:lstStyle/>
          <a:p>
            <a:r>
              <a:rPr lang="bg-BG" sz="2800" b="1" dirty="0" smtClean="0">
                <a:latin typeface="Times New Roman" pitchFamily="18" charset="0"/>
                <a:cs typeface="Times New Roman" pitchFamily="18" charset="0"/>
              </a:rPr>
              <a:t>Логическа операция „ИЛИ”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bg-BG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777" name="Line 121"/>
          <p:cNvSpPr>
            <a:spLocks noChangeShapeType="1"/>
          </p:cNvSpPr>
          <p:nvPr/>
        </p:nvSpPr>
        <p:spPr bwMode="auto">
          <a:xfrm>
            <a:off x="1296988" y="6453188"/>
            <a:ext cx="73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7675" y="692696"/>
            <a:ext cx="844480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Ход на работа:</a:t>
            </a:r>
            <a:br>
              <a:rPr lang="bg-BG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bg-BG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Изследвайте всички възможни комбинации на логическите състояния на входовете и изхода.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bg-BG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2. С помощта на мишката превключвайте ключовете К</a:t>
            </a:r>
            <a:r>
              <a:rPr lang="bg-BG" sz="20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bg-BG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и К</a:t>
            </a:r>
            <a:r>
              <a:rPr lang="bg-BG" sz="20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bg-BG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в положения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bg-BG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“1” и “0” в реда, указан в таблицата.</a:t>
            </a:r>
          </a:p>
        </p:txBody>
      </p:sp>
    </p:spTree>
    <p:extLst>
      <p:ext uri="{BB962C8B-B14F-4D97-AF65-F5344CB8AC3E}">
        <p14:creationId xmlns:p14="http://schemas.microsoft.com/office/powerpoint/2010/main" val="32531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07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07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7066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7065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7065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707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707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707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707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707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707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707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707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707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707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707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707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nimBg="1"/>
      <p:bldP spid="70658" grpId="1" animBg="1"/>
      <p:bldP spid="70659" grpId="0" animBg="1"/>
      <p:bldP spid="70659" grpId="1" animBg="1"/>
      <p:bldP spid="70660" grpId="0" animBg="1"/>
      <p:bldP spid="70660" grpId="1" animBg="1"/>
      <p:bldP spid="70759" grpId="0"/>
      <p:bldP spid="70760" grpId="0" animBg="1"/>
      <p:bldP spid="70761" grpId="0" animBg="1"/>
      <p:bldP spid="70762" grpId="0" animBg="1"/>
      <p:bldP spid="70763" grpId="0" animBg="1"/>
      <p:bldP spid="70764" grpId="0" animBg="1"/>
      <p:bldP spid="707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5965825" y="5106988"/>
            <a:ext cx="863600" cy="4318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683" name="Oval 3"/>
          <p:cNvSpPr>
            <a:spLocks noChangeArrowheads="1"/>
          </p:cNvSpPr>
          <p:nvPr/>
        </p:nvSpPr>
        <p:spPr bwMode="auto">
          <a:xfrm>
            <a:off x="481013" y="2936875"/>
            <a:ext cx="503237" cy="50482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684" name="Line 4"/>
          <p:cNvSpPr>
            <a:spLocks noChangeShapeType="1"/>
          </p:cNvSpPr>
          <p:nvPr/>
        </p:nvSpPr>
        <p:spPr bwMode="auto">
          <a:xfrm>
            <a:off x="217488" y="2479675"/>
            <a:ext cx="360362" cy="504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71685" name="Group 5"/>
          <p:cNvGraphicFramePr>
            <a:graphicFrameLocks noGrp="1"/>
          </p:cNvGraphicFramePr>
          <p:nvPr>
            <p:ph idx="1"/>
          </p:nvPr>
        </p:nvGraphicFramePr>
        <p:xfrm>
          <a:off x="5940425" y="2997200"/>
          <a:ext cx="2746375" cy="2590800"/>
        </p:xfrm>
        <a:graphic>
          <a:graphicData uri="http://schemas.openxmlformats.org/drawingml/2006/table">
            <a:tbl>
              <a:tblPr/>
              <a:tblGrid>
                <a:gridCol w="914400"/>
                <a:gridCol w="917575"/>
                <a:gridCol w="9144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711" name="Line 31"/>
          <p:cNvSpPr>
            <a:spLocks noChangeShapeType="1"/>
          </p:cNvSpPr>
          <p:nvPr/>
        </p:nvSpPr>
        <p:spPr bwMode="auto">
          <a:xfrm>
            <a:off x="755650" y="6021388"/>
            <a:ext cx="4679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12" name="Line 32"/>
          <p:cNvSpPr>
            <a:spLocks noChangeShapeType="1"/>
          </p:cNvSpPr>
          <p:nvPr/>
        </p:nvSpPr>
        <p:spPr bwMode="auto">
          <a:xfrm flipV="1">
            <a:off x="755650" y="3789363"/>
            <a:ext cx="0" cy="2232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13" name="Line 33"/>
          <p:cNvSpPr>
            <a:spLocks noChangeShapeType="1"/>
          </p:cNvSpPr>
          <p:nvPr/>
        </p:nvSpPr>
        <p:spPr bwMode="auto">
          <a:xfrm flipH="1" flipV="1">
            <a:off x="755650" y="2565400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14" name="Line 34"/>
          <p:cNvSpPr>
            <a:spLocks noChangeShapeType="1"/>
          </p:cNvSpPr>
          <p:nvPr/>
        </p:nvSpPr>
        <p:spPr bwMode="auto">
          <a:xfrm>
            <a:off x="755650" y="2565400"/>
            <a:ext cx="4679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15" name="Line 35"/>
          <p:cNvSpPr>
            <a:spLocks noChangeShapeType="1"/>
          </p:cNvSpPr>
          <p:nvPr/>
        </p:nvSpPr>
        <p:spPr bwMode="auto">
          <a:xfrm>
            <a:off x="1042988" y="3500438"/>
            <a:ext cx="33131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16" name="Line 36"/>
          <p:cNvSpPr>
            <a:spLocks noChangeShapeType="1"/>
          </p:cNvSpPr>
          <p:nvPr/>
        </p:nvSpPr>
        <p:spPr bwMode="auto">
          <a:xfrm>
            <a:off x="1331913" y="2565400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17" name="Line 37"/>
          <p:cNvSpPr>
            <a:spLocks noChangeShapeType="1"/>
          </p:cNvSpPr>
          <p:nvPr/>
        </p:nvSpPr>
        <p:spPr bwMode="auto">
          <a:xfrm>
            <a:off x="1331913" y="3571875"/>
            <a:ext cx="0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18" name="Arc 38"/>
          <p:cNvSpPr>
            <a:spLocks/>
          </p:cNvSpPr>
          <p:nvPr/>
        </p:nvSpPr>
        <p:spPr bwMode="auto">
          <a:xfrm rot="5400000">
            <a:off x="1295400" y="3465513"/>
            <a:ext cx="144463" cy="7143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291 w 43200"/>
              <a:gd name="T1" fmla="*/ 28955 h 33675"/>
              <a:gd name="T2" fmla="*/ 39509 w 43200"/>
              <a:gd name="T3" fmla="*/ 33675 h 33675"/>
              <a:gd name="T4" fmla="*/ 21600 w 43200"/>
              <a:gd name="T5" fmla="*/ 21600 h 33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3675" fill="none" extrusionOk="0">
                <a:moveTo>
                  <a:pt x="1290" y="28955"/>
                </a:moveTo>
                <a:cubicBezTo>
                  <a:pt x="436" y="26596"/>
                  <a:pt x="0" y="241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902"/>
                  <a:pt x="41914" y="30107"/>
                  <a:pt x="39509" y="33675"/>
                </a:cubicBezTo>
              </a:path>
              <a:path w="43200" h="33675" stroke="0" extrusionOk="0">
                <a:moveTo>
                  <a:pt x="1290" y="28955"/>
                </a:moveTo>
                <a:cubicBezTo>
                  <a:pt x="436" y="26596"/>
                  <a:pt x="0" y="241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902"/>
                  <a:pt x="41914" y="30107"/>
                  <a:pt x="39509" y="33675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19" name="Line 39"/>
          <p:cNvSpPr>
            <a:spLocks noChangeShapeType="1"/>
          </p:cNvSpPr>
          <p:nvPr/>
        </p:nvSpPr>
        <p:spPr bwMode="auto">
          <a:xfrm>
            <a:off x="1331913" y="4508500"/>
            <a:ext cx="0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20" name="Line 40"/>
          <p:cNvSpPr>
            <a:spLocks noChangeShapeType="1"/>
          </p:cNvSpPr>
          <p:nvPr/>
        </p:nvSpPr>
        <p:spPr bwMode="auto">
          <a:xfrm>
            <a:off x="1187450" y="6308725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21" name="Line 41"/>
          <p:cNvSpPr>
            <a:spLocks noChangeShapeType="1"/>
          </p:cNvSpPr>
          <p:nvPr/>
        </p:nvSpPr>
        <p:spPr bwMode="auto">
          <a:xfrm>
            <a:off x="1258888" y="6381750"/>
            <a:ext cx="144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22" name="Line 42"/>
          <p:cNvSpPr>
            <a:spLocks noChangeShapeType="1"/>
          </p:cNvSpPr>
          <p:nvPr/>
        </p:nvSpPr>
        <p:spPr bwMode="auto">
          <a:xfrm>
            <a:off x="2700338" y="3498850"/>
            <a:ext cx="0" cy="650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23" name="Line 43"/>
          <p:cNvSpPr>
            <a:spLocks noChangeShapeType="1"/>
          </p:cNvSpPr>
          <p:nvPr/>
        </p:nvSpPr>
        <p:spPr bwMode="auto">
          <a:xfrm>
            <a:off x="2700338" y="4292600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24" name="Arc 44"/>
          <p:cNvSpPr>
            <a:spLocks/>
          </p:cNvSpPr>
          <p:nvPr/>
        </p:nvSpPr>
        <p:spPr bwMode="auto">
          <a:xfrm rot="5400000">
            <a:off x="2663826" y="4184650"/>
            <a:ext cx="144462" cy="7143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291 w 43200"/>
              <a:gd name="T1" fmla="*/ 28955 h 33675"/>
              <a:gd name="T2" fmla="*/ 39509 w 43200"/>
              <a:gd name="T3" fmla="*/ 33675 h 33675"/>
              <a:gd name="T4" fmla="*/ 21600 w 43200"/>
              <a:gd name="T5" fmla="*/ 21600 h 33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3675" fill="none" extrusionOk="0">
                <a:moveTo>
                  <a:pt x="1290" y="28955"/>
                </a:moveTo>
                <a:cubicBezTo>
                  <a:pt x="436" y="26596"/>
                  <a:pt x="0" y="241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902"/>
                  <a:pt x="41914" y="30107"/>
                  <a:pt x="39509" y="33675"/>
                </a:cubicBezTo>
              </a:path>
              <a:path w="43200" h="33675" stroke="0" extrusionOk="0">
                <a:moveTo>
                  <a:pt x="1290" y="28955"/>
                </a:moveTo>
                <a:cubicBezTo>
                  <a:pt x="436" y="26596"/>
                  <a:pt x="0" y="241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902"/>
                  <a:pt x="41914" y="30107"/>
                  <a:pt x="39509" y="33675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25" name="Line 45"/>
          <p:cNvSpPr>
            <a:spLocks noChangeShapeType="1"/>
          </p:cNvSpPr>
          <p:nvPr/>
        </p:nvSpPr>
        <p:spPr bwMode="auto">
          <a:xfrm>
            <a:off x="1619250" y="4221163"/>
            <a:ext cx="2736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26" name="Rectangle 46"/>
          <p:cNvSpPr>
            <a:spLocks noChangeArrowheads="1"/>
          </p:cNvSpPr>
          <p:nvPr/>
        </p:nvSpPr>
        <p:spPr bwMode="auto">
          <a:xfrm>
            <a:off x="2627313" y="4581525"/>
            <a:ext cx="144462" cy="5032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27" name="Line 47"/>
          <p:cNvSpPr>
            <a:spLocks noChangeShapeType="1"/>
          </p:cNvSpPr>
          <p:nvPr/>
        </p:nvSpPr>
        <p:spPr bwMode="auto">
          <a:xfrm>
            <a:off x="2700338" y="5084763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28" name="AutoShape 48"/>
          <p:cNvSpPr>
            <a:spLocks noChangeArrowheads="1"/>
          </p:cNvSpPr>
          <p:nvPr/>
        </p:nvSpPr>
        <p:spPr bwMode="auto">
          <a:xfrm flipV="1">
            <a:off x="2587625" y="5300663"/>
            <a:ext cx="230188" cy="1143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29" name="Line 49"/>
          <p:cNvSpPr>
            <a:spLocks noChangeShapeType="1"/>
          </p:cNvSpPr>
          <p:nvPr/>
        </p:nvSpPr>
        <p:spPr bwMode="auto">
          <a:xfrm>
            <a:off x="2587625" y="5445125"/>
            <a:ext cx="230188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30" name="Line 50"/>
          <p:cNvSpPr>
            <a:spLocks noChangeShapeType="1"/>
          </p:cNvSpPr>
          <p:nvPr/>
        </p:nvSpPr>
        <p:spPr bwMode="auto">
          <a:xfrm>
            <a:off x="3203575" y="4221163"/>
            <a:ext cx="1588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31" name="Rectangle 51"/>
          <p:cNvSpPr>
            <a:spLocks noChangeArrowheads="1"/>
          </p:cNvSpPr>
          <p:nvPr/>
        </p:nvSpPr>
        <p:spPr bwMode="auto">
          <a:xfrm>
            <a:off x="3132138" y="4581525"/>
            <a:ext cx="144462" cy="5032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32" name="Line 52"/>
          <p:cNvSpPr>
            <a:spLocks noChangeShapeType="1"/>
          </p:cNvSpPr>
          <p:nvPr/>
        </p:nvSpPr>
        <p:spPr bwMode="auto">
          <a:xfrm>
            <a:off x="3205163" y="5084763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33" name="AutoShape 53"/>
          <p:cNvSpPr>
            <a:spLocks noChangeArrowheads="1"/>
          </p:cNvSpPr>
          <p:nvPr/>
        </p:nvSpPr>
        <p:spPr bwMode="auto">
          <a:xfrm flipV="1">
            <a:off x="3092450" y="5300663"/>
            <a:ext cx="230188" cy="114300"/>
          </a:xfrm>
          <a:prstGeom prst="triangle">
            <a:avLst>
              <a:gd name="adj" fmla="val 50000"/>
            </a:avLst>
          </a:prstGeom>
          <a:solidFill>
            <a:srgbClr val="009900"/>
          </a:solidFill>
          <a:ln w="28575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34" name="Line 54"/>
          <p:cNvSpPr>
            <a:spLocks noChangeShapeType="1"/>
          </p:cNvSpPr>
          <p:nvPr/>
        </p:nvSpPr>
        <p:spPr bwMode="auto">
          <a:xfrm>
            <a:off x="3092450" y="5445125"/>
            <a:ext cx="230188" cy="1588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35" name="Text Box 55"/>
          <p:cNvSpPr txBox="1">
            <a:spLocks noChangeArrowheads="1"/>
          </p:cNvSpPr>
          <p:nvPr/>
        </p:nvSpPr>
        <p:spPr bwMode="auto">
          <a:xfrm>
            <a:off x="3348038" y="3206750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+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1736" name="Text Box 56"/>
          <p:cNvSpPr txBox="1">
            <a:spLocks noChangeArrowheads="1"/>
          </p:cNvSpPr>
          <p:nvPr/>
        </p:nvSpPr>
        <p:spPr bwMode="auto">
          <a:xfrm>
            <a:off x="3759200" y="3206750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-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1737" name="Text Box 57"/>
          <p:cNvSpPr txBox="1">
            <a:spLocks noChangeArrowheads="1"/>
          </p:cNvSpPr>
          <p:nvPr/>
        </p:nvSpPr>
        <p:spPr bwMode="auto">
          <a:xfrm>
            <a:off x="3348038" y="3925888"/>
            <a:ext cx="26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-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1738" name="Text Box 58"/>
          <p:cNvSpPr txBox="1">
            <a:spLocks noChangeArrowheads="1"/>
          </p:cNvSpPr>
          <p:nvPr/>
        </p:nvSpPr>
        <p:spPr bwMode="auto">
          <a:xfrm>
            <a:off x="3759200" y="3925888"/>
            <a:ext cx="31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+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1739" name="Text Box 59"/>
          <p:cNvSpPr txBox="1">
            <a:spLocks noChangeArrowheads="1"/>
          </p:cNvSpPr>
          <p:nvPr/>
        </p:nvSpPr>
        <p:spPr bwMode="auto">
          <a:xfrm>
            <a:off x="3492500" y="2997200"/>
            <a:ext cx="433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D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  <a:endParaRPr lang="bg-BG" baseline="-25000">
              <a:solidFill>
                <a:srgbClr val="000000"/>
              </a:solidFill>
            </a:endParaRPr>
          </a:p>
        </p:txBody>
      </p:sp>
      <p:sp>
        <p:nvSpPr>
          <p:cNvPr id="71740" name="Text Box 60"/>
          <p:cNvSpPr txBox="1">
            <a:spLocks noChangeArrowheads="1"/>
          </p:cNvSpPr>
          <p:nvPr/>
        </p:nvSpPr>
        <p:spPr bwMode="auto">
          <a:xfrm>
            <a:off x="3492500" y="3716338"/>
            <a:ext cx="433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D</a:t>
            </a:r>
            <a:r>
              <a:rPr lang="en-US" baseline="-25000">
                <a:solidFill>
                  <a:srgbClr val="000000"/>
                </a:solidFill>
              </a:rPr>
              <a:t>2</a:t>
            </a:r>
            <a:endParaRPr lang="bg-BG" baseline="-25000">
              <a:solidFill>
                <a:srgbClr val="000000"/>
              </a:solidFill>
            </a:endParaRPr>
          </a:p>
        </p:txBody>
      </p:sp>
      <p:sp>
        <p:nvSpPr>
          <p:cNvPr id="71741" name="Line 61"/>
          <p:cNvSpPr>
            <a:spLocks noChangeShapeType="1"/>
          </p:cNvSpPr>
          <p:nvPr/>
        </p:nvSpPr>
        <p:spPr bwMode="auto">
          <a:xfrm>
            <a:off x="4356100" y="3860800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42" name="Line 62"/>
          <p:cNvSpPr>
            <a:spLocks noChangeShapeType="1"/>
          </p:cNvSpPr>
          <p:nvPr/>
        </p:nvSpPr>
        <p:spPr bwMode="auto">
          <a:xfrm flipH="1">
            <a:off x="4859338" y="3860800"/>
            <a:ext cx="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43" name="Rectangle 63"/>
          <p:cNvSpPr>
            <a:spLocks noChangeArrowheads="1"/>
          </p:cNvSpPr>
          <p:nvPr/>
        </p:nvSpPr>
        <p:spPr bwMode="auto">
          <a:xfrm>
            <a:off x="4787900" y="4581525"/>
            <a:ext cx="144463" cy="5032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44" name="Line 64"/>
          <p:cNvSpPr>
            <a:spLocks noChangeShapeType="1"/>
          </p:cNvSpPr>
          <p:nvPr/>
        </p:nvSpPr>
        <p:spPr bwMode="auto">
          <a:xfrm>
            <a:off x="4859338" y="5084763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45" name="AutoShape 65"/>
          <p:cNvSpPr>
            <a:spLocks noChangeArrowheads="1"/>
          </p:cNvSpPr>
          <p:nvPr/>
        </p:nvSpPr>
        <p:spPr bwMode="auto">
          <a:xfrm flipV="1">
            <a:off x="4748213" y="5300663"/>
            <a:ext cx="230187" cy="1143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46" name="Line 66"/>
          <p:cNvSpPr>
            <a:spLocks noChangeShapeType="1"/>
          </p:cNvSpPr>
          <p:nvPr/>
        </p:nvSpPr>
        <p:spPr bwMode="auto">
          <a:xfrm>
            <a:off x="4748213" y="5445125"/>
            <a:ext cx="230187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47" name="Line 67"/>
          <p:cNvSpPr>
            <a:spLocks noChangeShapeType="1"/>
          </p:cNvSpPr>
          <p:nvPr/>
        </p:nvSpPr>
        <p:spPr bwMode="auto">
          <a:xfrm>
            <a:off x="5435600" y="2565400"/>
            <a:ext cx="0" cy="1008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48" name="Line 68"/>
          <p:cNvSpPr>
            <a:spLocks noChangeShapeType="1"/>
          </p:cNvSpPr>
          <p:nvPr/>
        </p:nvSpPr>
        <p:spPr bwMode="auto">
          <a:xfrm>
            <a:off x="5291138" y="3573463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49" name="Line 69"/>
          <p:cNvSpPr>
            <a:spLocks noChangeShapeType="1"/>
          </p:cNvSpPr>
          <p:nvPr/>
        </p:nvSpPr>
        <p:spPr bwMode="auto">
          <a:xfrm>
            <a:off x="5362575" y="3646488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50" name="Line 70"/>
          <p:cNvSpPr>
            <a:spLocks noChangeShapeType="1"/>
          </p:cNvSpPr>
          <p:nvPr/>
        </p:nvSpPr>
        <p:spPr bwMode="auto">
          <a:xfrm>
            <a:off x="5435600" y="3644900"/>
            <a:ext cx="0" cy="2376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51" name="Text Box 71"/>
          <p:cNvSpPr txBox="1">
            <a:spLocks noChangeArrowheads="1"/>
          </p:cNvSpPr>
          <p:nvPr/>
        </p:nvSpPr>
        <p:spPr bwMode="auto">
          <a:xfrm>
            <a:off x="4740275" y="35004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S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1752" name="Text Box 72"/>
          <p:cNvSpPr txBox="1">
            <a:spLocks noChangeArrowheads="1"/>
          </p:cNvSpPr>
          <p:nvPr/>
        </p:nvSpPr>
        <p:spPr bwMode="auto">
          <a:xfrm>
            <a:off x="5364163" y="3232150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+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1753" name="Text Box 73"/>
          <p:cNvSpPr txBox="1">
            <a:spLocks noChangeArrowheads="1"/>
          </p:cNvSpPr>
          <p:nvPr/>
        </p:nvSpPr>
        <p:spPr bwMode="auto">
          <a:xfrm>
            <a:off x="5411788" y="3567113"/>
            <a:ext cx="26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-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1754" name="Text Box 74"/>
          <p:cNvSpPr txBox="1">
            <a:spLocks noChangeArrowheads="1"/>
          </p:cNvSpPr>
          <p:nvPr/>
        </p:nvSpPr>
        <p:spPr bwMode="auto">
          <a:xfrm>
            <a:off x="2051050" y="31337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A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1755" name="Text Box 75"/>
          <p:cNvSpPr txBox="1">
            <a:spLocks noChangeArrowheads="1"/>
          </p:cNvSpPr>
          <p:nvPr/>
        </p:nvSpPr>
        <p:spPr bwMode="auto">
          <a:xfrm>
            <a:off x="2032000" y="385445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B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1756" name="Oval 76"/>
          <p:cNvSpPr>
            <a:spLocks noChangeArrowheads="1"/>
          </p:cNvSpPr>
          <p:nvPr/>
        </p:nvSpPr>
        <p:spPr bwMode="auto">
          <a:xfrm>
            <a:off x="709613" y="3141663"/>
            <a:ext cx="71437" cy="71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57" name="Oval 77"/>
          <p:cNvSpPr>
            <a:spLocks noChangeArrowheads="1"/>
          </p:cNvSpPr>
          <p:nvPr/>
        </p:nvSpPr>
        <p:spPr bwMode="auto">
          <a:xfrm>
            <a:off x="709613" y="3789363"/>
            <a:ext cx="71437" cy="71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58" name="Oval 78"/>
          <p:cNvSpPr>
            <a:spLocks noChangeArrowheads="1"/>
          </p:cNvSpPr>
          <p:nvPr/>
        </p:nvSpPr>
        <p:spPr bwMode="auto">
          <a:xfrm>
            <a:off x="1285875" y="3862388"/>
            <a:ext cx="71438" cy="71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59" name="Oval 79"/>
          <p:cNvSpPr>
            <a:spLocks noChangeArrowheads="1"/>
          </p:cNvSpPr>
          <p:nvPr/>
        </p:nvSpPr>
        <p:spPr bwMode="auto">
          <a:xfrm>
            <a:off x="1285875" y="4508500"/>
            <a:ext cx="71438" cy="73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60" name="Oval 80"/>
          <p:cNvSpPr>
            <a:spLocks noChangeArrowheads="1"/>
          </p:cNvSpPr>
          <p:nvPr/>
        </p:nvSpPr>
        <p:spPr bwMode="auto">
          <a:xfrm>
            <a:off x="1298575" y="2530475"/>
            <a:ext cx="71438" cy="714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61" name="Oval 81"/>
          <p:cNvSpPr>
            <a:spLocks noChangeArrowheads="1"/>
          </p:cNvSpPr>
          <p:nvPr/>
        </p:nvSpPr>
        <p:spPr bwMode="auto">
          <a:xfrm>
            <a:off x="2662238" y="3462338"/>
            <a:ext cx="71437" cy="73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62" name="Oval 82"/>
          <p:cNvSpPr>
            <a:spLocks noChangeArrowheads="1"/>
          </p:cNvSpPr>
          <p:nvPr/>
        </p:nvSpPr>
        <p:spPr bwMode="auto">
          <a:xfrm>
            <a:off x="3165475" y="4183063"/>
            <a:ext cx="73025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63" name="Oval 83"/>
          <p:cNvSpPr>
            <a:spLocks noChangeArrowheads="1"/>
          </p:cNvSpPr>
          <p:nvPr/>
        </p:nvSpPr>
        <p:spPr bwMode="auto">
          <a:xfrm>
            <a:off x="2662238" y="5995988"/>
            <a:ext cx="71437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64" name="Oval 84"/>
          <p:cNvSpPr>
            <a:spLocks noChangeArrowheads="1"/>
          </p:cNvSpPr>
          <p:nvPr/>
        </p:nvSpPr>
        <p:spPr bwMode="auto">
          <a:xfrm>
            <a:off x="3165475" y="5995988"/>
            <a:ext cx="71438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65" name="Oval 85"/>
          <p:cNvSpPr>
            <a:spLocks noChangeArrowheads="1"/>
          </p:cNvSpPr>
          <p:nvPr/>
        </p:nvSpPr>
        <p:spPr bwMode="auto">
          <a:xfrm>
            <a:off x="4821238" y="5983288"/>
            <a:ext cx="73025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66" name="Oval 86"/>
          <p:cNvSpPr>
            <a:spLocks noChangeArrowheads="1"/>
          </p:cNvSpPr>
          <p:nvPr/>
        </p:nvSpPr>
        <p:spPr bwMode="auto">
          <a:xfrm>
            <a:off x="4802188" y="3835400"/>
            <a:ext cx="69850" cy="730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67" name="Oval 87"/>
          <p:cNvSpPr>
            <a:spLocks noChangeArrowheads="1"/>
          </p:cNvSpPr>
          <p:nvPr/>
        </p:nvSpPr>
        <p:spPr bwMode="auto">
          <a:xfrm>
            <a:off x="1293813" y="5983288"/>
            <a:ext cx="69850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68" name="Oval 88"/>
          <p:cNvSpPr>
            <a:spLocks noChangeArrowheads="1"/>
          </p:cNvSpPr>
          <p:nvPr/>
        </p:nvSpPr>
        <p:spPr bwMode="auto">
          <a:xfrm>
            <a:off x="1619250" y="4149725"/>
            <a:ext cx="69850" cy="714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69" name="Text Box 89"/>
          <p:cNvSpPr txBox="1">
            <a:spLocks noChangeArrowheads="1"/>
          </p:cNvSpPr>
          <p:nvPr/>
        </p:nvSpPr>
        <p:spPr bwMode="auto">
          <a:xfrm>
            <a:off x="1042988" y="36449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1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1770" name="Text Box 90"/>
          <p:cNvSpPr txBox="1">
            <a:spLocks noChangeArrowheads="1"/>
          </p:cNvSpPr>
          <p:nvPr/>
        </p:nvSpPr>
        <p:spPr bwMode="auto">
          <a:xfrm>
            <a:off x="1042988" y="43656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0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1771" name="Text Box 91"/>
          <p:cNvSpPr txBox="1">
            <a:spLocks noChangeArrowheads="1"/>
          </p:cNvSpPr>
          <p:nvPr/>
        </p:nvSpPr>
        <p:spPr bwMode="auto">
          <a:xfrm>
            <a:off x="971550" y="3062288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K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  <a:endParaRPr lang="bg-BG" baseline="-25000">
              <a:solidFill>
                <a:srgbClr val="000000"/>
              </a:solidFill>
            </a:endParaRPr>
          </a:p>
        </p:txBody>
      </p:sp>
      <p:sp>
        <p:nvSpPr>
          <p:cNvPr id="71772" name="Text Box 92"/>
          <p:cNvSpPr txBox="1">
            <a:spLocks noChangeArrowheads="1"/>
          </p:cNvSpPr>
          <p:nvPr/>
        </p:nvSpPr>
        <p:spPr bwMode="auto">
          <a:xfrm>
            <a:off x="1547813" y="3783013"/>
            <a:ext cx="420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K</a:t>
            </a:r>
            <a:r>
              <a:rPr lang="en-US" baseline="-25000">
                <a:solidFill>
                  <a:srgbClr val="000000"/>
                </a:solidFill>
              </a:rPr>
              <a:t>2</a:t>
            </a:r>
            <a:endParaRPr lang="bg-BG" baseline="-25000">
              <a:solidFill>
                <a:srgbClr val="000000"/>
              </a:solidFill>
            </a:endParaRPr>
          </a:p>
        </p:txBody>
      </p:sp>
      <p:sp>
        <p:nvSpPr>
          <p:cNvPr id="71773" name="Text Box 93"/>
          <p:cNvSpPr txBox="1">
            <a:spLocks noChangeArrowheads="1"/>
          </p:cNvSpPr>
          <p:nvPr/>
        </p:nvSpPr>
        <p:spPr bwMode="auto">
          <a:xfrm>
            <a:off x="447675" y="29448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1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1774" name="Text Box 94"/>
          <p:cNvSpPr txBox="1">
            <a:spLocks noChangeArrowheads="1"/>
          </p:cNvSpPr>
          <p:nvPr/>
        </p:nvSpPr>
        <p:spPr bwMode="auto">
          <a:xfrm>
            <a:off x="447675" y="36655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0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1775" name="Oval 95"/>
          <p:cNvSpPr>
            <a:spLocks noChangeArrowheads="1"/>
          </p:cNvSpPr>
          <p:nvPr/>
        </p:nvSpPr>
        <p:spPr bwMode="auto">
          <a:xfrm>
            <a:off x="1622425" y="4149725"/>
            <a:ext cx="69850" cy="714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76" name="Line 96"/>
          <p:cNvSpPr>
            <a:spLocks noChangeShapeType="1"/>
          </p:cNvSpPr>
          <p:nvPr/>
        </p:nvSpPr>
        <p:spPr bwMode="auto">
          <a:xfrm rot="2700000" flipH="1">
            <a:off x="1333500" y="4078288"/>
            <a:ext cx="3587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77" name="Line 97"/>
          <p:cNvSpPr>
            <a:spLocks noChangeShapeType="1"/>
          </p:cNvSpPr>
          <p:nvPr/>
        </p:nvSpPr>
        <p:spPr bwMode="auto">
          <a:xfrm rot="2700000" flipH="1">
            <a:off x="1295400" y="4043363"/>
            <a:ext cx="3587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78" name="Oval 98"/>
          <p:cNvSpPr>
            <a:spLocks noChangeArrowheads="1"/>
          </p:cNvSpPr>
          <p:nvPr/>
        </p:nvSpPr>
        <p:spPr bwMode="auto">
          <a:xfrm>
            <a:off x="1046163" y="3429000"/>
            <a:ext cx="69850" cy="714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79" name="Line 99"/>
          <p:cNvSpPr>
            <a:spLocks noChangeShapeType="1"/>
          </p:cNvSpPr>
          <p:nvPr/>
        </p:nvSpPr>
        <p:spPr bwMode="auto">
          <a:xfrm rot="18900000" flipH="1">
            <a:off x="779462" y="3595688"/>
            <a:ext cx="3587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80" name="Line 100"/>
          <p:cNvSpPr>
            <a:spLocks noChangeShapeType="1"/>
          </p:cNvSpPr>
          <p:nvPr/>
        </p:nvSpPr>
        <p:spPr bwMode="auto">
          <a:xfrm rot="18900000" flipH="1">
            <a:off x="720725" y="3660776"/>
            <a:ext cx="3587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81" name="Text Box 101"/>
          <p:cNvSpPr txBox="1">
            <a:spLocks noChangeArrowheads="1"/>
          </p:cNvSpPr>
          <p:nvPr/>
        </p:nvSpPr>
        <p:spPr bwMode="auto">
          <a:xfrm>
            <a:off x="8027988" y="4552950"/>
            <a:ext cx="382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bg-BG" sz="2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1782" name="Line 102"/>
          <p:cNvSpPr>
            <a:spLocks noChangeShapeType="1"/>
          </p:cNvSpPr>
          <p:nvPr/>
        </p:nvSpPr>
        <p:spPr bwMode="auto">
          <a:xfrm>
            <a:off x="5043488" y="5313363"/>
            <a:ext cx="142875" cy="1444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83" name="Line 103"/>
          <p:cNvSpPr>
            <a:spLocks noChangeShapeType="1"/>
          </p:cNvSpPr>
          <p:nvPr/>
        </p:nvSpPr>
        <p:spPr bwMode="auto">
          <a:xfrm>
            <a:off x="4970463" y="5384800"/>
            <a:ext cx="144462" cy="1444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84" name="Line 104"/>
          <p:cNvSpPr>
            <a:spLocks noChangeShapeType="1"/>
          </p:cNvSpPr>
          <p:nvPr/>
        </p:nvSpPr>
        <p:spPr bwMode="auto">
          <a:xfrm>
            <a:off x="3382963" y="5330825"/>
            <a:ext cx="142875" cy="144463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85" name="Line 105"/>
          <p:cNvSpPr>
            <a:spLocks noChangeShapeType="1"/>
          </p:cNvSpPr>
          <p:nvPr/>
        </p:nvSpPr>
        <p:spPr bwMode="auto">
          <a:xfrm>
            <a:off x="3309938" y="5402263"/>
            <a:ext cx="144462" cy="144462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86" name="Line 106"/>
          <p:cNvSpPr>
            <a:spLocks noChangeShapeType="1"/>
          </p:cNvSpPr>
          <p:nvPr/>
        </p:nvSpPr>
        <p:spPr bwMode="auto">
          <a:xfrm>
            <a:off x="2882900" y="5310188"/>
            <a:ext cx="14287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87" name="Line 107"/>
          <p:cNvSpPr>
            <a:spLocks noChangeShapeType="1"/>
          </p:cNvSpPr>
          <p:nvPr/>
        </p:nvSpPr>
        <p:spPr bwMode="auto">
          <a:xfrm>
            <a:off x="2809875" y="5381625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88" name="AutoShape 108"/>
          <p:cNvSpPr>
            <a:spLocks noChangeArrowheads="1"/>
          </p:cNvSpPr>
          <p:nvPr/>
        </p:nvSpPr>
        <p:spPr bwMode="auto">
          <a:xfrm rot="16200000" flipV="1">
            <a:off x="3558381" y="3440907"/>
            <a:ext cx="230187" cy="1143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89" name="Line 109"/>
          <p:cNvSpPr>
            <a:spLocks noChangeShapeType="1"/>
          </p:cNvSpPr>
          <p:nvPr/>
        </p:nvSpPr>
        <p:spPr bwMode="auto">
          <a:xfrm rot="16200000">
            <a:off x="3643313" y="3498850"/>
            <a:ext cx="230188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90" name="AutoShape 110"/>
          <p:cNvSpPr>
            <a:spLocks noChangeArrowheads="1"/>
          </p:cNvSpPr>
          <p:nvPr/>
        </p:nvSpPr>
        <p:spPr bwMode="auto">
          <a:xfrm rot="16200000" flipV="1">
            <a:off x="3556794" y="4166394"/>
            <a:ext cx="230188" cy="1143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91" name="Line 111"/>
          <p:cNvSpPr>
            <a:spLocks noChangeShapeType="1"/>
          </p:cNvSpPr>
          <p:nvPr/>
        </p:nvSpPr>
        <p:spPr bwMode="auto">
          <a:xfrm rot="16200000">
            <a:off x="3641725" y="4224338"/>
            <a:ext cx="230187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92" name="Line 112"/>
          <p:cNvSpPr>
            <a:spLocks noChangeShapeType="1"/>
          </p:cNvSpPr>
          <p:nvPr/>
        </p:nvSpPr>
        <p:spPr bwMode="auto">
          <a:xfrm>
            <a:off x="4356100" y="3500438"/>
            <a:ext cx="0" cy="1081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93" name="Rectangle 113"/>
          <p:cNvSpPr>
            <a:spLocks noChangeArrowheads="1"/>
          </p:cNvSpPr>
          <p:nvPr/>
        </p:nvSpPr>
        <p:spPr bwMode="auto">
          <a:xfrm>
            <a:off x="4284663" y="4581525"/>
            <a:ext cx="144462" cy="5032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94" name="Line 114"/>
          <p:cNvSpPr>
            <a:spLocks noChangeShapeType="1"/>
          </p:cNvSpPr>
          <p:nvPr/>
        </p:nvSpPr>
        <p:spPr bwMode="auto">
          <a:xfrm>
            <a:off x="4356100" y="5084763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95" name="Oval 115"/>
          <p:cNvSpPr>
            <a:spLocks noChangeArrowheads="1"/>
          </p:cNvSpPr>
          <p:nvPr/>
        </p:nvSpPr>
        <p:spPr bwMode="auto">
          <a:xfrm>
            <a:off x="4310063" y="3814763"/>
            <a:ext cx="71437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96" name="Oval 116"/>
          <p:cNvSpPr>
            <a:spLocks noChangeArrowheads="1"/>
          </p:cNvSpPr>
          <p:nvPr/>
        </p:nvSpPr>
        <p:spPr bwMode="auto">
          <a:xfrm>
            <a:off x="4322763" y="5983288"/>
            <a:ext cx="71437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97" name="Oval 117"/>
          <p:cNvSpPr>
            <a:spLocks noChangeArrowheads="1"/>
          </p:cNvSpPr>
          <p:nvPr/>
        </p:nvSpPr>
        <p:spPr bwMode="auto">
          <a:xfrm>
            <a:off x="4310063" y="4175125"/>
            <a:ext cx="71437" cy="73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98" name="Rectangle 118"/>
          <p:cNvSpPr>
            <a:spLocks noGrp="1" noChangeArrowheads="1"/>
          </p:cNvSpPr>
          <p:nvPr>
            <p:ph type="title"/>
          </p:nvPr>
        </p:nvSpPr>
        <p:spPr>
          <a:xfrm>
            <a:off x="447675" y="332656"/>
            <a:ext cx="8229600" cy="576064"/>
          </a:xfrm>
          <a:noFill/>
          <a:ln/>
        </p:spPr>
        <p:txBody>
          <a:bodyPr/>
          <a:lstStyle/>
          <a:p>
            <a:r>
              <a:rPr lang="bg-BG" sz="2800" b="1" dirty="0" smtClean="0">
                <a:latin typeface="Times New Roman" pitchFamily="18" charset="0"/>
                <a:cs typeface="Times New Roman" pitchFamily="18" charset="0"/>
              </a:rPr>
              <a:t>Логическа операция „ИЛИ”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bg-BG" sz="2800" dirty="0"/>
          </a:p>
        </p:txBody>
      </p:sp>
      <p:sp>
        <p:nvSpPr>
          <p:cNvPr id="71799" name="Line 119"/>
          <p:cNvSpPr>
            <a:spLocks noChangeShapeType="1"/>
          </p:cNvSpPr>
          <p:nvPr/>
        </p:nvSpPr>
        <p:spPr bwMode="auto">
          <a:xfrm>
            <a:off x="1296988" y="6453188"/>
            <a:ext cx="73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2673" y="563960"/>
            <a:ext cx="8494811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Ход на работа:</a:t>
            </a:r>
            <a:br>
              <a:rPr lang="bg-BG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bg-BG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Изследвайте всички възможни комбинации на логическите състояния на входовете и изхода.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bg-BG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2. С помощта на мишката превключвайте ключовете К</a:t>
            </a:r>
            <a:r>
              <a:rPr lang="bg-BG" sz="20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bg-BG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и К</a:t>
            </a:r>
            <a:r>
              <a:rPr lang="bg-BG" sz="20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bg-BG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в положения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bg-BG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“1” и “0” в реда, указан в таблицата.</a:t>
            </a:r>
          </a:p>
        </p:txBody>
      </p:sp>
    </p:spTree>
    <p:extLst>
      <p:ext uri="{BB962C8B-B14F-4D97-AF65-F5344CB8AC3E}">
        <p14:creationId xmlns:p14="http://schemas.microsoft.com/office/powerpoint/2010/main" val="254341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17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17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7168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7168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7168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717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717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717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717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717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717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717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717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717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717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717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717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animBg="1"/>
      <p:bldP spid="71682" grpId="1" animBg="1"/>
      <p:bldP spid="71683" grpId="0" animBg="1"/>
      <p:bldP spid="71683" grpId="1" animBg="1"/>
      <p:bldP spid="71684" grpId="0" animBg="1"/>
      <p:bldP spid="71684" grpId="1" animBg="1"/>
      <p:bldP spid="71781" grpId="0"/>
      <p:bldP spid="71782" grpId="0" animBg="1"/>
      <p:bldP spid="71783" grpId="0" animBg="1"/>
      <p:bldP spid="71784" grpId="0" animBg="1"/>
      <p:bldP spid="71785" grpId="0" animBg="1"/>
      <p:bldP spid="71786" grpId="0" animBg="1"/>
      <p:bldP spid="7178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6" name="Group 2"/>
          <p:cNvGraphicFramePr>
            <a:graphicFrameLocks noGrp="1"/>
          </p:cNvGraphicFramePr>
          <p:nvPr>
            <p:ph idx="1"/>
          </p:nvPr>
        </p:nvGraphicFramePr>
        <p:xfrm>
          <a:off x="5940425" y="2997200"/>
          <a:ext cx="2746375" cy="2590800"/>
        </p:xfrm>
        <a:graphic>
          <a:graphicData uri="http://schemas.openxmlformats.org/drawingml/2006/table">
            <a:tbl>
              <a:tblPr/>
              <a:tblGrid>
                <a:gridCol w="914400"/>
                <a:gridCol w="917575"/>
                <a:gridCol w="9144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733" name="Line 29"/>
          <p:cNvSpPr>
            <a:spLocks noChangeShapeType="1"/>
          </p:cNvSpPr>
          <p:nvPr/>
        </p:nvSpPr>
        <p:spPr bwMode="auto">
          <a:xfrm>
            <a:off x="755650" y="6021388"/>
            <a:ext cx="4679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34" name="Line 30"/>
          <p:cNvSpPr>
            <a:spLocks noChangeShapeType="1"/>
          </p:cNvSpPr>
          <p:nvPr/>
        </p:nvSpPr>
        <p:spPr bwMode="auto">
          <a:xfrm flipV="1">
            <a:off x="755650" y="3789363"/>
            <a:ext cx="0" cy="2232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35" name="Line 31"/>
          <p:cNvSpPr>
            <a:spLocks noChangeShapeType="1"/>
          </p:cNvSpPr>
          <p:nvPr/>
        </p:nvSpPr>
        <p:spPr bwMode="auto">
          <a:xfrm flipH="1" flipV="1">
            <a:off x="755650" y="2565400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36" name="Line 32"/>
          <p:cNvSpPr>
            <a:spLocks noChangeShapeType="1"/>
          </p:cNvSpPr>
          <p:nvPr/>
        </p:nvSpPr>
        <p:spPr bwMode="auto">
          <a:xfrm>
            <a:off x="755650" y="2565400"/>
            <a:ext cx="4679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37" name="Line 33"/>
          <p:cNvSpPr>
            <a:spLocks noChangeShapeType="1"/>
          </p:cNvSpPr>
          <p:nvPr/>
        </p:nvSpPr>
        <p:spPr bwMode="auto">
          <a:xfrm>
            <a:off x="1042988" y="3500438"/>
            <a:ext cx="33131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38" name="Line 34"/>
          <p:cNvSpPr>
            <a:spLocks noChangeShapeType="1"/>
          </p:cNvSpPr>
          <p:nvPr/>
        </p:nvSpPr>
        <p:spPr bwMode="auto">
          <a:xfrm>
            <a:off x="1331913" y="2565400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39" name="Line 35"/>
          <p:cNvSpPr>
            <a:spLocks noChangeShapeType="1"/>
          </p:cNvSpPr>
          <p:nvPr/>
        </p:nvSpPr>
        <p:spPr bwMode="auto">
          <a:xfrm>
            <a:off x="1331913" y="3571875"/>
            <a:ext cx="0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40" name="Arc 36"/>
          <p:cNvSpPr>
            <a:spLocks/>
          </p:cNvSpPr>
          <p:nvPr/>
        </p:nvSpPr>
        <p:spPr bwMode="auto">
          <a:xfrm rot="5400000">
            <a:off x="1295400" y="3465513"/>
            <a:ext cx="144463" cy="7143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291 w 43200"/>
              <a:gd name="T1" fmla="*/ 28955 h 33675"/>
              <a:gd name="T2" fmla="*/ 39509 w 43200"/>
              <a:gd name="T3" fmla="*/ 33675 h 33675"/>
              <a:gd name="T4" fmla="*/ 21600 w 43200"/>
              <a:gd name="T5" fmla="*/ 21600 h 33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3675" fill="none" extrusionOk="0">
                <a:moveTo>
                  <a:pt x="1290" y="28955"/>
                </a:moveTo>
                <a:cubicBezTo>
                  <a:pt x="436" y="26596"/>
                  <a:pt x="0" y="241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902"/>
                  <a:pt x="41914" y="30107"/>
                  <a:pt x="39509" y="33675"/>
                </a:cubicBezTo>
              </a:path>
              <a:path w="43200" h="33675" stroke="0" extrusionOk="0">
                <a:moveTo>
                  <a:pt x="1290" y="28955"/>
                </a:moveTo>
                <a:cubicBezTo>
                  <a:pt x="436" y="26596"/>
                  <a:pt x="0" y="241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902"/>
                  <a:pt x="41914" y="30107"/>
                  <a:pt x="39509" y="33675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41" name="Line 37"/>
          <p:cNvSpPr>
            <a:spLocks noChangeShapeType="1"/>
          </p:cNvSpPr>
          <p:nvPr/>
        </p:nvSpPr>
        <p:spPr bwMode="auto">
          <a:xfrm>
            <a:off x="1331913" y="4508500"/>
            <a:ext cx="0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42" name="Line 38"/>
          <p:cNvSpPr>
            <a:spLocks noChangeShapeType="1"/>
          </p:cNvSpPr>
          <p:nvPr/>
        </p:nvSpPr>
        <p:spPr bwMode="auto">
          <a:xfrm>
            <a:off x="1187450" y="6308725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43" name="Line 39"/>
          <p:cNvSpPr>
            <a:spLocks noChangeShapeType="1"/>
          </p:cNvSpPr>
          <p:nvPr/>
        </p:nvSpPr>
        <p:spPr bwMode="auto">
          <a:xfrm>
            <a:off x="1258888" y="6381750"/>
            <a:ext cx="144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44" name="Line 40"/>
          <p:cNvSpPr>
            <a:spLocks noChangeShapeType="1"/>
          </p:cNvSpPr>
          <p:nvPr/>
        </p:nvSpPr>
        <p:spPr bwMode="auto">
          <a:xfrm>
            <a:off x="2700338" y="3498850"/>
            <a:ext cx="0" cy="650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45" name="Line 41"/>
          <p:cNvSpPr>
            <a:spLocks noChangeShapeType="1"/>
          </p:cNvSpPr>
          <p:nvPr/>
        </p:nvSpPr>
        <p:spPr bwMode="auto">
          <a:xfrm>
            <a:off x="2700338" y="4292600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46" name="Arc 42"/>
          <p:cNvSpPr>
            <a:spLocks/>
          </p:cNvSpPr>
          <p:nvPr/>
        </p:nvSpPr>
        <p:spPr bwMode="auto">
          <a:xfrm rot="5400000">
            <a:off x="2663826" y="4184650"/>
            <a:ext cx="144462" cy="7143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291 w 43200"/>
              <a:gd name="T1" fmla="*/ 28955 h 33675"/>
              <a:gd name="T2" fmla="*/ 39509 w 43200"/>
              <a:gd name="T3" fmla="*/ 33675 h 33675"/>
              <a:gd name="T4" fmla="*/ 21600 w 43200"/>
              <a:gd name="T5" fmla="*/ 21600 h 33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3675" fill="none" extrusionOk="0">
                <a:moveTo>
                  <a:pt x="1290" y="28955"/>
                </a:moveTo>
                <a:cubicBezTo>
                  <a:pt x="436" y="26596"/>
                  <a:pt x="0" y="241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902"/>
                  <a:pt x="41914" y="30107"/>
                  <a:pt x="39509" y="33675"/>
                </a:cubicBezTo>
              </a:path>
              <a:path w="43200" h="33675" stroke="0" extrusionOk="0">
                <a:moveTo>
                  <a:pt x="1290" y="28955"/>
                </a:moveTo>
                <a:cubicBezTo>
                  <a:pt x="436" y="26596"/>
                  <a:pt x="0" y="241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902"/>
                  <a:pt x="41914" y="30107"/>
                  <a:pt x="39509" y="33675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47" name="Line 43"/>
          <p:cNvSpPr>
            <a:spLocks noChangeShapeType="1"/>
          </p:cNvSpPr>
          <p:nvPr/>
        </p:nvSpPr>
        <p:spPr bwMode="auto">
          <a:xfrm>
            <a:off x="1619250" y="4221163"/>
            <a:ext cx="2736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48" name="Rectangle 44"/>
          <p:cNvSpPr>
            <a:spLocks noChangeArrowheads="1"/>
          </p:cNvSpPr>
          <p:nvPr/>
        </p:nvSpPr>
        <p:spPr bwMode="auto">
          <a:xfrm>
            <a:off x="2627313" y="4581525"/>
            <a:ext cx="144462" cy="5032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49" name="Line 45"/>
          <p:cNvSpPr>
            <a:spLocks noChangeShapeType="1"/>
          </p:cNvSpPr>
          <p:nvPr/>
        </p:nvSpPr>
        <p:spPr bwMode="auto">
          <a:xfrm>
            <a:off x="2700338" y="5084763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50" name="AutoShape 46"/>
          <p:cNvSpPr>
            <a:spLocks noChangeArrowheads="1"/>
          </p:cNvSpPr>
          <p:nvPr/>
        </p:nvSpPr>
        <p:spPr bwMode="auto">
          <a:xfrm flipV="1">
            <a:off x="2587625" y="5300663"/>
            <a:ext cx="230188" cy="114300"/>
          </a:xfrm>
          <a:prstGeom prst="triangle">
            <a:avLst>
              <a:gd name="adj" fmla="val 50000"/>
            </a:avLst>
          </a:prstGeom>
          <a:solidFill>
            <a:srgbClr val="009900"/>
          </a:solidFill>
          <a:ln w="28575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51" name="Line 47"/>
          <p:cNvSpPr>
            <a:spLocks noChangeShapeType="1"/>
          </p:cNvSpPr>
          <p:nvPr/>
        </p:nvSpPr>
        <p:spPr bwMode="auto">
          <a:xfrm>
            <a:off x="2587625" y="5445125"/>
            <a:ext cx="230188" cy="1588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52" name="Line 48"/>
          <p:cNvSpPr>
            <a:spLocks noChangeShapeType="1"/>
          </p:cNvSpPr>
          <p:nvPr/>
        </p:nvSpPr>
        <p:spPr bwMode="auto">
          <a:xfrm>
            <a:off x="3203575" y="4221163"/>
            <a:ext cx="1588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53" name="Rectangle 49"/>
          <p:cNvSpPr>
            <a:spLocks noChangeArrowheads="1"/>
          </p:cNvSpPr>
          <p:nvPr/>
        </p:nvSpPr>
        <p:spPr bwMode="auto">
          <a:xfrm>
            <a:off x="3132138" y="4581525"/>
            <a:ext cx="144462" cy="5032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54" name="Line 50"/>
          <p:cNvSpPr>
            <a:spLocks noChangeShapeType="1"/>
          </p:cNvSpPr>
          <p:nvPr/>
        </p:nvSpPr>
        <p:spPr bwMode="auto">
          <a:xfrm>
            <a:off x="3205163" y="5084763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55" name="AutoShape 51"/>
          <p:cNvSpPr>
            <a:spLocks noChangeArrowheads="1"/>
          </p:cNvSpPr>
          <p:nvPr/>
        </p:nvSpPr>
        <p:spPr bwMode="auto">
          <a:xfrm flipV="1">
            <a:off x="3092450" y="5300663"/>
            <a:ext cx="230188" cy="114300"/>
          </a:xfrm>
          <a:prstGeom prst="triangle">
            <a:avLst>
              <a:gd name="adj" fmla="val 50000"/>
            </a:avLst>
          </a:prstGeom>
          <a:solidFill>
            <a:srgbClr val="009900"/>
          </a:solidFill>
          <a:ln w="28575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56" name="Line 52"/>
          <p:cNvSpPr>
            <a:spLocks noChangeShapeType="1"/>
          </p:cNvSpPr>
          <p:nvPr/>
        </p:nvSpPr>
        <p:spPr bwMode="auto">
          <a:xfrm>
            <a:off x="3092450" y="5445125"/>
            <a:ext cx="230188" cy="1588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57" name="Text Box 53"/>
          <p:cNvSpPr txBox="1">
            <a:spLocks noChangeArrowheads="1"/>
          </p:cNvSpPr>
          <p:nvPr/>
        </p:nvSpPr>
        <p:spPr bwMode="auto">
          <a:xfrm>
            <a:off x="3348038" y="3206750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+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2758" name="Text Box 54"/>
          <p:cNvSpPr txBox="1">
            <a:spLocks noChangeArrowheads="1"/>
          </p:cNvSpPr>
          <p:nvPr/>
        </p:nvSpPr>
        <p:spPr bwMode="auto">
          <a:xfrm>
            <a:off x="3759200" y="3206750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-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2759" name="Text Box 55"/>
          <p:cNvSpPr txBox="1">
            <a:spLocks noChangeArrowheads="1"/>
          </p:cNvSpPr>
          <p:nvPr/>
        </p:nvSpPr>
        <p:spPr bwMode="auto">
          <a:xfrm>
            <a:off x="3348038" y="3925888"/>
            <a:ext cx="26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-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2760" name="Text Box 56"/>
          <p:cNvSpPr txBox="1">
            <a:spLocks noChangeArrowheads="1"/>
          </p:cNvSpPr>
          <p:nvPr/>
        </p:nvSpPr>
        <p:spPr bwMode="auto">
          <a:xfrm>
            <a:off x="3759200" y="3925888"/>
            <a:ext cx="31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+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2761" name="Text Box 57"/>
          <p:cNvSpPr txBox="1">
            <a:spLocks noChangeArrowheads="1"/>
          </p:cNvSpPr>
          <p:nvPr/>
        </p:nvSpPr>
        <p:spPr bwMode="auto">
          <a:xfrm>
            <a:off x="3492500" y="2997200"/>
            <a:ext cx="433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D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  <a:endParaRPr lang="bg-BG" baseline="-25000">
              <a:solidFill>
                <a:srgbClr val="000000"/>
              </a:solidFill>
            </a:endParaRPr>
          </a:p>
        </p:txBody>
      </p:sp>
      <p:sp>
        <p:nvSpPr>
          <p:cNvPr id="72762" name="Text Box 58"/>
          <p:cNvSpPr txBox="1">
            <a:spLocks noChangeArrowheads="1"/>
          </p:cNvSpPr>
          <p:nvPr/>
        </p:nvSpPr>
        <p:spPr bwMode="auto">
          <a:xfrm>
            <a:off x="3492500" y="3716338"/>
            <a:ext cx="433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D</a:t>
            </a:r>
            <a:r>
              <a:rPr lang="en-US" baseline="-25000">
                <a:solidFill>
                  <a:srgbClr val="000000"/>
                </a:solidFill>
              </a:rPr>
              <a:t>2</a:t>
            </a:r>
            <a:endParaRPr lang="bg-BG" baseline="-25000">
              <a:solidFill>
                <a:srgbClr val="000000"/>
              </a:solidFill>
            </a:endParaRPr>
          </a:p>
        </p:txBody>
      </p:sp>
      <p:sp>
        <p:nvSpPr>
          <p:cNvPr id="72763" name="Line 59"/>
          <p:cNvSpPr>
            <a:spLocks noChangeShapeType="1"/>
          </p:cNvSpPr>
          <p:nvPr/>
        </p:nvSpPr>
        <p:spPr bwMode="auto">
          <a:xfrm>
            <a:off x="4356100" y="3860800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64" name="Line 60"/>
          <p:cNvSpPr>
            <a:spLocks noChangeShapeType="1"/>
          </p:cNvSpPr>
          <p:nvPr/>
        </p:nvSpPr>
        <p:spPr bwMode="auto">
          <a:xfrm flipH="1">
            <a:off x="4859338" y="3860800"/>
            <a:ext cx="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65" name="Rectangle 61"/>
          <p:cNvSpPr>
            <a:spLocks noChangeArrowheads="1"/>
          </p:cNvSpPr>
          <p:nvPr/>
        </p:nvSpPr>
        <p:spPr bwMode="auto">
          <a:xfrm>
            <a:off x="4787900" y="4581525"/>
            <a:ext cx="144463" cy="5032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66" name="Line 62"/>
          <p:cNvSpPr>
            <a:spLocks noChangeShapeType="1"/>
          </p:cNvSpPr>
          <p:nvPr/>
        </p:nvSpPr>
        <p:spPr bwMode="auto">
          <a:xfrm>
            <a:off x="4859338" y="5084763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67" name="AutoShape 63"/>
          <p:cNvSpPr>
            <a:spLocks noChangeArrowheads="1"/>
          </p:cNvSpPr>
          <p:nvPr/>
        </p:nvSpPr>
        <p:spPr bwMode="auto">
          <a:xfrm flipV="1">
            <a:off x="4748213" y="5300663"/>
            <a:ext cx="230187" cy="1143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68" name="Line 64"/>
          <p:cNvSpPr>
            <a:spLocks noChangeShapeType="1"/>
          </p:cNvSpPr>
          <p:nvPr/>
        </p:nvSpPr>
        <p:spPr bwMode="auto">
          <a:xfrm>
            <a:off x="4748213" y="5445125"/>
            <a:ext cx="230187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69" name="Line 65"/>
          <p:cNvSpPr>
            <a:spLocks noChangeShapeType="1"/>
          </p:cNvSpPr>
          <p:nvPr/>
        </p:nvSpPr>
        <p:spPr bwMode="auto">
          <a:xfrm>
            <a:off x="5435600" y="2565400"/>
            <a:ext cx="0" cy="1008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70" name="Line 66"/>
          <p:cNvSpPr>
            <a:spLocks noChangeShapeType="1"/>
          </p:cNvSpPr>
          <p:nvPr/>
        </p:nvSpPr>
        <p:spPr bwMode="auto">
          <a:xfrm>
            <a:off x="5291138" y="3573463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71" name="Line 67"/>
          <p:cNvSpPr>
            <a:spLocks noChangeShapeType="1"/>
          </p:cNvSpPr>
          <p:nvPr/>
        </p:nvSpPr>
        <p:spPr bwMode="auto">
          <a:xfrm>
            <a:off x="5362575" y="3646488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72" name="Line 68"/>
          <p:cNvSpPr>
            <a:spLocks noChangeShapeType="1"/>
          </p:cNvSpPr>
          <p:nvPr/>
        </p:nvSpPr>
        <p:spPr bwMode="auto">
          <a:xfrm>
            <a:off x="5435600" y="3644900"/>
            <a:ext cx="0" cy="2376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73" name="Text Box 69"/>
          <p:cNvSpPr txBox="1">
            <a:spLocks noChangeArrowheads="1"/>
          </p:cNvSpPr>
          <p:nvPr/>
        </p:nvSpPr>
        <p:spPr bwMode="auto">
          <a:xfrm>
            <a:off x="4740275" y="35004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S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2774" name="Text Box 70"/>
          <p:cNvSpPr txBox="1">
            <a:spLocks noChangeArrowheads="1"/>
          </p:cNvSpPr>
          <p:nvPr/>
        </p:nvSpPr>
        <p:spPr bwMode="auto">
          <a:xfrm>
            <a:off x="5364163" y="3232150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+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2775" name="Text Box 71"/>
          <p:cNvSpPr txBox="1">
            <a:spLocks noChangeArrowheads="1"/>
          </p:cNvSpPr>
          <p:nvPr/>
        </p:nvSpPr>
        <p:spPr bwMode="auto">
          <a:xfrm>
            <a:off x="5411788" y="3567113"/>
            <a:ext cx="26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-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2776" name="Text Box 72"/>
          <p:cNvSpPr txBox="1">
            <a:spLocks noChangeArrowheads="1"/>
          </p:cNvSpPr>
          <p:nvPr/>
        </p:nvSpPr>
        <p:spPr bwMode="auto">
          <a:xfrm>
            <a:off x="2051050" y="31337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A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2777" name="Text Box 73"/>
          <p:cNvSpPr txBox="1">
            <a:spLocks noChangeArrowheads="1"/>
          </p:cNvSpPr>
          <p:nvPr/>
        </p:nvSpPr>
        <p:spPr bwMode="auto">
          <a:xfrm>
            <a:off x="2032000" y="385445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B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2778" name="Oval 74"/>
          <p:cNvSpPr>
            <a:spLocks noChangeArrowheads="1"/>
          </p:cNvSpPr>
          <p:nvPr/>
        </p:nvSpPr>
        <p:spPr bwMode="auto">
          <a:xfrm>
            <a:off x="709613" y="3141663"/>
            <a:ext cx="71437" cy="71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79" name="Oval 75"/>
          <p:cNvSpPr>
            <a:spLocks noChangeArrowheads="1"/>
          </p:cNvSpPr>
          <p:nvPr/>
        </p:nvSpPr>
        <p:spPr bwMode="auto">
          <a:xfrm>
            <a:off x="709613" y="3789363"/>
            <a:ext cx="71437" cy="71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80" name="Oval 76"/>
          <p:cNvSpPr>
            <a:spLocks noChangeArrowheads="1"/>
          </p:cNvSpPr>
          <p:nvPr/>
        </p:nvSpPr>
        <p:spPr bwMode="auto">
          <a:xfrm>
            <a:off x="1285875" y="3862388"/>
            <a:ext cx="71438" cy="71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81" name="Oval 77"/>
          <p:cNvSpPr>
            <a:spLocks noChangeArrowheads="1"/>
          </p:cNvSpPr>
          <p:nvPr/>
        </p:nvSpPr>
        <p:spPr bwMode="auto">
          <a:xfrm>
            <a:off x="1285875" y="4508500"/>
            <a:ext cx="71438" cy="73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82" name="Oval 78"/>
          <p:cNvSpPr>
            <a:spLocks noChangeArrowheads="1"/>
          </p:cNvSpPr>
          <p:nvPr/>
        </p:nvSpPr>
        <p:spPr bwMode="auto">
          <a:xfrm>
            <a:off x="1298575" y="2530475"/>
            <a:ext cx="71438" cy="714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83" name="Oval 79"/>
          <p:cNvSpPr>
            <a:spLocks noChangeArrowheads="1"/>
          </p:cNvSpPr>
          <p:nvPr/>
        </p:nvSpPr>
        <p:spPr bwMode="auto">
          <a:xfrm>
            <a:off x="2662238" y="3462338"/>
            <a:ext cx="71437" cy="73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84" name="Oval 80"/>
          <p:cNvSpPr>
            <a:spLocks noChangeArrowheads="1"/>
          </p:cNvSpPr>
          <p:nvPr/>
        </p:nvSpPr>
        <p:spPr bwMode="auto">
          <a:xfrm>
            <a:off x="3165475" y="4183063"/>
            <a:ext cx="73025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85" name="Oval 81"/>
          <p:cNvSpPr>
            <a:spLocks noChangeArrowheads="1"/>
          </p:cNvSpPr>
          <p:nvPr/>
        </p:nvSpPr>
        <p:spPr bwMode="auto">
          <a:xfrm>
            <a:off x="2662238" y="5995988"/>
            <a:ext cx="71437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86" name="Oval 82"/>
          <p:cNvSpPr>
            <a:spLocks noChangeArrowheads="1"/>
          </p:cNvSpPr>
          <p:nvPr/>
        </p:nvSpPr>
        <p:spPr bwMode="auto">
          <a:xfrm>
            <a:off x="3165475" y="5995988"/>
            <a:ext cx="71438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87" name="Oval 83"/>
          <p:cNvSpPr>
            <a:spLocks noChangeArrowheads="1"/>
          </p:cNvSpPr>
          <p:nvPr/>
        </p:nvSpPr>
        <p:spPr bwMode="auto">
          <a:xfrm>
            <a:off x="4821238" y="5983288"/>
            <a:ext cx="73025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88" name="Oval 84"/>
          <p:cNvSpPr>
            <a:spLocks noChangeArrowheads="1"/>
          </p:cNvSpPr>
          <p:nvPr/>
        </p:nvSpPr>
        <p:spPr bwMode="auto">
          <a:xfrm>
            <a:off x="4802188" y="3835400"/>
            <a:ext cx="69850" cy="730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89" name="Oval 85"/>
          <p:cNvSpPr>
            <a:spLocks noChangeArrowheads="1"/>
          </p:cNvSpPr>
          <p:nvPr/>
        </p:nvSpPr>
        <p:spPr bwMode="auto">
          <a:xfrm>
            <a:off x="1293813" y="5983288"/>
            <a:ext cx="69850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90" name="Oval 86"/>
          <p:cNvSpPr>
            <a:spLocks noChangeArrowheads="1"/>
          </p:cNvSpPr>
          <p:nvPr/>
        </p:nvSpPr>
        <p:spPr bwMode="auto">
          <a:xfrm>
            <a:off x="1619250" y="4149725"/>
            <a:ext cx="69850" cy="714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91" name="Oval 87"/>
          <p:cNvSpPr>
            <a:spLocks noChangeArrowheads="1"/>
          </p:cNvSpPr>
          <p:nvPr/>
        </p:nvSpPr>
        <p:spPr bwMode="auto">
          <a:xfrm>
            <a:off x="1046163" y="3429000"/>
            <a:ext cx="69850" cy="714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92" name="Text Box 88"/>
          <p:cNvSpPr txBox="1">
            <a:spLocks noChangeArrowheads="1"/>
          </p:cNvSpPr>
          <p:nvPr/>
        </p:nvSpPr>
        <p:spPr bwMode="auto">
          <a:xfrm>
            <a:off x="1042988" y="36449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1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2793" name="Text Box 89"/>
          <p:cNvSpPr txBox="1">
            <a:spLocks noChangeArrowheads="1"/>
          </p:cNvSpPr>
          <p:nvPr/>
        </p:nvSpPr>
        <p:spPr bwMode="auto">
          <a:xfrm>
            <a:off x="1042988" y="43656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0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2794" name="Text Box 90"/>
          <p:cNvSpPr txBox="1">
            <a:spLocks noChangeArrowheads="1"/>
          </p:cNvSpPr>
          <p:nvPr/>
        </p:nvSpPr>
        <p:spPr bwMode="auto">
          <a:xfrm>
            <a:off x="971550" y="3062288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K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  <a:endParaRPr lang="bg-BG" baseline="-25000">
              <a:solidFill>
                <a:srgbClr val="000000"/>
              </a:solidFill>
            </a:endParaRPr>
          </a:p>
        </p:txBody>
      </p:sp>
      <p:sp>
        <p:nvSpPr>
          <p:cNvPr id="72795" name="Text Box 91"/>
          <p:cNvSpPr txBox="1">
            <a:spLocks noChangeArrowheads="1"/>
          </p:cNvSpPr>
          <p:nvPr/>
        </p:nvSpPr>
        <p:spPr bwMode="auto">
          <a:xfrm>
            <a:off x="1547813" y="3783013"/>
            <a:ext cx="420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K</a:t>
            </a:r>
            <a:r>
              <a:rPr lang="en-US" baseline="-25000">
                <a:solidFill>
                  <a:srgbClr val="000000"/>
                </a:solidFill>
              </a:rPr>
              <a:t>2</a:t>
            </a:r>
            <a:endParaRPr lang="bg-BG" baseline="-25000">
              <a:solidFill>
                <a:srgbClr val="000000"/>
              </a:solidFill>
            </a:endParaRPr>
          </a:p>
        </p:txBody>
      </p:sp>
      <p:sp>
        <p:nvSpPr>
          <p:cNvPr id="72796" name="Text Box 92"/>
          <p:cNvSpPr txBox="1">
            <a:spLocks noChangeArrowheads="1"/>
          </p:cNvSpPr>
          <p:nvPr/>
        </p:nvSpPr>
        <p:spPr bwMode="auto">
          <a:xfrm>
            <a:off x="447675" y="29448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1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2797" name="Text Box 93"/>
          <p:cNvSpPr txBox="1">
            <a:spLocks noChangeArrowheads="1"/>
          </p:cNvSpPr>
          <p:nvPr/>
        </p:nvSpPr>
        <p:spPr bwMode="auto">
          <a:xfrm>
            <a:off x="447675" y="36655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0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2798" name="Oval 94"/>
          <p:cNvSpPr>
            <a:spLocks noChangeArrowheads="1"/>
          </p:cNvSpPr>
          <p:nvPr/>
        </p:nvSpPr>
        <p:spPr bwMode="auto">
          <a:xfrm>
            <a:off x="1285875" y="3862388"/>
            <a:ext cx="71438" cy="71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99" name="Oval 95"/>
          <p:cNvSpPr>
            <a:spLocks noChangeArrowheads="1"/>
          </p:cNvSpPr>
          <p:nvPr/>
        </p:nvSpPr>
        <p:spPr bwMode="auto">
          <a:xfrm>
            <a:off x="1619250" y="4149725"/>
            <a:ext cx="69850" cy="714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800" name="Oval 96"/>
          <p:cNvSpPr>
            <a:spLocks noChangeArrowheads="1"/>
          </p:cNvSpPr>
          <p:nvPr/>
        </p:nvSpPr>
        <p:spPr bwMode="auto">
          <a:xfrm>
            <a:off x="1622425" y="4149725"/>
            <a:ext cx="69850" cy="714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801" name="Line 97"/>
          <p:cNvSpPr>
            <a:spLocks noChangeShapeType="1"/>
          </p:cNvSpPr>
          <p:nvPr/>
        </p:nvSpPr>
        <p:spPr bwMode="auto">
          <a:xfrm rot="2700000" flipH="1">
            <a:off x="1333500" y="4078288"/>
            <a:ext cx="3587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802" name="Line 98"/>
          <p:cNvSpPr>
            <a:spLocks noChangeShapeType="1"/>
          </p:cNvSpPr>
          <p:nvPr/>
        </p:nvSpPr>
        <p:spPr bwMode="auto">
          <a:xfrm rot="2700000" flipH="1">
            <a:off x="1295400" y="4043363"/>
            <a:ext cx="3587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803" name="Oval 99"/>
          <p:cNvSpPr>
            <a:spLocks noChangeArrowheads="1"/>
          </p:cNvSpPr>
          <p:nvPr/>
        </p:nvSpPr>
        <p:spPr bwMode="auto">
          <a:xfrm>
            <a:off x="709613" y="3141663"/>
            <a:ext cx="71437" cy="71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804" name="Oval 100"/>
          <p:cNvSpPr>
            <a:spLocks noChangeArrowheads="1"/>
          </p:cNvSpPr>
          <p:nvPr/>
        </p:nvSpPr>
        <p:spPr bwMode="auto">
          <a:xfrm>
            <a:off x="1046163" y="3429000"/>
            <a:ext cx="69850" cy="714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805" name="Line 101"/>
          <p:cNvSpPr>
            <a:spLocks noChangeShapeType="1"/>
          </p:cNvSpPr>
          <p:nvPr/>
        </p:nvSpPr>
        <p:spPr bwMode="auto">
          <a:xfrm rot="2700000" flipH="1">
            <a:off x="757238" y="3357563"/>
            <a:ext cx="3587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806" name="Line 102"/>
          <p:cNvSpPr>
            <a:spLocks noChangeShapeType="1"/>
          </p:cNvSpPr>
          <p:nvPr/>
        </p:nvSpPr>
        <p:spPr bwMode="auto">
          <a:xfrm rot="2700000" flipH="1">
            <a:off x="719138" y="3322638"/>
            <a:ext cx="3587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807" name="Text Box 103"/>
          <p:cNvSpPr txBox="1">
            <a:spLocks noChangeArrowheads="1"/>
          </p:cNvSpPr>
          <p:nvPr/>
        </p:nvSpPr>
        <p:spPr bwMode="auto">
          <a:xfrm>
            <a:off x="8027988" y="5070475"/>
            <a:ext cx="382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</a:rPr>
              <a:t>1</a:t>
            </a:r>
            <a:endParaRPr lang="bg-BG" sz="2800">
              <a:solidFill>
                <a:srgbClr val="000000"/>
              </a:solidFill>
            </a:endParaRPr>
          </a:p>
        </p:txBody>
      </p:sp>
      <p:sp>
        <p:nvSpPr>
          <p:cNvPr id="72808" name="Line 104"/>
          <p:cNvSpPr>
            <a:spLocks noChangeShapeType="1"/>
          </p:cNvSpPr>
          <p:nvPr/>
        </p:nvSpPr>
        <p:spPr bwMode="auto">
          <a:xfrm>
            <a:off x="5043488" y="5313363"/>
            <a:ext cx="142875" cy="1444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809" name="Line 105"/>
          <p:cNvSpPr>
            <a:spLocks noChangeShapeType="1"/>
          </p:cNvSpPr>
          <p:nvPr/>
        </p:nvSpPr>
        <p:spPr bwMode="auto">
          <a:xfrm>
            <a:off x="4970463" y="5384800"/>
            <a:ext cx="144462" cy="1444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810" name="Line 106"/>
          <p:cNvSpPr>
            <a:spLocks noChangeShapeType="1"/>
          </p:cNvSpPr>
          <p:nvPr/>
        </p:nvSpPr>
        <p:spPr bwMode="auto">
          <a:xfrm>
            <a:off x="3382963" y="5330825"/>
            <a:ext cx="142875" cy="144463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811" name="Line 107"/>
          <p:cNvSpPr>
            <a:spLocks noChangeShapeType="1"/>
          </p:cNvSpPr>
          <p:nvPr/>
        </p:nvSpPr>
        <p:spPr bwMode="auto">
          <a:xfrm>
            <a:off x="3309938" y="5402263"/>
            <a:ext cx="144462" cy="144462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812" name="Line 108"/>
          <p:cNvSpPr>
            <a:spLocks noChangeShapeType="1"/>
          </p:cNvSpPr>
          <p:nvPr/>
        </p:nvSpPr>
        <p:spPr bwMode="auto">
          <a:xfrm>
            <a:off x="2882900" y="5310188"/>
            <a:ext cx="142875" cy="144462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813" name="Line 109"/>
          <p:cNvSpPr>
            <a:spLocks noChangeShapeType="1"/>
          </p:cNvSpPr>
          <p:nvPr/>
        </p:nvSpPr>
        <p:spPr bwMode="auto">
          <a:xfrm>
            <a:off x="2809875" y="5381625"/>
            <a:ext cx="144463" cy="144463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814" name="AutoShape 110"/>
          <p:cNvSpPr>
            <a:spLocks noChangeArrowheads="1"/>
          </p:cNvSpPr>
          <p:nvPr/>
        </p:nvSpPr>
        <p:spPr bwMode="auto">
          <a:xfrm rot="16200000" flipV="1">
            <a:off x="3558381" y="3440907"/>
            <a:ext cx="230187" cy="1143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815" name="Line 111"/>
          <p:cNvSpPr>
            <a:spLocks noChangeShapeType="1"/>
          </p:cNvSpPr>
          <p:nvPr/>
        </p:nvSpPr>
        <p:spPr bwMode="auto">
          <a:xfrm rot="16200000">
            <a:off x="3643313" y="3498850"/>
            <a:ext cx="230188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816" name="AutoShape 112"/>
          <p:cNvSpPr>
            <a:spLocks noChangeArrowheads="1"/>
          </p:cNvSpPr>
          <p:nvPr/>
        </p:nvSpPr>
        <p:spPr bwMode="auto">
          <a:xfrm rot="16200000" flipV="1">
            <a:off x="3556794" y="4166394"/>
            <a:ext cx="230188" cy="1143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817" name="Line 113"/>
          <p:cNvSpPr>
            <a:spLocks noChangeShapeType="1"/>
          </p:cNvSpPr>
          <p:nvPr/>
        </p:nvSpPr>
        <p:spPr bwMode="auto">
          <a:xfrm rot="16200000">
            <a:off x="3641725" y="4224338"/>
            <a:ext cx="230187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818" name="Line 114"/>
          <p:cNvSpPr>
            <a:spLocks noChangeShapeType="1"/>
          </p:cNvSpPr>
          <p:nvPr/>
        </p:nvSpPr>
        <p:spPr bwMode="auto">
          <a:xfrm>
            <a:off x="4356100" y="3500438"/>
            <a:ext cx="0" cy="1081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819" name="Rectangle 115"/>
          <p:cNvSpPr>
            <a:spLocks noChangeArrowheads="1"/>
          </p:cNvSpPr>
          <p:nvPr/>
        </p:nvSpPr>
        <p:spPr bwMode="auto">
          <a:xfrm>
            <a:off x="4284663" y="4581525"/>
            <a:ext cx="144462" cy="5032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820" name="Line 116"/>
          <p:cNvSpPr>
            <a:spLocks noChangeShapeType="1"/>
          </p:cNvSpPr>
          <p:nvPr/>
        </p:nvSpPr>
        <p:spPr bwMode="auto">
          <a:xfrm>
            <a:off x="4356100" y="5084763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821" name="Oval 117"/>
          <p:cNvSpPr>
            <a:spLocks noChangeArrowheads="1"/>
          </p:cNvSpPr>
          <p:nvPr/>
        </p:nvSpPr>
        <p:spPr bwMode="auto">
          <a:xfrm>
            <a:off x="4310063" y="3814763"/>
            <a:ext cx="71437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822" name="Oval 118"/>
          <p:cNvSpPr>
            <a:spLocks noChangeArrowheads="1"/>
          </p:cNvSpPr>
          <p:nvPr/>
        </p:nvSpPr>
        <p:spPr bwMode="auto">
          <a:xfrm>
            <a:off x="4322763" y="5983288"/>
            <a:ext cx="71437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823" name="Oval 119"/>
          <p:cNvSpPr>
            <a:spLocks noChangeArrowheads="1"/>
          </p:cNvSpPr>
          <p:nvPr/>
        </p:nvSpPr>
        <p:spPr bwMode="auto">
          <a:xfrm>
            <a:off x="4310063" y="4175125"/>
            <a:ext cx="71437" cy="73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824" name="Rectangle 120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noFill/>
          <a:ln/>
        </p:spPr>
        <p:txBody>
          <a:bodyPr/>
          <a:lstStyle/>
          <a:p>
            <a:r>
              <a:rPr lang="bg-BG" sz="2800" b="1" dirty="0" smtClean="0">
                <a:latin typeface="Times New Roman" pitchFamily="18" charset="0"/>
                <a:cs typeface="Times New Roman" pitchFamily="18" charset="0"/>
              </a:rPr>
              <a:t>Логическа операция „ИЛИ”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bg-BG" sz="2800" dirty="0"/>
          </a:p>
        </p:txBody>
      </p:sp>
      <p:sp>
        <p:nvSpPr>
          <p:cNvPr id="72825" name="Line 121"/>
          <p:cNvSpPr>
            <a:spLocks noChangeShapeType="1"/>
          </p:cNvSpPr>
          <p:nvPr/>
        </p:nvSpPr>
        <p:spPr bwMode="auto">
          <a:xfrm>
            <a:off x="1296988" y="6453188"/>
            <a:ext cx="73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1520" y="692696"/>
            <a:ext cx="856895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Ход на работа:</a:t>
            </a:r>
            <a:br>
              <a:rPr lang="bg-BG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bg-BG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Изследвайте всички възможни комбинации на логическите състояния на входовете и изхода.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bg-BG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2. С помощта на мишката превключвайте ключовете К</a:t>
            </a:r>
            <a:r>
              <a:rPr lang="bg-BG" sz="20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bg-BG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и К</a:t>
            </a:r>
            <a:r>
              <a:rPr lang="bg-BG" sz="20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bg-BG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в положения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bg-BG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“1” и “0” в реда, указан в таблицата.</a:t>
            </a:r>
          </a:p>
        </p:txBody>
      </p:sp>
    </p:spTree>
    <p:extLst>
      <p:ext uri="{BB962C8B-B14F-4D97-AF65-F5344CB8AC3E}">
        <p14:creationId xmlns:p14="http://schemas.microsoft.com/office/powerpoint/2010/main" val="16119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28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28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28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28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728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728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728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728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728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728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728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728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728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728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07" grpId="0"/>
      <p:bldP spid="72808" grpId="0" animBg="1"/>
      <p:bldP spid="72809" grpId="0" animBg="1"/>
      <p:bldP spid="72810" grpId="0" animBg="1"/>
      <p:bldP spid="72811" grpId="0" animBg="1"/>
      <p:bldP spid="72812" grpId="0" animBg="1"/>
      <p:bldP spid="728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Oval 2"/>
          <p:cNvSpPr>
            <a:spLocks noChangeArrowheads="1"/>
          </p:cNvSpPr>
          <p:nvPr/>
        </p:nvSpPr>
        <p:spPr bwMode="auto">
          <a:xfrm>
            <a:off x="3203575" y="3860800"/>
            <a:ext cx="790575" cy="720725"/>
          </a:xfrm>
          <a:prstGeom prst="ellipse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779" name="Oval 3"/>
          <p:cNvSpPr>
            <a:spLocks noChangeArrowheads="1"/>
          </p:cNvSpPr>
          <p:nvPr/>
        </p:nvSpPr>
        <p:spPr bwMode="auto">
          <a:xfrm>
            <a:off x="1547813" y="3957638"/>
            <a:ext cx="503237" cy="50482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780" name="Line 4"/>
          <p:cNvSpPr>
            <a:spLocks noChangeShapeType="1"/>
          </p:cNvSpPr>
          <p:nvPr/>
        </p:nvSpPr>
        <p:spPr bwMode="auto">
          <a:xfrm>
            <a:off x="1284288" y="3500438"/>
            <a:ext cx="360362" cy="504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6842125" y="4097338"/>
            <a:ext cx="838200" cy="588962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782" name="Line 6"/>
          <p:cNvSpPr>
            <a:spLocks noChangeShapeType="1"/>
          </p:cNvSpPr>
          <p:nvPr/>
        </p:nvSpPr>
        <p:spPr bwMode="auto">
          <a:xfrm>
            <a:off x="611188" y="5805488"/>
            <a:ext cx="5545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 flipV="1">
            <a:off x="611188" y="5084763"/>
            <a:ext cx="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>
            <a:off x="539750" y="5084763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auto">
          <a:xfrm>
            <a:off x="468313" y="5013325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 flipV="1">
            <a:off x="611188" y="4221163"/>
            <a:ext cx="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787" name="Line 11"/>
          <p:cNvSpPr>
            <a:spLocks noChangeShapeType="1"/>
          </p:cNvSpPr>
          <p:nvPr/>
        </p:nvSpPr>
        <p:spPr bwMode="auto">
          <a:xfrm>
            <a:off x="611188" y="4221163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788" name="Rectangle 12"/>
          <p:cNvSpPr>
            <a:spLocks noChangeArrowheads="1"/>
          </p:cNvSpPr>
          <p:nvPr/>
        </p:nvSpPr>
        <p:spPr bwMode="auto">
          <a:xfrm>
            <a:off x="2124075" y="4102100"/>
            <a:ext cx="719138" cy="2159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789" name="Line 13"/>
          <p:cNvSpPr>
            <a:spLocks noChangeShapeType="1"/>
          </p:cNvSpPr>
          <p:nvPr/>
        </p:nvSpPr>
        <p:spPr bwMode="auto">
          <a:xfrm>
            <a:off x="1763713" y="4221163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790" name="Line 14"/>
          <p:cNvSpPr>
            <a:spLocks noChangeShapeType="1"/>
          </p:cNvSpPr>
          <p:nvPr/>
        </p:nvSpPr>
        <p:spPr bwMode="auto">
          <a:xfrm>
            <a:off x="2843213" y="4221163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791" name="Line 15"/>
          <p:cNvSpPr>
            <a:spLocks noChangeShapeType="1"/>
          </p:cNvSpPr>
          <p:nvPr/>
        </p:nvSpPr>
        <p:spPr bwMode="auto">
          <a:xfrm>
            <a:off x="3348038" y="4076700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 flipV="1">
            <a:off x="3348038" y="3716338"/>
            <a:ext cx="64770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793" name="Line 17"/>
          <p:cNvSpPr>
            <a:spLocks noChangeShapeType="1"/>
          </p:cNvSpPr>
          <p:nvPr/>
        </p:nvSpPr>
        <p:spPr bwMode="auto">
          <a:xfrm>
            <a:off x="3348038" y="4221163"/>
            <a:ext cx="431800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794" name="Line 18"/>
          <p:cNvSpPr>
            <a:spLocks noChangeShapeType="1"/>
          </p:cNvSpPr>
          <p:nvPr/>
        </p:nvSpPr>
        <p:spPr bwMode="auto">
          <a:xfrm>
            <a:off x="3348038" y="4221163"/>
            <a:ext cx="64770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795" name="Line 19"/>
          <p:cNvSpPr>
            <a:spLocks noChangeShapeType="1"/>
          </p:cNvSpPr>
          <p:nvPr/>
        </p:nvSpPr>
        <p:spPr bwMode="auto">
          <a:xfrm>
            <a:off x="3995738" y="4652963"/>
            <a:ext cx="0" cy="15128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796" name="Line 20"/>
          <p:cNvSpPr>
            <a:spLocks noChangeShapeType="1"/>
          </p:cNvSpPr>
          <p:nvPr/>
        </p:nvSpPr>
        <p:spPr bwMode="auto">
          <a:xfrm flipV="1">
            <a:off x="3995738" y="3429000"/>
            <a:ext cx="0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797" name="Rectangle 21"/>
          <p:cNvSpPr>
            <a:spLocks noChangeArrowheads="1"/>
          </p:cNvSpPr>
          <p:nvPr/>
        </p:nvSpPr>
        <p:spPr bwMode="auto">
          <a:xfrm rot="5400000">
            <a:off x="3634581" y="2959894"/>
            <a:ext cx="719138" cy="2159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798" name="Line 22"/>
          <p:cNvSpPr>
            <a:spLocks noChangeShapeType="1"/>
          </p:cNvSpPr>
          <p:nvPr/>
        </p:nvSpPr>
        <p:spPr bwMode="auto">
          <a:xfrm flipV="1">
            <a:off x="3995738" y="2349500"/>
            <a:ext cx="0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799" name="Line 23"/>
          <p:cNvSpPr>
            <a:spLocks noChangeShapeType="1"/>
          </p:cNvSpPr>
          <p:nvPr/>
        </p:nvSpPr>
        <p:spPr bwMode="auto">
          <a:xfrm>
            <a:off x="3995738" y="2349500"/>
            <a:ext cx="2160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800" name="Line 24"/>
          <p:cNvSpPr>
            <a:spLocks noChangeShapeType="1"/>
          </p:cNvSpPr>
          <p:nvPr/>
        </p:nvSpPr>
        <p:spPr bwMode="auto">
          <a:xfrm>
            <a:off x="6156325" y="2349500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801" name="Line 25"/>
          <p:cNvSpPr>
            <a:spLocks noChangeShapeType="1"/>
          </p:cNvSpPr>
          <p:nvPr/>
        </p:nvSpPr>
        <p:spPr bwMode="auto">
          <a:xfrm>
            <a:off x="6083300" y="3213100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802" name="Line 26"/>
          <p:cNvSpPr>
            <a:spLocks noChangeShapeType="1"/>
          </p:cNvSpPr>
          <p:nvPr/>
        </p:nvSpPr>
        <p:spPr bwMode="auto">
          <a:xfrm>
            <a:off x="6011863" y="3141663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803" name="Line 27"/>
          <p:cNvSpPr>
            <a:spLocks noChangeShapeType="1"/>
          </p:cNvSpPr>
          <p:nvPr/>
        </p:nvSpPr>
        <p:spPr bwMode="auto">
          <a:xfrm>
            <a:off x="6156325" y="3213100"/>
            <a:ext cx="0" cy="2592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804" name="Line 28"/>
          <p:cNvSpPr>
            <a:spLocks noChangeShapeType="1"/>
          </p:cNvSpPr>
          <p:nvPr/>
        </p:nvSpPr>
        <p:spPr bwMode="auto">
          <a:xfrm>
            <a:off x="3995738" y="3716338"/>
            <a:ext cx="1152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805" name="Line 29"/>
          <p:cNvSpPr>
            <a:spLocks noChangeShapeType="1"/>
          </p:cNvSpPr>
          <p:nvPr/>
        </p:nvSpPr>
        <p:spPr bwMode="auto">
          <a:xfrm>
            <a:off x="5160963" y="3716338"/>
            <a:ext cx="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806" name="Rectangle 30"/>
          <p:cNvSpPr>
            <a:spLocks noChangeArrowheads="1"/>
          </p:cNvSpPr>
          <p:nvPr/>
        </p:nvSpPr>
        <p:spPr bwMode="auto">
          <a:xfrm rot="5400000">
            <a:off x="4812506" y="4472782"/>
            <a:ext cx="719137" cy="2159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807" name="AutoShape 31"/>
          <p:cNvSpPr>
            <a:spLocks noChangeArrowheads="1"/>
          </p:cNvSpPr>
          <p:nvPr/>
        </p:nvSpPr>
        <p:spPr bwMode="auto">
          <a:xfrm flipV="1">
            <a:off x="5049838" y="5157788"/>
            <a:ext cx="230187" cy="1143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808" name="Line 32"/>
          <p:cNvSpPr>
            <a:spLocks noChangeShapeType="1"/>
          </p:cNvSpPr>
          <p:nvPr/>
        </p:nvSpPr>
        <p:spPr bwMode="auto">
          <a:xfrm>
            <a:off x="5049838" y="5302250"/>
            <a:ext cx="230187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809" name="Line 33"/>
          <p:cNvSpPr>
            <a:spLocks noChangeShapeType="1"/>
          </p:cNvSpPr>
          <p:nvPr/>
        </p:nvSpPr>
        <p:spPr bwMode="auto">
          <a:xfrm>
            <a:off x="5160963" y="4941888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810" name="Line 34"/>
          <p:cNvSpPr>
            <a:spLocks noChangeShapeType="1"/>
          </p:cNvSpPr>
          <p:nvPr/>
        </p:nvSpPr>
        <p:spPr bwMode="auto">
          <a:xfrm>
            <a:off x="3922713" y="6237288"/>
            <a:ext cx="144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811" name="Line 35"/>
          <p:cNvSpPr>
            <a:spLocks noChangeShapeType="1"/>
          </p:cNvSpPr>
          <p:nvPr/>
        </p:nvSpPr>
        <p:spPr bwMode="auto">
          <a:xfrm>
            <a:off x="3851275" y="6165850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812" name="Line 36"/>
          <p:cNvSpPr>
            <a:spLocks noChangeShapeType="1"/>
          </p:cNvSpPr>
          <p:nvPr/>
        </p:nvSpPr>
        <p:spPr bwMode="auto">
          <a:xfrm>
            <a:off x="3924300" y="6308725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813" name="Oval 37"/>
          <p:cNvSpPr>
            <a:spLocks noChangeArrowheads="1"/>
          </p:cNvSpPr>
          <p:nvPr/>
        </p:nvSpPr>
        <p:spPr bwMode="auto">
          <a:xfrm>
            <a:off x="1763713" y="4175125"/>
            <a:ext cx="71437" cy="71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814" name="Oval 38"/>
          <p:cNvSpPr>
            <a:spLocks noChangeArrowheads="1"/>
          </p:cNvSpPr>
          <p:nvPr/>
        </p:nvSpPr>
        <p:spPr bwMode="auto">
          <a:xfrm>
            <a:off x="1620838" y="3860800"/>
            <a:ext cx="71437" cy="71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815" name="Oval 39"/>
          <p:cNvSpPr>
            <a:spLocks noChangeArrowheads="1"/>
          </p:cNvSpPr>
          <p:nvPr/>
        </p:nvSpPr>
        <p:spPr bwMode="auto">
          <a:xfrm>
            <a:off x="3951288" y="5754688"/>
            <a:ext cx="90487" cy="904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816" name="Oval 40"/>
          <p:cNvSpPr>
            <a:spLocks noChangeArrowheads="1"/>
          </p:cNvSpPr>
          <p:nvPr/>
        </p:nvSpPr>
        <p:spPr bwMode="auto">
          <a:xfrm>
            <a:off x="5116513" y="5759450"/>
            <a:ext cx="90487" cy="904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817" name="Oval 41"/>
          <p:cNvSpPr>
            <a:spLocks noChangeArrowheads="1"/>
          </p:cNvSpPr>
          <p:nvPr/>
        </p:nvSpPr>
        <p:spPr bwMode="auto">
          <a:xfrm>
            <a:off x="3949700" y="3670300"/>
            <a:ext cx="90488" cy="904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818" name="Line 42"/>
          <p:cNvSpPr>
            <a:spLocks noChangeShapeType="1"/>
          </p:cNvSpPr>
          <p:nvPr/>
        </p:nvSpPr>
        <p:spPr bwMode="auto">
          <a:xfrm>
            <a:off x="5365750" y="5170488"/>
            <a:ext cx="14287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819" name="Line 43"/>
          <p:cNvSpPr>
            <a:spLocks noChangeShapeType="1"/>
          </p:cNvSpPr>
          <p:nvPr/>
        </p:nvSpPr>
        <p:spPr bwMode="auto">
          <a:xfrm>
            <a:off x="5292725" y="5241925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820" name="Oval 44"/>
          <p:cNvSpPr>
            <a:spLocks noChangeArrowheads="1"/>
          </p:cNvSpPr>
          <p:nvPr/>
        </p:nvSpPr>
        <p:spPr bwMode="auto">
          <a:xfrm>
            <a:off x="5114925" y="3673475"/>
            <a:ext cx="90488" cy="904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821" name="Text Box 45"/>
          <p:cNvSpPr txBox="1">
            <a:spLocks noChangeArrowheads="1"/>
          </p:cNvSpPr>
          <p:nvPr/>
        </p:nvSpPr>
        <p:spPr bwMode="auto">
          <a:xfrm>
            <a:off x="4997450" y="330517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S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5822" name="Line 46"/>
          <p:cNvSpPr>
            <a:spLocks noChangeShapeType="1"/>
          </p:cNvSpPr>
          <p:nvPr/>
        </p:nvSpPr>
        <p:spPr bwMode="auto">
          <a:xfrm flipV="1">
            <a:off x="1258888" y="4076700"/>
            <a:ext cx="504825" cy="1444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823" name="Text Box 47"/>
          <p:cNvSpPr txBox="1">
            <a:spLocks noChangeArrowheads="1"/>
          </p:cNvSpPr>
          <p:nvPr/>
        </p:nvSpPr>
        <p:spPr bwMode="auto">
          <a:xfrm>
            <a:off x="1177925" y="3860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k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5824" name="Text Box 48"/>
          <p:cNvSpPr txBox="1">
            <a:spLocks noChangeArrowheads="1"/>
          </p:cNvSpPr>
          <p:nvPr/>
        </p:nvSpPr>
        <p:spPr bwMode="auto">
          <a:xfrm>
            <a:off x="1787525" y="38608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A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5825" name="Text Box 49"/>
          <p:cNvSpPr txBox="1">
            <a:spLocks noChangeArrowheads="1"/>
          </p:cNvSpPr>
          <p:nvPr/>
        </p:nvSpPr>
        <p:spPr bwMode="auto">
          <a:xfrm>
            <a:off x="2967038" y="38814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l-GR">
                <a:solidFill>
                  <a:srgbClr val="000000"/>
                </a:solidFill>
              </a:rPr>
              <a:t>δ</a:t>
            </a:r>
          </a:p>
        </p:txBody>
      </p:sp>
      <p:sp>
        <p:nvSpPr>
          <p:cNvPr id="75826" name="Text Box 50"/>
          <p:cNvSpPr txBox="1">
            <a:spLocks noChangeArrowheads="1"/>
          </p:cNvSpPr>
          <p:nvPr/>
        </p:nvSpPr>
        <p:spPr bwMode="auto">
          <a:xfrm>
            <a:off x="3616325" y="35210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k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5827" name="Text Box 51"/>
          <p:cNvSpPr txBox="1">
            <a:spLocks noChangeArrowheads="1"/>
          </p:cNvSpPr>
          <p:nvPr/>
        </p:nvSpPr>
        <p:spPr bwMode="auto">
          <a:xfrm>
            <a:off x="3625850" y="45021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e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5828" name="Text Box 52"/>
          <p:cNvSpPr txBox="1">
            <a:spLocks noChangeArrowheads="1"/>
          </p:cNvSpPr>
          <p:nvPr/>
        </p:nvSpPr>
        <p:spPr bwMode="auto">
          <a:xfrm>
            <a:off x="6135688" y="2846388"/>
            <a:ext cx="31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+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5829" name="Text Box 53"/>
          <p:cNvSpPr txBox="1">
            <a:spLocks noChangeArrowheads="1"/>
          </p:cNvSpPr>
          <p:nvPr/>
        </p:nvSpPr>
        <p:spPr bwMode="auto">
          <a:xfrm>
            <a:off x="6183313" y="3133725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-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5830" name="Text Box 54"/>
          <p:cNvSpPr txBox="1">
            <a:spLocks noChangeArrowheads="1"/>
          </p:cNvSpPr>
          <p:nvPr/>
        </p:nvSpPr>
        <p:spPr bwMode="auto">
          <a:xfrm>
            <a:off x="293688" y="4719638"/>
            <a:ext cx="31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+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5831" name="Text Box 55"/>
          <p:cNvSpPr txBox="1">
            <a:spLocks noChangeArrowheads="1"/>
          </p:cNvSpPr>
          <p:nvPr/>
        </p:nvSpPr>
        <p:spPr bwMode="auto">
          <a:xfrm>
            <a:off x="341313" y="5006975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-</a:t>
            </a:r>
            <a:endParaRPr lang="bg-BG">
              <a:solidFill>
                <a:srgbClr val="000000"/>
              </a:solidFill>
            </a:endParaRPr>
          </a:p>
        </p:txBody>
      </p:sp>
      <p:graphicFrame>
        <p:nvGraphicFramePr>
          <p:cNvPr id="75832" name="Group 56"/>
          <p:cNvGraphicFramePr>
            <a:graphicFrameLocks noGrp="1"/>
          </p:cNvGraphicFramePr>
          <p:nvPr>
            <p:ph idx="1"/>
          </p:nvPr>
        </p:nvGraphicFramePr>
        <p:xfrm>
          <a:off x="6804025" y="3357563"/>
          <a:ext cx="1800225" cy="2062163"/>
        </p:xfrm>
        <a:graphic>
          <a:graphicData uri="http://schemas.openxmlformats.org/drawingml/2006/table">
            <a:tbl>
              <a:tblPr/>
              <a:tblGrid>
                <a:gridCol w="900113"/>
                <a:gridCol w="900112"/>
              </a:tblGrid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5846" name="Rectangle 70"/>
          <p:cNvSpPr>
            <a:spLocks noGrp="1" noChangeArrowheads="1"/>
          </p:cNvSpPr>
          <p:nvPr>
            <p:ph type="title"/>
          </p:nvPr>
        </p:nvSpPr>
        <p:spPr>
          <a:xfrm>
            <a:off x="408895" y="332656"/>
            <a:ext cx="8229600" cy="648072"/>
          </a:xfrm>
          <a:noFill/>
          <a:ln/>
        </p:spPr>
        <p:txBody>
          <a:bodyPr/>
          <a:lstStyle/>
          <a:p>
            <a:r>
              <a:rPr lang="bg-BG" sz="2800" b="1" dirty="0" smtClean="0">
                <a:latin typeface="Times New Roman" pitchFamily="18" charset="0"/>
                <a:cs typeface="Times New Roman" pitchFamily="18" charset="0"/>
              </a:rPr>
              <a:t>Логическа операция „НЕ”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bg-BG" sz="2800" dirty="0"/>
          </a:p>
        </p:txBody>
      </p:sp>
      <p:sp>
        <p:nvSpPr>
          <p:cNvPr id="75847" name="Text Box 71"/>
          <p:cNvSpPr txBox="1">
            <a:spLocks noChangeArrowheads="1"/>
          </p:cNvSpPr>
          <p:nvPr/>
        </p:nvSpPr>
        <p:spPr bwMode="auto">
          <a:xfrm>
            <a:off x="1455738" y="35004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0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5848" name="Text Box 72"/>
          <p:cNvSpPr txBox="1">
            <a:spLocks noChangeArrowheads="1"/>
          </p:cNvSpPr>
          <p:nvPr/>
        </p:nvSpPr>
        <p:spPr bwMode="auto">
          <a:xfrm>
            <a:off x="1692275" y="42211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1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0801" y="679006"/>
            <a:ext cx="83489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2000" b="1" dirty="0">
                <a:solidFill>
                  <a:srgbClr val="000000"/>
                </a:solidFill>
                <a:latin typeface="Times New Roman" pitchFamily="18" charset="0"/>
              </a:rPr>
              <a:t>Ход на работа:</a:t>
            </a:r>
            <a:br>
              <a:rPr lang="bg-BG" sz="2000" b="1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bg-BG" sz="2000" dirty="0">
                <a:solidFill>
                  <a:srgbClr val="000000"/>
                </a:solidFill>
                <a:latin typeface="Times New Roman" pitchFamily="18" charset="0"/>
              </a:rPr>
              <a:t>1. Изследвайте всички възможни комбинации на логическите състояния на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2000" dirty="0">
                <a:solidFill>
                  <a:srgbClr val="000000"/>
                </a:solidFill>
                <a:latin typeface="Times New Roman" pitchFamily="18" charset="0"/>
              </a:rPr>
              <a:t> входовете и изхода.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bg-BG" sz="2000" dirty="0">
                <a:solidFill>
                  <a:srgbClr val="000000"/>
                </a:solidFill>
                <a:latin typeface="Times New Roman" pitchFamily="18" charset="0"/>
              </a:rPr>
              <a:t>2. С помощта на мишката превключвайте ключ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bg-BG" sz="2000" dirty="0">
                <a:solidFill>
                  <a:srgbClr val="000000"/>
                </a:solidFill>
                <a:latin typeface="Times New Roman" pitchFamily="18" charset="0"/>
              </a:rPr>
              <a:t> К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bg-BG" sz="2000" dirty="0">
                <a:solidFill>
                  <a:srgbClr val="000000"/>
                </a:solidFill>
                <a:latin typeface="Times New Roman" pitchFamily="18" charset="0"/>
              </a:rPr>
              <a:t>в позиция “1” и “0” в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bg-BG" sz="2000" dirty="0">
                <a:solidFill>
                  <a:srgbClr val="000000"/>
                </a:solidFill>
                <a:latin typeface="Times New Roman" pitchFamily="18" charset="0"/>
              </a:rPr>
              <a:t>                                            реда, указан в таблицата.</a:t>
            </a:r>
            <a:endParaRPr lang="en-US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6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58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58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58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58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7578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7577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7578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nimBg="1"/>
      <p:bldP spid="75779" grpId="1" animBg="1"/>
      <p:bldP spid="75780" grpId="0" animBg="1"/>
      <p:bldP spid="75780" grpId="1" animBg="1"/>
      <p:bldP spid="75781" grpId="0" animBg="1"/>
      <p:bldP spid="75781" grpId="1" animBg="1"/>
      <p:bldP spid="75818" grpId="0" animBg="1"/>
      <p:bldP spid="758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Oval 2"/>
          <p:cNvSpPr>
            <a:spLocks noChangeArrowheads="1"/>
          </p:cNvSpPr>
          <p:nvPr/>
        </p:nvSpPr>
        <p:spPr bwMode="auto">
          <a:xfrm>
            <a:off x="3203575" y="3860800"/>
            <a:ext cx="790575" cy="720725"/>
          </a:xfrm>
          <a:prstGeom prst="ellipse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03" name="Oval 3"/>
          <p:cNvSpPr>
            <a:spLocks noChangeArrowheads="1"/>
          </p:cNvSpPr>
          <p:nvPr/>
        </p:nvSpPr>
        <p:spPr bwMode="auto">
          <a:xfrm>
            <a:off x="1404938" y="3571875"/>
            <a:ext cx="503237" cy="50482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04" name="Line 4"/>
          <p:cNvSpPr>
            <a:spLocks noChangeShapeType="1"/>
          </p:cNvSpPr>
          <p:nvPr/>
        </p:nvSpPr>
        <p:spPr bwMode="auto">
          <a:xfrm>
            <a:off x="1141413" y="3114675"/>
            <a:ext cx="360362" cy="504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6842125" y="4784725"/>
            <a:ext cx="838200" cy="588963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06" name="Line 6"/>
          <p:cNvSpPr>
            <a:spLocks noChangeShapeType="1"/>
          </p:cNvSpPr>
          <p:nvPr/>
        </p:nvSpPr>
        <p:spPr bwMode="auto">
          <a:xfrm>
            <a:off x="611188" y="5805488"/>
            <a:ext cx="5545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 flipV="1">
            <a:off x="611188" y="5084763"/>
            <a:ext cx="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>
            <a:off x="539750" y="5084763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auto">
          <a:xfrm>
            <a:off x="468313" y="5013325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10" name="Line 10"/>
          <p:cNvSpPr>
            <a:spLocks noChangeShapeType="1"/>
          </p:cNvSpPr>
          <p:nvPr/>
        </p:nvSpPr>
        <p:spPr bwMode="auto">
          <a:xfrm flipV="1">
            <a:off x="611188" y="4221163"/>
            <a:ext cx="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11" name="Line 11"/>
          <p:cNvSpPr>
            <a:spLocks noChangeShapeType="1"/>
          </p:cNvSpPr>
          <p:nvPr/>
        </p:nvSpPr>
        <p:spPr bwMode="auto">
          <a:xfrm>
            <a:off x="611188" y="4221163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12" name="Rectangle 12"/>
          <p:cNvSpPr>
            <a:spLocks noChangeArrowheads="1"/>
          </p:cNvSpPr>
          <p:nvPr/>
        </p:nvSpPr>
        <p:spPr bwMode="auto">
          <a:xfrm>
            <a:off x="2124075" y="4102100"/>
            <a:ext cx="719138" cy="2159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13" name="Line 13"/>
          <p:cNvSpPr>
            <a:spLocks noChangeShapeType="1"/>
          </p:cNvSpPr>
          <p:nvPr/>
        </p:nvSpPr>
        <p:spPr bwMode="auto">
          <a:xfrm>
            <a:off x="1763713" y="4221163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14" name="Line 14"/>
          <p:cNvSpPr>
            <a:spLocks noChangeShapeType="1"/>
          </p:cNvSpPr>
          <p:nvPr/>
        </p:nvSpPr>
        <p:spPr bwMode="auto">
          <a:xfrm>
            <a:off x="2843213" y="4221163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15" name="Line 15"/>
          <p:cNvSpPr>
            <a:spLocks noChangeShapeType="1"/>
          </p:cNvSpPr>
          <p:nvPr/>
        </p:nvSpPr>
        <p:spPr bwMode="auto">
          <a:xfrm>
            <a:off x="3348038" y="4076700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16" name="Line 16"/>
          <p:cNvSpPr>
            <a:spLocks noChangeShapeType="1"/>
          </p:cNvSpPr>
          <p:nvPr/>
        </p:nvSpPr>
        <p:spPr bwMode="auto">
          <a:xfrm flipV="1">
            <a:off x="3348038" y="3716338"/>
            <a:ext cx="64770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17" name="Line 17"/>
          <p:cNvSpPr>
            <a:spLocks noChangeShapeType="1"/>
          </p:cNvSpPr>
          <p:nvPr/>
        </p:nvSpPr>
        <p:spPr bwMode="auto">
          <a:xfrm>
            <a:off x="3348038" y="4221163"/>
            <a:ext cx="431800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18" name="Line 18"/>
          <p:cNvSpPr>
            <a:spLocks noChangeShapeType="1"/>
          </p:cNvSpPr>
          <p:nvPr/>
        </p:nvSpPr>
        <p:spPr bwMode="auto">
          <a:xfrm>
            <a:off x="3348038" y="4221163"/>
            <a:ext cx="64770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19" name="Line 19"/>
          <p:cNvSpPr>
            <a:spLocks noChangeShapeType="1"/>
          </p:cNvSpPr>
          <p:nvPr/>
        </p:nvSpPr>
        <p:spPr bwMode="auto">
          <a:xfrm>
            <a:off x="3995738" y="4652963"/>
            <a:ext cx="0" cy="15128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20" name="Line 20"/>
          <p:cNvSpPr>
            <a:spLocks noChangeShapeType="1"/>
          </p:cNvSpPr>
          <p:nvPr/>
        </p:nvSpPr>
        <p:spPr bwMode="auto">
          <a:xfrm flipV="1">
            <a:off x="3995738" y="3429000"/>
            <a:ext cx="0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21" name="Rectangle 21"/>
          <p:cNvSpPr>
            <a:spLocks noChangeArrowheads="1"/>
          </p:cNvSpPr>
          <p:nvPr/>
        </p:nvSpPr>
        <p:spPr bwMode="auto">
          <a:xfrm rot="5400000">
            <a:off x="3634581" y="2959894"/>
            <a:ext cx="719138" cy="2159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22" name="Line 22"/>
          <p:cNvSpPr>
            <a:spLocks noChangeShapeType="1"/>
          </p:cNvSpPr>
          <p:nvPr/>
        </p:nvSpPr>
        <p:spPr bwMode="auto">
          <a:xfrm flipV="1">
            <a:off x="3995738" y="2349500"/>
            <a:ext cx="0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23" name="Line 23"/>
          <p:cNvSpPr>
            <a:spLocks noChangeShapeType="1"/>
          </p:cNvSpPr>
          <p:nvPr/>
        </p:nvSpPr>
        <p:spPr bwMode="auto">
          <a:xfrm>
            <a:off x="3995738" y="2349500"/>
            <a:ext cx="2160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24" name="Line 24"/>
          <p:cNvSpPr>
            <a:spLocks noChangeShapeType="1"/>
          </p:cNvSpPr>
          <p:nvPr/>
        </p:nvSpPr>
        <p:spPr bwMode="auto">
          <a:xfrm>
            <a:off x="6156325" y="2349500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25" name="Line 25"/>
          <p:cNvSpPr>
            <a:spLocks noChangeShapeType="1"/>
          </p:cNvSpPr>
          <p:nvPr/>
        </p:nvSpPr>
        <p:spPr bwMode="auto">
          <a:xfrm>
            <a:off x="6083300" y="3213100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26" name="Line 26"/>
          <p:cNvSpPr>
            <a:spLocks noChangeShapeType="1"/>
          </p:cNvSpPr>
          <p:nvPr/>
        </p:nvSpPr>
        <p:spPr bwMode="auto">
          <a:xfrm>
            <a:off x="6011863" y="3141663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27" name="Line 27"/>
          <p:cNvSpPr>
            <a:spLocks noChangeShapeType="1"/>
          </p:cNvSpPr>
          <p:nvPr/>
        </p:nvSpPr>
        <p:spPr bwMode="auto">
          <a:xfrm>
            <a:off x="6156325" y="3213100"/>
            <a:ext cx="0" cy="2592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28" name="Line 28"/>
          <p:cNvSpPr>
            <a:spLocks noChangeShapeType="1"/>
          </p:cNvSpPr>
          <p:nvPr/>
        </p:nvSpPr>
        <p:spPr bwMode="auto">
          <a:xfrm>
            <a:off x="3995738" y="3716338"/>
            <a:ext cx="1152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29" name="Line 29"/>
          <p:cNvSpPr>
            <a:spLocks noChangeShapeType="1"/>
          </p:cNvSpPr>
          <p:nvPr/>
        </p:nvSpPr>
        <p:spPr bwMode="auto">
          <a:xfrm>
            <a:off x="5160963" y="3716338"/>
            <a:ext cx="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30" name="Rectangle 30"/>
          <p:cNvSpPr>
            <a:spLocks noChangeArrowheads="1"/>
          </p:cNvSpPr>
          <p:nvPr/>
        </p:nvSpPr>
        <p:spPr bwMode="auto">
          <a:xfrm rot="5400000">
            <a:off x="4812506" y="4472782"/>
            <a:ext cx="719137" cy="2159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31" name="AutoShape 31"/>
          <p:cNvSpPr>
            <a:spLocks noChangeArrowheads="1"/>
          </p:cNvSpPr>
          <p:nvPr/>
        </p:nvSpPr>
        <p:spPr bwMode="auto">
          <a:xfrm flipV="1">
            <a:off x="5049838" y="5157788"/>
            <a:ext cx="230187" cy="1143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32" name="Line 32"/>
          <p:cNvSpPr>
            <a:spLocks noChangeShapeType="1"/>
          </p:cNvSpPr>
          <p:nvPr/>
        </p:nvSpPr>
        <p:spPr bwMode="auto">
          <a:xfrm>
            <a:off x="5049838" y="5302250"/>
            <a:ext cx="230187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33" name="Line 33"/>
          <p:cNvSpPr>
            <a:spLocks noChangeShapeType="1"/>
          </p:cNvSpPr>
          <p:nvPr/>
        </p:nvSpPr>
        <p:spPr bwMode="auto">
          <a:xfrm>
            <a:off x="5160963" y="4941888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34" name="Line 34"/>
          <p:cNvSpPr>
            <a:spLocks noChangeShapeType="1"/>
          </p:cNvSpPr>
          <p:nvPr/>
        </p:nvSpPr>
        <p:spPr bwMode="auto">
          <a:xfrm>
            <a:off x="3922713" y="6237288"/>
            <a:ext cx="144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35" name="Line 35"/>
          <p:cNvSpPr>
            <a:spLocks noChangeShapeType="1"/>
          </p:cNvSpPr>
          <p:nvPr/>
        </p:nvSpPr>
        <p:spPr bwMode="auto">
          <a:xfrm>
            <a:off x="3851275" y="6165850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36" name="Line 36"/>
          <p:cNvSpPr>
            <a:spLocks noChangeShapeType="1"/>
          </p:cNvSpPr>
          <p:nvPr/>
        </p:nvSpPr>
        <p:spPr bwMode="auto">
          <a:xfrm>
            <a:off x="3924300" y="6308725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37" name="Oval 37"/>
          <p:cNvSpPr>
            <a:spLocks noChangeArrowheads="1"/>
          </p:cNvSpPr>
          <p:nvPr/>
        </p:nvSpPr>
        <p:spPr bwMode="auto">
          <a:xfrm>
            <a:off x="1763713" y="4175125"/>
            <a:ext cx="71437" cy="71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38" name="Oval 38"/>
          <p:cNvSpPr>
            <a:spLocks noChangeArrowheads="1"/>
          </p:cNvSpPr>
          <p:nvPr/>
        </p:nvSpPr>
        <p:spPr bwMode="auto">
          <a:xfrm>
            <a:off x="1620838" y="3860800"/>
            <a:ext cx="71437" cy="71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39" name="Oval 39"/>
          <p:cNvSpPr>
            <a:spLocks noChangeArrowheads="1"/>
          </p:cNvSpPr>
          <p:nvPr/>
        </p:nvSpPr>
        <p:spPr bwMode="auto">
          <a:xfrm>
            <a:off x="3951288" y="5754688"/>
            <a:ext cx="90487" cy="904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40" name="Oval 40"/>
          <p:cNvSpPr>
            <a:spLocks noChangeArrowheads="1"/>
          </p:cNvSpPr>
          <p:nvPr/>
        </p:nvSpPr>
        <p:spPr bwMode="auto">
          <a:xfrm>
            <a:off x="5116513" y="5759450"/>
            <a:ext cx="90487" cy="904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41" name="Oval 41"/>
          <p:cNvSpPr>
            <a:spLocks noChangeArrowheads="1"/>
          </p:cNvSpPr>
          <p:nvPr/>
        </p:nvSpPr>
        <p:spPr bwMode="auto">
          <a:xfrm>
            <a:off x="3949700" y="3670300"/>
            <a:ext cx="90488" cy="904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42" name="Line 42"/>
          <p:cNvSpPr>
            <a:spLocks noChangeShapeType="1"/>
          </p:cNvSpPr>
          <p:nvPr/>
        </p:nvSpPr>
        <p:spPr bwMode="auto">
          <a:xfrm>
            <a:off x="5365750" y="5170488"/>
            <a:ext cx="14287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43" name="Line 43"/>
          <p:cNvSpPr>
            <a:spLocks noChangeShapeType="1"/>
          </p:cNvSpPr>
          <p:nvPr/>
        </p:nvSpPr>
        <p:spPr bwMode="auto">
          <a:xfrm>
            <a:off x="5292725" y="5241925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44" name="Oval 44"/>
          <p:cNvSpPr>
            <a:spLocks noChangeArrowheads="1"/>
          </p:cNvSpPr>
          <p:nvPr/>
        </p:nvSpPr>
        <p:spPr bwMode="auto">
          <a:xfrm>
            <a:off x="5114925" y="3673475"/>
            <a:ext cx="90488" cy="904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45" name="Text Box 45"/>
          <p:cNvSpPr txBox="1">
            <a:spLocks noChangeArrowheads="1"/>
          </p:cNvSpPr>
          <p:nvPr/>
        </p:nvSpPr>
        <p:spPr bwMode="auto">
          <a:xfrm>
            <a:off x="4997450" y="330517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S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6846" name="Line 46"/>
          <p:cNvSpPr>
            <a:spLocks noChangeShapeType="1"/>
          </p:cNvSpPr>
          <p:nvPr/>
        </p:nvSpPr>
        <p:spPr bwMode="auto">
          <a:xfrm flipV="1">
            <a:off x="1258888" y="4221163"/>
            <a:ext cx="5048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47" name="Text Box 47"/>
          <p:cNvSpPr txBox="1">
            <a:spLocks noChangeArrowheads="1"/>
          </p:cNvSpPr>
          <p:nvPr/>
        </p:nvSpPr>
        <p:spPr bwMode="auto">
          <a:xfrm>
            <a:off x="1177925" y="3860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k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6848" name="Text Box 48"/>
          <p:cNvSpPr txBox="1">
            <a:spLocks noChangeArrowheads="1"/>
          </p:cNvSpPr>
          <p:nvPr/>
        </p:nvSpPr>
        <p:spPr bwMode="auto">
          <a:xfrm>
            <a:off x="1787525" y="38608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A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6849" name="Text Box 49"/>
          <p:cNvSpPr txBox="1">
            <a:spLocks noChangeArrowheads="1"/>
          </p:cNvSpPr>
          <p:nvPr/>
        </p:nvSpPr>
        <p:spPr bwMode="auto">
          <a:xfrm>
            <a:off x="2967038" y="38814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l-GR">
                <a:solidFill>
                  <a:srgbClr val="000000"/>
                </a:solidFill>
              </a:rPr>
              <a:t>δ</a:t>
            </a:r>
          </a:p>
        </p:txBody>
      </p:sp>
      <p:sp>
        <p:nvSpPr>
          <p:cNvPr id="76850" name="Text Box 50"/>
          <p:cNvSpPr txBox="1">
            <a:spLocks noChangeArrowheads="1"/>
          </p:cNvSpPr>
          <p:nvPr/>
        </p:nvSpPr>
        <p:spPr bwMode="auto">
          <a:xfrm>
            <a:off x="3616325" y="35210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k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6851" name="Text Box 51"/>
          <p:cNvSpPr txBox="1">
            <a:spLocks noChangeArrowheads="1"/>
          </p:cNvSpPr>
          <p:nvPr/>
        </p:nvSpPr>
        <p:spPr bwMode="auto">
          <a:xfrm>
            <a:off x="3625850" y="45021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e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6852" name="Text Box 52"/>
          <p:cNvSpPr txBox="1">
            <a:spLocks noChangeArrowheads="1"/>
          </p:cNvSpPr>
          <p:nvPr/>
        </p:nvSpPr>
        <p:spPr bwMode="auto">
          <a:xfrm>
            <a:off x="6135688" y="2846388"/>
            <a:ext cx="31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+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6853" name="Text Box 53"/>
          <p:cNvSpPr txBox="1">
            <a:spLocks noChangeArrowheads="1"/>
          </p:cNvSpPr>
          <p:nvPr/>
        </p:nvSpPr>
        <p:spPr bwMode="auto">
          <a:xfrm>
            <a:off x="6183313" y="3133725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-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6854" name="Text Box 54"/>
          <p:cNvSpPr txBox="1">
            <a:spLocks noChangeArrowheads="1"/>
          </p:cNvSpPr>
          <p:nvPr/>
        </p:nvSpPr>
        <p:spPr bwMode="auto">
          <a:xfrm>
            <a:off x="293688" y="4719638"/>
            <a:ext cx="31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+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6855" name="Text Box 55"/>
          <p:cNvSpPr txBox="1">
            <a:spLocks noChangeArrowheads="1"/>
          </p:cNvSpPr>
          <p:nvPr/>
        </p:nvSpPr>
        <p:spPr bwMode="auto">
          <a:xfrm>
            <a:off x="341313" y="5006975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-</a:t>
            </a:r>
            <a:endParaRPr lang="bg-BG">
              <a:solidFill>
                <a:srgbClr val="000000"/>
              </a:solidFill>
            </a:endParaRPr>
          </a:p>
        </p:txBody>
      </p:sp>
      <p:graphicFrame>
        <p:nvGraphicFramePr>
          <p:cNvPr id="76856" name="Group 56"/>
          <p:cNvGraphicFramePr>
            <a:graphicFrameLocks noGrp="1"/>
          </p:cNvGraphicFramePr>
          <p:nvPr>
            <p:ph idx="1"/>
          </p:nvPr>
        </p:nvGraphicFramePr>
        <p:xfrm>
          <a:off x="6804025" y="3357563"/>
          <a:ext cx="1800225" cy="2062163"/>
        </p:xfrm>
        <a:graphic>
          <a:graphicData uri="http://schemas.openxmlformats.org/drawingml/2006/table">
            <a:tbl>
              <a:tblPr/>
              <a:tblGrid>
                <a:gridCol w="900113"/>
                <a:gridCol w="900112"/>
              </a:tblGrid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6870" name="Rectangle 70"/>
          <p:cNvSpPr>
            <a:spLocks noGrp="1" noChangeArrowheads="1"/>
          </p:cNvSpPr>
          <p:nvPr>
            <p:ph type="title"/>
          </p:nvPr>
        </p:nvSpPr>
        <p:spPr>
          <a:xfrm>
            <a:off x="418080" y="908720"/>
            <a:ext cx="8229600" cy="1143000"/>
          </a:xfrm>
          <a:noFill/>
          <a:ln/>
        </p:spPr>
        <p:txBody>
          <a:bodyPr/>
          <a:lstStyle/>
          <a:p>
            <a:r>
              <a:rPr lang="bg-BG" sz="2000" b="1" dirty="0">
                <a:latin typeface="Times New Roman" pitchFamily="18" charset="0"/>
                <a:cs typeface="Times New Roman" pitchFamily="18" charset="0"/>
              </a:rPr>
              <a:t>Ход на работа:</a:t>
            </a:r>
            <a:br>
              <a:rPr lang="bg-BG" sz="2000" b="1" dirty="0">
                <a:latin typeface="Times New Roman" pitchFamily="18" charset="0"/>
                <a:cs typeface="Times New Roman" pitchFamily="18" charset="0"/>
              </a:rPr>
            </a:br>
            <a:r>
              <a:rPr lang="bg-BG" sz="2000" dirty="0">
                <a:latin typeface="Times New Roman" pitchFamily="18" charset="0"/>
                <a:cs typeface="Times New Roman" pitchFamily="18" charset="0"/>
              </a:rPr>
              <a:t>1. Изследвайте всички възможни комбинации на логическите състояния на входовете и изхода.</a:t>
            </a:r>
            <a:br>
              <a:rPr lang="bg-BG" sz="2000" dirty="0">
                <a:latin typeface="Times New Roman" pitchFamily="18" charset="0"/>
                <a:cs typeface="Times New Roman" pitchFamily="18" charset="0"/>
              </a:rPr>
            </a:br>
            <a:r>
              <a:rPr lang="bg-BG" sz="2000" dirty="0">
                <a:latin typeface="Times New Roman" pitchFamily="18" charset="0"/>
                <a:cs typeface="Times New Roman" pitchFamily="18" charset="0"/>
              </a:rPr>
              <a:t> 2. С помощта на мишката превключвайте ключ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bg-BG" sz="2000" dirty="0">
                <a:latin typeface="Times New Roman" pitchFamily="18" charset="0"/>
                <a:cs typeface="Times New Roman" pitchFamily="18" charset="0"/>
              </a:rPr>
              <a:t> К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000" dirty="0">
                <a:latin typeface="Times New Roman" pitchFamily="18" charset="0"/>
                <a:cs typeface="Times New Roman" pitchFamily="18" charset="0"/>
              </a:rPr>
              <a:t>в позиция “1” и “0” в реда, указан в таблицата</a:t>
            </a:r>
            <a:r>
              <a:rPr lang="bg-BG" sz="2000" dirty="0"/>
              <a:t>.</a:t>
            </a:r>
          </a:p>
        </p:txBody>
      </p:sp>
      <p:sp>
        <p:nvSpPr>
          <p:cNvPr id="76871" name="Text Box 71"/>
          <p:cNvSpPr txBox="1">
            <a:spLocks noChangeArrowheads="1"/>
          </p:cNvSpPr>
          <p:nvPr/>
        </p:nvSpPr>
        <p:spPr bwMode="auto">
          <a:xfrm>
            <a:off x="1455738" y="35004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0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6872" name="Text Box 72"/>
          <p:cNvSpPr txBox="1">
            <a:spLocks noChangeArrowheads="1"/>
          </p:cNvSpPr>
          <p:nvPr/>
        </p:nvSpPr>
        <p:spPr bwMode="auto">
          <a:xfrm>
            <a:off x="1692275" y="42211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1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6873" name="Text Box 73"/>
          <p:cNvSpPr txBox="1">
            <a:spLocks noChangeArrowheads="1"/>
          </p:cNvSpPr>
          <p:nvPr/>
        </p:nvSpPr>
        <p:spPr bwMode="auto">
          <a:xfrm>
            <a:off x="7956550" y="407670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</a:rPr>
              <a:t>0</a:t>
            </a:r>
            <a:endParaRPr lang="bg-BG" sz="280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95086" y="260648"/>
            <a:ext cx="40581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Логическа операция „НЕ” </a:t>
            </a: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48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68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68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68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68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7680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7680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7680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768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768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animBg="1"/>
      <p:bldP spid="76803" grpId="1" animBg="1"/>
      <p:bldP spid="76804" grpId="0" animBg="1"/>
      <p:bldP spid="76804" grpId="1" animBg="1"/>
      <p:bldP spid="76805" grpId="0" animBg="1"/>
      <p:bldP spid="76805" grpId="1" animBg="1"/>
      <p:bldP spid="76842" grpId="0" animBg="1"/>
      <p:bldP spid="76843" grpId="0" animBg="1"/>
      <p:bldP spid="7687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Oval 2"/>
          <p:cNvSpPr>
            <a:spLocks noChangeArrowheads="1"/>
          </p:cNvSpPr>
          <p:nvPr/>
        </p:nvSpPr>
        <p:spPr bwMode="auto">
          <a:xfrm>
            <a:off x="3203575" y="3860800"/>
            <a:ext cx="790575" cy="720725"/>
          </a:xfrm>
          <a:prstGeom prst="ellipse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27" name="Line 3"/>
          <p:cNvSpPr>
            <a:spLocks noChangeShapeType="1"/>
          </p:cNvSpPr>
          <p:nvPr/>
        </p:nvSpPr>
        <p:spPr bwMode="auto">
          <a:xfrm>
            <a:off x="611188" y="5805488"/>
            <a:ext cx="5545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28" name="Line 4"/>
          <p:cNvSpPr>
            <a:spLocks noChangeShapeType="1"/>
          </p:cNvSpPr>
          <p:nvPr/>
        </p:nvSpPr>
        <p:spPr bwMode="auto">
          <a:xfrm flipV="1">
            <a:off x="611188" y="5084763"/>
            <a:ext cx="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29" name="Line 5"/>
          <p:cNvSpPr>
            <a:spLocks noChangeShapeType="1"/>
          </p:cNvSpPr>
          <p:nvPr/>
        </p:nvSpPr>
        <p:spPr bwMode="auto">
          <a:xfrm>
            <a:off x="539750" y="5084763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30" name="Line 6"/>
          <p:cNvSpPr>
            <a:spLocks noChangeShapeType="1"/>
          </p:cNvSpPr>
          <p:nvPr/>
        </p:nvSpPr>
        <p:spPr bwMode="auto">
          <a:xfrm>
            <a:off x="468313" y="5013325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 flipV="1">
            <a:off x="611188" y="4221163"/>
            <a:ext cx="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32" name="Line 8"/>
          <p:cNvSpPr>
            <a:spLocks noChangeShapeType="1"/>
          </p:cNvSpPr>
          <p:nvPr/>
        </p:nvSpPr>
        <p:spPr bwMode="auto">
          <a:xfrm>
            <a:off x="611188" y="4221163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2124075" y="4102100"/>
            <a:ext cx="719138" cy="2159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34" name="Line 10"/>
          <p:cNvSpPr>
            <a:spLocks noChangeShapeType="1"/>
          </p:cNvSpPr>
          <p:nvPr/>
        </p:nvSpPr>
        <p:spPr bwMode="auto">
          <a:xfrm>
            <a:off x="1763713" y="4221163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35" name="Line 11"/>
          <p:cNvSpPr>
            <a:spLocks noChangeShapeType="1"/>
          </p:cNvSpPr>
          <p:nvPr/>
        </p:nvSpPr>
        <p:spPr bwMode="auto">
          <a:xfrm>
            <a:off x="2843213" y="4221163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36" name="Line 12"/>
          <p:cNvSpPr>
            <a:spLocks noChangeShapeType="1"/>
          </p:cNvSpPr>
          <p:nvPr/>
        </p:nvSpPr>
        <p:spPr bwMode="auto">
          <a:xfrm>
            <a:off x="3348038" y="4076700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37" name="Line 13"/>
          <p:cNvSpPr>
            <a:spLocks noChangeShapeType="1"/>
          </p:cNvSpPr>
          <p:nvPr/>
        </p:nvSpPr>
        <p:spPr bwMode="auto">
          <a:xfrm flipV="1">
            <a:off x="3348038" y="3716338"/>
            <a:ext cx="64770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38" name="Line 14"/>
          <p:cNvSpPr>
            <a:spLocks noChangeShapeType="1"/>
          </p:cNvSpPr>
          <p:nvPr/>
        </p:nvSpPr>
        <p:spPr bwMode="auto">
          <a:xfrm>
            <a:off x="3348038" y="4221163"/>
            <a:ext cx="431800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39" name="Line 15"/>
          <p:cNvSpPr>
            <a:spLocks noChangeShapeType="1"/>
          </p:cNvSpPr>
          <p:nvPr/>
        </p:nvSpPr>
        <p:spPr bwMode="auto">
          <a:xfrm>
            <a:off x="3348038" y="4221163"/>
            <a:ext cx="64770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40" name="Line 16"/>
          <p:cNvSpPr>
            <a:spLocks noChangeShapeType="1"/>
          </p:cNvSpPr>
          <p:nvPr/>
        </p:nvSpPr>
        <p:spPr bwMode="auto">
          <a:xfrm>
            <a:off x="3995738" y="4652963"/>
            <a:ext cx="0" cy="15128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41" name="Line 17"/>
          <p:cNvSpPr>
            <a:spLocks noChangeShapeType="1"/>
          </p:cNvSpPr>
          <p:nvPr/>
        </p:nvSpPr>
        <p:spPr bwMode="auto">
          <a:xfrm flipV="1">
            <a:off x="3995738" y="3429000"/>
            <a:ext cx="0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42" name="Rectangle 18"/>
          <p:cNvSpPr>
            <a:spLocks noChangeArrowheads="1"/>
          </p:cNvSpPr>
          <p:nvPr/>
        </p:nvSpPr>
        <p:spPr bwMode="auto">
          <a:xfrm rot="5400000">
            <a:off x="3634581" y="2959894"/>
            <a:ext cx="719138" cy="2159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43" name="Line 19"/>
          <p:cNvSpPr>
            <a:spLocks noChangeShapeType="1"/>
          </p:cNvSpPr>
          <p:nvPr/>
        </p:nvSpPr>
        <p:spPr bwMode="auto">
          <a:xfrm flipV="1">
            <a:off x="3995738" y="2349500"/>
            <a:ext cx="0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44" name="Line 20"/>
          <p:cNvSpPr>
            <a:spLocks noChangeShapeType="1"/>
          </p:cNvSpPr>
          <p:nvPr/>
        </p:nvSpPr>
        <p:spPr bwMode="auto">
          <a:xfrm>
            <a:off x="3995738" y="2349500"/>
            <a:ext cx="2160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45" name="Line 21"/>
          <p:cNvSpPr>
            <a:spLocks noChangeShapeType="1"/>
          </p:cNvSpPr>
          <p:nvPr/>
        </p:nvSpPr>
        <p:spPr bwMode="auto">
          <a:xfrm>
            <a:off x="6156325" y="2349500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46" name="Line 22"/>
          <p:cNvSpPr>
            <a:spLocks noChangeShapeType="1"/>
          </p:cNvSpPr>
          <p:nvPr/>
        </p:nvSpPr>
        <p:spPr bwMode="auto">
          <a:xfrm>
            <a:off x="6083300" y="3213100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47" name="Line 23"/>
          <p:cNvSpPr>
            <a:spLocks noChangeShapeType="1"/>
          </p:cNvSpPr>
          <p:nvPr/>
        </p:nvSpPr>
        <p:spPr bwMode="auto">
          <a:xfrm>
            <a:off x="6011863" y="3141663"/>
            <a:ext cx="287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48" name="Line 24"/>
          <p:cNvSpPr>
            <a:spLocks noChangeShapeType="1"/>
          </p:cNvSpPr>
          <p:nvPr/>
        </p:nvSpPr>
        <p:spPr bwMode="auto">
          <a:xfrm>
            <a:off x="6156325" y="3213100"/>
            <a:ext cx="0" cy="2592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49" name="Line 25"/>
          <p:cNvSpPr>
            <a:spLocks noChangeShapeType="1"/>
          </p:cNvSpPr>
          <p:nvPr/>
        </p:nvSpPr>
        <p:spPr bwMode="auto">
          <a:xfrm>
            <a:off x="3995738" y="3716338"/>
            <a:ext cx="1152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50" name="Line 26"/>
          <p:cNvSpPr>
            <a:spLocks noChangeShapeType="1"/>
          </p:cNvSpPr>
          <p:nvPr/>
        </p:nvSpPr>
        <p:spPr bwMode="auto">
          <a:xfrm>
            <a:off x="5160963" y="3716338"/>
            <a:ext cx="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51" name="Rectangle 27"/>
          <p:cNvSpPr>
            <a:spLocks noChangeArrowheads="1"/>
          </p:cNvSpPr>
          <p:nvPr/>
        </p:nvSpPr>
        <p:spPr bwMode="auto">
          <a:xfrm rot="5400000">
            <a:off x="4812506" y="4472782"/>
            <a:ext cx="719137" cy="2159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52" name="Line 28"/>
          <p:cNvSpPr>
            <a:spLocks noChangeShapeType="1"/>
          </p:cNvSpPr>
          <p:nvPr/>
        </p:nvSpPr>
        <p:spPr bwMode="auto">
          <a:xfrm>
            <a:off x="5160963" y="4941888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53" name="Line 29"/>
          <p:cNvSpPr>
            <a:spLocks noChangeShapeType="1"/>
          </p:cNvSpPr>
          <p:nvPr/>
        </p:nvSpPr>
        <p:spPr bwMode="auto">
          <a:xfrm>
            <a:off x="3922713" y="6237288"/>
            <a:ext cx="144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54" name="Line 30"/>
          <p:cNvSpPr>
            <a:spLocks noChangeShapeType="1"/>
          </p:cNvSpPr>
          <p:nvPr/>
        </p:nvSpPr>
        <p:spPr bwMode="auto">
          <a:xfrm>
            <a:off x="3851275" y="6165850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55" name="Line 31"/>
          <p:cNvSpPr>
            <a:spLocks noChangeShapeType="1"/>
          </p:cNvSpPr>
          <p:nvPr/>
        </p:nvSpPr>
        <p:spPr bwMode="auto">
          <a:xfrm>
            <a:off x="3924300" y="6308725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56" name="Oval 32"/>
          <p:cNvSpPr>
            <a:spLocks noChangeArrowheads="1"/>
          </p:cNvSpPr>
          <p:nvPr/>
        </p:nvSpPr>
        <p:spPr bwMode="auto">
          <a:xfrm>
            <a:off x="1763713" y="4175125"/>
            <a:ext cx="71437" cy="71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57" name="Oval 33"/>
          <p:cNvSpPr>
            <a:spLocks noChangeArrowheads="1"/>
          </p:cNvSpPr>
          <p:nvPr/>
        </p:nvSpPr>
        <p:spPr bwMode="auto">
          <a:xfrm>
            <a:off x="3951288" y="5754688"/>
            <a:ext cx="90487" cy="904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58" name="Oval 34"/>
          <p:cNvSpPr>
            <a:spLocks noChangeArrowheads="1"/>
          </p:cNvSpPr>
          <p:nvPr/>
        </p:nvSpPr>
        <p:spPr bwMode="auto">
          <a:xfrm>
            <a:off x="5116513" y="5759450"/>
            <a:ext cx="90487" cy="904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59" name="Oval 35"/>
          <p:cNvSpPr>
            <a:spLocks noChangeArrowheads="1"/>
          </p:cNvSpPr>
          <p:nvPr/>
        </p:nvSpPr>
        <p:spPr bwMode="auto">
          <a:xfrm>
            <a:off x="3949700" y="3670300"/>
            <a:ext cx="90488" cy="904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60" name="Oval 36"/>
          <p:cNvSpPr>
            <a:spLocks noChangeArrowheads="1"/>
          </p:cNvSpPr>
          <p:nvPr/>
        </p:nvSpPr>
        <p:spPr bwMode="auto">
          <a:xfrm>
            <a:off x="5114925" y="3673475"/>
            <a:ext cx="90488" cy="904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61" name="Text Box 37"/>
          <p:cNvSpPr txBox="1">
            <a:spLocks noChangeArrowheads="1"/>
          </p:cNvSpPr>
          <p:nvPr/>
        </p:nvSpPr>
        <p:spPr bwMode="auto">
          <a:xfrm>
            <a:off x="4997450" y="330517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S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7862" name="Line 38"/>
          <p:cNvSpPr>
            <a:spLocks noChangeShapeType="1"/>
          </p:cNvSpPr>
          <p:nvPr/>
        </p:nvSpPr>
        <p:spPr bwMode="auto">
          <a:xfrm flipV="1">
            <a:off x="1246188" y="3873500"/>
            <a:ext cx="433387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63" name="Text Box 39"/>
          <p:cNvSpPr txBox="1">
            <a:spLocks noChangeArrowheads="1"/>
          </p:cNvSpPr>
          <p:nvPr/>
        </p:nvSpPr>
        <p:spPr bwMode="auto">
          <a:xfrm>
            <a:off x="1177925" y="3860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k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7864" name="Text Box 40"/>
          <p:cNvSpPr txBox="1">
            <a:spLocks noChangeArrowheads="1"/>
          </p:cNvSpPr>
          <p:nvPr/>
        </p:nvSpPr>
        <p:spPr bwMode="auto">
          <a:xfrm>
            <a:off x="1835150" y="378936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A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7865" name="Text Box 41"/>
          <p:cNvSpPr txBox="1">
            <a:spLocks noChangeArrowheads="1"/>
          </p:cNvSpPr>
          <p:nvPr/>
        </p:nvSpPr>
        <p:spPr bwMode="auto">
          <a:xfrm>
            <a:off x="2967038" y="38814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l-GR">
                <a:solidFill>
                  <a:srgbClr val="000000"/>
                </a:solidFill>
              </a:rPr>
              <a:t>δ</a:t>
            </a:r>
          </a:p>
        </p:txBody>
      </p:sp>
      <p:sp>
        <p:nvSpPr>
          <p:cNvPr id="77866" name="Text Box 42"/>
          <p:cNvSpPr txBox="1">
            <a:spLocks noChangeArrowheads="1"/>
          </p:cNvSpPr>
          <p:nvPr/>
        </p:nvSpPr>
        <p:spPr bwMode="auto">
          <a:xfrm>
            <a:off x="3616325" y="35210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k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7867" name="Text Box 43"/>
          <p:cNvSpPr txBox="1">
            <a:spLocks noChangeArrowheads="1"/>
          </p:cNvSpPr>
          <p:nvPr/>
        </p:nvSpPr>
        <p:spPr bwMode="auto">
          <a:xfrm>
            <a:off x="3625850" y="45021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e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7868" name="Text Box 44"/>
          <p:cNvSpPr txBox="1">
            <a:spLocks noChangeArrowheads="1"/>
          </p:cNvSpPr>
          <p:nvPr/>
        </p:nvSpPr>
        <p:spPr bwMode="auto">
          <a:xfrm>
            <a:off x="6135688" y="2846388"/>
            <a:ext cx="31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+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7869" name="Text Box 45"/>
          <p:cNvSpPr txBox="1">
            <a:spLocks noChangeArrowheads="1"/>
          </p:cNvSpPr>
          <p:nvPr/>
        </p:nvSpPr>
        <p:spPr bwMode="auto">
          <a:xfrm>
            <a:off x="6183313" y="3133725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-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7870" name="Text Box 46"/>
          <p:cNvSpPr txBox="1">
            <a:spLocks noChangeArrowheads="1"/>
          </p:cNvSpPr>
          <p:nvPr/>
        </p:nvSpPr>
        <p:spPr bwMode="auto">
          <a:xfrm>
            <a:off x="293688" y="4719638"/>
            <a:ext cx="31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+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7871" name="Text Box 47"/>
          <p:cNvSpPr txBox="1">
            <a:spLocks noChangeArrowheads="1"/>
          </p:cNvSpPr>
          <p:nvPr/>
        </p:nvSpPr>
        <p:spPr bwMode="auto">
          <a:xfrm>
            <a:off x="341313" y="5006975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-</a:t>
            </a:r>
            <a:endParaRPr lang="bg-BG">
              <a:solidFill>
                <a:srgbClr val="000000"/>
              </a:solidFill>
            </a:endParaRPr>
          </a:p>
        </p:txBody>
      </p:sp>
      <p:graphicFrame>
        <p:nvGraphicFramePr>
          <p:cNvPr id="77872" name="Group 48"/>
          <p:cNvGraphicFramePr>
            <a:graphicFrameLocks noGrp="1"/>
          </p:cNvGraphicFramePr>
          <p:nvPr>
            <p:ph idx="1"/>
          </p:nvPr>
        </p:nvGraphicFramePr>
        <p:xfrm>
          <a:off x="6804025" y="3357563"/>
          <a:ext cx="1800225" cy="2062163"/>
        </p:xfrm>
        <a:graphic>
          <a:graphicData uri="http://schemas.openxmlformats.org/drawingml/2006/table">
            <a:tbl>
              <a:tblPr/>
              <a:tblGrid>
                <a:gridCol w="900113"/>
                <a:gridCol w="900112"/>
              </a:tblGrid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886" name="Rectangle 62"/>
          <p:cNvSpPr>
            <a:spLocks noGrp="1" noChangeArrowheads="1"/>
          </p:cNvSpPr>
          <p:nvPr>
            <p:ph type="title"/>
          </p:nvPr>
        </p:nvSpPr>
        <p:spPr>
          <a:xfrm>
            <a:off x="500290" y="836712"/>
            <a:ext cx="8229600" cy="1143000"/>
          </a:xfrm>
          <a:noFill/>
          <a:ln/>
        </p:spPr>
        <p:txBody>
          <a:bodyPr/>
          <a:lstStyle/>
          <a:p>
            <a:r>
              <a:rPr lang="bg-BG" sz="2000" b="1" dirty="0">
                <a:latin typeface="Times New Roman" pitchFamily="18" charset="0"/>
                <a:cs typeface="Times New Roman" pitchFamily="18" charset="0"/>
              </a:rPr>
              <a:t>Ход на работа:</a:t>
            </a:r>
            <a:br>
              <a:rPr lang="bg-BG" sz="2000" b="1" dirty="0">
                <a:latin typeface="Times New Roman" pitchFamily="18" charset="0"/>
                <a:cs typeface="Times New Roman" pitchFamily="18" charset="0"/>
              </a:rPr>
            </a:br>
            <a:r>
              <a:rPr lang="bg-BG" sz="2000" dirty="0">
                <a:latin typeface="Times New Roman" pitchFamily="18" charset="0"/>
                <a:cs typeface="Times New Roman" pitchFamily="18" charset="0"/>
              </a:rPr>
              <a:t>1. Изследвайте всички възможни комбинации на логическите състояния на входовете и изхода.</a:t>
            </a:r>
            <a:br>
              <a:rPr lang="bg-BG" sz="2000" dirty="0">
                <a:latin typeface="Times New Roman" pitchFamily="18" charset="0"/>
                <a:cs typeface="Times New Roman" pitchFamily="18" charset="0"/>
              </a:rPr>
            </a:br>
            <a:r>
              <a:rPr lang="bg-BG" sz="2000" dirty="0">
                <a:latin typeface="Times New Roman" pitchFamily="18" charset="0"/>
                <a:cs typeface="Times New Roman" pitchFamily="18" charset="0"/>
              </a:rPr>
              <a:t> 2. С помощта на мишката превключвайте ключ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bg-BG" sz="2000" dirty="0">
                <a:latin typeface="Times New Roman" pitchFamily="18" charset="0"/>
                <a:cs typeface="Times New Roman" pitchFamily="18" charset="0"/>
              </a:rPr>
              <a:t> К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000" dirty="0">
                <a:latin typeface="Times New Roman" pitchFamily="18" charset="0"/>
                <a:cs typeface="Times New Roman" pitchFamily="18" charset="0"/>
              </a:rPr>
              <a:t>в позиция “1” и “0” в реда, указан в таблицата.</a:t>
            </a:r>
          </a:p>
        </p:txBody>
      </p:sp>
      <p:sp>
        <p:nvSpPr>
          <p:cNvPr id="77887" name="Text Box 63"/>
          <p:cNvSpPr txBox="1">
            <a:spLocks noChangeArrowheads="1"/>
          </p:cNvSpPr>
          <p:nvPr/>
        </p:nvSpPr>
        <p:spPr bwMode="auto">
          <a:xfrm>
            <a:off x="1455738" y="35004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0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7888" name="Text Box 64"/>
          <p:cNvSpPr txBox="1">
            <a:spLocks noChangeArrowheads="1"/>
          </p:cNvSpPr>
          <p:nvPr/>
        </p:nvSpPr>
        <p:spPr bwMode="auto">
          <a:xfrm>
            <a:off x="1692275" y="42211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1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77889" name="Oval 65"/>
          <p:cNvSpPr>
            <a:spLocks noChangeArrowheads="1"/>
          </p:cNvSpPr>
          <p:nvPr/>
        </p:nvSpPr>
        <p:spPr bwMode="auto">
          <a:xfrm>
            <a:off x="1620838" y="3860800"/>
            <a:ext cx="71437" cy="71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90" name="Text Box 66"/>
          <p:cNvSpPr txBox="1">
            <a:spLocks noChangeArrowheads="1"/>
          </p:cNvSpPr>
          <p:nvPr/>
        </p:nvSpPr>
        <p:spPr bwMode="auto">
          <a:xfrm>
            <a:off x="7956550" y="472440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bg-BG" sz="2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7891" name="AutoShape 67"/>
          <p:cNvSpPr>
            <a:spLocks noChangeArrowheads="1"/>
          </p:cNvSpPr>
          <p:nvPr/>
        </p:nvSpPr>
        <p:spPr bwMode="auto">
          <a:xfrm flipV="1">
            <a:off x="5049838" y="5157788"/>
            <a:ext cx="230187" cy="1143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92" name="Line 68"/>
          <p:cNvSpPr>
            <a:spLocks noChangeShapeType="1"/>
          </p:cNvSpPr>
          <p:nvPr/>
        </p:nvSpPr>
        <p:spPr bwMode="auto">
          <a:xfrm>
            <a:off x="5049838" y="5302250"/>
            <a:ext cx="230187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93" name="Line 69"/>
          <p:cNvSpPr>
            <a:spLocks noChangeShapeType="1"/>
          </p:cNvSpPr>
          <p:nvPr/>
        </p:nvSpPr>
        <p:spPr bwMode="auto">
          <a:xfrm>
            <a:off x="5365750" y="5170488"/>
            <a:ext cx="142875" cy="1444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94" name="Line 70"/>
          <p:cNvSpPr>
            <a:spLocks noChangeShapeType="1"/>
          </p:cNvSpPr>
          <p:nvPr/>
        </p:nvSpPr>
        <p:spPr bwMode="auto">
          <a:xfrm>
            <a:off x="5292725" y="5241925"/>
            <a:ext cx="144463" cy="1444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83644" y="260647"/>
            <a:ext cx="3952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Логическа операция „НЕ” </a:t>
            </a: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93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78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78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78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78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778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778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90" grpId="0"/>
      <p:bldP spid="77893" grpId="0" animBg="1"/>
      <p:bldP spid="7789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WordArt 2"/>
          <p:cNvSpPr>
            <a:spLocks noChangeArrowheads="1" noChangeShapeType="1" noTextEdit="1"/>
          </p:cNvSpPr>
          <p:nvPr/>
        </p:nvSpPr>
        <p:spPr bwMode="auto">
          <a:xfrm rot="-1356342">
            <a:off x="0" y="620713"/>
            <a:ext cx="5111750" cy="33067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28569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600" kern="10" dirty="0">
              <a:ln w="9525">
                <a:round/>
                <a:headEnd/>
                <a:tailEnd/>
              </a:ln>
              <a:gradFill rotWithShape="0">
                <a:gsLst>
                  <a:gs pos="0">
                    <a:srgbClr val="FF5001"/>
                  </a:gs>
                  <a:gs pos="100000">
                    <a:srgbClr val="F3FF01"/>
                  </a:gs>
                </a:gsLst>
                <a:lin ang="6756342" scaled="1"/>
              </a:gradFill>
              <a:latin typeface="Impact"/>
            </a:endParaRP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591480" y="692696"/>
            <a:ext cx="7992887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2400" b="1" dirty="0" smtClean="0">
                <a:solidFill>
                  <a:srgbClr val="000000"/>
                </a:solidFill>
                <a:latin typeface="Times New Roman" pitchFamily="18" charset="0"/>
              </a:rPr>
              <a:t>    Екип в състав: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endParaRPr lang="en-US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2400" b="1" dirty="0" smtClean="0">
                <a:solidFill>
                  <a:srgbClr val="000000"/>
                </a:solidFill>
                <a:latin typeface="Times New Roman" pitchFamily="18" charset="0"/>
              </a:rPr>
              <a:t>Диана  </a:t>
            </a:r>
            <a:r>
              <a:rPr lang="bg-BG" sz="2400" b="1" dirty="0">
                <a:solidFill>
                  <a:srgbClr val="000000"/>
                </a:solidFill>
                <a:latin typeface="Times New Roman" pitchFamily="18" charset="0"/>
              </a:rPr>
              <a:t>Йосифова</a:t>
            </a:r>
            <a:endParaRPr lang="en-US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2400" b="1" dirty="0" err="1">
                <a:solidFill>
                  <a:srgbClr val="000000"/>
                </a:solidFill>
                <a:latin typeface="Times New Roman" pitchFamily="18" charset="0"/>
              </a:rPr>
              <a:t>е-mail</a:t>
            </a:r>
            <a:r>
              <a:rPr lang="bg-BG" sz="2400" b="1" dirty="0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lang="bg-BG" sz="2400" b="1" dirty="0" err="1">
                <a:solidFill>
                  <a:srgbClr val="000000"/>
                </a:solidFill>
                <a:latin typeface="Times New Roman" pitchFamily="18" charset="0"/>
                <a:hlinkClick r:id="rId2"/>
              </a:rPr>
              <a:t>diana_yosifova@abv</a:t>
            </a:r>
            <a:r>
              <a:rPr lang="bg-BG" sz="2400" b="1" dirty="0">
                <a:solidFill>
                  <a:srgbClr val="000000"/>
                </a:solidFill>
                <a:latin typeface="Times New Roman" pitchFamily="18" charset="0"/>
                <a:hlinkClick r:id="rId2"/>
              </a:rPr>
              <a:t>.</a:t>
            </a:r>
            <a:r>
              <a:rPr lang="bg-BG" sz="2400" b="1" dirty="0" err="1">
                <a:solidFill>
                  <a:srgbClr val="000000"/>
                </a:solidFill>
                <a:latin typeface="Times New Roman" pitchFamily="18" charset="0"/>
                <a:hlinkClick r:id="rId2"/>
              </a:rPr>
              <a:t>bg</a:t>
            </a:r>
            <a:r>
              <a:rPr lang="bg-BG" sz="24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2400" b="1" dirty="0">
                <a:solidFill>
                  <a:srgbClr val="000000"/>
                </a:solidFill>
                <a:latin typeface="Times New Roman" pitchFamily="18" charset="0"/>
              </a:rPr>
              <a:t>Екатерина </a:t>
            </a:r>
            <a:r>
              <a:rPr lang="bg-BG" sz="2400" b="1" dirty="0" err="1">
                <a:solidFill>
                  <a:srgbClr val="000000"/>
                </a:solidFill>
                <a:latin typeface="Times New Roman" pitchFamily="18" charset="0"/>
              </a:rPr>
              <a:t>Светлозарова</a:t>
            </a:r>
            <a:r>
              <a:rPr lang="bg-BG" sz="24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24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bg-BG" sz="2400" b="1" dirty="0" err="1">
                <a:solidFill>
                  <a:srgbClr val="000000"/>
                </a:solidFill>
                <a:latin typeface="Times New Roman" pitchFamily="18" charset="0"/>
              </a:rPr>
              <a:t>e-mail</a:t>
            </a:r>
            <a:r>
              <a:rPr lang="bg-BG" sz="2400" b="1" dirty="0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lang="bg-BG" sz="2400" b="1" dirty="0">
                <a:solidFill>
                  <a:srgbClr val="000000"/>
                </a:solidFill>
                <a:latin typeface="Times New Roman" pitchFamily="18" charset="0"/>
                <a:hlinkClick r:id="rId3"/>
              </a:rPr>
              <a:t>katq_7@abv.</a:t>
            </a:r>
            <a:r>
              <a:rPr lang="bg-BG" sz="2400" b="1" dirty="0" err="1">
                <a:solidFill>
                  <a:srgbClr val="000000"/>
                </a:solidFill>
                <a:latin typeface="Times New Roman" pitchFamily="18" charset="0"/>
                <a:hlinkClick r:id="rId3"/>
              </a:rPr>
              <a:t>bg</a:t>
            </a:r>
            <a:r>
              <a:rPr lang="bg-BG" sz="24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br>
              <a:rPr lang="bg-BG" sz="2400" b="1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bg-BG" sz="2400" b="1" dirty="0">
                <a:solidFill>
                  <a:srgbClr val="000000"/>
                </a:solidFill>
                <a:latin typeface="Times New Roman" pitchFamily="18" charset="0"/>
              </a:rPr>
              <a:t>Иван  Начков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2400" b="1" dirty="0" err="1">
                <a:solidFill>
                  <a:srgbClr val="000000"/>
                </a:solidFill>
                <a:latin typeface="Times New Roman" pitchFamily="18" charset="0"/>
              </a:rPr>
              <a:t>e-mail</a:t>
            </a:r>
            <a:r>
              <a:rPr lang="bg-BG" sz="2400" b="1" dirty="0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lang="bg-BG" sz="2400" b="1" dirty="0" err="1">
                <a:solidFill>
                  <a:srgbClr val="000000"/>
                </a:solidFill>
                <a:latin typeface="Times New Roman" pitchFamily="18" charset="0"/>
                <a:hlinkClick r:id="rId4"/>
              </a:rPr>
              <a:t>ivan_nachkov@yahoo</a:t>
            </a:r>
            <a:r>
              <a:rPr lang="bg-BG" sz="2400" b="1" dirty="0">
                <a:solidFill>
                  <a:srgbClr val="000000"/>
                </a:solidFill>
                <a:latin typeface="Times New Roman" pitchFamily="18" charset="0"/>
                <a:hlinkClick r:id="rId4"/>
              </a:rPr>
              <a:t>.</a:t>
            </a:r>
            <a:r>
              <a:rPr lang="bg-BG" sz="2400" b="1" dirty="0" err="1">
                <a:solidFill>
                  <a:srgbClr val="000000"/>
                </a:solidFill>
                <a:latin typeface="Times New Roman" pitchFamily="18" charset="0"/>
                <a:hlinkClick r:id="rId4"/>
              </a:rPr>
              <a:t>com</a:t>
            </a:r>
            <a:endParaRPr lang="bg-BG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2400" b="1" dirty="0">
                <a:solidFill>
                  <a:srgbClr val="000000"/>
                </a:solidFill>
                <a:latin typeface="Times New Roman" pitchFamily="18" charset="0"/>
              </a:rPr>
              <a:t>ученици от МГ “Д-р Петър Берон”-</a:t>
            </a:r>
            <a:r>
              <a:rPr lang="bg-BG" sz="2000" b="1" dirty="0">
                <a:solidFill>
                  <a:srgbClr val="000000"/>
                </a:solidFill>
                <a:latin typeface="Times New Roman" pitchFamily="18" charset="0"/>
              </a:rPr>
              <a:t>Варна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20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2400" b="1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bg-BG" sz="2400" b="1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bg-BG" sz="2000" b="1" dirty="0">
                <a:solidFill>
                  <a:srgbClr val="000000"/>
                </a:solidFill>
                <a:latin typeface="Times New Roman" pitchFamily="18" charset="0"/>
              </a:rPr>
              <a:t>РЪКОВОДИТЕЛ: </a:t>
            </a:r>
            <a:r>
              <a:rPr lang="bg-BG" sz="2400" b="1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bg-BG" sz="2400" b="1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bg-BG" sz="2400" b="1" dirty="0">
                <a:solidFill>
                  <a:srgbClr val="000000"/>
                </a:solidFill>
                <a:latin typeface="Times New Roman" pitchFamily="18" charset="0"/>
              </a:rPr>
              <a:t> Петя Костадинова</a:t>
            </a:r>
            <a:endParaRPr lang="en-US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2400" b="1" dirty="0" err="1">
                <a:solidFill>
                  <a:srgbClr val="000000"/>
                </a:solidFill>
                <a:latin typeface="Times New Roman" pitchFamily="18" charset="0"/>
              </a:rPr>
              <a:t>e-mail</a:t>
            </a:r>
            <a:r>
              <a:rPr lang="bg-BG" sz="2400" b="1" dirty="0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lang="bg-BG" sz="2400" b="1" dirty="0">
                <a:solidFill>
                  <a:srgbClr val="000000"/>
                </a:solidFill>
                <a:latin typeface="Times New Roman" pitchFamily="18" charset="0"/>
                <a:hlinkClick r:id="rId5"/>
              </a:rPr>
              <a:t>petya_7@mail.</a:t>
            </a:r>
            <a:r>
              <a:rPr lang="bg-BG" sz="2400" b="1" dirty="0" err="1">
                <a:solidFill>
                  <a:srgbClr val="000000"/>
                </a:solidFill>
                <a:latin typeface="Times New Roman" pitchFamily="18" charset="0"/>
                <a:hlinkClick r:id="rId5"/>
              </a:rPr>
              <a:t>bg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bg-BG" sz="2400" b="1" dirty="0">
                <a:solidFill>
                  <a:srgbClr val="000000"/>
                </a:solidFill>
                <a:latin typeface="Times New Roman" pitchFamily="18" charset="0"/>
              </a:rPr>
              <a:t>– учител по физика и астрономия</a:t>
            </a:r>
            <a:r>
              <a:rPr lang="bg-BG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673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6" presetClass="emph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808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70" decel="1000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770" decel="100000"/>
                                        <p:tgtEl>
                                          <p:spTgt spid="8089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0" dur="77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2" dur="77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animBg="1"/>
      <p:bldP spid="80898" grpId="1" animBg="1"/>
      <p:bldP spid="8089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Oval 2"/>
          <p:cNvSpPr>
            <a:spLocks noChangeArrowheads="1"/>
          </p:cNvSpPr>
          <p:nvPr/>
        </p:nvSpPr>
        <p:spPr bwMode="auto">
          <a:xfrm>
            <a:off x="468313" y="2924175"/>
            <a:ext cx="503237" cy="50482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5965825" y="3560763"/>
            <a:ext cx="863600" cy="4318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>
          <a:xfrm>
            <a:off x="442006" y="908720"/>
            <a:ext cx="8229600" cy="1143000"/>
          </a:xfrm>
        </p:spPr>
        <p:txBody>
          <a:bodyPr/>
          <a:lstStyle/>
          <a:p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bg-BG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bg-BG" sz="2000" b="1" dirty="0" smtClean="0">
                <a:latin typeface="Times New Roman" pitchFamily="18" charset="0"/>
                <a:cs typeface="Times New Roman" pitchFamily="18" charset="0"/>
              </a:rPr>
              <a:t>Ход на работа:</a:t>
            </a:r>
            <a:r>
              <a:rPr lang="bg-BG" sz="20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bg-BG" sz="2000" b="1" dirty="0">
                <a:latin typeface="Times New Roman" pitchFamily="18" charset="0"/>
                <a:cs typeface="Times New Roman" pitchFamily="18" charset="0"/>
              </a:rPr>
            </a:b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bg-BG" sz="2000" dirty="0">
                <a:latin typeface="Times New Roman" pitchFamily="18" charset="0"/>
                <a:cs typeface="Times New Roman" pitchFamily="18" charset="0"/>
              </a:rPr>
              <a:t>. Изследвайте всички възможни комбинации на логическите 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състояния</a:t>
            </a:r>
            <a:r>
              <a:rPr lang="bg-BG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bg-BG" sz="2000" dirty="0">
                <a:latin typeface="Times New Roman" pitchFamily="18" charset="0"/>
                <a:cs typeface="Times New Roman" pitchFamily="18" charset="0"/>
              </a:rPr>
              <a:t>входовете и изхода. </a:t>
            </a:r>
            <a:br>
              <a:rPr lang="bg-BG" sz="2000" dirty="0">
                <a:latin typeface="Times New Roman" pitchFamily="18" charset="0"/>
                <a:cs typeface="Times New Roman" pitchFamily="18" charset="0"/>
              </a:rPr>
            </a:br>
            <a:r>
              <a:rPr lang="bg-BG" sz="2000" dirty="0">
                <a:latin typeface="Times New Roman" pitchFamily="18" charset="0"/>
                <a:cs typeface="Times New Roman" pitchFamily="18" charset="0"/>
              </a:rPr>
              <a:t>2. С помощта на мишката превключвайте ключовете К</a:t>
            </a:r>
            <a:r>
              <a:rPr lang="bg-BG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bg-BG" sz="2000" dirty="0">
                <a:latin typeface="Times New Roman" pitchFamily="18" charset="0"/>
                <a:cs typeface="Times New Roman" pitchFamily="18" charset="0"/>
              </a:rPr>
              <a:t> и К</a:t>
            </a:r>
            <a:r>
              <a:rPr lang="bg-BG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bg-BG" sz="2000" dirty="0">
                <a:latin typeface="Times New Roman" pitchFamily="18" charset="0"/>
                <a:cs typeface="Times New Roman" pitchFamily="18" charset="0"/>
              </a:rPr>
              <a:t> в положения “1” и “0” в реда, указан в таблицата</a:t>
            </a:r>
            <a:r>
              <a:rPr lang="bg-BG" sz="2000" dirty="0"/>
              <a:t>.</a:t>
            </a:r>
          </a:p>
        </p:txBody>
      </p:sp>
      <p:sp>
        <p:nvSpPr>
          <p:cNvPr id="54277" name="Line 5"/>
          <p:cNvSpPr>
            <a:spLocks noChangeShapeType="1"/>
          </p:cNvSpPr>
          <p:nvPr/>
        </p:nvSpPr>
        <p:spPr bwMode="auto">
          <a:xfrm>
            <a:off x="755650" y="6021388"/>
            <a:ext cx="4679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 flipV="1">
            <a:off x="755650" y="3789363"/>
            <a:ext cx="0" cy="2232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 flipH="1" flipV="1">
            <a:off x="755650" y="2565400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>
            <a:off x="755650" y="2565400"/>
            <a:ext cx="4679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1042988" y="3500438"/>
            <a:ext cx="33131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1331913" y="2565400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1331913" y="3571875"/>
            <a:ext cx="0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84" name="Arc 12"/>
          <p:cNvSpPr>
            <a:spLocks/>
          </p:cNvSpPr>
          <p:nvPr/>
        </p:nvSpPr>
        <p:spPr bwMode="auto">
          <a:xfrm rot="5400000">
            <a:off x="1295400" y="3465513"/>
            <a:ext cx="144463" cy="7143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291 w 43200"/>
              <a:gd name="T1" fmla="*/ 28955 h 33675"/>
              <a:gd name="T2" fmla="*/ 39509 w 43200"/>
              <a:gd name="T3" fmla="*/ 33675 h 33675"/>
              <a:gd name="T4" fmla="*/ 21600 w 43200"/>
              <a:gd name="T5" fmla="*/ 21600 h 33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3675" fill="none" extrusionOk="0">
                <a:moveTo>
                  <a:pt x="1290" y="28955"/>
                </a:moveTo>
                <a:cubicBezTo>
                  <a:pt x="436" y="26596"/>
                  <a:pt x="0" y="241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902"/>
                  <a:pt x="41914" y="30107"/>
                  <a:pt x="39509" y="33675"/>
                </a:cubicBezTo>
              </a:path>
              <a:path w="43200" h="33675" stroke="0" extrusionOk="0">
                <a:moveTo>
                  <a:pt x="1290" y="28955"/>
                </a:moveTo>
                <a:cubicBezTo>
                  <a:pt x="436" y="26596"/>
                  <a:pt x="0" y="241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902"/>
                  <a:pt x="41914" y="30107"/>
                  <a:pt x="39509" y="33675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>
            <a:off x="1331913" y="4508500"/>
            <a:ext cx="0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1187450" y="6308725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>
            <a:off x="1258888" y="6381750"/>
            <a:ext cx="144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1296988" y="6453188"/>
            <a:ext cx="73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2700338" y="3498850"/>
            <a:ext cx="0" cy="650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>
            <a:off x="2700338" y="4292600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91" name="Arc 19"/>
          <p:cNvSpPr>
            <a:spLocks/>
          </p:cNvSpPr>
          <p:nvPr/>
        </p:nvSpPr>
        <p:spPr bwMode="auto">
          <a:xfrm rot="5400000">
            <a:off x="2663826" y="4184650"/>
            <a:ext cx="144462" cy="7143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291 w 43200"/>
              <a:gd name="T1" fmla="*/ 28955 h 33675"/>
              <a:gd name="T2" fmla="*/ 39509 w 43200"/>
              <a:gd name="T3" fmla="*/ 33675 h 33675"/>
              <a:gd name="T4" fmla="*/ 21600 w 43200"/>
              <a:gd name="T5" fmla="*/ 21600 h 33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3675" fill="none" extrusionOk="0">
                <a:moveTo>
                  <a:pt x="1290" y="28955"/>
                </a:moveTo>
                <a:cubicBezTo>
                  <a:pt x="436" y="26596"/>
                  <a:pt x="0" y="241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902"/>
                  <a:pt x="41914" y="30107"/>
                  <a:pt x="39509" y="33675"/>
                </a:cubicBezTo>
              </a:path>
              <a:path w="43200" h="33675" stroke="0" extrusionOk="0">
                <a:moveTo>
                  <a:pt x="1290" y="28955"/>
                </a:moveTo>
                <a:cubicBezTo>
                  <a:pt x="436" y="26596"/>
                  <a:pt x="0" y="241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902"/>
                  <a:pt x="41914" y="30107"/>
                  <a:pt x="39509" y="33675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1619250" y="4221163"/>
            <a:ext cx="2736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93" name="Rectangle 21"/>
          <p:cNvSpPr>
            <a:spLocks noChangeArrowheads="1"/>
          </p:cNvSpPr>
          <p:nvPr/>
        </p:nvSpPr>
        <p:spPr bwMode="auto">
          <a:xfrm>
            <a:off x="2627313" y="4581525"/>
            <a:ext cx="144462" cy="5032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2700338" y="5084763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95" name="AutoShape 23"/>
          <p:cNvSpPr>
            <a:spLocks noChangeArrowheads="1"/>
          </p:cNvSpPr>
          <p:nvPr/>
        </p:nvSpPr>
        <p:spPr bwMode="auto">
          <a:xfrm flipV="1">
            <a:off x="2587625" y="5300663"/>
            <a:ext cx="230188" cy="1143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96" name="Line 24"/>
          <p:cNvSpPr>
            <a:spLocks noChangeShapeType="1"/>
          </p:cNvSpPr>
          <p:nvPr/>
        </p:nvSpPr>
        <p:spPr bwMode="auto">
          <a:xfrm>
            <a:off x="2587625" y="5445125"/>
            <a:ext cx="230188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97" name="Line 25"/>
          <p:cNvSpPr>
            <a:spLocks noChangeShapeType="1"/>
          </p:cNvSpPr>
          <p:nvPr/>
        </p:nvSpPr>
        <p:spPr bwMode="auto">
          <a:xfrm>
            <a:off x="3203575" y="4221163"/>
            <a:ext cx="1588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98" name="Rectangle 26"/>
          <p:cNvSpPr>
            <a:spLocks noChangeArrowheads="1"/>
          </p:cNvSpPr>
          <p:nvPr/>
        </p:nvSpPr>
        <p:spPr bwMode="auto">
          <a:xfrm>
            <a:off x="3132138" y="4581525"/>
            <a:ext cx="144462" cy="5032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99" name="Line 27"/>
          <p:cNvSpPr>
            <a:spLocks noChangeShapeType="1"/>
          </p:cNvSpPr>
          <p:nvPr/>
        </p:nvSpPr>
        <p:spPr bwMode="auto">
          <a:xfrm>
            <a:off x="3205163" y="5084763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300" name="AutoShape 28"/>
          <p:cNvSpPr>
            <a:spLocks noChangeArrowheads="1"/>
          </p:cNvSpPr>
          <p:nvPr/>
        </p:nvSpPr>
        <p:spPr bwMode="auto">
          <a:xfrm flipV="1">
            <a:off x="3092450" y="5300663"/>
            <a:ext cx="230188" cy="1143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301" name="Line 29"/>
          <p:cNvSpPr>
            <a:spLocks noChangeShapeType="1"/>
          </p:cNvSpPr>
          <p:nvPr/>
        </p:nvSpPr>
        <p:spPr bwMode="auto">
          <a:xfrm>
            <a:off x="3092450" y="5445125"/>
            <a:ext cx="230188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302" name="AutoShape 30"/>
          <p:cNvSpPr>
            <a:spLocks noChangeArrowheads="1"/>
          </p:cNvSpPr>
          <p:nvPr/>
        </p:nvSpPr>
        <p:spPr bwMode="auto">
          <a:xfrm rot="5400000" flipV="1">
            <a:off x="3579019" y="3440907"/>
            <a:ext cx="230187" cy="1143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303" name="Line 31"/>
          <p:cNvSpPr>
            <a:spLocks noChangeShapeType="1"/>
          </p:cNvSpPr>
          <p:nvPr/>
        </p:nvSpPr>
        <p:spPr bwMode="auto">
          <a:xfrm rot="5400000">
            <a:off x="3519488" y="3498850"/>
            <a:ext cx="230188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304" name="Text Box 32"/>
          <p:cNvSpPr txBox="1">
            <a:spLocks noChangeArrowheads="1"/>
          </p:cNvSpPr>
          <p:nvPr/>
        </p:nvSpPr>
        <p:spPr bwMode="auto">
          <a:xfrm>
            <a:off x="3348038" y="3206750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+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4305" name="Text Box 33"/>
          <p:cNvSpPr txBox="1">
            <a:spLocks noChangeArrowheads="1"/>
          </p:cNvSpPr>
          <p:nvPr/>
        </p:nvSpPr>
        <p:spPr bwMode="auto">
          <a:xfrm>
            <a:off x="3759200" y="3206750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-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4306" name="Text Box 34"/>
          <p:cNvSpPr txBox="1">
            <a:spLocks noChangeArrowheads="1"/>
          </p:cNvSpPr>
          <p:nvPr/>
        </p:nvSpPr>
        <p:spPr bwMode="auto">
          <a:xfrm>
            <a:off x="3348038" y="3925888"/>
            <a:ext cx="26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-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4307" name="Text Box 35"/>
          <p:cNvSpPr txBox="1">
            <a:spLocks noChangeArrowheads="1"/>
          </p:cNvSpPr>
          <p:nvPr/>
        </p:nvSpPr>
        <p:spPr bwMode="auto">
          <a:xfrm>
            <a:off x="3759200" y="3925888"/>
            <a:ext cx="31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+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4308" name="Text Box 36"/>
          <p:cNvSpPr txBox="1">
            <a:spLocks noChangeArrowheads="1"/>
          </p:cNvSpPr>
          <p:nvPr/>
        </p:nvSpPr>
        <p:spPr bwMode="auto">
          <a:xfrm>
            <a:off x="3492500" y="2997200"/>
            <a:ext cx="433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D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  <a:endParaRPr lang="bg-BG" baseline="-25000">
              <a:solidFill>
                <a:srgbClr val="000000"/>
              </a:solidFill>
            </a:endParaRPr>
          </a:p>
        </p:txBody>
      </p:sp>
      <p:sp>
        <p:nvSpPr>
          <p:cNvPr id="54309" name="Text Box 37"/>
          <p:cNvSpPr txBox="1">
            <a:spLocks noChangeArrowheads="1"/>
          </p:cNvSpPr>
          <p:nvPr/>
        </p:nvSpPr>
        <p:spPr bwMode="auto">
          <a:xfrm>
            <a:off x="3492500" y="3716338"/>
            <a:ext cx="433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D</a:t>
            </a:r>
            <a:r>
              <a:rPr lang="en-US" baseline="-25000">
                <a:solidFill>
                  <a:srgbClr val="000000"/>
                </a:solidFill>
              </a:rPr>
              <a:t>2</a:t>
            </a:r>
            <a:endParaRPr lang="bg-BG" baseline="-25000">
              <a:solidFill>
                <a:srgbClr val="000000"/>
              </a:solidFill>
            </a:endParaRPr>
          </a:p>
        </p:txBody>
      </p:sp>
      <p:sp>
        <p:nvSpPr>
          <p:cNvPr id="54310" name="Line 38"/>
          <p:cNvSpPr>
            <a:spLocks noChangeShapeType="1"/>
          </p:cNvSpPr>
          <p:nvPr/>
        </p:nvSpPr>
        <p:spPr bwMode="auto">
          <a:xfrm>
            <a:off x="4356100" y="3284538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311" name="Rectangle 39"/>
          <p:cNvSpPr>
            <a:spLocks noChangeArrowheads="1"/>
          </p:cNvSpPr>
          <p:nvPr/>
        </p:nvSpPr>
        <p:spPr bwMode="auto">
          <a:xfrm>
            <a:off x="4284663" y="2781300"/>
            <a:ext cx="144462" cy="5032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312" name="Line 40"/>
          <p:cNvSpPr>
            <a:spLocks noChangeShapeType="1"/>
          </p:cNvSpPr>
          <p:nvPr/>
        </p:nvSpPr>
        <p:spPr bwMode="auto">
          <a:xfrm>
            <a:off x="4356100" y="2565400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313" name="Line 41"/>
          <p:cNvSpPr>
            <a:spLocks noChangeShapeType="1"/>
          </p:cNvSpPr>
          <p:nvPr/>
        </p:nvSpPr>
        <p:spPr bwMode="auto">
          <a:xfrm>
            <a:off x="4356100" y="3860800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314" name="Line 42"/>
          <p:cNvSpPr>
            <a:spLocks noChangeShapeType="1"/>
          </p:cNvSpPr>
          <p:nvPr/>
        </p:nvSpPr>
        <p:spPr bwMode="auto">
          <a:xfrm flipH="1">
            <a:off x="4859338" y="3860800"/>
            <a:ext cx="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315" name="Rectangle 43"/>
          <p:cNvSpPr>
            <a:spLocks noChangeArrowheads="1"/>
          </p:cNvSpPr>
          <p:nvPr/>
        </p:nvSpPr>
        <p:spPr bwMode="auto">
          <a:xfrm>
            <a:off x="4787900" y="4581525"/>
            <a:ext cx="144463" cy="5032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316" name="Line 44"/>
          <p:cNvSpPr>
            <a:spLocks noChangeShapeType="1"/>
          </p:cNvSpPr>
          <p:nvPr/>
        </p:nvSpPr>
        <p:spPr bwMode="auto">
          <a:xfrm>
            <a:off x="4859338" y="5084763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317" name="AutoShape 45"/>
          <p:cNvSpPr>
            <a:spLocks noChangeArrowheads="1"/>
          </p:cNvSpPr>
          <p:nvPr/>
        </p:nvSpPr>
        <p:spPr bwMode="auto">
          <a:xfrm flipV="1">
            <a:off x="4748213" y="5300663"/>
            <a:ext cx="230187" cy="1143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318" name="Line 46"/>
          <p:cNvSpPr>
            <a:spLocks noChangeShapeType="1"/>
          </p:cNvSpPr>
          <p:nvPr/>
        </p:nvSpPr>
        <p:spPr bwMode="auto">
          <a:xfrm>
            <a:off x="4748213" y="5445125"/>
            <a:ext cx="230187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319" name="Line 47"/>
          <p:cNvSpPr>
            <a:spLocks noChangeShapeType="1"/>
          </p:cNvSpPr>
          <p:nvPr/>
        </p:nvSpPr>
        <p:spPr bwMode="auto">
          <a:xfrm>
            <a:off x="5435600" y="2565400"/>
            <a:ext cx="0" cy="1008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320" name="Line 48"/>
          <p:cNvSpPr>
            <a:spLocks noChangeShapeType="1"/>
          </p:cNvSpPr>
          <p:nvPr/>
        </p:nvSpPr>
        <p:spPr bwMode="auto">
          <a:xfrm>
            <a:off x="5291138" y="3573463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321" name="Line 49"/>
          <p:cNvSpPr>
            <a:spLocks noChangeShapeType="1"/>
          </p:cNvSpPr>
          <p:nvPr/>
        </p:nvSpPr>
        <p:spPr bwMode="auto">
          <a:xfrm>
            <a:off x="5362575" y="3646488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322" name="Line 50"/>
          <p:cNvSpPr>
            <a:spLocks noChangeShapeType="1"/>
          </p:cNvSpPr>
          <p:nvPr/>
        </p:nvSpPr>
        <p:spPr bwMode="auto">
          <a:xfrm>
            <a:off x="5435600" y="3644900"/>
            <a:ext cx="0" cy="2376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323" name="Text Box 51"/>
          <p:cNvSpPr txBox="1">
            <a:spLocks noChangeArrowheads="1"/>
          </p:cNvSpPr>
          <p:nvPr/>
        </p:nvSpPr>
        <p:spPr bwMode="auto">
          <a:xfrm>
            <a:off x="4740275" y="35004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S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4324" name="Text Box 52"/>
          <p:cNvSpPr txBox="1">
            <a:spLocks noChangeArrowheads="1"/>
          </p:cNvSpPr>
          <p:nvPr/>
        </p:nvSpPr>
        <p:spPr bwMode="auto">
          <a:xfrm>
            <a:off x="5364163" y="3232150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+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4325" name="Text Box 53"/>
          <p:cNvSpPr txBox="1">
            <a:spLocks noChangeArrowheads="1"/>
          </p:cNvSpPr>
          <p:nvPr/>
        </p:nvSpPr>
        <p:spPr bwMode="auto">
          <a:xfrm>
            <a:off x="5411788" y="3567113"/>
            <a:ext cx="26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-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4326" name="AutoShape 54"/>
          <p:cNvSpPr>
            <a:spLocks noChangeArrowheads="1"/>
          </p:cNvSpPr>
          <p:nvPr/>
        </p:nvSpPr>
        <p:spPr bwMode="auto">
          <a:xfrm rot="5400000" flipV="1">
            <a:off x="3577431" y="4166394"/>
            <a:ext cx="230188" cy="1143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327" name="Line 55"/>
          <p:cNvSpPr>
            <a:spLocks noChangeShapeType="1"/>
          </p:cNvSpPr>
          <p:nvPr/>
        </p:nvSpPr>
        <p:spPr bwMode="auto">
          <a:xfrm rot="5400000">
            <a:off x="3517900" y="4224338"/>
            <a:ext cx="230187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328" name="Text Box 56"/>
          <p:cNvSpPr txBox="1">
            <a:spLocks noChangeArrowheads="1"/>
          </p:cNvSpPr>
          <p:nvPr/>
        </p:nvSpPr>
        <p:spPr bwMode="auto">
          <a:xfrm>
            <a:off x="2051050" y="31337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A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4329" name="Text Box 57"/>
          <p:cNvSpPr txBox="1">
            <a:spLocks noChangeArrowheads="1"/>
          </p:cNvSpPr>
          <p:nvPr/>
        </p:nvSpPr>
        <p:spPr bwMode="auto">
          <a:xfrm>
            <a:off x="2032000" y="385445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B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4330" name="Oval 58"/>
          <p:cNvSpPr>
            <a:spLocks noChangeArrowheads="1"/>
          </p:cNvSpPr>
          <p:nvPr/>
        </p:nvSpPr>
        <p:spPr bwMode="auto">
          <a:xfrm>
            <a:off x="709613" y="3141663"/>
            <a:ext cx="71437" cy="71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331" name="Oval 59"/>
          <p:cNvSpPr>
            <a:spLocks noChangeArrowheads="1"/>
          </p:cNvSpPr>
          <p:nvPr/>
        </p:nvSpPr>
        <p:spPr bwMode="auto">
          <a:xfrm>
            <a:off x="709613" y="3789363"/>
            <a:ext cx="71437" cy="71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332" name="Oval 60"/>
          <p:cNvSpPr>
            <a:spLocks noChangeArrowheads="1"/>
          </p:cNvSpPr>
          <p:nvPr/>
        </p:nvSpPr>
        <p:spPr bwMode="auto">
          <a:xfrm>
            <a:off x="1285875" y="3862388"/>
            <a:ext cx="71438" cy="71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333" name="Oval 61"/>
          <p:cNvSpPr>
            <a:spLocks noChangeArrowheads="1"/>
          </p:cNvSpPr>
          <p:nvPr/>
        </p:nvSpPr>
        <p:spPr bwMode="auto">
          <a:xfrm>
            <a:off x="1285875" y="4508500"/>
            <a:ext cx="71438" cy="73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334" name="Oval 62"/>
          <p:cNvSpPr>
            <a:spLocks noChangeArrowheads="1"/>
          </p:cNvSpPr>
          <p:nvPr/>
        </p:nvSpPr>
        <p:spPr bwMode="auto">
          <a:xfrm>
            <a:off x="1298575" y="2530475"/>
            <a:ext cx="71438" cy="714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335" name="Oval 63"/>
          <p:cNvSpPr>
            <a:spLocks noChangeArrowheads="1"/>
          </p:cNvSpPr>
          <p:nvPr/>
        </p:nvSpPr>
        <p:spPr bwMode="auto">
          <a:xfrm>
            <a:off x="2662238" y="3462338"/>
            <a:ext cx="71437" cy="73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336" name="Oval 64"/>
          <p:cNvSpPr>
            <a:spLocks noChangeArrowheads="1"/>
          </p:cNvSpPr>
          <p:nvPr/>
        </p:nvSpPr>
        <p:spPr bwMode="auto">
          <a:xfrm>
            <a:off x="3165475" y="4183063"/>
            <a:ext cx="73025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337" name="Oval 65"/>
          <p:cNvSpPr>
            <a:spLocks noChangeArrowheads="1"/>
          </p:cNvSpPr>
          <p:nvPr/>
        </p:nvSpPr>
        <p:spPr bwMode="auto">
          <a:xfrm>
            <a:off x="4310063" y="3814763"/>
            <a:ext cx="71437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338" name="Oval 66"/>
          <p:cNvSpPr>
            <a:spLocks noChangeArrowheads="1"/>
          </p:cNvSpPr>
          <p:nvPr/>
        </p:nvSpPr>
        <p:spPr bwMode="auto">
          <a:xfrm>
            <a:off x="4310063" y="3454400"/>
            <a:ext cx="71437" cy="714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339" name="Oval 67"/>
          <p:cNvSpPr>
            <a:spLocks noChangeArrowheads="1"/>
          </p:cNvSpPr>
          <p:nvPr/>
        </p:nvSpPr>
        <p:spPr bwMode="auto">
          <a:xfrm>
            <a:off x="4322763" y="2530475"/>
            <a:ext cx="71437" cy="73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340" name="Oval 68"/>
          <p:cNvSpPr>
            <a:spLocks noChangeArrowheads="1"/>
          </p:cNvSpPr>
          <p:nvPr/>
        </p:nvSpPr>
        <p:spPr bwMode="auto">
          <a:xfrm>
            <a:off x="2662238" y="5995988"/>
            <a:ext cx="71437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341" name="Oval 69"/>
          <p:cNvSpPr>
            <a:spLocks noChangeArrowheads="1"/>
          </p:cNvSpPr>
          <p:nvPr/>
        </p:nvSpPr>
        <p:spPr bwMode="auto">
          <a:xfrm>
            <a:off x="3165475" y="5995988"/>
            <a:ext cx="71438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342" name="Oval 70"/>
          <p:cNvSpPr>
            <a:spLocks noChangeArrowheads="1"/>
          </p:cNvSpPr>
          <p:nvPr/>
        </p:nvSpPr>
        <p:spPr bwMode="auto">
          <a:xfrm>
            <a:off x="4821238" y="5983288"/>
            <a:ext cx="73025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343" name="Oval 71"/>
          <p:cNvSpPr>
            <a:spLocks noChangeArrowheads="1"/>
          </p:cNvSpPr>
          <p:nvPr/>
        </p:nvSpPr>
        <p:spPr bwMode="auto">
          <a:xfrm>
            <a:off x="4802188" y="3835400"/>
            <a:ext cx="69850" cy="730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344" name="Oval 72"/>
          <p:cNvSpPr>
            <a:spLocks noChangeArrowheads="1"/>
          </p:cNvSpPr>
          <p:nvPr/>
        </p:nvSpPr>
        <p:spPr bwMode="auto">
          <a:xfrm>
            <a:off x="1293813" y="5983288"/>
            <a:ext cx="69850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345" name="Oval 73"/>
          <p:cNvSpPr>
            <a:spLocks noChangeArrowheads="1"/>
          </p:cNvSpPr>
          <p:nvPr/>
        </p:nvSpPr>
        <p:spPr bwMode="auto">
          <a:xfrm>
            <a:off x="1619250" y="4149725"/>
            <a:ext cx="69850" cy="714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346" name="Oval 74"/>
          <p:cNvSpPr>
            <a:spLocks noChangeArrowheads="1"/>
          </p:cNvSpPr>
          <p:nvPr/>
        </p:nvSpPr>
        <p:spPr bwMode="auto">
          <a:xfrm>
            <a:off x="1046163" y="3429000"/>
            <a:ext cx="69850" cy="714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347" name="Text Box 75"/>
          <p:cNvSpPr txBox="1">
            <a:spLocks noChangeArrowheads="1"/>
          </p:cNvSpPr>
          <p:nvPr/>
        </p:nvSpPr>
        <p:spPr bwMode="auto">
          <a:xfrm>
            <a:off x="447675" y="29448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1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4348" name="Text Box 76"/>
          <p:cNvSpPr txBox="1">
            <a:spLocks noChangeArrowheads="1"/>
          </p:cNvSpPr>
          <p:nvPr/>
        </p:nvSpPr>
        <p:spPr bwMode="auto">
          <a:xfrm>
            <a:off x="447675" y="36655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0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4349" name="Text Box 77"/>
          <p:cNvSpPr txBox="1">
            <a:spLocks noChangeArrowheads="1"/>
          </p:cNvSpPr>
          <p:nvPr/>
        </p:nvSpPr>
        <p:spPr bwMode="auto">
          <a:xfrm>
            <a:off x="1042988" y="36449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1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4350" name="Text Box 78"/>
          <p:cNvSpPr txBox="1">
            <a:spLocks noChangeArrowheads="1"/>
          </p:cNvSpPr>
          <p:nvPr/>
        </p:nvSpPr>
        <p:spPr bwMode="auto">
          <a:xfrm>
            <a:off x="1042988" y="43656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0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4352" name="Text Box 80"/>
          <p:cNvSpPr txBox="1">
            <a:spLocks noChangeArrowheads="1"/>
          </p:cNvSpPr>
          <p:nvPr/>
        </p:nvSpPr>
        <p:spPr bwMode="auto">
          <a:xfrm>
            <a:off x="971550" y="3062288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K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  <a:endParaRPr lang="bg-BG" baseline="-25000">
              <a:solidFill>
                <a:srgbClr val="000000"/>
              </a:solidFill>
            </a:endParaRPr>
          </a:p>
        </p:txBody>
      </p:sp>
      <p:sp>
        <p:nvSpPr>
          <p:cNvPr id="54353" name="Text Box 81"/>
          <p:cNvSpPr txBox="1">
            <a:spLocks noChangeArrowheads="1"/>
          </p:cNvSpPr>
          <p:nvPr/>
        </p:nvSpPr>
        <p:spPr bwMode="auto">
          <a:xfrm>
            <a:off x="1547813" y="3783013"/>
            <a:ext cx="420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K</a:t>
            </a:r>
            <a:r>
              <a:rPr lang="en-US" baseline="-25000">
                <a:solidFill>
                  <a:srgbClr val="000000"/>
                </a:solidFill>
              </a:rPr>
              <a:t>2</a:t>
            </a:r>
            <a:endParaRPr lang="bg-BG" baseline="-25000">
              <a:solidFill>
                <a:srgbClr val="000000"/>
              </a:solidFill>
            </a:endParaRPr>
          </a:p>
        </p:txBody>
      </p:sp>
      <p:graphicFrame>
        <p:nvGraphicFramePr>
          <p:cNvPr id="54354" name="Group 82"/>
          <p:cNvGraphicFramePr>
            <a:graphicFrameLocks noGrp="1"/>
          </p:cNvGraphicFramePr>
          <p:nvPr>
            <p:ph idx="1"/>
          </p:nvPr>
        </p:nvGraphicFramePr>
        <p:xfrm>
          <a:off x="5940425" y="2997200"/>
          <a:ext cx="2746375" cy="2590800"/>
        </p:xfrm>
        <a:graphic>
          <a:graphicData uri="http://schemas.openxmlformats.org/drawingml/2006/table">
            <a:tbl>
              <a:tblPr/>
              <a:tblGrid>
                <a:gridCol w="914400"/>
                <a:gridCol w="917575"/>
                <a:gridCol w="9144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380" name="Line 108"/>
          <p:cNvSpPr>
            <a:spLocks noChangeShapeType="1"/>
          </p:cNvSpPr>
          <p:nvPr/>
        </p:nvSpPr>
        <p:spPr bwMode="auto">
          <a:xfrm flipH="1">
            <a:off x="706438" y="3475038"/>
            <a:ext cx="3587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381" name="Line 109"/>
          <p:cNvSpPr>
            <a:spLocks noChangeShapeType="1"/>
          </p:cNvSpPr>
          <p:nvPr/>
        </p:nvSpPr>
        <p:spPr bwMode="auto">
          <a:xfrm flipH="1">
            <a:off x="1260475" y="4195763"/>
            <a:ext cx="3587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382" name="Line 110"/>
          <p:cNvSpPr>
            <a:spLocks noChangeShapeType="1"/>
          </p:cNvSpPr>
          <p:nvPr/>
        </p:nvSpPr>
        <p:spPr bwMode="auto">
          <a:xfrm>
            <a:off x="204788" y="2466975"/>
            <a:ext cx="360362" cy="504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383" name="Line 111"/>
          <p:cNvSpPr>
            <a:spLocks noChangeShapeType="1"/>
          </p:cNvSpPr>
          <p:nvPr/>
        </p:nvSpPr>
        <p:spPr bwMode="auto">
          <a:xfrm>
            <a:off x="3382963" y="5330825"/>
            <a:ext cx="14287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384" name="Line 112"/>
          <p:cNvSpPr>
            <a:spLocks noChangeShapeType="1"/>
          </p:cNvSpPr>
          <p:nvPr/>
        </p:nvSpPr>
        <p:spPr bwMode="auto">
          <a:xfrm>
            <a:off x="3309938" y="5402263"/>
            <a:ext cx="144462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385" name="Line 113"/>
          <p:cNvSpPr>
            <a:spLocks noChangeShapeType="1"/>
          </p:cNvSpPr>
          <p:nvPr/>
        </p:nvSpPr>
        <p:spPr bwMode="auto">
          <a:xfrm>
            <a:off x="2882900" y="5310188"/>
            <a:ext cx="14287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386" name="Line 114"/>
          <p:cNvSpPr>
            <a:spLocks noChangeShapeType="1"/>
          </p:cNvSpPr>
          <p:nvPr/>
        </p:nvSpPr>
        <p:spPr bwMode="auto">
          <a:xfrm>
            <a:off x="2809875" y="5381625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387" name="Line 115"/>
          <p:cNvSpPr>
            <a:spLocks noChangeShapeType="1"/>
          </p:cNvSpPr>
          <p:nvPr/>
        </p:nvSpPr>
        <p:spPr bwMode="auto">
          <a:xfrm>
            <a:off x="5030788" y="5300663"/>
            <a:ext cx="14287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388" name="Line 116"/>
          <p:cNvSpPr>
            <a:spLocks noChangeShapeType="1"/>
          </p:cNvSpPr>
          <p:nvPr/>
        </p:nvSpPr>
        <p:spPr bwMode="auto">
          <a:xfrm>
            <a:off x="4957763" y="5372100"/>
            <a:ext cx="144462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390" name="Text Box 118"/>
          <p:cNvSpPr txBox="1">
            <a:spLocks noChangeArrowheads="1"/>
          </p:cNvSpPr>
          <p:nvPr/>
        </p:nvSpPr>
        <p:spPr bwMode="auto">
          <a:xfrm>
            <a:off x="1381919" y="302885"/>
            <a:ext cx="68405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bg-BG" sz="2800" b="1" dirty="0">
                <a:solidFill>
                  <a:srgbClr val="000000"/>
                </a:solidFill>
                <a:latin typeface="Times New Roman" pitchFamily="18" charset="0"/>
              </a:rPr>
              <a:t>Логическа операция „И” </a:t>
            </a:r>
          </a:p>
        </p:txBody>
      </p:sp>
    </p:spTree>
    <p:extLst>
      <p:ext uri="{BB962C8B-B14F-4D97-AF65-F5344CB8AC3E}">
        <p14:creationId xmlns:p14="http://schemas.microsoft.com/office/powerpoint/2010/main" val="340290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543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5427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5427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5438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543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543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543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543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543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543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43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43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543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543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543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543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nimBg="1"/>
      <p:bldP spid="54274" grpId="1" animBg="1"/>
      <p:bldP spid="54275" grpId="0" animBg="1"/>
      <p:bldP spid="54275" grpId="1" animBg="1"/>
      <p:bldP spid="54382" grpId="0" animBg="1"/>
      <p:bldP spid="54382" grpId="1" animBg="1"/>
      <p:bldP spid="54383" grpId="0" animBg="1"/>
      <p:bldP spid="54384" grpId="0" animBg="1"/>
      <p:bldP spid="54385" grpId="0" animBg="1"/>
      <p:bldP spid="54386" grpId="0" animBg="1"/>
      <p:bldP spid="54387" grpId="0" animBg="1"/>
      <p:bldP spid="5438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6877050" y="3560763"/>
            <a:ext cx="863600" cy="4318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299" name="Oval 3"/>
          <p:cNvSpPr>
            <a:spLocks noChangeArrowheads="1"/>
          </p:cNvSpPr>
          <p:nvPr/>
        </p:nvSpPr>
        <p:spPr bwMode="auto">
          <a:xfrm>
            <a:off x="1057275" y="4318000"/>
            <a:ext cx="503238" cy="50482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00" name="Line 4"/>
          <p:cNvSpPr>
            <a:spLocks noChangeShapeType="1"/>
          </p:cNvSpPr>
          <p:nvPr/>
        </p:nvSpPr>
        <p:spPr bwMode="auto">
          <a:xfrm>
            <a:off x="793750" y="3860800"/>
            <a:ext cx="360363" cy="504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bg-BG" sz="2800" b="1" dirty="0" smtClean="0">
                <a:latin typeface="Times New Roman" pitchFamily="18" charset="0"/>
                <a:cs typeface="Times New Roman" pitchFamily="18" charset="0"/>
              </a:rPr>
              <a:t>Логическа операция „И” </a:t>
            </a:r>
            <a:br>
              <a:rPr lang="bg-BG" sz="2800" b="1" dirty="0" smtClean="0">
                <a:latin typeface="Times New Roman" pitchFamily="18" charset="0"/>
                <a:cs typeface="Times New Roman" pitchFamily="18" charset="0"/>
              </a:rPr>
            </a:br>
            <a:endParaRPr lang="bg-BG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5302" name="Group 6"/>
          <p:cNvGraphicFramePr>
            <a:graphicFrameLocks noGrp="1"/>
          </p:cNvGraphicFramePr>
          <p:nvPr>
            <p:ph idx="1"/>
          </p:nvPr>
        </p:nvGraphicFramePr>
        <p:xfrm>
          <a:off x="5940425" y="2997200"/>
          <a:ext cx="2746375" cy="2590800"/>
        </p:xfrm>
        <a:graphic>
          <a:graphicData uri="http://schemas.openxmlformats.org/drawingml/2006/table">
            <a:tbl>
              <a:tblPr/>
              <a:tblGrid>
                <a:gridCol w="914400"/>
                <a:gridCol w="917575"/>
                <a:gridCol w="9144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329" name="Line 33"/>
          <p:cNvSpPr>
            <a:spLocks noChangeShapeType="1"/>
          </p:cNvSpPr>
          <p:nvPr/>
        </p:nvSpPr>
        <p:spPr bwMode="auto">
          <a:xfrm>
            <a:off x="755650" y="6021388"/>
            <a:ext cx="4679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30" name="Line 34"/>
          <p:cNvSpPr>
            <a:spLocks noChangeShapeType="1"/>
          </p:cNvSpPr>
          <p:nvPr/>
        </p:nvSpPr>
        <p:spPr bwMode="auto">
          <a:xfrm flipV="1">
            <a:off x="755650" y="3789363"/>
            <a:ext cx="0" cy="2232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31" name="Line 35"/>
          <p:cNvSpPr>
            <a:spLocks noChangeShapeType="1"/>
          </p:cNvSpPr>
          <p:nvPr/>
        </p:nvSpPr>
        <p:spPr bwMode="auto">
          <a:xfrm flipH="1" flipV="1">
            <a:off x="755650" y="2565400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32" name="Line 36"/>
          <p:cNvSpPr>
            <a:spLocks noChangeShapeType="1"/>
          </p:cNvSpPr>
          <p:nvPr/>
        </p:nvSpPr>
        <p:spPr bwMode="auto">
          <a:xfrm>
            <a:off x="755650" y="2565400"/>
            <a:ext cx="4679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33" name="Line 37"/>
          <p:cNvSpPr>
            <a:spLocks noChangeShapeType="1"/>
          </p:cNvSpPr>
          <p:nvPr/>
        </p:nvSpPr>
        <p:spPr bwMode="auto">
          <a:xfrm>
            <a:off x="1042988" y="3500438"/>
            <a:ext cx="33131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34" name="Line 38"/>
          <p:cNvSpPr>
            <a:spLocks noChangeShapeType="1"/>
          </p:cNvSpPr>
          <p:nvPr/>
        </p:nvSpPr>
        <p:spPr bwMode="auto">
          <a:xfrm>
            <a:off x="1331913" y="2565400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35" name="Line 39"/>
          <p:cNvSpPr>
            <a:spLocks noChangeShapeType="1"/>
          </p:cNvSpPr>
          <p:nvPr/>
        </p:nvSpPr>
        <p:spPr bwMode="auto">
          <a:xfrm>
            <a:off x="1331913" y="3571875"/>
            <a:ext cx="0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36" name="Arc 40"/>
          <p:cNvSpPr>
            <a:spLocks/>
          </p:cNvSpPr>
          <p:nvPr/>
        </p:nvSpPr>
        <p:spPr bwMode="auto">
          <a:xfrm rot="5400000">
            <a:off x="1295400" y="3465513"/>
            <a:ext cx="144463" cy="7143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291 w 43200"/>
              <a:gd name="T1" fmla="*/ 28955 h 33675"/>
              <a:gd name="T2" fmla="*/ 39509 w 43200"/>
              <a:gd name="T3" fmla="*/ 33675 h 33675"/>
              <a:gd name="T4" fmla="*/ 21600 w 43200"/>
              <a:gd name="T5" fmla="*/ 21600 h 33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3675" fill="none" extrusionOk="0">
                <a:moveTo>
                  <a:pt x="1290" y="28955"/>
                </a:moveTo>
                <a:cubicBezTo>
                  <a:pt x="436" y="26596"/>
                  <a:pt x="0" y="241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902"/>
                  <a:pt x="41914" y="30107"/>
                  <a:pt x="39509" y="33675"/>
                </a:cubicBezTo>
              </a:path>
              <a:path w="43200" h="33675" stroke="0" extrusionOk="0">
                <a:moveTo>
                  <a:pt x="1290" y="28955"/>
                </a:moveTo>
                <a:cubicBezTo>
                  <a:pt x="436" y="26596"/>
                  <a:pt x="0" y="241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902"/>
                  <a:pt x="41914" y="30107"/>
                  <a:pt x="39509" y="33675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37" name="Line 41"/>
          <p:cNvSpPr>
            <a:spLocks noChangeShapeType="1"/>
          </p:cNvSpPr>
          <p:nvPr/>
        </p:nvSpPr>
        <p:spPr bwMode="auto">
          <a:xfrm>
            <a:off x="1331913" y="4508500"/>
            <a:ext cx="0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38" name="Line 42"/>
          <p:cNvSpPr>
            <a:spLocks noChangeShapeType="1"/>
          </p:cNvSpPr>
          <p:nvPr/>
        </p:nvSpPr>
        <p:spPr bwMode="auto">
          <a:xfrm>
            <a:off x="1187450" y="6308725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39" name="Line 43"/>
          <p:cNvSpPr>
            <a:spLocks noChangeShapeType="1"/>
          </p:cNvSpPr>
          <p:nvPr/>
        </p:nvSpPr>
        <p:spPr bwMode="auto">
          <a:xfrm>
            <a:off x="1258888" y="6381750"/>
            <a:ext cx="144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40" name="Line 44"/>
          <p:cNvSpPr>
            <a:spLocks noChangeShapeType="1"/>
          </p:cNvSpPr>
          <p:nvPr/>
        </p:nvSpPr>
        <p:spPr bwMode="auto">
          <a:xfrm>
            <a:off x="2700338" y="3498850"/>
            <a:ext cx="0" cy="650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41" name="Line 45"/>
          <p:cNvSpPr>
            <a:spLocks noChangeShapeType="1"/>
          </p:cNvSpPr>
          <p:nvPr/>
        </p:nvSpPr>
        <p:spPr bwMode="auto">
          <a:xfrm>
            <a:off x="2700338" y="4292600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42" name="Arc 46"/>
          <p:cNvSpPr>
            <a:spLocks/>
          </p:cNvSpPr>
          <p:nvPr/>
        </p:nvSpPr>
        <p:spPr bwMode="auto">
          <a:xfrm rot="5400000">
            <a:off x="2663826" y="4184650"/>
            <a:ext cx="144462" cy="7143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291 w 43200"/>
              <a:gd name="T1" fmla="*/ 28955 h 33675"/>
              <a:gd name="T2" fmla="*/ 39509 w 43200"/>
              <a:gd name="T3" fmla="*/ 33675 h 33675"/>
              <a:gd name="T4" fmla="*/ 21600 w 43200"/>
              <a:gd name="T5" fmla="*/ 21600 h 33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3675" fill="none" extrusionOk="0">
                <a:moveTo>
                  <a:pt x="1290" y="28955"/>
                </a:moveTo>
                <a:cubicBezTo>
                  <a:pt x="436" y="26596"/>
                  <a:pt x="0" y="241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902"/>
                  <a:pt x="41914" y="30107"/>
                  <a:pt x="39509" y="33675"/>
                </a:cubicBezTo>
              </a:path>
              <a:path w="43200" h="33675" stroke="0" extrusionOk="0">
                <a:moveTo>
                  <a:pt x="1290" y="28955"/>
                </a:moveTo>
                <a:cubicBezTo>
                  <a:pt x="436" y="26596"/>
                  <a:pt x="0" y="241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902"/>
                  <a:pt x="41914" y="30107"/>
                  <a:pt x="39509" y="33675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43" name="Line 47"/>
          <p:cNvSpPr>
            <a:spLocks noChangeShapeType="1"/>
          </p:cNvSpPr>
          <p:nvPr/>
        </p:nvSpPr>
        <p:spPr bwMode="auto">
          <a:xfrm>
            <a:off x="1619250" y="4221163"/>
            <a:ext cx="2736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44" name="Rectangle 48"/>
          <p:cNvSpPr>
            <a:spLocks noChangeArrowheads="1"/>
          </p:cNvSpPr>
          <p:nvPr/>
        </p:nvSpPr>
        <p:spPr bwMode="auto">
          <a:xfrm>
            <a:off x="2627313" y="4581525"/>
            <a:ext cx="144462" cy="5032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45" name="Line 49"/>
          <p:cNvSpPr>
            <a:spLocks noChangeShapeType="1"/>
          </p:cNvSpPr>
          <p:nvPr/>
        </p:nvSpPr>
        <p:spPr bwMode="auto">
          <a:xfrm>
            <a:off x="2700338" y="5084763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46" name="AutoShape 50"/>
          <p:cNvSpPr>
            <a:spLocks noChangeArrowheads="1"/>
          </p:cNvSpPr>
          <p:nvPr/>
        </p:nvSpPr>
        <p:spPr bwMode="auto">
          <a:xfrm flipV="1">
            <a:off x="2587625" y="5300663"/>
            <a:ext cx="230188" cy="114300"/>
          </a:xfrm>
          <a:prstGeom prst="triangle">
            <a:avLst>
              <a:gd name="adj" fmla="val 50000"/>
            </a:avLst>
          </a:prstGeom>
          <a:solidFill>
            <a:srgbClr val="009900"/>
          </a:solidFill>
          <a:ln w="28575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47" name="Line 51"/>
          <p:cNvSpPr>
            <a:spLocks noChangeShapeType="1"/>
          </p:cNvSpPr>
          <p:nvPr/>
        </p:nvSpPr>
        <p:spPr bwMode="auto">
          <a:xfrm>
            <a:off x="2587625" y="5445125"/>
            <a:ext cx="230188" cy="1588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48" name="Line 52"/>
          <p:cNvSpPr>
            <a:spLocks noChangeShapeType="1"/>
          </p:cNvSpPr>
          <p:nvPr/>
        </p:nvSpPr>
        <p:spPr bwMode="auto">
          <a:xfrm>
            <a:off x="3203575" y="4221163"/>
            <a:ext cx="1588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49" name="Rectangle 53"/>
          <p:cNvSpPr>
            <a:spLocks noChangeArrowheads="1"/>
          </p:cNvSpPr>
          <p:nvPr/>
        </p:nvSpPr>
        <p:spPr bwMode="auto">
          <a:xfrm>
            <a:off x="3132138" y="4581525"/>
            <a:ext cx="144462" cy="5032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50" name="Line 54"/>
          <p:cNvSpPr>
            <a:spLocks noChangeShapeType="1"/>
          </p:cNvSpPr>
          <p:nvPr/>
        </p:nvSpPr>
        <p:spPr bwMode="auto">
          <a:xfrm>
            <a:off x="3205163" y="5084763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51" name="AutoShape 55"/>
          <p:cNvSpPr>
            <a:spLocks noChangeArrowheads="1"/>
          </p:cNvSpPr>
          <p:nvPr/>
        </p:nvSpPr>
        <p:spPr bwMode="auto">
          <a:xfrm flipV="1">
            <a:off x="3092450" y="5300663"/>
            <a:ext cx="230188" cy="1143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52" name="Line 56"/>
          <p:cNvSpPr>
            <a:spLocks noChangeShapeType="1"/>
          </p:cNvSpPr>
          <p:nvPr/>
        </p:nvSpPr>
        <p:spPr bwMode="auto">
          <a:xfrm>
            <a:off x="3092450" y="5445125"/>
            <a:ext cx="230188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53" name="AutoShape 57"/>
          <p:cNvSpPr>
            <a:spLocks noChangeArrowheads="1"/>
          </p:cNvSpPr>
          <p:nvPr/>
        </p:nvSpPr>
        <p:spPr bwMode="auto">
          <a:xfrm rot="5400000" flipV="1">
            <a:off x="3579019" y="3440907"/>
            <a:ext cx="230187" cy="1143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54" name="Line 58"/>
          <p:cNvSpPr>
            <a:spLocks noChangeShapeType="1"/>
          </p:cNvSpPr>
          <p:nvPr/>
        </p:nvSpPr>
        <p:spPr bwMode="auto">
          <a:xfrm rot="5400000">
            <a:off x="3519488" y="3498850"/>
            <a:ext cx="230188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55" name="Text Box 59"/>
          <p:cNvSpPr txBox="1">
            <a:spLocks noChangeArrowheads="1"/>
          </p:cNvSpPr>
          <p:nvPr/>
        </p:nvSpPr>
        <p:spPr bwMode="auto">
          <a:xfrm>
            <a:off x="3348038" y="3206750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+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5356" name="Text Box 60"/>
          <p:cNvSpPr txBox="1">
            <a:spLocks noChangeArrowheads="1"/>
          </p:cNvSpPr>
          <p:nvPr/>
        </p:nvSpPr>
        <p:spPr bwMode="auto">
          <a:xfrm>
            <a:off x="3759200" y="3206750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-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5357" name="Text Box 61"/>
          <p:cNvSpPr txBox="1">
            <a:spLocks noChangeArrowheads="1"/>
          </p:cNvSpPr>
          <p:nvPr/>
        </p:nvSpPr>
        <p:spPr bwMode="auto">
          <a:xfrm>
            <a:off x="3348038" y="3925888"/>
            <a:ext cx="26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-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5358" name="Text Box 62"/>
          <p:cNvSpPr txBox="1">
            <a:spLocks noChangeArrowheads="1"/>
          </p:cNvSpPr>
          <p:nvPr/>
        </p:nvSpPr>
        <p:spPr bwMode="auto">
          <a:xfrm>
            <a:off x="3759200" y="3925888"/>
            <a:ext cx="31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+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5359" name="Text Box 63"/>
          <p:cNvSpPr txBox="1">
            <a:spLocks noChangeArrowheads="1"/>
          </p:cNvSpPr>
          <p:nvPr/>
        </p:nvSpPr>
        <p:spPr bwMode="auto">
          <a:xfrm>
            <a:off x="3492500" y="2997200"/>
            <a:ext cx="433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D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  <a:endParaRPr lang="bg-BG" baseline="-25000">
              <a:solidFill>
                <a:srgbClr val="000000"/>
              </a:solidFill>
            </a:endParaRPr>
          </a:p>
        </p:txBody>
      </p:sp>
      <p:sp>
        <p:nvSpPr>
          <p:cNvPr id="55360" name="Text Box 64"/>
          <p:cNvSpPr txBox="1">
            <a:spLocks noChangeArrowheads="1"/>
          </p:cNvSpPr>
          <p:nvPr/>
        </p:nvSpPr>
        <p:spPr bwMode="auto">
          <a:xfrm>
            <a:off x="3492500" y="3716338"/>
            <a:ext cx="433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D</a:t>
            </a:r>
            <a:r>
              <a:rPr lang="en-US" baseline="-25000">
                <a:solidFill>
                  <a:srgbClr val="000000"/>
                </a:solidFill>
              </a:rPr>
              <a:t>2</a:t>
            </a:r>
            <a:endParaRPr lang="bg-BG" baseline="-25000">
              <a:solidFill>
                <a:srgbClr val="000000"/>
              </a:solidFill>
            </a:endParaRPr>
          </a:p>
        </p:txBody>
      </p:sp>
      <p:sp>
        <p:nvSpPr>
          <p:cNvPr id="55361" name="Line 65"/>
          <p:cNvSpPr>
            <a:spLocks noChangeShapeType="1"/>
          </p:cNvSpPr>
          <p:nvPr/>
        </p:nvSpPr>
        <p:spPr bwMode="auto">
          <a:xfrm>
            <a:off x="4356100" y="3284538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62" name="Rectangle 66"/>
          <p:cNvSpPr>
            <a:spLocks noChangeArrowheads="1"/>
          </p:cNvSpPr>
          <p:nvPr/>
        </p:nvSpPr>
        <p:spPr bwMode="auto">
          <a:xfrm>
            <a:off x="4284663" y="2781300"/>
            <a:ext cx="144462" cy="5032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63" name="Line 67"/>
          <p:cNvSpPr>
            <a:spLocks noChangeShapeType="1"/>
          </p:cNvSpPr>
          <p:nvPr/>
        </p:nvSpPr>
        <p:spPr bwMode="auto">
          <a:xfrm>
            <a:off x="4356100" y="2565400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64" name="Line 68"/>
          <p:cNvSpPr>
            <a:spLocks noChangeShapeType="1"/>
          </p:cNvSpPr>
          <p:nvPr/>
        </p:nvSpPr>
        <p:spPr bwMode="auto">
          <a:xfrm>
            <a:off x="4356100" y="3860800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65" name="Line 69"/>
          <p:cNvSpPr>
            <a:spLocks noChangeShapeType="1"/>
          </p:cNvSpPr>
          <p:nvPr/>
        </p:nvSpPr>
        <p:spPr bwMode="auto">
          <a:xfrm flipH="1">
            <a:off x="4859338" y="3860800"/>
            <a:ext cx="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66" name="Rectangle 70"/>
          <p:cNvSpPr>
            <a:spLocks noChangeArrowheads="1"/>
          </p:cNvSpPr>
          <p:nvPr/>
        </p:nvSpPr>
        <p:spPr bwMode="auto">
          <a:xfrm>
            <a:off x="4787900" y="4581525"/>
            <a:ext cx="144463" cy="5032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67" name="Line 71"/>
          <p:cNvSpPr>
            <a:spLocks noChangeShapeType="1"/>
          </p:cNvSpPr>
          <p:nvPr/>
        </p:nvSpPr>
        <p:spPr bwMode="auto">
          <a:xfrm>
            <a:off x="4859338" y="5084763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68" name="AutoShape 72"/>
          <p:cNvSpPr>
            <a:spLocks noChangeArrowheads="1"/>
          </p:cNvSpPr>
          <p:nvPr/>
        </p:nvSpPr>
        <p:spPr bwMode="auto">
          <a:xfrm flipV="1">
            <a:off x="4748213" y="5300663"/>
            <a:ext cx="230187" cy="1143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69" name="Line 73"/>
          <p:cNvSpPr>
            <a:spLocks noChangeShapeType="1"/>
          </p:cNvSpPr>
          <p:nvPr/>
        </p:nvSpPr>
        <p:spPr bwMode="auto">
          <a:xfrm>
            <a:off x="4748213" y="5445125"/>
            <a:ext cx="230187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70" name="Line 74"/>
          <p:cNvSpPr>
            <a:spLocks noChangeShapeType="1"/>
          </p:cNvSpPr>
          <p:nvPr/>
        </p:nvSpPr>
        <p:spPr bwMode="auto">
          <a:xfrm>
            <a:off x="5435600" y="2565400"/>
            <a:ext cx="0" cy="1008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71" name="Line 75"/>
          <p:cNvSpPr>
            <a:spLocks noChangeShapeType="1"/>
          </p:cNvSpPr>
          <p:nvPr/>
        </p:nvSpPr>
        <p:spPr bwMode="auto">
          <a:xfrm>
            <a:off x="5291138" y="3573463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72" name="Line 76"/>
          <p:cNvSpPr>
            <a:spLocks noChangeShapeType="1"/>
          </p:cNvSpPr>
          <p:nvPr/>
        </p:nvSpPr>
        <p:spPr bwMode="auto">
          <a:xfrm>
            <a:off x="5362575" y="3646488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73" name="Line 77"/>
          <p:cNvSpPr>
            <a:spLocks noChangeShapeType="1"/>
          </p:cNvSpPr>
          <p:nvPr/>
        </p:nvSpPr>
        <p:spPr bwMode="auto">
          <a:xfrm>
            <a:off x="5435600" y="3644900"/>
            <a:ext cx="0" cy="2376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74" name="Text Box 78"/>
          <p:cNvSpPr txBox="1">
            <a:spLocks noChangeArrowheads="1"/>
          </p:cNvSpPr>
          <p:nvPr/>
        </p:nvSpPr>
        <p:spPr bwMode="auto">
          <a:xfrm>
            <a:off x="4740275" y="35004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S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5375" name="Text Box 79"/>
          <p:cNvSpPr txBox="1">
            <a:spLocks noChangeArrowheads="1"/>
          </p:cNvSpPr>
          <p:nvPr/>
        </p:nvSpPr>
        <p:spPr bwMode="auto">
          <a:xfrm>
            <a:off x="5364163" y="3232150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+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5376" name="Text Box 80"/>
          <p:cNvSpPr txBox="1">
            <a:spLocks noChangeArrowheads="1"/>
          </p:cNvSpPr>
          <p:nvPr/>
        </p:nvSpPr>
        <p:spPr bwMode="auto">
          <a:xfrm>
            <a:off x="5411788" y="3567113"/>
            <a:ext cx="26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-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5377" name="AutoShape 81"/>
          <p:cNvSpPr>
            <a:spLocks noChangeArrowheads="1"/>
          </p:cNvSpPr>
          <p:nvPr/>
        </p:nvSpPr>
        <p:spPr bwMode="auto">
          <a:xfrm rot="5400000" flipV="1">
            <a:off x="3577431" y="4166394"/>
            <a:ext cx="230188" cy="1143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78" name="Line 82"/>
          <p:cNvSpPr>
            <a:spLocks noChangeShapeType="1"/>
          </p:cNvSpPr>
          <p:nvPr/>
        </p:nvSpPr>
        <p:spPr bwMode="auto">
          <a:xfrm rot="5400000">
            <a:off x="3517900" y="4224338"/>
            <a:ext cx="230187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79" name="Text Box 83"/>
          <p:cNvSpPr txBox="1">
            <a:spLocks noChangeArrowheads="1"/>
          </p:cNvSpPr>
          <p:nvPr/>
        </p:nvSpPr>
        <p:spPr bwMode="auto">
          <a:xfrm>
            <a:off x="2051050" y="31337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A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5380" name="Text Box 84"/>
          <p:cNvSpPr txBox="1">
            <a:spLocks noChangeArrowheads="1"/>
          </p:cNvSpPr>
          <p:nvPr/>
        </p:nvSpPr>
        <p:spPr bwMode="auto">
          <a:xfrm>
            <a:off x="2032000" y="385445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B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5381" name="Oval 85"/>
          <p:cNvSpPr>
            <a:spLocks noChangeArrowheads="1"/>
          </p:cNvSpPr>
          <p:nvPr/>
        </p:nvSpPr>
        <p:spPr bwMode="auto">
          <a:xfrm>
            <a:off x="709613" y="3141663"/>
            <a:ext cx="71437" cy="71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82" name="Oval 86"/>
          <p:cNvSpPr>
            <a:spLocks noChangeArrowheads="1"/>
          </p:cNvSpPr>
          <p:nvPr/>
        </p:nvSpPr>
        <p:spPr bwMode="auto">
          <a:xfrm>
            <a:off x="709613" y="3789363"/>
            <a:ext cx="71437" cy="71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83" name="Oval 87"/>
          <p:cNvSpPr>
            <a:spLocks noChangeArrowheads="1"/>
          </p:cNvSpPr>
          <p:nvPr/>
        </p:nvSpPr>
        <p:spPr bwMode="auto">
          <a:xfrm>
            <a:off x="1285875" y="3862388"/>
            <a:ext cx="71438" cy="71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84" name="Oval 88"/>
          <p:cNvSpPr>
            <a:spLocks noChangeArrowheads="1"/>
          </p:cNvSpPr>
          <p:nvPr/>
        </p:nvSpPr>
        <p:spPr bwMode="auto">
          <a:xfrm>
            <a:off x="1285875" y="4508500"/>
            <a:ext cx="71438" cy="73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85" name="Oval 89"/>
          <p:cNvSpPr>
            <a:spLocks noChangeArrowheads="1"/>
          </p:cNvSpPr>
          <p:nvPr/>
        </p:nvSpPr>
        <p:spPr bwMode="auto">
          <a:xfrm>
            <a:off x="1298575" y="2530475"/>
            <a:ext cx="71438" cy="714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86" name="Oval 90"/>
          <p:cNvSpPr>
            <a:spLocks noChangeArrowheads="1"/>
          </p:cNvSpPr>
          <p:nvPr/>
        </p:nvSpPr>
        <p:spPr bwMode="auto">
          <a:xfrm>
            <a:off x="2662238" y="3462338"/>
            <a:ext cx="71437" cy="73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87" name="Oval 91"/>
          <p:cNvSpPr>
            <a:spLocks noChangeArrowheads="1"/>
          </p:cNvSpPr>
          <p:nvPr/>
        </p:nvSpPr>
        <p:spPr bwMode="auto">
          <a:xfrm>
            <a:off x="3165475" y="4183063"/>
            <a:ext cx="73025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88" name="Oval 92"/>
          <p:cNvSpPr>
            <a:spLocks noChangeArrowheads="1"/>
          </p:cNvSpPr>
          <p:nvPr/>
        </p:nvSpPr>
        <p:spPr bwMode="auto">
          <a:xfrm>
            <a:off x="4310063" y="3814763"/>
            <a:ext cx="71437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89" name="Oval 93"/>
          <p:cNvSpPr>
            <a:spLocks noChangeArrowheads="1"/>
          </p:cNvSpPr>
          <p:nvPr/>
        </p:nvSpPr>
        <p:spPr bwMode="auto">
          <a:xfrm>
            <a:off x="4310063" y="3454400"/>
            <a:ext cx="71437" cy="714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90" name="Oval 94"/>
          <p:cNvSpPr>
            <a:spLocks noChangeArrowheads="1"/>
          </p:cNvSpPr>
          <p:nvPr/>
        </p:nvSpPr>
        <p:spPr bwMode="auto">
          <a:xfrm>
            <a:off x="4322763" y="2530475"/>
            <a:ext cx="71437" cy="73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91" name="Oval 95"/>
          <p:cNvSpPr>
            <a:spLocks noChangeArrowheads="1"/>
          </p:cNvSpPr>
          <p:nvPr/>
        </p:nvSpPr>
        <p:spPr bwMode="auto">
          <a:xfrm>
            <a:off x="2662238" y="5995988"/>
            <a:ext cx="71437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92" name="Oval 96"/>
          <p:cNvSpPr>
            <a:spLocks noChangeArrowheads="1"/>
          </p:cNvSpPr>
          <p:nvPr/>
        </p:nvSpPr>
        <p:spPr bwMode="auto">
          <a:xfrm>
            <a:off x="3165475" y="5995988"/>
            <a:ext cx="71438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93" name="Oval 97"/>
          <p:cNvSpPr>
            <a:spLocks noChangeArrowheads="1"/>
          </p:cNvSpPr>
          <p:nvPr/>
        </p:nvSpPr>
        <p:spPr bwMode="auto">
          <a:xfrm>
            <a:off x="4821238" y="5983288"/>
            <a:ext cx="73025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94" name="Oval 98"/>
          <p:cNvSpPr>
            <a:spLocks noChangeArrowheads="1"/>
          </p:cNvSpPr>
          <p:nvPr/>
        </p:nvSpPr>
        <p:spPr bwMode="auto">
          <a:xfrm>
            <a:off x="4802188" y="3835400"/>
            <a:ext cx="69850" cy="730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95" name="Oval 99"/>
          <p:cNvSpPr>
            <a:spLocks noChangeArrowheads="1"/>
          </p:cNvSpPr>
          <p:nvPr/>
        </p:nvSpPr>
        <p:spPr bwMode="auto">
          <a:xfrm>
            <a:off x="1293813" y="5983288"/>
            <a:ext cx="69850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96" name="Oval 100"/>
          <p:cNvSpPr>
            <a:spLocks noChangeArrowheads="1"/>
          </p:cNvSpPr>
          <p:nvPr/>
        </p:nvSpPr>
        <p:spPr bwMode="auto">
          <a:xfrm>
            <a:off x="1619250" y="4149725"/>
            <a:ext cx="69850" cy="714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97" name="Oval 101"/>
          <p:cNvSpPr>
            <a:spLocks noChangeArrowheads="1"/>
          </p:cNvSpPr>
          <p:nvPr/>
        </p:nvSpPr>
        <p:spPr bwMode="auto">
          <a:xfrm>
            <a:off x="1046163" y="3429000"/>
            <a:ext cx="69850" cy="714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98" name="Text Box 102"/>
          <p:cNvSpPr txBox="1">
            <a:spLocks noChangeArrowheads="1"/>
          </p:cNvSpPr>
          <p:nvPr/>
        </p:nvSpPr>
        <p:spPr bwMode="auto">
          <a:xfrm>
            <a:off x="1042988" y="36449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1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5399" name="Text Box 103"/>
          <p:cNvSpPr txBox="1">
            <a:spLocks noChangeArrowheads="1"/>
          </p:cNvSpPr>
          <p:nvPr/>
        </p:nvSpPr>
        <p:spPr bwMode="auto">
          <a:xfrm>
            <a:off x="1042988" y="43656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0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5400" name="Text Box 104"/>
          <p:cNvSpPr txBox="1">
            <a:spLocks noChangeArrowheads="1"/>
          </p:cNvSpPr>
          <p:nvPr/>
        </p:nvSpPr>
        <p:spPr bwMode="auto">
          <a:xfrm>
            <a:off x="971550" y="3062288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K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  <a:endParaRPr lang="bg-BG" baseline="-25000">
              <a:solidFill>
                <a:srgbClr val="000000"/>
              </a:solidFill>
            </a:endParaRPr>
          </a:p>
        </p:txBody>
      </p:sp>
      <p:sp>
        <p:nvSpPr>
          <p:cNvPr id="55401" name="Text Box 105"/>
          <p:cNvSpPr txBox="1">
            <a:spLocks noChangeArrowheads="1"/>
          </p:cNvSpPr>
          <p:nvPr/>
        </p:nvSpPr>
        <p:spPr bwMode="auto">
          <a:xfrm>
            <a:off x="1547813" y="3783013"/>
            <a:ext cx="420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K</a:t>
            </a:r>
            <a:r>
              <a:rPr lang="en-US" baseline="-25000">
                <a:solidFill>
                  <a:srgbClr val="000000"/>
                </a:solidFill>
              </a:rPr>
              <a:t>2</a:t>
            </a:r>
            <a:endParaRPr lang="bg-BG" baseline="-25000">
              <a:solidFill>
                <a:srgbClr val="000000"/>
              </a:solidFill>
            </a:endParaRPr>
          </a:p>
        </p:txBody>
      </p:sp>
      <p:sp>
        <p:nvSpPr>
          <p:cNvPr id="55402" name="Line 106"/>
          <p:cNvSpPr>
            <a:spLocks noChangeShapeType="1"/>
          </p:cNvSpPr>
          <p:nvPr/>
        </p:nvSpPr>
        <p:spPr bwMode="auto">
          <a:xfrm flipH="1">
            <a:off x="1260475" y="4195763"/>
            <a:ext cx="3587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403" name="Text Box 107"/>
          <p:cNvSpPr txBox="1">
            <a:spLocks noChangeArrowheads="1"/>
          </p:cNvSpPr>
          <p:nvPr/>
        </p:nvSpPr>
        <p:spPr bwMode="auto">
          <a:xfrm>
            <a:off x="447675" y="29448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1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5404" name="Text Box 108"/>
          <p:cNvSpPr txBox="1">
            <a:spLocks noChangeArrowheads="1"/>
          </p:cNvSpPr>
          <p:nvPr/>
        </p:nvSpPr>
        <p:spPr bwMode="auto">
          <a:xfrm>
            <a:off x="447675" y="36655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0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5405" name="Oval 109"/>
          <p:cNvSpPr>
            <a:spLocks noChangeArrowheads="1"/>
          </p:cNvSpPr>
          <p:nvPr/>
        </p:nvSpPr>
        <p:spPr bwMode="auto">
          <a:xfrm>
            <a:off x="1046163" y="3429000"/>
            <a:ext cx="69850" cy="714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406" name="Line 110"/>
          <p:cNvSpPr>
            <a:spLocks noChangeShapeType="1"/>
          </p:cNvSpPr>
          <p:nvPr/>
        </p:nvSpPr>
        <p:spPr bwMode="auto">
          <a:xfrm rot="2700000" flipH="1">
            <a:off x="757238" y="3357563"/>
            <a:ext cx="3587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407" name="Line 111"/>
          <p:cNvSpPr>
            <a:spLocks noChangeShapeType="1"/>
          </p:cNvSpPr>
          <p:nvPr/>
        </p:nvSpPr>
        <p:spPr bwMode="auto">
          <a:xfrm rot="2700000" flipH="1">
            <a:off x="719138" y="3322638"/>
            <a:ext cx="3587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408" name="Line 112"/>
          <p:cNvSpPr>
            <a:spLocks noChangeShapeType="1"/>
          </p:cNvSpPr>
          <p:nvPr/>
        </p:nvSpPr>
        <p:spPr bwMode="auto">
          <a:xfrm>
            <a:off x="5030788" y="5300663"/>
            <a:ext cx="14287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409" name="Line 113"/>
          <p:cNvSpPr>
            <a:spLocks noChangeShapeType="1"/>
          </p:cNvSpPr>
          <p:nvPr/>
        </p:nvSpPr>
        <p:spPr bwMode="auto">
          <a:xfrm>
            <a:off x="4957763" y="5372100"/>
            <a:ext cx="144462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410" name="Line 114"/>
          <p:cNvSpPr>
            <a:spLocks noChangeShapeType="1"/>
          </p:cNvSpPr>
          <p:nvPr/>
        </p:nvSpPr>
        <p:spPr bwMode="auto">
          <a:xfrm>
            <a:off x="3382963" y="5330825"/>
            <a:ext cx="14287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411" name="Line 115"/>
          <p:cNvSpPr>
            <a:spLocks noChangeShapeType="1"/>
          </p:cNvSpPr>
          <p:nvPr/>
        </p:nvSpPr>
        <p:spPr bwMode="auto">
          <a:xfrm>
            <a:off x="3309938" y="5402263"/>
            <a:ext cx="144462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412" name="Line 116"/>
          <p:cNvSpPr>
            <a:spLocks noChangeShapeType="1"/>
          </p:cNvSpPr>
          <p:nvPr/>
        </p:nvSpPr>
        <p:spPr bwMode="auto">
          <a:xfrm>
            <a:off x="2882900" y="5310188"/>
            <a:ext cx="142875" cy="144462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413" name="Line 117"/>
          <p:cNvSpPr>
            <a:spLocks noChangeShapeType="1"/>
          </p:cNvSpPr>
          <p:nvPr/>
        </p:nvSpPr>
        <p:spPr bwMode="auto">
          <a:xfrm>
            <a:off x="2809875" y="5381625"/>
            <a:ext cx="144463" cy="144463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414" name="Line 118"/>
          <p:cNvSpPr>
            <a:spLocks noChangeShapeType="1"/>
          </p:cNvSpPr>
          <p:nvPr/>
        </p:nvSpPr>
        <p:spPr bwMode="auto">
          <a:xfrm>
            <a:off x="1296988" y="6453188"/>
            <a:ext cx="73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7675" y="620688"/>
            <a:ext cx="837279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Ход на работа:</a:t>
            </a:r>
            <a:br>
              <a:rPr lang="bg-BG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bg-BG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Изследвайте всички възможни комбинации на логическите състояния на входовете и изхода.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bg-BG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2. С помощта на мишката превключвайте ключовете К</a:t>
            </a:r>
            <a:r>
              <a:rPr lang="bg-BG" sz="20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bg-BG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и К</a:t>
            </a:r>
            <a:r>
              <a:rPr lang="bg-BG" sz="20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bg-BG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в положения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bg-BG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“1” и “0” в реда, указан в таблицата.</a:t>
            </a:r>
            <a:endParaRPr lang="en-US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21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5529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5530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5529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554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554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554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554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554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554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54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54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554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554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554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554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nimBg="1"/>
      <p:bldP spid="55298" grpId="1" animBg="1"/>
      <p:bldP spid="55299" grpId="0" animBg="1"/>
      <p:bldP spid="55299" grpId="1" animBg="1"/>
      <p:bldP spid="55300" grpId="0" animBg="1"/>
      <p:bldP spid="55300" grpId="1" animBg="1"/>
      <p:bldP spid="55408" grpId="0" animBg="1"/>
      <p:bldP spid="55409" grpId="0" animBg="1"/>
      <p:bldP spid="55410" grpId="0" animBg="1"/>
      <p:bldP spid="55411" grpId="0" animBg="1"/>
      <p:bldP spid="55412" grpId="0" animBg="1"/>
      <p:bldP spid="554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Oval 2"/>
          <p:cNvSpPr>
            <a:spLocks noChangeArrowheads="1"/>
          </p:cNvSpPr>
          <p:nvPr/>
        </p:nvSpPr>
        <p:spPr bwMode="auto">
          <a:xfrm>
            <a:off x="481013" y="3576638"/>
            <a:ext cx="503237" cy="50482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23" name="Line 3"/>
          <p:cNvSpPr>
            <a:spLocks noChangeShapeType="1"/>
          </p:cNvSpPr>
          <p:nvPr/>
        </p:nvSpPr>
        <p:spPr bwMode="auto">
          <a:xfrm>
            <a:off x="217488" y="3119438"/>
            <a:ext cx="360362" cy="504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5965825" y="4076700"/>
            <a:ext cx="863600" cy="4318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title"/>
          </p:nvPr>
        </p:nvSpPr>
        <p:spPr>
          <a:xfrm>
            <a:off x="451736" y="332656"/>
            <a:ext cx="8229600" cy="706090"/>
          </a:xfrm>
        </p:spPr>
        <p:txBody>
          <a:bodyPr/>
          <a:lstStyle/>
          <a:p>
            <a:r>
              <a:rPr lang="bg-BG" sz="2800" b="1" dirty="0" smtClean="0">
                <a:latin typeface="Times New Roman" pitchFamily="18" charset="0"/>
                <a:cs typeface="Times New Roman" pitchFamily="18" charset="0"/>
              </a:rPr>
              <a:t>Логическа операция „И” </a:t>
            </a:r>
            <a:br>
              <a:rPr lang="bg-BG" sz="2800" b="1" dirty="0" smtClean="0">
                <a:latin typeface="Times New Roman" pitchFamily="18" charset="0"/>
                <a:cs typeface="Times New Roman" pitchFamily="18" charset="0"/>
              </a:rPr>
            </a:br>
            <a:endParaRPr lang="bg-BG" sz="2800" dirty="0"/>
          </a:p>
        </p:txBody>
      </p:sp>
      <p:graphicFrame>
        <p:nvGraphicFramePr>
          <p:cNvPr id="56326" name="Group 6"/>
          <p:cNvGraphicFramePr>
            <a:graphicFrameLocks noGrp="1"/>
          </p:cNvGraphicFramePr>
          <p:nvPr>
            <p:ph idx="1"/>
          </p:nvPr>
        </p:nvGraphicFramePr>
        <p:xfrm>
          <a:off x="5940425" y="2997200"/>
          <a:ext cx="2746375" cy="2590800"/>
        </p:xfrm>
        <a:graphic>
          <a:graphicData uri="http://schemas.openxmlformats.org/drawingml/2006/table">
            <a:tbl>
              <a:tblPr/>
              <a:tblGrid>
                <a:gridCol w="914400"/>
                <a:gridCol w="917575"/>
                <a:gridCol w="9144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6353" name="Line 33"/>
          <p:cNvSpPr>
            <a:spLocks noChangeShapeType="1"/>
          </p:cNvSpPr>
          <p:nvPr/>
        </p:nvSpPr>
        <p:spPr bwMode="auto">
          <a:xfrm>
            <a:off x="755650" y="6021388"/>
            <a:ext cx="4679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54" name="Line 34"/>
          <p:cNvSpPr>
            <a:spLocks noChangeShapeType="1"/>
          </p:cNvSpPr>
          <p:nvPr/>
        </p:nvSpPr>
        <p:spPr bwMode="auto">
          <a:xfrm flipV="1">
            <a:off x="755650" y="3789363"/>
            <a:ext cx="0" cy="2232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55" name="Line 35"/>
          <p:cNvSpPr>
            <a:spLocks noChangeShapeType="1"/>
          </p:cNvSpPr>
          <p:nvPr/>
        </p:nvSpPr>
        <p:spPr bwMode="auto">
          <a:xfrm flipH="1" flipV="1">
            <a:off x="755650" y="2565400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56" name="Line 36"/>
          <p:cNvSpPr>
            <a:spLocks noChangeShapeType="1"/>
          </p:cNvSpPr>
          <p:nvPr/>
        </p:nvSpPr>
        <p:spPr bwMode="auto">
          <a:xfrm>
            <a:off x="755650" y="2565400"/>
            <a:ext cx="4679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57" name="Line 37"/>
          <p:cNvSpPr>
            <a:spLocks noChangeShapeType="1"/>
          </p:cNvSpPr>
          <p:nvPr/>
        </p:nvSpPr>
        <p:spPr bwMode="auto">
          <a:xfrm>
            <a:off x="1042988" y="3500438"/>
            <a:ext cx="33131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58" name="Line 38"/>
          <p:cNvSpPr>
            <a:spLocks noChangeShapeType="1"/>
          </p:cNvSpPr>
          <p:nvPr/>
        </p:nvSpPr>
        <p:spPr bwMode="auto">
          <a:xfrm>
            <a:off x="1331913" y="2565400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59" name="Line 39"/>
          <p:cNvSpPr>
            <a:spLocks noChangeShapeType="1"/>
          </p:cNvSpPr>
          <p:nvPr/>
        </p:nvSpPr>
        <p:spPr bwMode="auto">
          <a:xfrm>
            <a:off x="1331913" y="3571875"/>
            <a:ext cx="0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60" name="Arc 40"/>
          <p:cNvSpPr>
            <a:spLocks/>
          </p:cNvSpPr>
          <p:nvPr/>
        </p:nvSpPr>
        <p:spPr bwMode="auto">
          <a:xfrm rot="5400000">
            <a:off x="1295400" y="3465513"/>
            <a:ext cx="144463" cy="7143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291 w 43200"/>
              <a:gd name="T1" fmla="*/ 28955 h 33675"/>
              <a:gd name="T2" fmla="*/ 39509 w 43200"/>
              <a:gd name="T3" fmla="*/ 33675 h 33675"/>
              <a:gd name="T4" fmla="*/ 21600 w 43200"/>
              <a:gd name="T5" fmla="*/ 21600 h 33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3675" fill="none" extrusionOk="0">
                <a:moveTo>
                  <a:pt x="1290" y="28955"/>
                </a:moveTo>
                <a:cubicBezTo>
                  <a:pt x="436" y="26596"/>
                  <a:pt x="0" y="241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902"/>
                  <a:pt x="41914" y="30107"/>
                  <a:pt x="39509" y="33675"/>
                </a:cubicBezTo>
              </a:path>
              <a:path w="43200" h="33675" stroke="0" extrusionOk="0">
                <a:moveTo>
                  <a:pt x="1290" y="28955"/>
                </a:moveTo>
                <a:cubicBezTo>
                  <a:pt x="436" y="26596"/>
                  <a:pt x="0" y="241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902"/>
                  <a:pt x="41914" y="30107"/>
                  <a:pt x="39509" y="33675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61" name="Line 41"/>
          <p:cNvSpPr>
            <a:spLocks noChangeShapeType="1"/>
          </p:cNvSpPr>
          <p:nvPr/>
        </p:nvSpPr>
        <p:spPr bwMode="auto">
          <a:xfrm>
            <a:off x="1331913" y="4508500"/>
            <a:ext cx="0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62" name="Line 42"/>
          <p:cNvSpPr>
            <a:spLocks noChangeShapeType="1"/>
          </p:cNvSpPr>
          <p:nvPr/>
        </p:nvSpPr>
        <p:spPr bwMode="auto">
          <a:xfrm>
            <a:off x="1187450" y="6308725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63" name="Line 43"/>
          <p:cNvSpPr>
            <a:spLocks noChangeShapeType="1"/>
          </p:cNvSpPr>
          <p:nvPr/>
        </p:nvSpPr>
        <p:spPr bwMode="auto">
          <a:xfrm>
            <a:off x="1258888" y="6381750"/>
            <a:ext cx="144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64" name="Line 44"/>
          <p:cNvSpPr>
            <a:spLocks noChangeShapeType="1"/>
          </p:cNvSpPr>
          <p:nvPr/>
        </p:nvSpPr>
        <p:spPr bwMode="auto">
          <a:xfrm>
            <a:off x="2700338" y="3498850"/>
            <a:ext cx="0" cy="650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65" name="Line 45"/>
          <p:cNvSpPr>
            <a:spLocks noChangeShapeType="1"/>
          </p:cNvSpPr>
          <p:nvPr/>
        </p:nvSpPr>
        <p:spPr bwMode="auto">
          <a:xfrm>
            <a:off x="2700338" y="4292600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66" name="Arc 46"/>
          <p:cNvSpPr>
            <a:spLocks/>
          </p:cNvSpPr>
          <p:nvPr/>
        </p:nvSpPr>
        <p:spPr bwMode="auto">
          <a:xfrm rot="5400000">
            <a:off x="2663826" y="4184650"/>
            <a:ext cx="144462" cy="7143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291 w 43200"/>
              <a:gd name="T1" fmla="*/ 28955 h 33675"/>
              <a:gd name="T2" fmla="*/ 39509 w 43200"/>
              <a:gd name="T3" fmla="*/ 33675 h 33675"/>
              <a:gd name="T4" fmla="*/ 21600 w 43200"/>
              <a:gd name="T5" fmla="*/ 21600 h 33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3675" fill="none" extrusionOk="0">
                <a:moveTo>
                  <a:pt x="1290" y="28955"/>
                </a:moveTo>
                <a:cubicBezTo>
                  <a:pt x="436" y="26596"/>
                  <a:pt x="0" y="241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902"/>
                  <a:pt x="41914" y="30107"/>
                  <a:pt x="39509" y="33675"/>
                </a:cubicBezTo>
              </a:path>
              <a:path w="43200" h="33675" stroke="0" extrusionOk="0">
                <a:moveTo>
                  <a:pt x="1290" y="28955"/>
                </a:moveTo>
                <a:cubicBezTo>
                  <a:pt x="436" y="26596"/>
                  <a:pt x="0" y="241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902"/>
                  <a:pt x="41914" y="30107"/>
                  <a:pt x="39509" y="33675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67" name="Line 47"/>
          <p:cNvSpPr>
            <a:spLocks noChangeShapeType="1"/>
          </p:cNvSpPr>
          <p:nvPr/>
        </p:nvSpPr>
        <p:spPr bwMode="auto">
          <a:xfrm>
            <a:off x="1619250" y="4221163"/>
            <a:ext cx="2736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68" name="Rectangle 48"/>
          <p:cNvSpPr>
            <a:spLocks noChangeArrowheads="1"/>
          </p:cNvSpPr>
          <p:nvPr/>
        </p:nvSpPr>
        <p:spPr bwMode="auto">
          <a:xfrm>
            <a:off x="2627313" y="4581525"/>
            <a:ext cx="144462" cy="5032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69" name="Line 49"/>
          <p:cNvSpPr>
            <a:spLocks noChangeShapeType="1"/>
          </p:cNvSpPr>
          <p:nvPr/>
        </p:nvSpPr>
        <p:spPr bwMode="auto">
          <a:xfrm>
            <a:off x="2700338" y="5084763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70" name="AutoShape 50"/>
          <p:cNvSpPr>
            <a:spLocks noChangeArrowheads="1"/>
          </p:cNvSpPr>
          <p:nvPr/>
        </p:nvSpPr>
        <p:spPr bwMode="auto">
          <a:xfrm flipV="1">
            <a:off x="2587625" y="5300663"/>
            <a:ext cx="230188" cy="114300"/>
          </a:xfrm>
          <a:prstGeom prst="triangle">
            <a:avLst>
              <a:gd name="adj" fmla="val 50000"/>
            </a:avLst>
          </a:prstGeom>
          <a:solidFill>
            <a:srgbClr val="009900"/>
          </a:solidFill>
          <a:ln w="28575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71" name="Line 51"/>
          <p:cNvSpPr>
            <a:spLocks noChangeShapeType="1"/>
          </p:cNvSpPr>
          <p:nvPr/>
        </p:nvSpPr>
        <p:spPr bwMode="auto">
          <a:xfrm>
            <a:off x="2587625" y="5445125"/>
            <a:ext cx="230188" cy="1588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72" name="Line 52"/>
          <p:cNvSpPr>
            <a:spLocks noChangeShapeType="1"/>
          </p:cNvSpPr>
          <p:nvPr/>
        </p:nvSpPr>
        <p:spPr bwMode="auto">
          <a:xfrm>
            <a:off x="3203575" y="4221163"/>
            <a:ext cx="1588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73" name="Rectangle 53"/>
          <p:cNvSpPr>
            <a:spLocks noChangeArrowheads="1"/>
          </p:cNvSpPr>
          <p:nvPr/>
        </p:nvSpPr>
        <p:spPr bwMode="auto">
          <a:xfrm>
            <a:off x="3132138" y="4581525"/>
            <a:ext cx="144462" cy="5032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74" name="Line 54"/>
          <p:cNvSpPr>
            <a:spLocks noChangeShapeType="1"/>
          </p:cNvSpPr>
          <p:nvPr/>
        </p:nvSpPr>
        <p:spPr bwMode="auto">
          <a:xfrm>
            <a:off x="3205163" y="5084763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75" name="AutoShape 55"/>
          <p:cNvSpPr>
            <a:spLocks noChangeArrowheads="1"/>
          </p:cNvSpPr>
          <p:nvPr/>
        </p:nvSpPr>
        <p:spPr bwMode="auto">
          <a:xfrm flipV="1">
            <a:off x="3092450" y="5300663"/>
            <a:ext cx="230188" cy="1143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76" name="Line 56"/>
          <p:cNvSpPr>
            <a:spLocks noChangeShapeType="1"/>
          </p:cNvSpPr>
          <p:nvPr/>
        </p:nvSpPr>
        <p:spPr bwMode="auto">
          <a:xfrm>
            <a:off x="3092450" y="5445125"/>
            <a:ext cx="230188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77" name="AutoShape 57"/>
          <p:cNvSpPr>
            <a:spLocks noChangeArrowheads="1"/>
          </p:cNvSpPr>
          <p:nvPr/>
        </p:nvSpPr>
        <p:spPr bwMode="auto">
          <a:xfrm rot="5400000" flipV="1">
            <a:off x="3579019" y="3440907"/>
            <a:ext cx="230187" cy="1143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78" name="Line 58"/>
          <p:cNvSpPr>
            <a:spLocks noChangeShapeType="1"/>
          </p:cNvSpPr>
          <p:nvPr/>
        </p:nvSpPr>
        <p:spPr bwMode="auto">
          <a:xfrm rot="5400000">
            <a:off x="3519488" y="3498850"/>
            <a:ext cx="230188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79" name="Text Box 59"/>
          <p:cNvSpPr txBox="1">
            <a:spLocks noChangeArrowheads="1"/>
          </p:cNvSpPr>
          <p:nvPr/>
        </p:nvSpPr>
        <p:spPr bwMode="auto">
          <a:xfrm>
            <a:off x="3348038" y="3206750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+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6380" name="Text Box 60"/>
          <p:cNvSpPr txBox="1">
            <a:spLocks noChangeArrowheads="1"/>
          </p:cNvSpPr>
          <p:nvPr/>
        </p:nvSpPr>
        <p:spPr bwMode="auto">
          <a:xfrm>
            <a:off x="3759200" y="3206750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-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6381" name="Text Box 61"/>
          <p:cNvSpPr txBox="1">
            <a:spLocks noChangeArrowheads="1"/>
          </p:cNvSpPr>
          <p:nvPr/>
        </p:nvSpPr>
        <p:spPr bwMode="auto">
          <a:xfrm>
            <a:off x="3348038" y="3925888"/>
            <a:ext cx="26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-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6382" name="Text Box 62"/>
          <p:cNvSpPr txBox="1">
            <a:spLocks noChangeArrowheads="1"/>
          </p:cNvSpPr>
          <p:nvPr/>
        </p:nvSpPr>
        <p:spPr bwMode="auto">
          <a:xfrm>
            <a:off x="3759200" y="3925888"/>
            <a:ext cx="31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+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6383" name="Text Box 63"/>
          <p:cNvSpPr txBox="1">
            <a:spLocks noChangeArrowheads="1"/>
          </p:cNvSpPr>
          <p:nvPr/>
        </p:nvSpPr>
        <p:spPr bwMode="auto">
          <a:xfrm>
            <a:off x="3492500" y="2997200"/>
            <a:ext cx="433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D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  <a:endParaRPr lang="bg-BG" baseline="-25000">
              <a:solidFill>
                <a:srgbClr val="000000"/>
              </a:solidFill>
            </a:endParaRPr>
          </a:p>
        </p:txBody>
      </p:sp>
      <p:sp>
        <p:nvSpPr>
          <p:cNvPr id="56384" name="Text Box 64"/>
          <p:cNvSpPr txBox="1">
            <a:spLocks noChangeArrowheads="1"/>
          </p:cNvSpPr>
          <p:nvPr/>
        </p:nvSpPr>
        <p:spPr bwMode="auto">
          <a:xfrm>
            <a:off x="3492500" y="3716338"/>
            <a:ext cx="433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D</a:t>
            </a:r>
            <a:r>
              <a:rPr lang="en-US" baseline="-25000">
                <a:solidFill>
                  <a:srgbClr val="000000"/>
                </a:solidFill>
              </a:rPr>
              <a:t>2</a:t>
            </a:r>
            <a:endParaRPr lang="bg-BG" baseline="-25000">
              <a:solidFill>
                <a:srgbClr val="000000"/>
              </a:solidFill>
            </a:endParaRPr>
          </a:p>
        </p:txBody>
      </p:sp>
      <p:sp>
        <p:nvSpPr>
          <p:cNvPr id="56385" name="Line 65"/>
          <p:cNvSpPr>
            <a:spLocks noChangeShapeType="1"/>
          </p:cNvSpPr>
          <p:nvPr/>
        </p:nvSpPr>
        <p:spPr bwMode="auto">
          <a:xfrm>
            <a:off x="4356100" y="3284538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86" name="Rectangle 66"/>
          <p:cNvSpPr>
            <a:spLocks noChangeArrowheads="1"/>
          </p:cNvSpPr>
          <p:nvPr/>
        </p:nvSpPr>
        <p:spPr bwMode="auto">
          <a:xfrm>
            <a:off x="4284663" y="2781300"/>
            <a:ext cx="144462" cy="5032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87" name="Line 67"/>
          <p:cNvSpPr>
            <a:spLocks noChangeShapeType="1"/>
          </p:cNvSpPr>
          <p:nvPr/>
        </p:nvSpPr>
        <p:spPr bwMode="auto">
          <a:xfrm>
            <a:off x="4356100" y="2565400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88" name="Line 68"/>
          <p:cNvSpPr>
            <a:spLocks noChangeShapeType="1"/>
          </p:cNvSpPr>
          <p:nvPr/>
        </p:nvSpPr>
        <p:spPr bwMode="auto">
          <a:xfrm>
            <a:off x="4356100" y="3860800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89" name="Line 69"/>
          <p:cNvSpPr>
            <a:spLocks noChangeShapeType="1"/>
          </p:cNvSpPr>
          <p:nvPr/>
        </p:nvSpPr>
        <p:spPr bwMode="auto">
          <a:xfrm flipH="1">
            <a:off x="4859338" y="3860800"/>
            <a:ext cx="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90" name="Rectangle 70"/>
          <p:cNvSpPr>
            <a:spLocks noChangeArrowheads="1"/>
          </p:cNvSpPr>
          <p:nvPr/>
        </p:nvSpPr>
        <p:spPr bwMode="auto">
          <a:xfrm>
            <a:off x="4787900" y="4581525"/>
            <a:ext cx="144463" cy="5032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91" name="Line 71"/>
          <p:cNvSpPr>
            <a:spLocks noChangeShapeType="1"/>
          </p:cNvSpPr>
          <p:nvPr/>
        </p:nvSpPr>
        <p:spPr bwMode="auto">
          <a:xfrm>
            <a:off x="4859338" y="5084763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92" name="AutoShape 72"/>
          <p:cNvSpPr>
            <a:spLocks noChangeArrowheads="1"/>
          </p:cNvSpPr>
          <p:nvPr/>
        </p:nvSpPr>
        <p:spPr bwMode="auto">
          <a:xfrm flipV="1">
            <a:off x="4748213" y="5300663"/>
            <a:ext cx="230187" cy="1143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93" name="Line 73"/>
          <p:cNvSpPr>
            <a:spLocks noChangeShapeType="1"/>
          </p:cNvSpPr>
          <p:nvPr/>
        </p:nvSpPr>
        <p:spPr bwMode="auto">
          <a:xfrm>
            <a:off x="4748213" y="5445125"/>
            <a:ext cx="230187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94" name="Line 74"/>
          <p:cNvSpPr>
            <a:spLocks noChangeShapeType="1"/>
          </p:cNvSpPr>
          <p:nvPr/>
        </p:nvSpPr>
        <p:spPr bwMode="auto">
          <a:xfrm>
            <a:off x="5435600" y="2565400"/>
            <a:ext cx="0" cy="1008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95" name="Line 75"/>
          <p:cNvSpPr>
            <a:spLocks noChangeShapeType="1"/>
          </p:cNvSpPr>
          <p:nvPr/>
        </p:nvSpPr>
        <p:spPr bwMode="auto">
          <a:xfrm>
            <a:off x="5291138" y="3573463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96" name="Line 76"/>
          <p:cNvSpPr>
            <a:spLocks noChangeShapeType="1"/>
          </p:cNvSpPr>
          <p:nvPr/>
        </p:nvSpPr>
        <p:spPr bwMode="auto">
          <a:xfrm>
            <a:off x="5362575" y="3646488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97" name="Line 77"/>
          <p:cNvSpPr>
            <a:spLocks noChangeShapeType="1"/>
          </p:cNvSpPr>
          <p:nvPr/>
        </p:nvSpPr>
        <p:spPr bwMode="auto">
          <a:xfrm>
            <a:off x="5435600" y="3644900"/>
            <a:ext cx="0" cy="2376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98" name="Text Box 78"/>
          <p:cNvSpPr txBox="1">
            <a:spLocks noChangeArrowheads="1"/>
          </p:cNvSpPr>
          <p:nvPr/>
        </p:nvSpPr>
        <p:spPr bwMode="auto">
          <a:xfrm>
            <a:off x="4740275" y="35004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S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6399" name="Text Box 79"/>
          <p:cNvSpPr txBox="1">
            <a:spLocks noChangeArrowheads="1"/>
          </p:cNvSpPr>
          <p:nvPr/>
        </p:nvSpPr>
        <p:spPr bwMode="auto">
          <a:xfrm>
            <a:off x="5364163" y="3232150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+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6400" name="Text Box 80"/>
          <p:cNvSpPr txBox="1">
            <a:spLocks noChangeArrowheads="1"/>
          </p:cNvSpPr>
          <p:nvPr/>
        </p:nvSpPr>
        <p:spPr bwMode="auto">
          <a:xfrm>
            <a:off x="5411788" y="3567113"/>
            <a:ext cx="26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-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6401" name="AutoShape 81"/>
          <p:cNvSpPr>
            <a:spLocks noChangeArrowheads="1"/>
          </p:cNvSpPr>
          <p:nvPr/>
        </p:nvSpPr>
        <p:spPr bwMode="auto">
          <a:xfrm rot="5400000" flipV="1">
            <a:off x="3577431" y="4166394"/>
            <a:ext cx="230188" cy="1143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402" name="Line 82"/>
          <p:cNvSpPr>
            <a:spLocks noChangeShapeType="1"/>
          </p:cNvSpPr>
          <p:nvPr/>
        </p:nvSpPr>
        <p:spPr bwMode="auto">
          <a:xfrm rot="5400000">
            <a:off x="3517900" y="4224338"/>
            <a:ext cx="230187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403" name="Text Box 83"/>
          <p:cNvSpPr txBox="1">
            <a:spLocks noChangeArrowheads="1"/>
          </p:cNvSpPr>
          <p:nvPr/>
        </p:nvSpPr>
        <p:spPr bwMode="auto">
          <a:xfrm>
            <a:off x="2051050" y="31337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A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6404" name="Text Box 84"/>
          <p:cNvSpPr txBox="1">
            <a:spLocks noChangeArrowheads="1"/>
          </p:cNvSpPr>
          <p:nvPr/>
        </p:nvSpPr>
        <p:spPr bwMode="auto">
          <a:xfrm>
            <a:off x="2032000" y="385445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B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6405" name="Oval 85"/>
          <p:cNvSpPr>
            <a:spLocks noChangeArrowheads="1"/>
          </p:cNvSpPr>
          <p:nvPr/>
        </p:nvSpPr>
        <p:spPr bwMode="auto">
          <a:xfrm>
            <a:off x="709613" y="3141663"/>
            <a:ext cx="71437" cy="71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406" name="Oval 86"/>
          <p:cNvSpPr>
            <a:spLocks noChangeArrowheads="1"/>
          </p:cNvSpPr>
          <p:nvPr/>
        </p:nvSpPr>
        <p:spPr bwMode="auto">
          <a:xfrm>
            <a:off x="709613" y="3789363"/>
            <a:ext cx="71437" cy="71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407" name="Oval 87"/>
          <p:cNvSpPr>
            <a:spLocks noChangeArrowheads="1"/>
          </p:cNvSpPr>
          <p:nvPr/>
        </p:nvSpPr>
        <p:spPr bwMode="auto">
          <a:xfrm>
            <a:off x="1285875" y="3862388"/>
            <a:ext cx="71438" cy="71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408" name="Oval 88"/>
          <p:cNvSpPr>
            <a:spLocks noChangeArrowheads="1"/>
          </p:cNvSpPr>
          <p:nvPr/>
        </p:nvSpPr>
        <p:spPr bwMode="auto">
          <a:xfrm>
            <a:off x="1285875" y="4508500"/>
            <a:ext cx="71438" cy="73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409" name="Oval 89"/>
          <p:cNvSpPr>
            <a:spLocks noChangeArrowheads="1"/>
          </p:cNvSpPr>
          <p:nvPr/>
        </p:nvSpPr>
        <p:spPr bwMode="auto">
          <a:xfrm>
            <a:off x="1298575" y="2530475"/>
            <a:ext cx="71438" cy="714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410" name="Oval 90"/>
          <p:cNvSpPr>
            <a:spLocks noChangeArrowheads="1"/>
          </p:cNvSpPr>
          <p:nvPr/>
        </p:nvSpPr>
        <p:spPr bwMode="auto">
          <a:xfrm>
            <a:off x="2662238" y="3462338"/>
            <a:ext cx="71437" cy="73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411" name="Oval 91"/>
          <p:cNvSpPr>
            <a:spLocks noChangeArrowheads="1"/>
          </p:cNvSpPr>
          <p:nvPr/>
        </p:nvSpPr>
        <p:spPr bwMode="auto">
          <a:xfrm>
            <a:off x="3165475" y="4183063"/>
            <a:ext cx="73025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412" name="Oval 92"/>
          <p:cNvSpPr>
            <a:spLocks noChangeArrowheads="1"/>
          </p:cNvSpPr>
          <p:nvPr/>
        </p:nvSpPr>
        <p:spPr bwMode="auto">
          <a:xfrm>
            <a:off x="4310063" y="3814763"/>
            <a:ext cx="71437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413" name="Oval 93"/>
          <p:cNvSpPr>
            <a:spLocks noChangeArrowheads="1"/>
          </p:cNvSpPr>
          <p:nvPr/>
        </p:nvSpPr>
        <p:spPr bwMode="auto">
          <a:xfrm>
            <a:off x="4310063" y="3454400"/>
            <a:ext cx="71437" cy="714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414" name="Oval 94"/>
          <p:cNvSpPr>
            <a:spLocks noChangeArrowheads="1"/>
          </p:cNvSpPr>
          <p:nvPr/>
        </p:nvSpPr>
        <p:spPr bwMode="auto">
          <a:xfrm>
            <a:off x="4322763" y="2530475"/>
            <a:ext cx="71437" cy="73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415" name="Oval 95"/>
          <p:cNvSpPr>
            <a:spLocks noChangeArrowheads="1"/>
          </p:cNvSpPr>
          <p:nvPr/>
        </p:nvSpPr>
        <p:spPr bwMode="auto">
          <a:xfrm>
            <a:off x="2662238" y="5995988"/>
            <a:ext cx="71437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416" name="Oval 96"/>
          <p:cNvSpPr>
            <a:spLocks noChangeArrowheads="1"/>
          </p:cNvSpPr>
          <p:nvPr/>
        </p:nvSpPr>
        <p:spPr bwMode="auto">
          <a:xfrm>
            <a:off x="3165475" y="5995988"/>
            <a:ext cx="71438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417" name="Oval 97"/>
          <p:cNvSpPr>
            <a:spLocks noChangeArrowheads="1"/>
          </p:cNvSpPr>
          <p:nvPr/>
        </p:nvSpPr>
        <p:spPr bwMode="auto">
          <a:xfrm>
            <a:off x="4821238" y="5983288"/>
            <a:ext cx="73025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418" name="Oval 98"/>
          <p:cNvSpPr>
            <a:spLocks noChangeArrowheads="1"/>
          </p:cNvSpPr>
          <p:nvPr/>
        </p:nvSpPr>
        <p:spPr bwMode="auto">
          <a:xfrm>
            <a:off x="4802188" y="3835400"/>
            <a:ext cx="69850" cy="730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419" name="Oval 99"/>
          <p:cNvSpPr>
            <a:spLocks noChangeArrowheads="1"/>
          </p:cNvSpPr>
          <p:nvPr/>
        </p:nvSpPr>
        <p:spPr bwMode="auto">
          <a:xfrm>
            <a:off x="1293813" y="5983288"/>
            <a:ext cx="69850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420" name="Oval 100"/>
          <p:cNvSpPr>
            <a:spLocks noChangeArrowheads="1"/>
          </p:cNvSpPr>
          <p:nvPr/>
        </p:nvSpPr>
        <p:spPr bwMode="auto">
          <a:xfrm>
            <a:off x="1619250" y="4149725"/>
            <a:ext cx="69850" cy="714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421" name="Oval 101"/>
          <p:cNvSpPr>
            <a:spLocks noChangeArrowheads="1"/>
          </p:cNvSpPr>
          <p:nvPr/>
        </p:nvSpPr>
        <p:spPr bwMode="auto">
          <a:xfrm>
            <a:off x="1046163" y="3429000"/>
            <a:ext cx="69850" cy="714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422" name="Text Box 102"/>
          <p:cNvSpPr txBox="1">
            <a:spLocks noChangeArrowheads="1"/>
          </p:cNvSpPr>
          <p:nvPr/>
        </p:nvSpPr>
        <p:spPr bwMode="auto">
          <a:xfrm>
            <a:off x="1042988" y="36449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1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6423" name="Text Box 103"/>
          <p:cNvSpPr txBox="1">
            <a:spLocks noChangeArrowheads="1"/>
          </p:cNvSpPr>
          <p:nvPr/>
        </p:nvSpPr>
        <p:spPr bwMode="auto">
          <a:xfrm>
            <a:off x="1042988" y="43656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0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6424" name="Text Box 104"/>
          <p:cNvSpPr txBox="1">
            <a:spLocks noChangeArrowheads="1"/>
          </p:cNvSpPr>
          <p:nvPr/>
        </p:nvSpPr>
        <p:spPr bwMode="auto">
          <a:xfrm>
            <a:off x="971550" y="3062288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K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  <a:endParaRPr lang="bg-BG" baseline="-25000">
              <a:solidFill>
                <a:srgbClr val="000000"/>
              </a:solidFill>
            </a:endParaRPr>
          </a:p>
        </p:txBody>
      </p:sp>
      <p:sp>
        <p:nvSpPr>
          <p:cNvPr id="56425" name="Text Box 105"/>
          <p:cNvSpPr txBox="1">
            <a:spLocks noChangeArrowheads="1"/>
          </p:cNvSpPr>
          <p:nvPr/>
        </p:nvSpPr>
        <p:spPr bwMode="auto">
          <a:xfrm>
            <a:off x="1547813" y="3783013"/>
            <a:ext cx="420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K</a:t>
            </a:r>
            <a:r>
              <a:rPr lang="en-US" baseline="-25000">
                <a:solidFill>
                  <a:srgbClr val="000000"/>
                </a:solidFill>
              </a:rPr>
              <a:t>2</a:t>
            </a:r>
            <a:endParaRPr lang="bg-BG" baseline="-25000">
              <a:solidFill>
                <a:srgbClr val="000000"/>
              </a:solidFill>
            </a:endParaRPr>
          </a:p>
        </p:txBody>
      </p:sp>
      <p:sp>
        <p:nvSpPr>
          <p:cNvPr id="56426" name="Text Box 106"/>
          <p:cNvSpPr txBox="1">
            <a:spLocks noChangeArrowheads="1"/>
          </p:cNvSpPr>
          <p:nvPr/>
        </p:nvSpPr>
        <p:spPr bwMode="auto">
          <a:xfrm>
            <a:off x="447675" y="29448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1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6427" name="Text Box 107"/>
          <p:cNvSpPr txBox="1">
            <a:spLocks noChangeArrowheads="1"/>
          </p:cNvSpPr>
          <p:nvPr/>
        </p:nvSpPr>
        <p:spPr bwMode="auto">
          <a:xfrm>
            <a:off x="447675" y="36655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0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6428" name="Line 108"/>
          <p:cNvSpPr>
            <a:spLocks noChangeShapeType="1"/>
          </p:cNvSpPr>
          <p:nvPr/>
        </p:nvSpPr>
        <p:spPr bwMode="auto">
          <a:xfrm rot="2700000" flipH="1">
            <a:off x="757238" y="3357563"/>
            <a:ext cx="3587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429" name="Line 109"/>
          <p:cNvSpPr>
            <a:spLocks noChangeShapeType="1"/>
          </p:cNvSpPr>
          <p:nvPr/>
        </p:nvSpPr>
        <p:spPr bwMode="auto">
          <a:xfrm rot="18900000" flipH="1">
            <a:off x="1323975" y="4329113"/>
            <a:ext cx="3587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430" name="Line 110"/>
          <p:cNvSpPr>
            <a:spLocks noChangeShapeType="1"/>
          </p:cNvSpPr>
          <p:nvPr/>
        </p:nvSpPr>
        <p:spPr bwMode="auto">
          <a:xfrm rot="18900000" flipH="1">
            <a:off x="1271587" y="4376738"/>
            <a:ext cx="3587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431" name="Line 111"/>
          <p:cNvSpPr>
            <a:spLocks noChangeShapeType="1"/>
          </p:cNvSpPr>
          <p:nvPr/>
        </p:nvSpPr>
        <p:spPr bwMode="auto">
          <a:xfrm rot="2700000" flipH="1">
            <a:off x="719138" y="3322638"/>
            <a:ext cx="3587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432" name="Text Box 112"/>
          <p:cNvSpPr txBox="1">
            <a:spLocks noChangeArrowheads="1"/>
          </p:cNvSpPr>
          <p:nvPr/>
        </p:nvSpPr>
        <p:spPr bwMode="auto">
          <a:xfrm>
            <a:off x="8027988" y="3500438"/>
            <a:ext cx="38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</a:rPr>
              <a:t>0</a:t>
            </a:r>
            <a:endParaRPr lang="bg-BG" sz="2800">
              <a:solidFill>
                <a:srgbClr val="000000"/>
              </a:solidFill>
            </a:endParaRPr>
          </a:p>
        </p:txBody>
      </p:sp>
      <p:sp>
        <p:nvSpPr>
          <p:cNvPr id="56433" name="Line 113"/>
          <p:cNvSpPr>
            <a:spLocks noChangeShapeType="1"/>
          </p:cNvSpPr>
          <p:nvPr/>
        </p:nvSpPr>
        <p:spPr bwMode="auto">
          <a:xfrm>
            <a:off x="5030788" y="5300663"/>
            <a:ext cx="14287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434" name="Line 114"/>
          <p:cNvSpPr>
            <a:spLocks noChangeShapeType="1"/>
          </p:cNvSpPr>
          <p:nvPr/>
        </p:nvSpPr>
        <p:spPr bwMode="auto">
          <a:xfrm>
            <a:off x="4957763" y="5372100"/>
            <a:ext cx="144462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435" name="Line 115"/>
          <p:cNvSpPr>
            <a:spLocks noChangeShapeType="1"/>
          </p:cNvSpPr>
          <p:nvPr/>
        </p:nvSpPr>
        <p:spPr bwMode="auto">
          <a:xfrm>
            <a:off x="3382963" y="5330825"/>
            <a:ext cx="14287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436" name="Line 116"/>
          <p:cNvSpPr>
            <a:spLocks noChangeShapeType="1"/>
          </p:cNvSpPr>
          <p:nvPr/>
        </p:nvSpPr>
        <p:spPr bwMode="auto">
          <a:xfrm>
            <a:off x="3309938" y="5402263"/>
            <a:ext cx="144462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437" name="Line 117"/>
          <p:cNvSpPr>
            <a:spLocks noChangeShapeType="1"/>
          </p:cNvSpPr>
          <p:nvPr/>
        </p:nvSpPr>
        <p:spPr bwMode="auto">
          <a:xfrm>
            <a:off x="2882900" y="5310188"/>
            <a:ext cx="142875" cy="144462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438" name="Line 118"/>
          <p:cNvSpPr>
            <a:spLocks noChangeShapeType="1"/>
          </p:cNvSpPr>
          <p:nvPr/>
        </p:nvSpPr>
        <p:spPr bwMode="auto">
          <a:xfrm>
            <a:off x="2809875" y="5381625"/>
            <a:ext cx="144463" cy="144463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439" name="Line 119"/>
          <p:cNvSpPr>
            <a:spLocks noChangeShapeType="1"/>
          </p:cNvSpPr>
          <p:nvPr/>
        </p:nvSpPr>
        <p:spPr bwMode="auto">
          <a:xfrm>
            <a:off x="1296988" y="6453188"/>
            <a:ext cx="73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2000" y="764704"/>
            <a:ext cx="8494811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Ход на работа:</a:t>
            </a:r>
            <a:br>
              <a:rPr lang="bg-BG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bg-BG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Изследвайте всички възможни комбинации на логическите състояния на входовете и изхода.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bg-BG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2. С помощта на мишката превключвайте ключовете К</a:t>
            </a:r>
            <a:r>
              <a:rPr lang="bg-BG" sz="20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bg-BG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и К</a:t>
            </a:r>
            <a:r>
              <a:rPr lang="bg-BG" sz="20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bg-BG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в положения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bg-BG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“1” и “0” в реда, указан в таблицата.</a:t>
            </a:r>
            <a:endParaRPr lang="en-US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01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64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64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563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563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563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64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64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564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564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564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564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564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564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564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564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564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564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nimBg="1"/>
      <p:bldP spid="56322" grpId="1" animBg="1"/>
      <p:bldP spid="56323" grpId="0" animBg="1"/>
      <p:bldP spid="56323" grpId="1" animBg="1"/>
      <p:bldP spid="56324" grpId="0" animBg="1"/>
      <p:bldP spid="56324" grpId="1" animBg="1"/>
      <p:bldP spid="56432" grpId="0"/>
      <p:bldP spid="56433" grpId="0" animBg="1"/>
      <p:bldP spid="56434" grpId="0" animBg="1"/>
      <p:bldP spid="56435" grpId="0" animBg="1"/>
      <p:bldP spid="56436" grpId="0" animBg="1"/>
      <p:bldP spid="56437" grpId="0" animBg="1"/>
      <p:bldP spid="564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Oval 2"/>
          <p:cNvSpPr>
            <a:spLocks noChangeArrowheads="1"/>
          </p:cNvSpPr>
          <p:nvPr/>
        </p:nvSpPr>
        <p:spPr bwMode="auto">
          <a:xfrm>
            <a:off x="1065213" y="3670300"/>
            <a:ext cx="503237" cy="50482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347" name="Line 3"/>
          <p:cNvSpPr>
            <a:spLocks noChangeShapeType="1"/>
          </p:cNvSpPr>
          <p:nvPr/>
        </p:nvSpPr>
        <p:spPr bwMode="auto">
          <a:xfrm>
            <a:off x="801688" y="3213100"/>
            <a:ext cx="360362" cy="504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6877050" y="4594225"/>
            <a:ext cx="863600" cy="4318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title"/>
          </p:nvPr>
        </p:nvSpPr>
        <p:spPr>
          <a:xfrm>
            <a:off x="447675" y="188640"/>
            <a:ext cx="8229600" cy="576064"/>
          </a:xfrm>
        </p:spPr>
        <p:txBody>
          <a:bodyPr/>
          <a:lstStyle/>
          <a:p>
            <a:r>
              <a:rPr lang="bg-BG" sz="2800" b="1" dirty="0" smtClean="0">
                <a:latin typeface="Times New Roman" pitchFamily="18" charset="0"/>
                <a:cs typeface="Times New Roman" pitchFamily="18" charset="0"/>
              </a:rPr>
              <a:t>Логическа операция „И” </a:t>
            </a:r>
            <a:endParaRPr lang="bg-BG" sz="2800" dirty="0"/>
          </a:p>
        </p:txBody>
      </p:sp>
      <p:graphicFrame>
        <p:nvGraphicFramePr>
          <p:cNvPr id="57350" name="Group 6"/>
          <p:cNvGraphicFramePr>
            <a:graphicFrameLocks noGrp="1"/>
          </p:cNvGraphicFramePr>
          <p:nvPr>
            <p:ph idx="1"/>
          </p:nvPr>
        </p:nvGraphicFramePr>
        <p:xfrm>
          <a:off x="5940425" y="2997200"/>
          <a:ext cx="2746375" cy="2590800"/>
        </p:xfrm>
        <a:graphic>
          <a:graphicData uri="http://schemas.openxmlformats.org/drawingml/2006/table">
            <a:tbl>
              <a:tblPr/>
              <a:tblGrid>
                <a:gridCol w="914400"/>
                <a:gridCol w="917575"/>
                <a:gridCol w="9144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377" name="Line 33"/>
          <p:cNvSpPr>
            <a:spLocks noChangeShapeType="1"/>
          </p:cNvSpPr>
          <p:nvPr/>
        </p:nvSpPr>
        <p:spPr bwMode="auto">
          <a:xfrm>
            <a:off x="755650" y="6021388"/>
            <a:ext cx="4679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378" name="Line 34"/>
          <p:cNvSpPr>
            <a:spLocks noChangeShapeType="1"/>
          </p:cNvSpPr>
          <p:nvPr/>
        </p:nvSpPr>
        <p:spPr bwMode="auto">
          <a:xfrm flipV="1">
            <a:off x="755650" y="3789363"/>
            <a:ext cx="0" cy="2232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379" name="Line 35"/>
          <p:cNvSpPr>
            <a:spLocks noChangeShapeType="1"/>
          </p:cNvSpPr>
          <p:nvPr/>
        </p:nvSpPr>
        <p:spPr bwMode="auto">
          <a:xfrm flipH="1" flipV="1">
            <a:off x="755650" y="2565400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380" name="Line 36"/>
          <p:cNvSpPr>
            <a:spLocks noChangeShapeType="1"/>
          </p:cNvSpPr>
          <p:nvPr/>
        </p:nvSpPr>
        <p:spPr bwMode="auto">
          <a:xfrm>
            <a:off x="755650" y="2565400"/>
            <a:ext cx="4679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381" name="Line 37"/>
          <p:cNvSpPr>
            <a:spLocks noChangeShapeType="1"/>
          </p:cNvSpPr>
          <p:nvPr/>
        </p:nvSpPr>
        <p:spPr bwMode="auto">
          <a:xfrm>
            <a:off x="1042988" y="3500438"/>
            <a:ext cx="33131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382" name="Line 38"/>
          <p:cNvSpPr>
            <a:spLocks noChangeShapeType="1"/>
          </p:cNvSpPr>
          <p:nvPr/>
        </p:nvSpPr>
        <p:spPr bwMode="auto">
          <a:xfrm>
            <a:off x="1331913" y="2565400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383" name="Line 39"/>
          <p:cNvSpPr>
            <a:spLocks noChangeShapeType="1"/>
          </p:cNvSpPr>
          <p:nvPr/>
        </p:nvSpPr>
        <p:spPr bwMode="auto">
          <a:xfrm>
            <a:off x="1331913" y="3571875"/>
            <a:ext cx="0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384" name="Arc 40"/>
          <p:cNvSpPr>
            <a:spLocks/>
          </p:cNvSpPr>
          <p:nvPr/>
        </p:nvSpPr>
        <p:spPr bwMode="auto">
          <a:xfrm rot="5400000">
            <a:off x="1295400" y="3465513"/>
            <a:ext cx="144463" cy="7143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291 w 43200"/>
              <a:gd name="T1" fmla="*/ 28955 h 33675"/>
              <a:gd name="T2" fmla="*/ 39509 w 43200"/>
              <a:gd name="T3" fmla="*/ 33675 h 33675"/>
              <a:gd name="T4" fmla="*/ 21600 w 43200"/>
              <a:gd name="T5" fmla="*/ 21600 h 33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3675" fill="none" extrusionOk="0">
                <a:moveTo>
                  <a:pt x="1290" y="28955"/>
                </a:moveTo>
                <a:cubicBezTo>
                  <a:pt x="436" y="26596"/>
                  <a:pt x="0" y="241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902"/>
                  <a:pt x="41914" y="30107"/>
                  <a:pt x="39509" y="33675"/>
                </a:cubicBezTo>
              </a:path>
              <a:path w="43200" h="33675" stroke="0" extrusionOk="0">
                <a:moveTo>
                  <a:pt x="1290" y="28955"/>
                </a:moveTo>
                <a:cubicBezTo>
                  <a:pt x="436" y="26596"/>
                  <a:pt x="0" y="241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902"/>
                  <a:pt x="41914" y="30107"/>
                  <a:pt x="39509" y="33675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385" name="Line 41"/>
          <p:cNvSpPr>
            <a:spLocks noChangeShapeType="1"/>
          </p:cNvSpPr>
          <p:nvPr/>
        </p:nvSpPr>
        <p:spPr bwMode="auto">
          <a:xfrm>
            <a:off x="1331913" y="4508500"/>
            <a:ext cx="0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386" name="Line 42"/>
          <p:cNvSpPr>
            <a:spLocks noChangeShapeType="1"/>
          </p:cNvSpPr>
          <p:nvPr/>
        </p:nvSpPr>
        <p:spPr bwMode="auto">
          <a:xfrm>
            <a:off x="1187450" y="6308725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387" name="Line 43"/>
          <p:cNvSpPr>
            <a:spLocks noChangeShapeType="1"/>
          </p:cNvSpPr>
          <p:nvPr/>
        </p:nvSpPr>
        <p:spPr bwMode="auto">
          <a:xfrm>
            <a:off x="1258888" y="6381750"/>
            <a:ext cx="144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388" name="Line 44"/>
          <p:cNvSpPr>
            <a:spLocks noChangeShapeType="1"/>
          </p:cNvSpPr>
          <p:nvPr/>
        </p:nvSpPr>
        <p:spPr bwMode="auto">
          <a:xfrm>
            <a:off x="2700338" y="3498850"/>
            <a:ext cx="0" cy="650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389" name="Line 45"/>
          <p:cNvSpPr>
            <a:spLocks noChangeShapeType="1"/>
          </p:cNvSpPr>
          <p:nvPr/>
        </p:nvSpPr>
        <p:spPr bwMode="auto">
          <a:xfrm>
            <a:off x="2700338" y="4292600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390" name="Arc 46"/>
          <p:cNvSpPr>
            <a:spLocks/>
          </p:cNvSpPr>
          <p:nvPr/>
        </p:nvSpPr>
        <p:spPr bwMode="auto">
          <a:xfrm rot="5400000">
            <a:off x="2663826" y="4184650"/>
            <a:ext cx="144462" cy="7143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291 w 43200"/>
              <a:gd name="T1" fmla="*/ 28955 h 33675"/>
              <a:gd name="T2" fmla="*/ 39509 w 43200"/>
              <a:gd name="T3" fmla="*/ 33675 h 33675"/>
              <a:gd name="T4" fmla="*/ 21600 w 43200"/>
              <a:gd name="T5" fmla="*/ 21600 h 33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3675" fill="none" extrusionOk="0">
                <a:moveTo>
                  <a:pt x="1290" y="28955"/>
                </a:moveTo>
                <a:cubicBezTo>
                  <a:pt x="436" y="26596"/>
                  <a:pt x="0" y="241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902"/>
                  <a:pt x="41914" y="30107"/>
                  <a:pt x="39509" y="33675"/>
                </a:cubicBezTo>
              </a:path>
              <a:path w="43200" h="33675" stroke="0" extrusionOk="0">
                <a:moveTo>
                  <a:pt x="1290" y="28955"/>
                </a:moveTo>
                <a:cubicBezTo>
                  <a:pt x="436" y="26596"/>
                  <a:pt x="0" y="241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902"/>
                  <a:pt x="41914" y="30107"/>
                  <a:pt x="39509" y="33675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391" name="Line 47"/>
          <p:cNvSpPr>
            <a:spLocks noChangeShapeType="1"/>
          </p:cNvSpPr>
          <p:nvPr/>
        </p:nvSpPr>
        <p:spPr bwMode="auto">
          <a:xfrm>
            <a:off x="1619250" y="4221163"/>
            <a:ext cx="2736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392" name="Rectangle 48"/>
          <p:cNvSpPr>
            <a:spLocks noChangeArrowheads="1"/>
          </p:cNvSpPr>
          <p:nvPr/>
        </p:nvSpPr>
        <p:spPr bwMode="auto">
          <a:xfrm>
            <a:off x="2627313" y="4581525"/>
            <a:ext cx="144462" cy="5032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393" name="Line 49"/>
          <p:cNvSpPr>
            <a:spLocks noChangeShapeType="1"/>
          </p:cNvSpPr>
          <p:nvPr/>
        </p:nvSpPr>
        <p:spPr bwMode="auto">
          <a:xfrm>
            <a:off x="2700338" y="5084763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394" name="AutoShape 50"/>
          <p:cNvSpPr>
            <a:spLocks noChangeArrowheads="1"/>
          </p:cNvSpPr>
          <p:nvPr/>
        </p:nvSpPr>
        <p:spPr bwMode="auto">
          <a:xfrm flipV="1">
            <a:off x="2587625" y="5300663"/>
            <a:ext cx="230188" cy="1143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395" name="Line 51"/>
          <p:cNvSpPr>
            <a:spLocks noChangeShapeType="1"/>
          </p:cNvSpPr>
          <p:nvPr/>
        </p:nvSpPr>
        <p:spPr bwMode="auto">
          <a:xfrm>
            <a:off x="2587625" y="5445125"/>
            <a:ext cx="230188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396" name="Line 52"/>
          <p:cNvSpPr>
            <a:spLocks noChangeShapeType="1"/>
          </p:cNvSpPr>
          <p:nvPr/>
        </p:nvSpPr>
        <p:spPr bwMode="auto">
          <a:xfrm>
            <a:off x="3203575" y="4221163"/>
            <a:ext cx="1588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397" name="Rectangle 53"/>
          <p:cNvSpPr>
            <a:spLocks noChangeArrowheads="1"/>
          </p:cNvSpPr>
          <p:nvPr/>
        </p:nvSpPr>
        <p:spPr bwMode="auto">
          <a:xfrm>
            <a:off x="3132138" y="4581525"/>
            <a:ext cx="144462" cy="5032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398" name="Line 54"/>
          <p:cNvSpPr>
            <a:spLocks noChangeShapeType="1"/>
          </p:cNvSpPr>
          <p:nvPr/>
        </p:nvSpPr>
        <p:spPr bwMode="auto">
          <a:xfrm>
            <a:off x="3205163" y="5084763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399" name="AutoShape 55"/>
          <p:cNvSpPr>
            <a:spLocks noChangeArrowheads="1"/>
          </p:cNvSpPr>
          <p:nvPr/>
        </p:nvSpPr>
        <p:spPr bwMode="auto">
          <a:xfrm flipV="1">
            <a:off x="3092450" y="5300663"/>
            <a:ext cx="230188" cy="1143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400" name="Line 56"/>
          <p:cNvSpPr>
            <a:spLocks noChangeShapeType="1"/>
          </p:cNvSpPr>
          <p:nvPr/>
        </p:nvSpPr>
        <p:spPr bwMode="auto">
          <a:xfrm>
            <a:off x="3092450" y="5445125"/>
            <a:ext cx="230188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401" name="AutoShape 57"/>
          <p:cNvSpPr>
            <a:spLocks noChangeArrowheads="1"/>
          </p:cNvSpPr>
          <p:nvPr/>
        </p:nvSpPr>
        <p:spPr bwMode="auto">
          <a:xfrm rot="5400000" flipV="1">
            <a:off x="3579019" y="3440907"/>
            <a:ext cx="230187" cy="1143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402" name="Line 58"/>
          <p:cNvSpPr>
            <a:spLocks noChangeShapeType="1"/>
          </p:cNvSpPr>
          <p:nvPr/>
        </p:nvSpPr>
        <p:spPr bwMode="auto">
          <a:xfrm rot="5400000">
            <a:off x="3519488" y="3498850"/>
            <a:ext cx="230188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403" name="Text Box 59"/>
          <p:cNvSpPr txBox="1">
            <a:spLocks noChangeArrowheads="1"/>
          </p:cNvSpPr>
          <p:nvPr/>
        </p:nvSpPr>
        <p:spPr bwMode="auto">
          <a:xfrm>
            <a:off x="3348038" y="3206750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+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7404" name="Text Box 60"/>
          <p:cNvSpPr txBox="1">
            <a:spLocks noChangeArrowheads="1"/>
          </p:cNvSpPr>
          <p:nvPr/>
        </p:nvSpPr>
        <p:spPr bwMode="auto">
          <a:xfrm>
            <a:off x="3759200" y="3206750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-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7405" name="Text Box 61"/>
          <p:cNvSpPr txBox="1">
            <a:spLocks noChangeArrowheads="1"/>
          </p:cNvSpPr>
          <p:nvPr/>
        </p:nvSpPr>
        <p:spPr bwMode="auto">
          <a:xfrm>
            <a:off x="3348038" y="3925888"/>
            <a:ext cx="26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-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7406" name="Text Box 62"/>
          <p:cNvSpPr txBox="1">
            <a:spLocks noChangeArrowheads="1"/>
          </p:cNvSpPr>
          <p:nvPr/>
        </p:nvSpPr>
        <p:spPr bwMode="auto">
          <a:xfrm>
            <a:off x="3759200" y="3925888"/>
            <a:ext cx="31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+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7407" name="Text Box 63"/>
          <p:cNvSpPr txBox="1">
            <a:spLocks noChangeArrowheads="1"/>
          </p:cNvSpPr>
          <p:nvPr/>
        </p:nvSpPr>
        <p:spPr bwMode="auto">
          <a:xfrm>
            <a:off x="3492500" y="2997200"/>
            <a:ext cx="433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D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  <a:endParaRPr lang="bg-BG" baseline="-25000">
              <a:solidFill>
                <a:srgbClr val="000000"/>
              </a:solidFill>
            </a:endParaRPr>
          </a:p>
        </p:txBody>
      </p:sp>
      <p:sp>
        <p:nvSpPr>
          <p:cNvPr id="57408" name="Text Box 64"/>
          <p:cNvSpPr txBox="1">
            <a:spLocks noChangeArrowheads="1"/>
          </p:cNvSpPr>
          <p:nvPr/>
        </p:nvSpPr>
        <p:spPr bwMode="auto">
          <a:xfrm>
            <a:off x="3492500" y="3716338"/>
            <a:ext cx="433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D</a:t>
            </a:r>
            <a:r>
              <a:rPr lang="en-US" baseline="-25000">
                <a:solidFill>
                  <a:srgbClr val="000000"/>
                </a:solidFill>
              </a:rPr>
              <a:t>2</a:t>
            </a:r>
            <a:endParaRPr lang="bg-BG" baseline="-25000">
              <a:solidFill>
                <a:srgbClr val="000000"/>
              </a:solidFill>
            </a:endParaRPr>
          </a:p>
        </p:txBody>
      </p:sp>
      <p:sp>
        <p:nvSpPr>
          <p:cNvPr id="57409" name="Line 65"/>
          <p:cNvSpPr>
            <a:spLocks noChangeShapeType="1"/>
          </p:cNvSpPr>
          <p:nvPr/>
        </p:nvSpPr>
        <p:spPr bwMode="auto">
          <a:xfrm>
            <a:off x="4356100" y="3284538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410" name="Rectangle 66"/>
          <p:cNvSpPr>
            <a:spLocks noChangeArrowheads="1"/>
          </p:cNvSpPr>
          <p:nvPr/>
        </p:nvSpPr>
        <p:spPr bwMode="auto">
          <a:xfrm>
            <a:off x="4284663" y="2781300"/>
            <a:ext cx="144462" cy="5032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411" name="Line 67"/>
          <p:cNvSpPr>
            <a:spLocks noChangeShapeType="1"/>
          </p:cNvSpPr>
          <p:nvPr/>
        </p:nvSpPr>
        <p:spPr bwMode="auto">
          <a:xfrm>
            <a:off x="4356100" y="2565400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412" name="Line 68"/>
          <p:cNvSpPr>
            <a:spLocks noChangeShapeType="1"/>
          </p:cNvSpPr>
          <p:nvPr/>
        </p:nvSpPr>
        <p:spPr bwMode="auto">
          <a:xfrm>
            <a:off x="4356100" y="3860800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413" name="Line 69"/>
          <p:cNvSpPr>
            <a:spLocks noChangeShapeType="1"/>
          </p:cNvSpPr>
          <p:nvPr/>
        </p:nvSpPr>
        <p:spPr bwMode="auto">
          <a:xfrm flipH="1">
            <a:off x="4859338" y="3860800"/>
            <a:ext cx="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414" name="Rectangle 70"/>
          <p:cNvSpPr>
            <a:spLocks noChangeArrowheads="1"/>
          </p:cNvSpPr>
          <p:nvPr/>
        </p:nvSpPr>
        <p:spPr bwMode="auto">
          <a:xfrm>
            <a:off x="4787900" y="4581525"/>
            <a:ext cx="144463" cy="5032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415" name="Line 71"/>
          <p:cNvSpPr>
            <a:spLocks noChangeShapeType="1"/>
          </p:cNvSpPr>
          <p:nvPr/>
        </p:nvSpPr>
        <p:spPr bwMode="auto">
          <a:xfrm>
            <a:off x="4859338" y="5084763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416" name="AutoShape 72"/>
          <p:cNvSpPr>
            <a:spLocks noChangeArrowheads="1"/>
          </p:cNvSpPr>
          <p:nvPr/>
        </p:nvSpPr>
        <p:spPr bwMode="auto">
          <a:xfrm flipV="1">
            <a:off x="4748213" y="5300663"/>
            <a:ext cx="230187" cy="1143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417" name="Line 73"/>
          <p:cNvSpPr>
            <a:spLocks noChangeShapeType="1"/>
          </p:cNvSpPr>
          <p:nvPr/>
        </p:nvSpPr>
        <p:spPr bwMode="auto">
          <a:xfrm>
            <a:off x="4748213" y="5445125"/>
            <a:ext cx="230187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418" name="Line 74"/>
          <p:cNvSpPr>
            <a:spLocks noChangeShapeType="1"/>
          </p:cNvSpPr>
          <p:nvPr/>
        </p:nvSpPr>
        <p:spPr bwMode="auto">
          <a:xfrm>
            <a:off x="5435600" y="2565400"/>
            <a:ext cx="0" cy="1008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419" name="Line 75"/>
          <p:cNvSpPr>
            <a:spLocks noChangeShapeType="1"/>
          </p:cNvSpPr>
          <p:nvPr/>
        </p:nvSpPr>
        <p:spPr bwMode="auto">
          <a:xfrm>
            <a:off x="5291138" y="3573463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420" name="Line 76"/>
          <p:cNvSpPr>
            <a:spLocks noChangeShapeType="1"/>
          </p:cNvSpPr>
          <p:nvPr/>
        </p:nvSpPr>
        <p:spPr bwMode="auto">
          <a:xfrm>
            <a:off x="5362575" y="3646488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421" name="Line 77"/>
          <p:cNvSpPr>
            <a:spLocks noChangeShapeType="1"/>
          </p:cNvSpPr>
          <p:nvPr/>
        </p:nvSpPr>
        <p:spPr bwMode="auto">
          <a:xfrm>
            <a:off x="5435600" y="3644900"/>
            <a:ext cx="0" cy="2376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422" name="Text Box 78"/>
          <p:cNvSpPr txBox="1">
            <a:spLocks noChangeArrowheads="1"/>
          </p:cNvSpPr>
          <p:nvPr/>
        </p:nvSpPr>
        <p:spPr bwMode="auto">
          <a:xfrm>
            <a:off x="4740275" y="35004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S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7423" name="Text Box 79"/>
          <p:cNvSpPr txBox="1">
            <a:spLocks noChangeArrowheads="1"/>
          </p:cNvSpPr>
          <p:nvPr/>
        </p:nvSpPr>
        <p:spPr bwMode="auto">
          <a:xfrm>
            <a:off x="5364163" y="3232150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+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7424" name="Text Box 80"/>
          <p:cNvSpPr txBox="1">
            <a:spLocks noChangeArrowheads="1"/>
          </p:cNvSpPr>
          <p:nvPr/>
        </p:nvSpPr>
        <p:spPr bwMode="auto">
          <a:xfrm>
            <a:off x="5411788" y="3567113"/>
            <a:ext cx="26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-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7425" name="AutoShape 81"/>
          <p:cNvSpPr>
            <a:spLocks noChangeArrowheads="1"/>
          </p:cNvSpPr>
          <p:nvPr/>
        </p:nvSpPr>
        <p:spPr bwMode="auto">
          <a:xfrm rot="5400000" flipV="1">
            <a:off x="3577431" y="4166394"/>
            <a:ext cx="230188" cy="1143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426" name="Line 82"/>
          <p:cNvSpPr>
            <a:spLocks noChangeShapeType="1"/>
          </p:cNvSpPr>
          <p:nvPr/>
        </p:nvSpPr>
        <p:spPr bwMode="auto">
          <a:xfrm rot="5400000">
            <a:off x="3517900" y="4224338"/>
            <a:ext cx="230187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427" name="Text Box 83"/>
          <p:cNvSpPr txBox="1">
            <a:spLocks noChangeArrowheads="1"/>
          </p:cNvSpPr>
          <p:nvPr/>
        </p:nvSpPr>
        <p:spPr bwMode="auto">
          <a:xfrm>
            <a:off x="2051050" y="31337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A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7428" name="Text Box 84"/>
          <p:cNvSpPr txBox="1">
            <a:spLocks noChangeArrowheads="1"/>
          </p:cNvSpPr>
          <p:nvPr/>
        </p:nvSpPr>
        <p:spPr bwMode="auto">
          <a:xfrm>
            <a:off x="2032000" y="385445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B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7429" name="Oval 85"/>
          <p:cNvSpPr>
            <a:spLocks noChangeArrowheads="1"/>
          </p:cNvSpPr>
          <p:nvPr/>
        </p:nvSpPr>
        <p:spPr bwMode="auto">
          <a:xfrm>
            <a:off x="709613" y="3141663"/>
            <a:ext cx="71437" cy="71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430" name="Oval 86"/>
          <p:cNvSpPr>
            <a:spLocks noChangeArrowheads="1"/>
          </p:cNvSpPr>
          <p:nvPr/>
        </p:nvSpPr>
        <p:spPr bwMode="auto">
          <a:xfrm>
            <a:off x="709613" y="3789363"/>
            <a:ext cx="71437" cy="71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431" name="Oval 87"/>
          <p:cNvSpPr>
            <a:spLocks noChangeArrowheads="1"/>
          </p:cNvSpPr>
          <p:nvPr/>
        </p:nvSpPr>
        <p:spPr bwMode="auto">
          <a:xfrm>
            <a:off x="1285875" y="3862388"/>
            <a:ext cx="71438" cy="71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432" name="Oval 88"/>
          <p:cNvSpPr>
            <a:spLocks noChangeArrowheads="1"/>
          </p:cNvSpPr>
          <p:nvPr/>
        </p:nvSpPr>
        <p:spPr bwMode="auto">
          <a:xfrm>
            <a:off x="1285875" y="4508500"/>
            <a:ext cx="71438" cy="73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433" name="Oval 89"/>
          <p:cNvSpPr>
            <a:spLocks noChangeArrowheads="1"/>
          </p:cNvSpPr>
          <p:nvPr/>
        </p:nvSpPr>
        <p:spPr bwMode="auto">
          <a:xfrm>
            <a:off x="1298575" y="2530475"/>
            <a:ext cx="71438" cy="714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434" name="Oval 90"/>
          <p:cNvSpPr>
            <a:spLocks noChangeArrowheads="1"/>
          </p:cNvSpPr>
          <p:nvPr/>
        </p:nvSpPr>
        <p:spPr bwMode="auto">
          <a:xfrm>
            <a:off x="2662238" y="3462338"/>
            <a:ext cx="71437" cy="73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435" name="Oval 91"/>
          <p:cNvSpPr>
            <a:spLocks noChangeArrowheads="1"/>
          </p:cNvSpPr>
          <p:nvPr/>
        </p:nvSpPr>
        <p:spPr bwMode="auto">
          <a:xfrm>
            <a:off x="3165475" y="4183063"/>
            <a:ext cx="73025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436" name="Oval 92"/>
          <p:cNvSpPr>
            <a:spLocks noChangeArrowheads="1"/>
          </p:cNvSpPr>
          <p:nvPr/>
        </p:nvSpPr>
        <p:spPr bwMode="auto">
          <a:xfrm>
            <a:off x="4310063" y="3814763"/>
            <a:ext cx="71437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437" name="Oval 93"/>
          <p:cNvSpPr>
            <a:spLocks noChangeArrowheads="1"/>
          </p:cNvSpPr>
          <p:nvPr/>
        </p:nvSpPr>
        <p:spPr bwMode="auto">
          <a:xfrm>
            <a:off x="4310063" y="3454400"/>
            <a:ext cx="71437" cy="714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438" name="Oval 94"/>
          <p:cNvSpPr>
            <a:spLocks noChangeArrowheads="1"/>
          </p:cNvSpPr>
          <p:nvPr/>
        </p:nvSpPr>
        <p:spPr bwMode="auto">
          <a:xfrm>
            <a:off x="4322763" y="2530475"/>
            <a:ext cx="71437" cy="73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439" name="Oval 95"/>
          <p:cNvSpPr>
            <a:spLocks noChangeArrowheads="1"/>
          </p:cNvSpPr>
          <p:nvPr/>
        </p:nvSpPr>
        <p:spPr bwMode="auto">
          <a:xfrm>
            <a:off x="2662238" y="5995988"/>
            <a:ext cx="71437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440" name="Oval 96"/>
          <p:cNvSpPr>
            <a:spLocks noChangeArrowheads="1"/>
          </p:cNvSpPr>
          <p:nvPr/>
        </p:nvSpPr>
        <p:spPr bwMode="auto">
          <a:xfrm>
            <a:off x="3165475" y="5995988"/>
            <a:ext cx="71438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441" name="Oval 97"/>
          <p:cNvSpPr>
            <a:spLocks noChangeArrowheads="1"/>
          </p:cNvSpPr>
          <p:nvPr/>
        </p:nvSpPr>
        <p:spPr bwMode="auto">
          <a:xfrm>
            <a:off x="4821238" y="5983288"/>
            <a:ext cx="73025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442" name="Oval 98"/>
          <p:cNvSpPr>
            <a:spLocks noChangeArrowheads="1"/>
          </p:cNvSpPr>
          <p:nvPr/>
        </p:nvSpPr>
        <p:spPr bwMode="auto">
          <a:xfrm>
            <a:off x="4802188" y="3835400"/>
            <a:ext cx="69850" cy="730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443" name="Oval 99"/>
          <p:cNvSpPr>
            <a:spLocks noChangeArrowheads="1"/>
          </p:cNvSpPr>
          <p:nvPr/>
        </p:nvSpPr>
        <p:spPr bwMode="auto">
          <a:xfrm>
            <a:off x="1293813" y="5983288"/>
            <a:ext cx="69850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444" name="Oval 100"/>
          <p:cNvSpPr>
            <a:spLocks noChangeArrowheads="1"/>
          </p:cNvSpPr>
          <p:nvPr/>
        </p:nvSpPr>
        <p:spPr bwMode="auto">
          <a:xfrm>
            <a:off x="1619250" y="4149725"/>
            <a:ext cx="69850" cy="714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445" name="Oval 101"/>
          <p:cNvSpPr>
            <a:spLocks noChangeArrowheads="1"/>
          </p:cNvSpPr>
          <p:nvPr/>
        </p:nvSpPr>
        <p:spPr bwMode="auto">
          <a:xfrm>
            <a:off x="1046163" y="3429000"/>
            <a:ext cx="69850" cy="714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446" name="Text Box 102"/>
          <p:cNvSpPr txBox="1">
            <a:spLocks noChangeArrowheads="1"/>
          </p:cNvSpPr>
          <p:nvPr/>
        </p:nvSpPr>
        <p:spPr bwMode="auto">
          <a:xfrm>
            <a:off x="1042988" y="36449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1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7447" name="Text Box 103"/>
          <p:cNvSpPr txBox="1">
            <a:spLocks noChangeArrowheads="1"/>
          </p:cNvSpPr>
          <p:nvPr/>
        </p:nvSpPr>
        <p:spPr bwMode="auto">
          <a:xfrm>
            <a:off x="1042988" y="43656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0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7448" name="Text Box 104"/>
          <p:cNvSpPr txBox="1">
            <a:spLocks noChangeArrowheads="1"/>
          </p:cNvSpPr>
          <p:nvPr/>
        </p:nvSpPr>
        <p:spPr bwMode="auto">
          <a:xfrm>
            <a:off x="971550" y="3062288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K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  <a:endParaRPr lang="bg-BG" baseline="-25000">
              <a:solidFill>
                <a:srgbClr val="000000"/>
              </a:solidFill>
            </a:endParaRPr>
          </a:p>
        </p:txBody>
      </p:sp>
      <p:sp>
        <p:nvSpPr>
          <p:cNvPr id="57449" name="Text Box 105"/>
          <p:cNvSpPr txBox="1">
            <a:spLocks noChangeArrowheads="1"/>
          </p:cNvSpPr>
          <p:nvPr/>
        </p:nvSpPr>
        <p:spPr bwMode="auto">
          <a:xfrm>
            <a:off x="1547813" y="3783013"/>
            <a:ext cx="420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K</a:t>
            </a:r>
            <a:r>
              <a:rPr lang="en-US" baseline="-25000">
                <a:solidFill>
                  <a:srgbClr val="000000"/>
                </a:solidFill>
              </a:rPr>
              <a:t>2</a:t>
            </a:r>
            <a:endParaRPr lang="bg-BG" baseline="-25000">
              <a:solidFill>
                <a:srgbClr val="000000"/>
              </a:solidFill>
            </a:endParaRPr>
          </a:p>
        </p:txBody>
      </p:sp>
      <p:sp>
        <p:nvSpPr>
          <p:cNvPr id="57450" name="Text Box 106"/>
          <p:cNvSpPr txBox="1">
            <a:spLocks noChangeArrowheads="1"/>
          </p:cNvSpPr>
          <p:nvPr/>
        </p:nvSpPr>
        <p:spPr bwMode="auto">
          <a:xfrm>
            <a:off x="447675" y="29448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1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7451" name="Text Box 107"/>
          <p:cNvSpPr txBox="1">
            <a:spLocks noChangeArrowheads="1"/>
          </p:cNvSpPr>
          <p:nvPr/>
        </p:nvSpPr>
        <p:spPr bwMode="auto">
          <a:xfrm>
            <a:off x="447675" y="36655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0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7452" name="Oval 108"/>
          <p:cNvSpPr>
            <a:spLocks noChangeArrowheads="1"/>
          </p:cNvSpPr>
          <p:nvPr/>
        </p:nvSpPr>
        <p:spPr bwMode="auto">
          <a:xfrm>
            <a:off x="1285875" y="4508500"/>
            <a:ext cx="71438" cy="73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453" name="Oval 109"/>
          <p:cNvSpPr>
            <a:spLocks noChangeArrowheads="1"/>
          </p:cNvSpPr>
          <p:nvPr/>
        </p:nvSpPr>
        <p:spPr bwMode="auto">
          <a:xfrm>
            <a:off x="1619250" y="4149725"/>
            <a:ext cx="69850" cy="714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454" name="Line 110"/>
          <p:cNvSpPr>
            <a:spLocks noChangeShapeType="1"/>
          </p:cNvSpPr>
          <p:nvPr/>
        </p:nvSpPr>
        <p:spPr bwMode="auto">
          <a:xfrm rot="18900000" flipH="1">
            <a:off x="1323975" y="4329113"/>
            <a:ext cx="3587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455" name="Line 111"/>
          <p:cNvSpPr>
            <a:spLocks noChangeShapeType="1"/>
          </p:cNvSpPr>
          <p:nvPr/>
        </p:nvSpPr>
        <p:spPr bwMode="auto">
          <a:xfrm rot="18900000" flipH="1">
            <a:off x="1271587" y="4376738"/>
            <a:ext cx="3587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456" name="Oval 112"/>
          <p:cNvSpPr>
            <a:spLocks noChangeArrowheads="1"/>
          </p:cNvSpPr>
          <p:nvPr/>
        </p:nvSpPr>
        <p:spPr bwMode="auto">
          <a:xfrm rot="18900000">
            <a:off x="709613" y="3141663"/>
            <a:ext cx="71437" cy="71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457" name="Line 113"/>
          <p:cNvSpPr>
            <a:spLocks noChangeShapeType="1"/>
          </p:cNvSpPr>
          <p:nvPr/>
        </p:nvSpPr>
        <p:spPr bwMode="auto">
          <a:xfrm rot="18900000" flipH="1">
            <a:off x="779462" y="3595688"/>
            <a:ext cx="3587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458" name="Line 114"/>
          <p:cNvSpPr>
            <a:spLocks noChangeShapeType="1"/>
          </p:cNvSpPr>
          <p:nvPr/>
        </p:nvSpPr>
        <p:spPr bwMode="auto">
          <a:xfrm rot="18900000" flipH="1">
            <a:off x="720725" y="3660776"/>
            <a:ext cx="3587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459" name="Text Box 115"/>
          <p:cNvSpPr txBox="1">
            <a:spLocks noChangeArrowheads="1"/>
          </p:cNvSpPr>
          <p:nvPr/>
        </p:nvSpPr>
        <p:spPr bwMode="auto">
          <a:xfrm>
            <a:off x="8027988" y="4037013"/>
            <a:ext cx="38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</a:rPr>
              <a:t>0</a:t>
            </a:r>
            <a:endParaRPr lang="bg-BG" sz="2800">
              <a:solidFill>
                <a:srgbClr val="000000"/>
              </a:solidFill>
            </a:endParaRPr>
          </a:p>
        </p:txBody>
      </p:sp>
      <p:sp>
        <p:nvSpPr>
          <p:cNvPr id="57460" name="Line 116"/>
          <p:cNvSpPr>
            <a:spLocks noChangeShapeType="1"/>
          </p:cNvSpPr>
          <p:nvPr/>
        </p:nvSpPr>
        <p:spPr bwMode="auto">
          <a:xfrm>
            <a:off x="5030788" y="5300663"/>
            <a:ext cx="14287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461" name="Line 117"/>
          <p:cNvSpPr>
            <a:spLocks noChangeShapeType="1"/>
          </p:cNvSpPr>
          <p:nvPr/>
        </p:nvSpPr>
        <p:spPr bwMode="auto">
          <a:xfrm>
            <a:off x="4957763" y="5372100"/>
            <a:ext cx="144462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462" name="Line 118"/>
          <p:cNvSpPr>
            <a:spLocks noChangeShapeType="1"/>
          </p:cNvSpPr>
          <p:nvPr/>
        </p:nvSpPr>
        <p:spPr bwMode="auto">
          <a:xfrm>
            <a:off x="3382963" y="5330825"/>
            <a:ext cx="14287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463" name="Line 119"/>
          <p:cNvSpPr>
            <a:spLocks noChangeShapeType="1"/>
          </p:cNvSpPr>
          <p:nvPr/>
        </p:nvSpPr>
        <p:spPr bwMode="auto">
          <a:xfrm>
            <a:off x="3309938" y="5402263"/>
            <a:ext cx="144462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464" name="Line 120"/>
          <p:cNvSpPr>
            <a:spLocks noChangeShapeType="1"/>
          </p:cNvSpPr>
          <p:nvPr/>
        </p:nvSpPr>
        <p:spPr bwMode="auto">
          <a:xfrm>
            <a:off x="2882900" y="5310188"/>
            <a:ext cx="14287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465" name="Line 121"/>
          <p:cNvSpPr>
            <a:spLocks noChangeShapeType="1"/>
          </p:cNvSpPr>
          <p:nvPr/>
        </p:nvSpPr>
        <p:spPr bwMode="auto">
          <a:xfrm>
            <a:off x="2809875" y="5381625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466" name="Line 122"/>
          <p:cNvSpPr>
            <a:spLocks noChangeShapeType="1"/>
          </p:cNvSpPr>
          <p:nvPr/>
        </p:nvSpPr>
        <p:spPr bwMode="auto">
          <a:xfrm>
            <a:off x="1296988" y="6453188"/>
            <a:ext cx="73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3528" y="692696"/>
            <a:ext cx="8568951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Ход на работа:</a:t>
            </a:r>
            <a:br>
              <a:rPr lang="bg-BG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bg-BG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Изследвайте всички възможни комбинации на логическите състояния на входовете и изхода.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bg-BG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2. С помощта на мишката превключвайте ключовете К</a:t>
            </a:r>
            <a:r>
              <a:rPr lang="bg-BG" sz="20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bg-BG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и К</a:t>
            </a:r>
            <a:r>
              <a:rPr lang="bg-BG" sz="20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bg-BG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в положения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bg-BG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“1” и “0” в реда, указан в таблицата.</a:t>
            </a:r>
            <a:endParaRPr lang="en-US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20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74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74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5734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5734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573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74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74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574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574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574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574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574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574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574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574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574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574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nimBg="1"/>
      <p:bldP spid="57346" grpId="1" animBg="1"/>
      <p:bldP spid="57347" grpId="0" animBg="1"/>
      <p:bldP spid="57347" grpId="1" animBg="1"/>
      <p:bldP spid="57348" grpId="0" animBg="1"/>
      <p:bldP spid="57348" grpId="1" animBg="1"/>
      <p:bldP spid="57459" grpId="0"/>
      <p:bldP spid="57460" grpId="0" animBg="1"/>
      <p:bldP spid="57461" grpId="0" animBg="1"/>
      <p:bldP spid="57462" grpId="0" animBg="1"/>
      <p:bldP spid="57463" grpId="0" animBg="1"/>
      <p:bldP spid="57464" grpId="0" animBg="1"/>
      <p:bldP spid="574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5965825" y="5106988"/>
            <a:ext cx="863600" cy="4318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371" name="Oval 3"/>
          <p:cNvSpPr>
            <a:spLocks noChangeArrowheads="1"/>
          </p:cNvSpPr>
          <p:nvPr/>
        </p:nvSpPr>
        <p:spPr bwMode="auto">
          <a:xfrm>
            <a:off x="481013" y="2936875"/>
            <a:ext cx="503237" cy="50482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372" name="Line 4"/>
          <p:cNvSpPr>
            <a:spLocks noChangeShapeType="1"/>
          </p:cNvSpPr>
          <p:nvPr/>
        </p:nvSpPr>
        <p:spPr bwMode="auto">
          <a:xfrm>
            <a:off x="217488" y="2479675"/>
            <a:ext cx="360362" cy="504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/>
          <a:lstStyle/>
          <a:p>
            <a:r>
              <a:rPr lang="bg-BG" sz="2800" b="1" dirty="0" smtClean="0">
                <a:latin typeface="Times New Roman" pitchFamily="18" charset="0"/>
                <a:cs typeface="Times New Roman" pitchFamily="18" charset="0"/>
              </a:rPr>
              <a:t>Логическа операция „И” </a:t>
            </a:r>
            <a:endParaRPr lang="bg-BG" sz="2800" dirty="0"/>
          </a:p>
        </p:txBody>
      </p:sp>
      <p:graphicFrame>
        <p:nvGraphicFramePr>
          <p:cNvPr id="58374" name="Group 6"/>
          <p:cNvGraphicFramePr>
            <a:graphicFrameLocks noGrp="1"/>
          </p:cNvGraphicFramePr>
          <p:nvPr>
            <p:ph idx="1"/>
          </p:nvPr>
        </p:nvGraphicFramePr>
        <p:xfrm>
          <a:off x="5940425" y="2997200"/>
          <a:ext cx="2746375" cy="2590800"/>
        </p:xfrm>
        <a:graphic>
          <a:graphicData uri="http://schemas.openxmlformats.org/drawingml/2006/table">
            <a:tbl>
              <a:tblPr/>
              <a:tblGrid>
                <a:gridCol w="914400"/>
                <a:gridCol w="917575"/>
                <a:gridCol w="9144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401" name="Line 33"/>
          <p:cNvSpPr>
            <a:spLocks noChangeShapeType="1"/>
          </p:cNvSpPr>
          <p:nvPr/>
        </p:nvSpPr>
        <p:spPr bwMode="auto">
          <a:xfrm>
            <a:off x="755650" y="6021388"/>
            <a:ext cx="4679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02" name="Line 34"/>
          <p:cNvSpPr>
            <a:spLocks noChangeShapeType="1"/>
          </p:cNvSpPr>
          <p:nvPr/>
        </p:nvSpPr>
        <p:spPr bwMode="auto">
          <a:xfrm flipV="1">
            <a:off x="755650" y="3789363"/>
            <a:ext cx="0" cy="2232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03" name="Line 35"/>
          <p:cNvSpPr>
            <a:spLocks noChangeShapeType="1"/>
          </p:cNvSpPr>
          <p:nvPr/>
        </p:nvSpPr>
        <p:spPr bwMode="auto">
          <a:xfrm flipH="1" flipV="1">
            <a:off x="755650" y="2565400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04" name="Line 36"/>
          <p:cNvSpPr>
            <a:spLocks noChangeShapeType="1"/>
          </p:cNvSpPr>
          <p:nvPr/>
        </p:nvSpPr>
        <p:spPr bwMode="auto">
          <a:xfrm>
            <a:off x="755650" y="2565400"/>
            <a:ext cx="4679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05" name="Line 37"/>
          <p:cNvSpPr>
            <a:spLocks noChangeShapeType="1"/>
          </p:cNvSpPr>
          <p:nvPr/>
        </p:nvSpPr>
        <p:spPr bwMode="auto">
          <a:xfrm>
            <a:off x="1042988" y="3500438"/>
            <a:ext cx="33131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06" name="Line 38"/>
          <p:cNvSpPr>
            <a:spLocks noChangeShapeType="1"/>
          </p:cNvSpPr>
          <p:nvPr/>
        </p:nvSpPr>
        <p:spPr bwMode="auto">
          <a:xfrm>
            <a:off x="1331913" y="2565400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07" name="Line 39"/>
          <p:cNvSpPr>
            <a:spLocks noChangeShapeType="1"/>
          </p:cNvSpPr>
          <p:nvPr/>
        </p:nvSpPr>
        <p:spPr bwMode="auto">
          <a:xfrm>
            <a:off x="1331913" y="3571875"/>
            <a:ext cx="0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08" name="Arc 40"/>
          <p:cNvSpPr>
            <a:spLocks/>
          </p:cNvSpPr>
          <p:nvPr/>
        </p:nvSpPr>
        <p:spPr bwMode="auto">
          <a:xfrm rot="5400000">
            <a:off x="1295400" y="3465513"/>
            <a:ext cx="144463" cy="7143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291 w 43200"/>
              <a:gd name="T1" fmla="*/ 28955 h 33675"/>
              <a:gd name="T2" fmla="*/ 39509 w 43200"/>
              <a:gd name="T3" fmla="*/ 33675 h 33675"/>
              <a:gd name="T4" fmla="*/ 21600 w 43200"/>
              <a:gd name="T5" fmla="*/ 21600 h 33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3675" fill="none" extrusionOk="0">
                <a:moveTo>
                  <a:pt x="1290" y="28955"/>
                </a:moveTo>
                <a:cubicBezTo>
                  <a:pt x="436" y="26596"/>
                  <a:pt x="0" y="241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902"/>
                  <a:pt x="41914" y="30107"/>
                  <a:pt x="39509" y="33675"/>
                </a:cubicBezTo>
              </a:path>
              <a:path w="43200" h="33675" stroke="0" extrusionOk="0">
                <a:moveTo>
                  <a:pt x="1290" y="28955"/>
                </a:moveTo>
                <a:cubicBezTo>
                  <a:pt x="436" y="26596"/>
                  <a:pt x="0" y="241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902"/>
                  <a:pt x="41914" y="30107"/>
                  <a:pt x="39509" y="33675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09" name="Line 41"/>
          <p:cNvSpPr>
            <a:spLocks noChangeShapeType="1"/>
          </p:cNvSpPr>
          <p:nvPr/>
        </p:nvSpPr>
        <p:spPr bwMode="auto">
          <a:xfrm>
            <a:off x="1331913" y="4508500"/>
            <a:ext cx="0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10" name="Line 42"/>
          <p:cNvSpPr>
            <a:spLocks noChangeShapeType="1"/>
          </p:cNvSpPr>
          <p:nvPr/>
        </p:nvSpPr>
        <p:spPr bwMode="auto">
          <a:xfrm>
            <a:off x="1187450" y="6308725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11" name="Line 43"/>
          <p:cNvSpPr>
            <a:spLocks noChangeShapeType="1"/>
          </p:cNvSpPr>
          <p:nvPr/>
        </p:nvSpPr>
        <p:spPr bwMode="auto">
          <a:xfrm>
            <a:off x="1258888" y="6381750"/>
            <a:ext cx="144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12" name="Line 44"/>
          <p:cNvSpPr>
            <a:spLocks noChangeShapeType="1"/>
          </p:cNvSpPr>
          <p:nvPr/>
        </p:nvSpPr>
        <p:spPr bwMode="auto">
          <a:xfrm>
            <a:off x="2700338" y="3498850"/>
            <a:ext cx="0" cy="650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13" name="Line 45"/>
          <p:cNvSpPr>
            <a:spLocks noChangeShapeType="1"/>
          </p:cNvSpPr>
          <p:nvPr/>
        </p:nvSpPr>
        <p:spPr bwMode="auto">
          <a:xfrm>
            <a:off x="2700338" y="4292600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14" name="Arc 46"/>
          <p:cNvSpPr>
            <a:spLocks/>
          </p:cNvSpPr>
          <p:nvPr/>
        </p:nvSpPr>
        <p:spPr bwMode="auto">
          <a:xfrm rot="5400000">
            <a:off x="2663826" y="4184650"/>
            <a:ext cx="144462" cy="7143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291 w 43200"/>
              <a:gd name="T1" fmla="*/ 28955 h 33675"/>
              <a:gd name="T2" fmla="*/ 39509 w 43200"/>
              <a:gd name="T3" fmla="*/ 33675 h 33675"/>
              <a:gd name="T4" fmla="*/ 21600 w 43200"/>
              <a:gd name="T5" fmla="*/ 21600 h 33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3675" fill="none" extrusionOk="0">
                <a:moveTo>
                  <a:pt x="1290" y="28955"/>
                </a:moveTo>
                <a:cubicBezTo>
                  <a:pt x="436" y="26596"/>
                  <a:pt x="0" y="241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902"/>
                  <a:pt x="41914" y="30107"/>
                  <a:pt x="39509" y="33675"/>
                </a:cubicBezTo>
              </a:path>
              <a:path w="43200" h="33675" stroke="0" extrusionOk="0">
                <a:moveTo>
                  <a:pt x="1290" y="28955"/>
                </a:moveTo>
                <a:cubicBezTo>
                  <a:pt x="436" y="26596"/>
                  <a:pt x="0" y="241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902"/>
                  <a:pt x="41914" y="30107"/>
                  <a:pt x="39509" y="33675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15" name="Line 47"/>
          <p:cNvSpPr>
            <a:spLocks noChangeShapeType="1"/>
          </p:cNvSpPr>
          <p:nvPr/>
        </p:nvSpPr>
        <p:spPr bwMode="auto">
          <a:xfrm>
            <a:off x="1619250" y="4221163"/>
            <a:ext cx="2736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16" name="Rectangle 48"/>
          <p:cNvSpPr>
            <a:spLocks noChangeArrowheads="1"/>
          </p:cNvSpPr>
          <p:nvPr/>
        </p:nvSpPr>
        <p:spPr bwMode="auto">
          <a:xfrm>
            <a:off x="2627313" y="4581525"/>
            <a:ext cx="144462" cy="5032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17" name="Line 49"/>
          <p:cNvSpPr>
            <a:spLocks noChangeShapeType="1"/>
          </p:cNvSpPr>
          <p:nvPr/>
        </p:nvSpPr>
        <p:spPr bwMode="auto">
          <a:xfrm>
            <a:off x="2700338" y="5084763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18" name="AutoShape 50"/>
          <p:cNvSpPr>
            <a:spLocks noChangeArrowheads="1"/>
          </p:cNvSpPr>
          <p:nvPr/>
        </p:nvSpPr>
        <p:spPr bwMode="auto">
          <a:xfrm flipV="1">
            <a:off x="2587625" y="5300663"/>
            <a:ext cx="230188" cy="1143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19" name="Line 51"/>
          <p:cNvSpPr>
            <a:spLocks noChangeShapeType="1"/>
          </p:cNvSpPr>
          <p:nvPr/>
        </p:nvSpPr>
        <p:spPr bwMode="auto">
          <a:xfrm>
            <a:off x="2587625" y="5445125"/>
            <a:ext cx="230188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20" name="Line 52"/>
          <p:cNvSpPr>
            <a:spLocks noChangeShapeType="1"/>
          </p:cNvSpPr>
          <p:nvPr/>
        </p:nvSpPr>
        <p:spPr bwMode="auto">
          <a:xfrm>
            <a:off x="3203575" y="4221163"/>
            <a:ext cx="1588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21" name="Rectangle 53"/>
          <p:cNvSpPr>
            <a:spLocks noChangeArrowheads="1"/>
          </p:cNvSpPr>
          <p:nvPr/>
        </p:nvSpPr>
        <p:spPr bwMode="auto">
          <a:xfrm>
            <a:off x="3132138" y="4581525"/>
            <a:ext cx="144462" cy="5032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22" name="Line 54"/>
          <p:cNvSpPr>
            <a:spLocks noChangeShapeType="1"/>
          </p:cNvSpPr>
          <p:nvPr/>
        </p:nvSpPr>
        <p:spPr bwMode="auto">
          <a:xfrm>
            <a:off x="3205163" y="5084763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23" name="AutoShape 55"/>
          <p:cNvSpPr>
            <a:spLocks noChangeArrowheads="1"/>
          </p:cNvSpPr>
          <p:nvPr/>
        </p:nvSpPr>
        <p:spPr bwMode="auto">
          <a:xfrm flipV="1">
            <a:off x="3092450" y="5300663"/>
            <a:ext cx="230188" cy="114300"/>
          </a:xfrm>
          <a:prstGeom prst="triangle">
            <a:avLst>
              <a:gd name="adj" fmla="val 50000"/>
            </a:avLst>
          </a:prstGeom>
          <a:solidFill>
            <a:srgbClr val="009900"/>
          </a:solidFill>
          <a:ln w="28575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24" name="Line 56"/>
          <p:cNvSpPr>
            <a:spLocks noChangeShapeType="1"/>
          </p:cNvSpPr>
          <p:nvPr/>
        </p:nvSpPr>
        <p:spPr bwMode="auto">
          <a:xfrm>
            <a:off x="3092450" y="5445125"/>
            <a:ext cx="230188" cy="1588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25" name="AutoShape 57"/>
          <p:cNvSpPr>
            <a:spLocks noChangeArrowheads="1"/>
          </p:cNvSpPr>
          <p:nvPr/>
        </p:nvSpPr>
        <p:spPr bwMode="auto">
          <a:xfrm rot="5400000" flipV="1">
            <a:off x="3579019" y="3440907"/>
            <a:ext cx="230187" cy="1143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26" name="Line 58"/>
          <p:cNvSpPr>
            <a:spLocks noChangeShapeType="1"/>
          </p:cNvSpPr>
          <p:nvPr/>
        </p:nvSpPr>
        <p:spPr bwMode="auto">
          <a:xfrm rot="5400000">
            <a:off x="3519488" y="3498850"/>
            <a:ext cx="230188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27" name="Text Box 59"/>
          <p:cNvSpPr txBox="1">
            <a:spLocks noChangeArrowheads="1"/>
          </p:cNvSpPr>
          <p:nvPr/>
        </p:nvSpPr>
        <p:spPr bwMode="auto">
          <a:xfrm>
            <a:off x="3348038" y="3206750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+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8428" name="Text Box 60"/>
          <p:cNvSpPr txBox="1">
            <a:spLocks noChangeArrowheads="1"/>
          </p:cNvSpPr>
          <p:nvPr/>
        </p:nvSpPr>
        <p:spPr bwMode="auto">
          <a:xfrm>
            <a:off x="3759200" y="3206750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-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8429" name="Text Box 61"/>
          <p:cNvSpPr txBox="1">
            <a:spLocks noChangeArrowheads="1"/>
          </p:cNvSpPr>
          <p:nvPr/>
        </p:nvSpPr>
        <p:spPr bwMode="auto">
          <a:xfrm>
            <a:off x="3348038" y="3925888"/>
            <a:ext cx="26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-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8430" name="Text Box 62"/>
          <p:cNvSpPr txBox="1">
            <a:spLocks noChangeArrowheads="1"/>
          </p:cNvSpPr>
          <p:nvPr/>
        </p:nvSpPr>
        <p:spPr bwMode="auto">
          <a:xfrm>
            <a:off x="3759200" y="3925888"/>
            <a:ext cx="31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+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8431" name="Text Box 63"/>
          <p:cNvSpPr txBox="1">
            <a:spLocks noChangeArrowheads="1"/>
          </p:cNvSpPr>
          <p:nvPr/>
        </p:nvSpPr>
        <p:spPr bwMode="auto">
          <a:xfrm>
            <a:off x="3492500" y="2997200"/>
            <a:ext cx="433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D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  <a:endParaRPr lang="bg-BG" baseline="-25000">
              <a:solidFill>
                <a:srgbClr val="000000"/>
              </a:solidFill>
            </a:endParaRPr>
          </a:p>
        </p:txBody>
      </p:sp>
      <p:sp>
        <p:nvSpPr>
          <p:cNvPr id="58432" name="Text Box 64"/>
          <p:cNvSpPr txBox="1">
            <a:spLocks noChangeArrowheads="1"/>
          </p:cNvSpPr>
          <p:nvPr/>
        </p:nvSpPr>
        <p:spPr bwMode="auto">
          <a:xfrm>
            <a:off x="3492500" y="3716338"/>
            <a:ext cx="433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D</a:t>
            </a:r>
            <a:r>
              <a:rPr lang="en-US" baseline="-25000">
                <a:solidFill>
                  <a:srgbClr val="000000"/>
                </a:solidFill>
              </a:rPr>
              <a:t>2</a:t>
            </a:r>
            <a:endParaRPr lang="bg-BG" baseline="-25000">
              <a:solidFill>
                <a:srgbClr val="000000"/>
              </a:solidFill>
            </a:endParaRPr>
          </a:p>
        </p:txBody>
      </p:sp>
      <p:sp>
        <p:nvSpPr>
          <p:cNvPr id="58433" name="Line 65"/>
          <p:cNvSpPr>
            <a:spLocks noChangeShapeType="1"/>
          </p:cNvSpPr>
          <p:nvPr/>
        </p:nvSpPr>
        <p:spPr bwMode="auto">
          <a:xfrm>
            <a:off x="4356100" y="3284538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34" name="Rectangle 66"/>
          <p:cNvSpPr>
            <a:spLocks noChangeArrowheads="1"/>
          </p:cNvSpPr>
          <p:nvPr/>
        </p:nvSpPr>
        <p:spPr bwMode="auto">
          <a:xfrm>
            <a:off x="4284663" y="2781300"/>
            <a:ext cx="144462" cy="5032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35" name="Line 67"/>
          <p:cNvSpPr>
            <a:spLocks noChangeShapeType="1"/>
          </p:cNvSpPr>
          <p:nvPr/>
        </p:nvSpPr>
        <p:spPr bwMode="auto">
          <a:xfrm>
            <a:off x="4356100" y="2565400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36" name="Line 68"/>
          <p:cNvSpPr>
            <a:spLocks noChangeShapeType="1"/>
          </p:cNvSpPr>
          <p:nvPr/>
        </p:nvSpPr>
        <p:spPr bwMode="auto">
          <a:xfrm>
            <a:off x="4356100" y="3860800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37" name="Line 69"/>
          <p:cNvSpPr>
            <a:spLocks noChangeShapeType="1"/>
          </p:cNvSpPr>
          <p:nvPr/>
        </p:nvSpPr>
        <p:spPr bwMode="auto">
          <a:xfrm flipH="1">
            <a:off x="4859338" y="3860800"/>
            <a:ext cx="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38" name="Rectangle 70"/>
          <p:cNvSpPr>
            <a:spLocks noChangeArrowheads="1"/>
          </p:cNvSpPr>
          <p:nvPr/>
        </p:nvSpPr>
        <p:spPr bwMode="auto">
          <a:xfrm>
            <a:off x="4787900" y="4581525"/>
            <a:ext cx="144463" cy="5032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39" name="Line 71"/>
          <p:cNvSpPr>
            <a:spLocks noChangeShapeType="1"/>
          </p:cNvSpPr>
          <p:nvPr/>
        </p:nvSpPr>
        <p:spPr bwMode="auto">
          <a:xfrm>
            <a:off x="4859338" y="5084763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40" name="AutoShape 72"/>
          <p:cNvSpPr>
            <a:spLocks noChangeArrowheads="1"/>
          </p:cNvSpPr>
          <p:nvPr/>
        </p:nvSpPr>
        <p:spPr bwMode="auto">
          <a:xfrm flipV="1">
            <a:off x="4748213" y="5300663"/>
            <a:ext cx="230187" cy="1143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41" name="Line 73"/>
          <p:cNvSpPr>
            <a:spLocks noChangeShapeType="1"/>
          </p:cNvSpPr>
          <p:nvPr/>
        </p:nvSpPr>
        <p:spPr bwMode="auto">
          <a:xfrm>
            <a:off x="4748213" y="5445125"/>
            <a:ext cx="230187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42" name="Line 74"/>
          <p:cNvSpPr>
            <a:spLocks noChangeShapeType="1"/>
          </p:cNvSpPr>
          <p:nvPr/>
        </p:nvSpPr>
        <p:spPr bwMode="auto">
          <a:xfrm>
            <a:off x="5435600" y="2565400"/>
            <a:ext cx="0" cy="1008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43" name="Line 75"/>
          <p:cNvSpPr>
            <a:spLocks noChangeShapeType="1"/>
          </p:cNvSpPr>
          <p:nvPr/>
        </p:nvSpPr>
        <p:spPr bwMode="auto">
          <a:xfrm>
            <a:off x="5291138" y="3573463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44" name="Line 76"/>
          <p:cNvSpPr>
            <a:spLocks noChangeShapeType="1"/>
          </p:cNvSpPr>
          <p:nvPr/>
        </p:nvSpPr>
        <p:spPr bwMode="auto">
          <a:xfrm>
            <a:off x="5362575" y="3646488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45" name="Line 77"/>
          <p:cNvSpPr>
            <a:spLocks noChangeShapeType="1"/>
          </p:cNvSpPr>
          <p:nvPr/>
        </p:nvSpPr>
        <p:spPr bwMode="auto">
          <a:xfrm>
            <a:off x="5435600" y="3644900"/>
            <a:ext cx="0" cy="2376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46" name="Text Box 78"/>
          <p:cNvSpPr txBox="1">
            <a:spLocks noChangeArrowheads="1"/>
          </p:cNvSpPr>
          <p:nvPr/>
        </p:nvSpPr>
        <p:spPr bwMode="auto">
          <a:xfrm>
            <a:off x="4740275" y="35004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S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8447" name="Text Box 79"/>
          <p:cNvSpPr txBox="1">
            <a:spLocks noChangeArrowheads="1"/>
          </p:cNvSpPr>
          <p:nvPr/>
        </p:nvSpPr>
        <p:spPr bwMode="auto">
          <a:xfrm>
            <a:off x="5364163" y="3232150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+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8448" name="Text Box 80"/>
          <p:cNvSpPr txBox="1">
            <a:spLocks noChangeArrowheads="1"/>
          </p:cNvSpPr>
          <p:nvPr/>
        </p:nvSpPr>
        <p:spPr bwMode="auto">
          <a:xfrm>
            <a:off x="5411788" y="3567113"/>
            <a:ext cx="26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-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8449" name="AutoShape 81"/>
          <p:cNvSpPr>
            <a:spLocks noChangeArrowheads="1"/>
          </p:cNvSpPr>
          <p:nvPr/>
        </p:nvSpPr>
        <p:spPr bwMode="auto">
          <a:xfrm rot="5400000" flipV="1">
            <a:off x="3577431" y="4166394"/>
            <a:ext cx="230188" cy="1143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50" name="Line 82"/>
          <p:cNvSpPr>
            <a:spLocks noChangeShapeType="1"/>
          </p:cNvSpPr>
          <p:nvPr/>
        </p:nvSpPr>
        <p:spPr bwMode="auto">
          <a:xfrm rot="5400000">
            <a:off x="3517900" y="4224338"/>
            <a:ext cx="230187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51" name="Text Box 83"/>
          <p:cNvSpPr txBox="1">
            <a:spLocks noChangeArrowheads="1"/>
          </p:cNvSpPr>
          <p:nvPr/>
        </p:nvSpPr>
        <p:spPr bwMode="auto">
          <a:xfrm>
            <a:off x="2051050" y="31337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A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8452" name="Text Box 84"/>
          <p:cNvSpPr txBox="1">
            <a:spLocks noChangeArrowheads="1"/>
          </p:cNvSpPr>
          <p:nvPr/>
        </p:nvSpPr>
        <p:spPr bwMode="auto">
          <a:xfrm>
            <a:off x="2032000" y="385445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B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8453" name="Oval 85"/>
          <p:cNvSpPr>
            <a:spLocks noChangeArrowheads="1"/>
          </p:cNvSpPr>
          <p:nvPr/>
        </p:nvSpPr>
        <p:spPr bwMode="auto">
          <a:xfrm>
            <a:off x="709613" y="3141663"/>
            <a:ext cx="71437" cy="71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54" name="Oval 86"/>
          <p:cNvSpPr>
            <a:spLocks noChangeArrowheads="1"/>
          </p:cNvSpPr>
          <p:nvPr/>
        </p:nvSpPr>
        <p:spPr bwMode="auto">
          <a:xfrm>
            <a:off x="709613" y="3789363"/>
            <a:ext cx="71437" cy="71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55" name="Oval 87"/>
          <p:cNvSpPr>
            <a:spLocks noChangeArrowheads="1"/>
          </p:cNvSpPr>
          <p:nvPr/>
        </p:nvSpPr>
        <p:spPr bwMode="auto">
          <a:xfrm>
            <a:off x="1285875" y="3862388"/>
            <a:ext cx="71438" cy="71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56" name="Oval 88"/>
          <p:cNvSpPr>
            <a:spLocks noChangeArrowheads="1"/>
          </p:cNvSpPr>
          <p:nvPr/>
        </p:nvSpPr>
        <p:spPr bwMode="auto">
          <a:xfrm>
            <a:off x="1285875" y="4508500"/>
            <a:ext cx="71438" cy="73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57" name="Oval 89"/>
          <p:cNvSpPr>
            <a:spLocks noChangeArrowheads="1"/>
          </p:cNvSpPr>
          <p:nvPr/>
        </p:nvSpPr>
        <p:spPr bwMode="auto">
          <a:xfrm>
            <a:off x="1298575" y="2530475"/>
            <a:ext cx="71438" cy="714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58" name="Oval 90"/>
          <p:cNvSpPr>
            <a:spLocks noChangeArrowheads="1"/>
          </p:cNvSpPr>
          <p:nvPr/>
        </p:nvSpPr>
        <p:spPr bwMode="auto">
          <a:xfrm>
            <a:off x="2662238" y="3462338"/>
            <a:ext cx="71437" cy="73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59" name="Oval 91"/>
          <p:cNvSpPr>
            <a:spLocks noChangeArrowheads="1"/>
          </p:cNvSpPr>
          <p:nvPr/>
        </p:nvSpPr>
        <p:spPr bwMode="auto">
          <a:xfrm>
            <a:off x="3165475" y="4183063"/>
            <a:ext cx="73025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60" name="Oval 92"/>
          <p:cNvSpPr>
            <a:spLocks noChangeArrowheads="1"/>
          </p:cNvSpPr>
          <p:nvPr/>
        </p:nvSpPr>
        <p:spPr bwMode="auto">
          <a:xfrm>
            <a:off x="4310063" y="3814763"/>
            <a:ext cx="71437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61" name="Oval 93"/>
          <p:cNvSpPr>
            <a:spLocks noChangeArrowheads="1"/>
          </p:cNvSpPr>
          <p:nvPr/>
        </p:nvSpPr>
        <p:spPr bwMode="auto">
          <a:xfrm>
            <a:off x="4310063" y="3454400"/>
            <a:ext cx="71437" cy="714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62" name="Oval 94"/>
          <p:cNvSpPr>
            <a:spLocks noChangeArrowheads="1"/>
          </p:cNvSpPr>
          <p:nvPr/>
        </p:nvSpPr>
        <p:spPr bwMode="auto">
          <a:xfrm>
            <a:off x="4322763" y="2530475"/>
            <a:ext cx="71437" cy="73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63" name="Oval 95"/>
          <p:cNvSpPr>
            <a:spLocks noChangeArrowheads="1"/>
          </p:cNvSpPr>
          <p:nvPr/>
        </p:nvSpPr>
        <p:spPr bwMode="auto">
          <a:xfrm>
            <a:off x="2662238" y="5995988"/>
            <a:ext cx="71437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64" name="Oval 96"/>
          <p:cNvSpPr>
            <a:spLocks noChangeArrowheads="1"/>
          </p:cNvSpPr>
          <p:nvPr/>
        </p:nvSpPr>
        <p:spPr bwMode="auto">
          <a:xfrm>
            <a:off x="3165475" y="5995988"/>
            <a:ext cx="71438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65" name="Oval 97"/>
          <p:cNvSpPr>
            <a:spLocks noChangeArrowheads="1"/>
          </p:cNvSpPr>
          <p:nvPr/>
        </p:nvSpPr>
        <p:spPr bwMode="auto">
          <a:xfrm>
            <a:off x="4821238" y="5983288"/>
            <a:ext cx="73025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66" name="Oval 98"/>
          <p:cNvSpPr>
            <a:spLocks noChangeArrowheads="1"/>
          </p:cNvSpPr>
          <p:nvPr/>
        </p:nvSpPr>
        <p:spPr bwMode="auto">
          <a:xfrm>
            <a:off x="4802188" y="3835400"/>
            <a:ext cx="69850" cy="730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67" name="Oval 99"/>
          <p:cNvSpPr>
            <a:spLocks noChangeArrowheads="1"/>
          </p:cNvSpPr>
          <p:nvPr/>
        </p:nvSpPr>
        <p:spPr bwMode="auto">
          <a:xfrm>
            <a:off x="1293813" y="5983288"/>
            <a:ext cx="69850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68" name="Oval 100"/>
          <p:cNvSpPr>
            <a:spLocks noChangeArrowheads="1"/>
          </p:cNvSpPr>
          <p:nvPr/>
        </p:nvSpPr>
        <p:spPr bwMode="auto">
          <a:xfrm>
            <a:off x="1619250" y="4149725"/>
            <a:ext cx="69850" cy="714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69" name="Text Box 101"/>
          <p:cNvSpPr txBox="1">
            <a:spLocks noChangeArrowheads="1"/>
          </p:cNvSpPr>
          <p:nvPr/>
        </p:nvSpPr>
        <p:spPr bwMode="auto">
          <a:xfrm>
            <a:off x="1042988" y="36449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1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8470" name="Text Box 102"/>
          <p:cNvSpPr txBox="1">
            <a:spLocks noChangeArrowheads="1"/>
          </p:cNvSpPr>
          <p:nvPr/>
        </p:nvSpPr>
        <p:spPr bwMode="auto">
          <a:xfrm>
            <a:off x="1042988" y="43656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0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8471" name="Text Box 103"/>
          <p:cNvSpPr txBox="1">
            <a:spLocks noChangeArrowheads="1"/>
          </p:cNvSpPr>
          <p:nvPr/>
        </p:nvSpPr>
        <p:spPr bwMode="auto">
          <a:xfrm>
            <a:off x="971550" y="3062288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K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  <a:endParaRPr lang="bg-BG" baseline="-25000">
              <a:solidFill>
                <a:srgbClr val="000000"/>
              </a:solidFill>
            </a:endParaRPr>
          </a:p>
        </p:txBody>
      </p:sp>
      <p:sp>
        <p:nvSpPr>
          <p:cNvPr id="58472" name="Text Box 104"/>
          <p:cNvSpPr txBox="1">
            <a:spLocks noChangeArrowheads="1"/>
          </p:cNvSpPr>
          <p:nvPr/>
        </p:nvSpPr>
        <p:spPr bwMode="auto">
          <a:xfrm>
            <a:off x="1547813" y="3783013"/>
            <a:ext cx="420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K</a:t>
            </a:r>
            <a:r>
              <a:rPr lang="en-US" baseline="-25000">
                <a:solidFill>
                  <a:srgbClr val="000000"/>
                </a:solidFill>
              </a:rPr>
              <a:t>2</a:t>
            </a:r>
            <a:endParaRPr lang="bg-BG" baseline="-25000">
              <a:solidFill>
                <a:srgbClr val="000000"/>
              </a:solidFill>
            </a:endParaRPr>
          </a:p>
        </p:txBody>
      </p:sp>
      <p:sp>
        <p:nvSpPr>
          <p:cNvPr id="58473" name="Text Box 105"/>
          <p:cNvSpPr txBox="1">
            <a:spLocks noChangeArrowheads="1"/>
          </p:cNvSpPr>
          <p:nvPr/>
        </p:nvSpPr>
        <p:spPr bwMode="auto">
          <a:xfrm>
            <a:off x="447675" y="29448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1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8474" name="Text Box 106"/>
          <p:cNvSpPr txBox="1">
            <a:spLocks noChangeArrowheads="1"/>
          </p:cNvSpPr>
          <p:nvPr/>
        </p:nvSpPr>
        <p:spPr bwMode="auto">
          <a:xfrm>
            <a:off x="447675" y="36655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0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8475" name="Oval 107"/>
          <p:cNvSpPr>
            <a:spLocks noChangeArrowheads="1"/>
          </p:cNvSpPr>
          <p:nvPr/>
        </p:nvSpPr>
        <p:spPr bwMode="auto">
          <a:xfrm>
            <a:off x="1622425" y="4149725"/>
            <a:ext cx="69850" cy="714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76" name="Line 108"/>
          <p:cNvSpPr>
            <a:spLocks noChangeShapeType="1"/>
          </p:cNvSpPr>
          <p:nvPr/>
        </p:nvSpPr>
        <p:spPr bwMode="auto">
          <a:xfrm rot="2700000" flipH="1">
            <a:off x="1333500" y="4078288"/>
            <a:ext cx="3587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77" name="Line 109"/>
          <p:cNvSpPr>
            <a:spLocks noChangeShapeType="1"/>
          </p:cNvSpPr>
          <p:nvPr/>
        </p:nvSpPr>
        <p:spPr bwMode="auto">
          <a:xfrm rot="2700000" flipH="1">
            <a:off x="1295400" y="4043363"/>
            <a:ext cx="3587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78" name="Oval 110"/>
          <p:cNvSpPr>
            <a:spLocks noChangeArrowheads="1"/>
          </p:cNvSpPr>
          <p:nvPr/>
        </p:nvSpPr>
        <p:spPr bwMode="auto">
          <a:xfrm>
            <a:off x="1046163" y="3429000"/>
            <a:ext cx="69850" cy="714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79" name="Line 111"/>
          <p:cNvSpPr>
            <a:spLocks noChangeShapeType="1"/>
          </p:cNvSpPr>
          <p:nvPr/>
        </p:nvSpPr>
        <p:spPr bwMode="auto">
          <a:xfrm rot="18900000" flipH="1">
            <a:off x="779462" y="3595688"/>
            <a:ext cx="3587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80" name="Line 112"/>
          <p:cNvSpPr>
            <a:spLocks noChangeShapeType="1"/>
          </p:cNvSpPr>
          <p:nvPr/>
        </p:nvSpPr>
        <p:spPr bwMode="auto">
          <a:xfrm rot="18900000" flipH="1">
            <a:off x="720725" y="3660776"/>
            <a:ext cx="3587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81" name="Text Box 113"/>
          <p:cNvSpPr txBox="1">
            <a:spLocks noChangeArrowheads="1"/>
          </p:cNvSpPr>
          <p:nvPr/>
        </p:nvSpPr>
        <p:spPr bwMode="auto">
          <a:xfrm>
            <a:off x="8027988" y="4552950"/>
            <a:ext cx="382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</a:rPr>
              <a:t>0</a:t>
            </a:r>
            <a:endParaRPr lang="bg-BG" sz="2800">
              <a:solidFill>
                <a:srgbClr val="000000"/>
              </a:solidFill>
            </a:endParaRPr>
          </a:p>
        </p:txBody>
      </p:sp>
      <p:sp>
        <p:nvSpPr>
          <p:cNvPr id="58482" name="Line 114"/>
          <p:cNvSpPr>
            <a:spLocks noChangeShapeType="1"/>
          </p:cNvSpPr>
          <p:nvPr/>
        </p:nvSpPr>
        <p:spPr bwMode="auto">
          <a:xfrm>
            <a:off x="5030788" y="5300663"/>
            <a:ext cx="14287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83" name="Line 115"/>
          <p:cNvSpPr>
            <a:spLocks noChangeShapeType="1"/>
          </p:cNvSpPr>
          <p:nvPr/>
        </p:nvSpPr>
        <p:spPr bwMode="auto">
          <a:xfrm>
            <a:off x="4957763" y="5372100"/>
            <a:ext cx="144462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84" name="Line 116"/>
          <p:cNvSpPr>
            <a:spLocks noChangeShapeType="1"/>
          </p:cNvSpPr>
          <p:nvPr/>
        </p:nvSpPr>
        <p:spPr bwMode="auto">
          <a:xfrm>
            <a:off x="3382963" y="5330825"/>
            <a:ext cx="142875" cy="144463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85" name="Line 117"/>
          <p:cNvSpPr>
            <a:spLocks noChangeShapeType="1"/>
          </p:cNvSpPr>
          <p:nvPr/>
        </p:nvSpPr>
        <p:spPr bwMode="auto">
          <a:xfrm>
            <a:off x="3309938" y="5402263"/>
            <a:ext cx="144462" cy="144462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86" name="Line 118"/>
          <p:cNvSpPr>
            <a:spLocks noChangeShapeType="1"/>
          </p:cNvSpPr>
          <p:nvPr/>
        </p:nvSpPr>
        <p:spPr bwMode="auto">
          <a:xfrm>
            <a:off x="2882900" y="5310188"/>
            <a:ext cx="14287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87" name="Line 119"/>
          <p:cNvSpPr>
            <a:spLocks noChangeShapeType="1"/>
          </p:cNvSpPr>
          <p:nvPr/>
        </p:nvSpPr>
        <p:spPr bwMode="auto">
          <a:xfrm>
            <a:off x="2809875" y="5381625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488" name="Line 120"/>
          <p:cNvSpPr>
            <a:spLocks noChangeShapeType="1"/>
          </p:cNvSpPr>
          <p:nvPr/>
        </p:nvSpPr>
        <p:spPr bwMode="auto">
          <a:xfrm>
            <a:off x="1296988" y="6453188"/>
            <a:ext cx="73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7488" y="692696"/>
            <a:ext cx="849694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Ход на работа:</a:t>
            </a:r>
            <a:br>
              <a:rPr lang="bg-BG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bg-BG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Изследвайте всички възможни комбинации на логическите състояния на входовете и изхода.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bg-BG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2. С помощта на мишката превключвайте ключовете К</a:t>
            </a:r>
            <a:r>
              <a:rPr lang="bg-BG" sz="20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bg-BG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и К</a:t>
            </a:r>
            <a:r>
              <a:rPr lang="bg-BG" sz="20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bg-BG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в положения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bg-BG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“1” и “0” в реда, указан в таблицата.</a:t>
            </a:r>
            <a:endParaRPr lang="en-US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18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84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84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5837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5837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5837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84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84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584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584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584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584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584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584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584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584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584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584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nimBg="1"/>
      <p:bldP spid="58370" grpId="1" animBg="1"/>
      <p:bldP spid="58371" grpId="0" animBg="1"/>
      <p:bldP spid="58371" grpId="1" animBg="1"/>
      <p:bldP spid="58372" grpId="0" animBg="1"/>
      <p:bldP spid="58372" grpId="1" animBg="1"/>
      <p:bldP spid="58481" grpId="0"/>
      <p:bldP spid="58482" grpId="0" animBg="1"/>
      <p:bldP spid="58483" grpId="0" animBg="1"/>
      <p:bldP spid="58484" grpId="0" animBg="1"/>
      <p:bldP spid="58485" grpId="0" animBg="1"/>
      <p:bldP spid="58486" grpId="0" animBg="1"/>
      <p:bldP spid="5848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73301" y="188640"/>
            <a:ext cx="8229600" cy="432048"/>
          </a:xfrm>
        </p:spPr>
        <p:txBody>
          <a:bodyPr/>
          <a:lstStyle/>
          <a:p>
            <a:r>
              <a:rPr lang="bg-BG" sz="2800" b="1" dirty="0" smtClean="0">
                <a:latin typeface="Times New Roman" pitchFamily="18" charset="0"/>
                <a:cs typeface="Times New Roman" pitchFamily="18" charset="0"/>
              </a:rPr>
              <a:t>Логическа операция „И” </a:t>
            </a:r>
            <a:endParaRPr lang="bg-BG" sz="2800" dirty="0"/>
          </a:p>
        </p:txBody>
      </p:sp>
      <p:graphicFrame>
        <p:nvGraphicFramePr>
          <p:cNvPr id="59395" name="Group 3"/>
          <p:cNvGraphicFramePr>
            <a:graphicFrameLocks noGrp="1"/>
          </p:cNvGraphicFramePr>
          <p:nvPr>
            <p:ph idx="1"/>
          </p:nvPr>
        </p:nvGraphicFramePr>
        <p:xfrm>
          <a:off x="5940425" y="2997200"/>
          <a:ext cx="2746375" cy="2590800"/>
        </p:xfrm>
        <a:graphic>
          <a:graphicData uri="http://schemas.openxmlformats.org/drawingml/2006/table">
            <a:tbl>
              <a:tblPr/>
              <a:tblGrid>
                <a:gridCol w="914400"/>
                <a:gridCol w="917575"/>
                <a:gridCol w="9144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422" name="Line 30"/>
          <p:cNvSpPr>
            <a:spLocks noChangeShapeType="1"/>
          </p:cNvSpPr>
          <p:nvPr/>
        </p:nvSpPr>
        <p:spPr bwMode="auto">
          <a:xfrm>
            <a:off x="755650" y="6021388"/>
            <a:ext cx="4679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23" name="Line 31"/>
          <p:cNvSpPr>
            <a:spLocks noChangeShapeType="1"/>
          </p:cNvSpPr>
          <p:nvPr/>
        </p:nvSpPr>
        <p:spPr bwMode="auto">
          <a:xfrm flipV="1">
            <a:off x="755650" y="3789363"/>
            <a:ext cx="0" cy="2232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24" name="Line 32"/>
          <p:cNvSpPr>
            <a:spLocks noChangeShapeType="1"/>
          </p:cNvSpPr>
          <p:nvPr/>
        </p:nvSpPr>
        <p:spPr bwMode="auto">
          <a:xfrm flipH="1" flipV="1">
            <a:off x="755650" y="2565400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25" name="Line 33"/>
          <p:cNvSpPr>
            <a:spLocks noChangeShapeType="1"/>
          </p:cNvSpPr>
          <p:nvPr/>
        </p:nvSpPr>
        <p:spPr bwMode="auto">
          <a:xfrm>
            <a:off x="755650" y="2565400"/>
            <a:ext cx="4679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26" name="Line 34"/>
          <p:cNvSpPr>
            <a:spLocks noChangeShapeType="1"/>
          </p:cNvSpPr>
          <p:nvPr/>
        </p:nvSpPr>
        <p:spPr bwMode="auto">
          <a:xfrm>
            <a:off x="1042988" y="3500438"/>
            <a:ext cx="33131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27" name="Line 35"/>
          <p:cNvSpPr>
            <a:spLocks noChangeShapeType="1"/>
          </p:cNvSpPr>
          <p:nvPr/>
        </p:nvSpPr>
        <p:spPr bwMode="auto">
          <a:xfrm>
            <a:off x="1331913" y="2565400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28" name="Line 36"/>
          <p:cNvSpPr>
            <a:spLocks noChangeShapeType="1"/>
          </p:cNvSpPr>
          <p:nvPr/>
        </p:nvSpPr>
        <p:spPr bwMode="auto">
          <a:xfrm>
            <a:off x="1331913" y="3571875"/>
            <a:ext cx="0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29" name="Arc 37"/>
          <p:cNvSpPr>
            <a:spLocks/>
          </p:cNvSpPr>
          <p:nvPr/>
        </p:nvSpPr>
        <p:spPr bwMode="auto">
          <a:xfrm rot="5400000">
            <a:off x="1295400" y="3465513"/>
            <a:ext cx="144463" cy="7143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291 w 43200"/>
              <a:gd name="T1" fmla="*/ 28955 h 33675"/>
              <a:gd name="T2" fmla="*/ 39509 w 43200"/>
              <a:gd name="T3" fmla="*/ 33675 h 33675"/>
              <a:gd name="T4" fmla="*/ 21600 w 43200"/>
              <a:gd name="T5" fmla="*/ 21600 h 33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3675" fill="none" extrusionOk="0">
                <a:moveTo>
                  <a:pt x="1290" y="28955"/>
                </a:moveTo>
                <a:cubicBezTo>
                  <a:pt x="436" y="26596"/>
                  <a:pt x="0" y="241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902"/>
                  <a:pt x="41914" y="30107"/>
                  <a:pt x="39509" y="33675"/>
                </a:cubicBezTo>
              </a:path>
              <a:path w="43200" h="33675" stroke="0" extrusionOk="0">
                <a:moveTo>
                  <a:pt x="1290" y="28955"/>
                </a:moveTo>
                <a:cubicBezTo>
                  <a:pt x="436" y="26596"/>
                  <a:pt x="0" y="241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902"/>
                  <a:pt x="41914" y="30107"/>
                  <a:pt x="39509" y="33675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30" name="Line 38"/>
          <p:cNvSpPr>
            <a:spLocks noChangeShapeType="1"/>
          </p:cNvSpPr>
          <p:nvPr/>
        </p:nvSpPr>
        <p:spPr bwMode="auto">
          <a:xfrm>
            <a:off x="1331913" y="4508500"/>
            <a:ext cx="0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31" name="Line 39"/>
          <p:cNvSpPr>
            <a:spLocks noChangeShapeType="1"/>
          </p:cNvSpPr>
          <p:nvPr/>
        </p:nvSpPr>
        <p:spPr bwMode="auto">
          <a:xfrm>
            <a:off x="1187450" y="6308725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32" name="Line 40"/>
          <p:cNvSpPr>
            <a:spLocks noChangeShapeType="1"/>
          </p:cNvSpPr>
          <p:nvPr/>
        </p:nvSpPr>
        <p:spPr bwMode="auto">
          <a:xfrm>
            <a:off x="1258888" y="6381750"/>
            <a:ext cx="144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33" name="Line 41"/>
          <p:cNvSpPr>
            <a:spLocks noChangeShapeType="1"/>
          </p:cNvSpPr>
          <p:nvPr/>
        </p:nvSpPr>
        <p:spPr bwMode="auto">
          <a:xfrm>
            <a:off x="2700338" y="3498850"/>
            <a:ext cx="0" cy="650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34" name="Line 42"/>
          <p:cNvSpPr>
            <a:spLocks noChangeShapeType="1"/>
          </p:cNvSpPr>
          <p:nvPr/>
        </p:nvSpPr>
        <p:spPr bwMode="auto">
          <a:xfrm>
            <a:off x="2700338" y="4292600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35" name="Arc 43"/>
          <p:cNvSpPr>
            <a:spLocks/>
          </p:cNvSpPr>
          <p:nvPr/>
        </p:nvSpPr>
        <p:spPr bwMode="auto">
          <a:xfrm rot="5400000">
            <a:off x="2663826" y="4184650"/>
            <a:ext cx="144462" cy="7143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291 w 43200"/>
              <a:gd name="T1" fmla="*/ 28955 h 33675"/>
              <a:gd name="T2" fmla="*/ 39509 w 43200"/>
              <a:gd name="T3" fmla="*/ 33675 h 33675"/>
              <a:gd name="T4" fmla="*/ 21600 w 43200"/>
              <a:gd name="T5" fmla="*/ 21600 h 33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3675" fill="none" extrusionOk="0">
                <a:moveTo>
                  <a:pt x="1290" y="28955"/>
                </a:moveTo>
                <a:cubicBezTo>
                  <a:pt x="436" y="26596"/>
                  <a:pt x="0" y="241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902"/>
                  <a:pt x="41914" y="30107"/>
                  <a:pt x="39509" y="33675"/>
                </a:cubicBezTo>
              </a:path>
              <a:path w="43200" h="33675" stroke="0" extrusionOk="0">
                <a:moveTo>
                  <a:pt x="1290" y="28955"/>
                </a:moveTo>
                <a:cubicBezTo>
                  <a:pt x="436" y="26596"/>
                  <a:pt x="0" y="241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902"/>
                  <a:pt x="41914" y="30107"/>
                  <a:pt x="39509" y="33675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36" name="Line 44"/>
          <p:cNvSpPr>
            <a:spLocks noChangeShapeType="1"/>
          </p:cNvSpPr>
          <p:nvPr/>
        </p:nvSpPr>
        <p:spPr bwMode="auto">
          <a:xfrm>
            <a:off x="1619250" y="4221163"/>
            <a:ext cx="2736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37" name="Rectangle 45"/>
          <p:cNvSpPr>
            <a:spLocks noChangeArrowheads="1"/>
          </p:cNvSpPr>
          <p:nvPr/>
        </p:nvSpPr>
        <p:spPr bwMode="auto">
          <a:xfrm>
            <a:off x="2627313" y="4581525"/>
            <a:ext cx="144462" cy="5032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38" name="Line 46"/>
          <p:cNvSpPr>
            <a:spLocks noChangeShapeType="1"/>
          </p:cNvSpPr>
          <p:nvPr/>
        </p:nvSpPr>
        <p:spPr bwMode="auto">
          <a:xfrm>
            <a:off x="2700338" y="5084763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39" name="AutoShape 47"/>
          <p:cNvSpPr>
            <a:spLocks noChangeArrowheads="1"/>
          </p:cNvSpPr>
          <p:nvPr/>
        </p:nvSpPr>
        <p:spPr bwMode="auto">
          <a:xfrm flipV="1">
            <a:off x="2587625" y="5300663"/>
            <a:ext cx="230188" cy="114300"/>
          </a:xfrm>
          <a:prstGeom prst="triangle">
            <a:avLst>
              <a:gd name="adj" fmla="val 50000"/>
            </a:avLst>
          </a:prstGeom>
          <a:solidFill>
            <a:srgbClr val="009900"/>
          </a:solidFill>
          <a:ln w="28575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40" name="Line 48"/>
          <p:cNvSpPr>
            <a:spLocks noChangeShapeType="1"/>
          </p:cNvSpPr>
          <p:nvPr/>
        </p:nvSpPr>
        <p:spPr bwMode="auto">
          <a:xfrm>
            <a:off x="2587625" y="5445125"/>
            <a:ext cx="230188" cy="1588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41" name="Line 49"/>
          <p:cNvSpPr>
            <a:spLocks noChangeShapeType="1"/>
          </p:cNvSpPr>
          <p:nvPr/>
        </p:nvSpPr>
        <p:spPr bwMode="auto">
          <a:xfrm>
            <a:off x="3203575" y="4221163"/>
            <a:ext cx="1588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42" name="Rectangle 50"/>
          <p:cNvSpPr>
            <a:spLocks noChangeArrowheads="1"/>
          </p:cNvSpPr>
          <p:nvPr/>
        </p:nvSpPr>
        <p:spPr bwMode="auto">
          <a:xfrm>
            <a:off x="3132138" y="4581525"/>
            <a:ext cx="144462" cy="5032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43" name="Line 51"/>
          <p:cNvSpPr>
            <a:spLocks noChangeShapeType="1"/>
          </p:cNvSpPr>
          <p:nvPr/>
        </p:nvSpPr>
        <p:spPr bwMode="auto">
          <a:xfrm>
            <a:off x="3205163" y="5084763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44" name="AutoShape 52"/>
          <p:cNvSpPr>
            <a:spLocks noChangeArrowheads="1"/>
          </p:cNvSpPr>
          <p:nvPr/>
        </p:nvSpPr>
        <p:spPr bwMode="auto">
          <a:xfrm flipV="1">
            <a:off x="3092450" y="5300663"/>
            <a:ext cx="230188" cy="114300"/>
          </a:xfrm>
          <a:prstGeom prst="triangle">
            <a:avLst>
              <a:gd name="adj" fmla="val 50000"/>
            </a:avLst>
          </a:prstGeom>
          <a:solidFill>
            <a:srgbClr val="009900"/>
          </a:solidFill>
          <a:ln w="28575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45" name="Line 53"/>
          <p:cNvSpPr>
            <a:spLocks noChangeShapeType="1"/>
          </p:cNvSpPr>
          <p:nvPr/>
        </p:nvSpPr>
        <p:spPr bwMode="auto">
          <a:xfrm>
            <a:off x="3092450" y="5445125"/>
            <a:ext cx="230188" cy="1588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46" name="AutoShape 54"/>
          <p:cNvSpPr>
            <a:spLocks noChangeArrowheads="1"/>
          </p:cNvSpPr>
          <p:nvPr/>
        </p:nvSpPr>
        <p:spPr bwMode="auto">
          <a:xfrm rot="5400000" flipV="1">
            <a:off x="3579019" y="3440907"/>
            <a:ext cx="230187" cy="1143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47" name="Line 55"/>
          <p:cNvSpPr>
            <a:spLocks noChangeShapeType="1"/>
          </p:cNvSpPr>
          <p:nvPr/>
        </p:nvSpPr>
        <p:spPr bwMode="auto">
          <a:xfrm rot="5400000">
            <a:off x="3519488" y="3498850"/>
            <a:ext cx="230188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48" name="Text Box 56"/>
          <p:cNvSpPr txBox="1">
            <a:spLocks noChangeArrowheads="1"/>
          </p:cNvSpPr>
          <p:nvPr/>
        </p:nvSpPr>
        <p:spPr bwMode="auto">
          <a:xfrm>
            <a:off x="3348038" y="3206750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+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9449" name="Text Box 57"/>
          <p:cNvSpPr txBox="1">
            <a:spLocks noChangeArrowheads="1"/>
          </p:cNvSpPr>
          <p:nvPr/>
        </p:nvSpPr>
        <p:spPr bwMode="auto">
          <a:xfrm>
            <a:off x="3759200" y="3206750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-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9450" name="Text Box 58"/>
          <p:cNvSpPr txBox="1">
            <a:spLocks noChangeArrowheads="1"/>
          </p:cNvSpPr>
          <p:nvPr/>
        </p:nvSpPr>
        <p:spPr bwMode="auto">
          <a:xfrm>
            <a:off x="3348038" y="3925888"/>
            <a:ext cx="26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-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9451" name="Text Box 59"/>
          <p:cNvSpPr txBox="1">
            <a:spLocks noChangeArrowheads="1"/>
          </p:cNvSpPr>
          <p:nvPr/>
        </p:nvSpPr>
        <p:spPr bwMode="auto">
          <a:xfrm>
            <a:off x="3759200" y="3925888"/>
            <a:ext cx="31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+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9452" name="Text Box 60"/>
          <p:cNvSpPr txBox="1">
            <a:spLocks noChangeArrowheads="1"/>
          </p:cNvSpPr>
          <p:nvPr/>
        </p:nvSpPr>
        <p:spPr bwMode="auto">
          <a:xfrm>
            <a:off x="3492500" y="2997200"/>
            <a:ext cx="433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D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  <a:endParaRPr lang="bg-BG" baseline="-25000">
              <a:solidFill>
                <a:srgbClr val="000000"/>
              </a:solidFill>
            </a:endParaRPr>
          </a:p>
        </p:txBody>
      </p:sp>
      <p:sp>
        <p:nvSpPr>
          <p:cNvPr id="59453" name="Text Box 61"/>
          <p:cNvSpPr txBox="1">
            <a:spLocks noChangeArrowheads="1"/>
          </p:cNvSpPr>
          <p:nvPr/>
        </p:nvSpPr>
        <p:spPr bwMode="auto">
          <a:xfrm>
            <a:off x="3492500" y="3716338"/>
            <a:ext cx="433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D</a:t>
            </a:r>
            <a:r>
              <a:rPr lang="en-US" baseline="-25000">
                <a:solidFill>
                  <a:srgbClr val="000000"/>
                </a:solidFill>
              </a:rPr>
              <a:t>2</a:t>
            </a:r>
            <a:endParaRPr lang="bg-BG" baseline="-25000">
              <a:solidFill>
                <a:srgbClr val="000000"/>
              </a:solidFill>
            </a:endParaRPr>
          </a:p>
        </p:txBody>
      </p:sp>
      <p:sp>
        <p:nvSpPr>
          <p:cNvPr id="59454" name="Line 62"/>
          <p:cNvSpPr>
            <a:spLocks noChangeShapeType="1"/>
          </p:cNvSpPr>
          <p:nvPr/>
        </p:nvSpPr>
        <p:spPr bwMode="auto">
          <a:xfrm>
            <a:off x="4356100" y="3284538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55" name="Rectangle 63"/>
          <p:cNvSpPr>
            <a:spLocks noChangeArrowheads="1"/>
          </p:cNvSpPr>
          <p:nvPr/>
        </p:nvSpPr>
        <p:spPr bwMode="auto">
          <a:xfrm>
            <a:off x="4284663" y="2781300"/>
            <a:ext cx="144462" cy="5032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56" name="Line 64"/>
          <p:cNvSpPr>
            <a:spLocks noChangeShapeType="1"/>
          </p:cNvSpPr>
          <p:nvPr/>
        </p:nvSpPr>
        <p:spPr bwMode="auto">
          <a:xfrm>
            <a:off x="4356100" y="2565400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57" name="Line 65"/>
          <p:cNvSpPr>
            <a:spLocks noChangeShapeType="1"/>
          </p:cNvSpPr>
          <p:nvPr/>
        </p:nvSpPr>
        <p:spPr bwMode="auto">
          <a:xfrm>
            <a:off x="4356100" y="3860800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58" name="Line 66"/>
          <p:cNvSpPr>
            <a:spLocks noChangeShapeType="1"/>
          </p:cNvSpPr>
          <p:nvPr/>
        </p:nvSpPr>
        <p:spPr bwMode="auto">
          <a:xfrm flipH="1">
            <a:off x="4859338" y="3860800"/>
            <a:ext cx="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59" name="Rectangle 67"/>
          <p:cNvSpPr>
            <a:spLocks noChangeArrowheads="1"/>
          </p:cNvSpPr>
          <p:nvPr/>
        </p:nvSpPr>
        <p:spPr bwMode="auto">
          <a:xfrm>
            <a:off x="4787900" y="4581525"/>
            <a:ext cx="144463" cy="5032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60" name="Line 68"/>
          <p:cNvSpPr>
            <a:spLocks noChangeShapeType="1"/>
          </p:cNvSpPr>
          <p:nvPr/>
        </p:nvSpPr>
        <p:spPr bwMode="auto">
          <a:xfrm>
            <a:off x="4859338" y="5084763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61" name="AutoShape 69"/>
          <p:cNvSpPr>
            <a:spLocks noChangeArrowheads="1"/>
          </p:cNvSpPr>
          <p:nvPr/>
        </p:nvSpPr>
        <p:spPr bwMode="auto">
          <a:xfrm flipV="1">
            <a:off x="4748213" y="5300663"/>
            <a:ext cx="230187" cy="1143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62" name="Line 70"/>
          <p:cNvSpPr>
            <a:spLocks noChangeShapeType="1"/>
          </p:cNvSpPr>
          <p:nvPr/>
        </p:nvSpPr>
        <p:spPr bwMode="auto">
          <a:xfrm>
            <a:off x="4748213" y="5445125"/>
            <a:ext cx="230187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63" name="Line 71"/>
          <p:cNvSpPr>
            <a:spLocks noChangeShapeType="1"/>
          </p:cNvSpPr>
          <p:nvPr/>
        </p:nvSpPr>
        <p:spPr bwMode="auto">
          <a:xfrm>
            <a:off x="5435600" y="2565400"/>
            <a:ext cx="0" cy="1008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64" name="Line 72"/>
          <p:cNvSpPr>
            <a:spLocks noChangeShapeType="1"/>
          </p:cNvSpPr>
          <p:nvPr/>
        </p:nvSpPr>
        <p:spPr bwMode="auto">
          <a:xfrm>
            <a:off x="5291138" y="3573463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65" name="Line 73"/>
          <p:cNvSpPr>
            <a:spLocks noChangeShapeType="1"/>
          </p:cNvSpPr>
          <p:nvPr/>
        </p:nvSpPr>
        <p:spPr bwMode="auto">
          <a:xfrm>
            <a:off x="5362575" y="3646488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66" name="Line 74"/>
          <p:cNvSpPr>
            <a:spLocks noChangeShapeType="1"/>
          </p:cNvSpPr>
          <p:nvPr/>
        </p:nvSpPr>
        <p:spPr bwMode="auto">
          <a:xfrm>
            <a:off x="5435600" y="3644900"/>
            <a:ext cx="0" cy="2376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67" name="Text Box 75"/>
          <p:cNvSpPr txBox="1">
            <a:spLocks noChangeArrowheads="1"/>
          </p:cNvSpPr>
          <p:nvPr/>
        </p:nvSpPr>
        <p:spPr bwMode="auto">
          <a:xfrm>
            <a:off x="4740275" y="35004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S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9468" name="Text Box 76"/>
          <p:cNvSpPr txBox="1">
            <a:spLocks noChangeArrowheads="1"/>
          </p:cNvSpPr>
          <p:nvPr/>
        </p:nvSpPr>
        <p:spPr bwMode="auto">
          <a:xfrm>
            <a:off x="5364163" y="3232150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+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9469" name="Text Box 77"/>
          <p:cNvSpPr txBox="1">
            <a:spLocks noChangeArrowheads="1"/>
          </p:cNvSpPr>
          <p:nvPr/>
        </p:nvSpPr>
        <p:spPr bwMode="auto">
          <a:xfrm>
            <a:off x="5411788" y="3567113"/>
            <a:ext cx="26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-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9470" name="AutoShape 78"/>
          <p:cNvSpPr>
            <a:spLocks noChangeArrowheads="1"/>
          </p:cNvSpPr>
          <p:nvPr/>
        </p:nvSpPr>
        <p:spPr bwMode="auto">
          <a:xfrm rot="5400000" flipV="1">
            <a:off x="3577431" y="4166394"/>
            <a:ext cx="230188" cy="1143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71" name="Line 79"/>
          <p:cNvSpPr>
            <a:spLocks noChangeShapeType="1"/>
          </p:cNvSpPr>
          <p:nvPr/>
        </p:nvSpPr>
        <p:spPr bwMode="auto">
          <a:xfrm rot="5400000">
            <a:off x="3517900" y="4224338"/>
            <a:ext cx="230187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72" name="Text Box 80"/>
          <p:cNvSpPr txBox="1">
            <a:spLocks noChangeArrowheads="1"/>
          </p:cNvSpPr>
          <p:nvPr/>
        </p:nvSpPr>
        <p:spPr bwMode="auto">
          <a:xfrm>
            <a:off x="2051050" y="31337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A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9473" name="Text Box 81"/>
          <p:cNvSpPr txBox="1">
            <a:spLocks noChangeArrowheads="1"/>
          </p:cNvSpPr>
          <p:nvPr/>
        </p:nvSpPr>
        <p:spPr bwMode="auto">
          <a:xfrm>
            <a:off x="2032000" y="385445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B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9474" name="Oval 82"/>
          <p:cNvSpPr>
            <a:spLocks noChangeArrowheads="1"/>
          </p:cNvSpPr>
          <p:nvPr/>
        </p:nvSpPr>
        <p:spPr bwMode="auto">
          <a:xfrm>
            <a:off x="709613" y="3141663"/>
            <a:ext cx="71437" cy="71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75" name="Oval 83"/>
          <p:cNvSpPr>
            <a:spLocks noChangeArrowheads="1"/>
          </p:cNvSpPr>
          <p:nvPr/>
        </p:nvSpPr>
        <p:spPr bwMode="auto">
          <a:xfrm>
            <a:off x="709613" y="3789363"/>
            <a:ext cx="71437" cy="71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76" name="Oval 84"/>
          <p:cNvSpPr>
            <a:spLocks noChangeArrowheads="1"/>
          </p:cNvSpPr>
          <p:nvPr/>
        </p:nvSpPr>
        <p:spPr bwMode="auto">
          <a:xfrm>
            <a:off x="1285875" y="3862388"/>
            <a:ext cx="71438" cy="71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77" name="Oval 85"/>
          <p:cNvSpPr>
            <a:spLocks noChangeArrowheads="1"/>
          </p:cNvSpPr>
          <p:nvPr/>
        </p:nvSpPr>
        <p:spPr bwMode="auto">
          <a:xfrm>
            <a:off x="1285875" y="4508500"/>
            <a:ext cx="71438" cy="73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78" name="Oval 86"/>
          <p:cNvSpPr>
            <a:spLocks noChangeArrowheads="1"/>
          </p:cNvSpPr>
          <p:nvPr/>
        </p:nvSpPr>
        <p:spPr bwMode="auto">
          <a:xfrm>
            <a:off x="1298575" y="2530475"/>
            <a:ext cx="71438" cy="714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79" name="Oval 87"/>
          <p:cNvSpPr>
            <a:spLocks noChangeArrowheads="1"/>
          </p:cNvSpPr>
          <p:nvPr/>
        </p:nvSpPr>
        <p:spPr bwMode="auto">
          <a:xfrm>
            <a:off x="2662238" y="3462338"/>
            <a:ext cx="71437" cy="73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80" name="Oval 88"/>
          <p:cNvSpPr>
            <a:spLocks noChangeArrowheads="1"/>
          </p:cNvSpPr>
          <p:nvPr/>
        </p:nvSpPr>
        <p:spPr bwMode="auto">
          <a:xfrm>
            <a:off x="3165475" y="4183063"/>
            <a:ext cx="73025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81" name="Oval 89"/>
          <p:cNvSpPr>
            <a:spLocks noChangeArrowheads="1"/>
          </p:cNvSpPr>
          <p:nvPr/>
        </p:nvSpPr>
        <p:spPr bwMode="auto">
          <a:xfrm>
            <a:off x="4310063" y="3814763"/>
            <a:ext cx="71437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82" name="Oval 90"/>
          <p:cNvSpPr>
            <a:spLocks noChangeArrowheads="1"/>
          </p:cNvSpPr>
          <p:nvPr/>
        </p:nvSpPr>
        <p:spPr bwMode="auto">
          <a:xfrm>
            <a:off x="4310063" y="3454400"/>
            <a:ext cx="71437" cy="714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83" name="Oval 91"/>
          <p:cNvSpPr>
            <a:spLocks noChangeArrowheads="1"/>
          </p:cNvSpPr>
          <p:nvPr/>
        </p:nvSpPr>
        <p:spPr bwMode="auto">
          <a:xfrm>
            <a:off x="4322763" y="2530475"/>
            <a:ext cx="71437" cy="73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84" name="Oval 92"/>
          <p:cNvSpPr>
            <a:spLocks noChangeArrowheads="1"/>
          </p:cNvSpPr>
          <p:nvPr/>
        </p:nvSpPr>
        <p:spPr bwMode="auto">
          <a:xfrm>
            <a:off x="2662238" y="5995988"/>
            <a:ext cx="71437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85" name="Oval 93"/>
          <p:cNvSpPr>
            <a:spLocks noChangeArrowheads="1"/>
          </p:cNvSpPr>
          <p:nvPr/>
        </p:nvSpPr>
        <p:spPr bwMode="auto">
          <a:xfrm>
            <a:off x="3165475" y="5995988"/>
            <a:ext cx="71438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86" name="Oval 94"/>
          <p:cNvSpPr>
            <a:spLocks noChangeArrowheads="1"/>
          </p:cNvSpPr>
          <p:nvPr/>
        </p:nvSpPr>
        <p:spPr bwMode="auto">
          <a:xfrm>
            <a:off x="4821238" y="5983288"/>
            <a:ext cx="73025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87" name="Oval 95"/>
          <p:cNvSpPr>
            <a:spLocks noChangeArrowheads="1"/>
          </p:cNvSpPr>
          <p:nvPr/>
        </p:nvSpPr>
        <p:spPr bwMode="auto">
          <a:xfrm>
            <a:off x="4802188" y="3835400"/>
            <a:ext cx="69850" cy="730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88" name="Oval 96"/>
          <p:cNvSpPr>
            <a:spLocks noChangeArrowheads="1"/>
          </p:cNvSpPr>
          <p:nvPr/>
        </p:nvSpPr>
        <p:spPr bwMode="auto">
          <a:xfrm>
            <a:off x="1293813" y="5983288"/>
            <a:ext cx="69850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89" name="Oval 97"/>
          <p:cNvSpPr>
            <a:spLocks noChangeArrowheads="1"/>
          </p:cNvSpPr>
          <p:nvPr/>
        </p:nvSpPr>
        <p:spPr bwMode="auto">
          <a:xfrm>
            <a:off x="1619250" y="4149725"/>
            <a:ext cx="69850" cy="714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90" name="Oval 98"/>
          <p:cNvSpPr>
            <a:spLocks noChangeArrowheads="1"/>
          </p:cNvSpPr>
          <p:nvPr/>
        </p:nvSpPr>
        <p:spPr bwMode="auto">
          <a:xfrm>
            <a:off x="1046163" y="3429000"/>
            <a:ext cx="69850" cy="714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91" name="Text Box 99"/>
          <p:cNvSpPr txBox="1">
            <a:spLocks noChangeArrowheads="1"/>
          </p:cNvSpPr>
          <p:nvPr/>
        </p:nvSpPr>
        <p:spPr bwMode="auto">
          <a:xfrm>
            <a:off x="1042988" y="36449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1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9492" name="Text Box 100"/>
          <p:cNvSpPr txBox="1">
            <a:spLocks noChangeArrowheads="1"/>
          </p:cNvSpPr>
          <p:nvPr/>
        </p:nvSpPr>
        <p:spPr bwMode="auto">
          <a:xfrm>
            <a:off x="1042988" y="43656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0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9493" name="Text Box 101"/>
          <p:cNvSpPr txBox="1">
            <a:spLocks noChangeArrowheads="1"/>
          </p:cNvSpPr>
          <p:nvPr/>
        </p:nvSpPr>
        <p:spPr bwMode="auto">
          <a:xfrm>
            <a:off x="971550" y="3062288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K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  <a:endParaRPr lang="bg-BG" baseline="-25000">
              <a:solidFill>
                <a:srgbClr val="000000"/>
              </a:solidFill>
            </a:endParaRPr>
          </a:p>
        </p:txBody>
      </p:sp>
      <p:sp>
        <p:nvSpPr>
          <p:cNvPr id="59494" name="Text Box 102"/>
          <p:cNvSpPr txBox="1">
            <a:spLocks noChangeArrowheads="1"/>
          </p:cNvSpPr>
          <p:nvPr/>
        </p:nvSpPr>
        <p:spPr bwMode="auto">
          <a:xfrm>
            <a:off x="1547813" y="3783013"/>
            <a:ext cx="420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K</a:t>
            </a:r>
            <a:r>
              <a:rPr lang="en-US" baseline="-25000">
                <a:solidFill>
                  <a:srgbClr val="000000"/>
                </a:solidFill>
              </a:rPr>
              <a:t>2</a:t>
            </a:r>
            <a:endParaRPr lang="bg-BG" baseline="-25000">
              <a:solidFill>
                <a:srgbClr val="000000"/>
              </a:solidFill>
            </a:endParaRPr>
          </a:p>
        </p:txBody>
      </p:sp>
      <p:sp>
        <p:nvSpPr>
          <p:cNvPr id="59495" name="Text Box 103"/>
          <p:cNvSpPr txBox="1">
            <a:spLocks noChangeArrowheads="1"/>
          </p:cNvSpPr>
          <p:nvPr/>
        </p:nvSpPr>
        <p:spPr bwMode="auto">
          <a:xfrm>
            <a:off x="447675" y="29448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1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9496" name="Text Box 104"/>
          <p:cNvSpPr txBox="1">
            <a:spLocks noChangeArrowheads="1"/>
          </p:cNvSpPr>
          <p:nvPr/>
        </p:nvSpPr>
        <p:spPr bwMode="auto">
          <a:xfrm>
            <a:off x="447675" y="36655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0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59497" name="Oval 105"/>
          <p:cNvSpPr>
            <a:spLocks noChangeArrowheads="1"/>
          </p:cNvSpPr>
          <p:nvPr/>
        </p:nvSpPr>
        <p:spPr bwMode="auto">
          <a:xfrm>
            <a:off x="1285875" y="3862388"/>
            <a:ext cx="71438" cy="71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98" name="Oval 106"/>
          <p:cNvSpPr>
            <a:spLocks noChangeArrowheads="1"/>
          </p:cNvSpPr>
          <p:nvPr/>
        </p:nvSpPr>
        <p:spPr bwMode="auto">
          <a:xfrm>
            <a:off x="1619250" y="4149725"/>
            <a:ext cx="69850" cy="714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499" name="Oval 107"/>
          <p:cNvSpPr>
            <a:spLocks noChangeArrowheads="1"/>
          </p:cNvSpPr>
          <p:nvPr/>
        </p:nvSpPr>
        <p:spPr bwMode="auto">
          <a:xfrm>
            <a:off x="1622425" y="4149725"/>
            <a:ext cx="69850" cy="714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500" name="Line 108"/>
          <p:cNvSpPr>
            <a:spLocks noChangeShapeType="1"/>
          </p:cNvSpPr>
          <p:nvPr/>
        </p:nvSpPr>
        <p:spPr bwMode="auto">
          <a:xfrm rot="2700000" flipH="1">
            <a:off x="1333500" y="4078288"/>
            <a:ext cx="3587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501" name="Line 109"/>
          <p:cNvSpPr>
            <a:spLocks noChangeShapeType="1"/>
          </p:cNvSpPr>
          <p:nvPr/>
        </p:nvSpPr>
        <p:spPr bwMode="auto">
          <a:xfrm rot="2700000" flipH="1">
            <a:off x="1295400" y="4043363"/>
            <a:ext cx="3587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502" name="Oval 110"/>
          <p:cNvSpPr>
            <a:spLocks noChangeArrowheads="1"/>
          </p:cNvSpPr>
          <p:nvPr/>
        </p:nvSpPr>
        <p:spPr bwMode="auto">
          <a:xfrm>
            <a:off x="709613" y="3141663"/>
            <a:ext cx="71437" cy="71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503" name="Oval 111"/>
          <p:cNvSpPr>
            <a:spLocks noChangeArrowheads="1"/>
          </p:cNvSpPr>
          <p:nvPr/>
        </p:nvSpPr>
        <p:spPr bwMode="auto">
          <a:xfrm>
            <a:off x="1046163" y="3429000"/>
            <a:ext cx="69850" cy="714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504" name="Line 112"/>
          <p:cNvSpPr>
            <a:spLocks noChangeShapeType="1"/>
          </p:cNvSpPr>
          <p:nvPr/>
        </p:nvSpPr>
        <p:spPr bwMode="auto">
          <a:xfrm rot="2700000" flipH="1">
            <a:off x="757238" y="3357563"/>
            <a:ext cx="3587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505" name="Line 113"/>
          <p:cNvSpPr>
            <a:spLocks noChangeShapeType="1"/>
          </p:cNvSpPr>
          <p:nvPr/>
        </p:nvSpPr>
        <p:spPr bwMode="auto">
          <a:xfrm rot="2700000" flipH="1">
            <a:off x="719138" y="3322638"/>
            <a:ext cx="3587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506" name="Text Box 114"/>
          <p:cNvSpPr txBox="1">
            <a:spLocks noChangeArrowheads="1"/>
          </p:cNvSpPr>
          <p:nvPr/>
        </p:nvSpPr>
        <p:spPr bwMode="auto">
          <a:xfrm>
            <a:off x="8027988" y="5070475"/>
            <a:ext cx="382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</a:rPr>
              <a:t>1</a:t>
            </a:r>
            <a:endParaRPr lang="bg-BG" sz="2800">
              <a:solidFill>
                <a:srgbClr val="000000"/>
              </a:solidFill>
            </a:endParaRPr>
          </a:p>
        </p:txBody>
      </p:sp>
      <p:sp>
        <p:nvSpPr>
          <p:cNvPr id="59507" name="Line 115"/>
          <p:cNvSpPr>
            <a:spLocks noChangeShapeType="1"/>
          </p:cNvSpPr>
          <p:nvPr/>
        </p:nvSpPr>
        <p:spPr bwMode="auto">
          <a:xfrm>
            <a:off x="5030788" y="5300663"/>
            <a:ext cx="142875" cy="1444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508" name="Line 116"/>
          <p:cNvSpPr>
            <a:spLocks noChangeShapeType="1"/>
          </p:cNvSpPr>
          <p:nvPr/>
        </p:nvSpPr>
        <p:spPr bwMode="auto">
          <a:xfrm>
            <a:off x="4957763" y="5372100"/>
            <a:ext cx="144462" cy="1444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509" name="Line 117"/>
          <p:cNvSpPr>
            <a:spLocks noChangeShapeType="1"/>
          </p:cNvSpPr>
          <p:nvPr/>
        </p:nvSpPr>
        <p:spPr bwMode="auto">
          <a:xfrm>
            <a:off x="3382963" y="5330825"/>
            <a:ext cx="142875" cy="144463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510" name="Line 118"/>
          <p:cNvSpPr>
            <a:spLocks noChangeShapeType="1"/>
          </p:cNvSpPr>
          <p:nvPr/>
        </p:nvSpPr>
        <p:spPr bwMode="auto">
          <a:xfrm>
            <a:off x="3309938" y="5402263"/>
            <a:ext cx="144462" cy="144462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511" name="Line 119"/>
          <p:cNvSpPr>
            <a:spLocks noChangeShapeType="1"/>
          </p:cNvSpPr>
          <p:nvPr/>
        </p:nvSpPr>
        <p:spPr bwMode="auto">
          <a:xfrm>
            <a:off x="2882900" y="5310188"/>
            <a:ext cx="142875" cy="144462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512" name="Line 120"/>
          <p:cNvSpPr>
            <a:spLocks noChangeShapeType="1"/>
          </p:cNvSpPr>
          <p:nvPr/>
        </p:nvSpPr>
        <p:spPr bwMode="auto">
          <a:xfrm>
            <a:off x="2809875" y="5381625"/>
            <a:ext cx="144463" cy="144463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513" name="Line 121"/>
          <p:cNvSpPr>
            <a:spLocks noChangeShapeType="1"/>
          </p:cNvSpPr>
          <p:nvPr/>
        </p:nvSpPr>
        <p:spPr bwMode="auto">
          <a:xfrm>
            <a:off x="1296988" y="6453188"/>
            <a:ext cx="73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3529" y="620688"/>
            <a:ext cx="8496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Ход на работа:</a:t>
            </a:r>
            <a:br>
              <a:rPr lang="bg-BG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bg-BG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bg-BG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Изследвайте всички възможни комбинации на логическите състояния на входовете и изхода.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bg-BG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2. С помощта на мишката превключвайте ключовете К</a:t>
            </a:r>
            <a:r>
              <a:rPr lang="bg-BG" sz="20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bg-BG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и К</a:t>
            </a:r>
            <a:r>
              <a:rPr lang="bg-BG" sz="20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bg-BG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в положения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bg-BG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“1” и “0” в реда, указан в таблицата.</a:t>
            </a:r>
            <a:endParaRPr lang="en-US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8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95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95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95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95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595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595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95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95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595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595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95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95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595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595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06" grpId="0"/>
      <p:bldP spid="59507" grpId="0" animBg="1"/>
      <p:bldP spid="59508" grpId="0" animBg="1"/>
      <p:bldP spid="59509" grpId="0" animBg="1"/>
      <p:bldP spid="59510" grpId="0" animBg="1"/>
      <p:bldP spid="59511" grpId="0" animBg="1"/>
      <p:bldP spid="595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Oval 2"/>
          <p:cNvSpPr>
            <a:spLocks noChangeArrowheads="1"/>
          </p:cNvSpPr>
          <p:nvPr/>
        </p:nvSpPr>
        <p:spPr bwMode="auto">
          <a:xfrm>
            <a:off x="468313" y="2924175"/>
            <a:ext cx="503237" cy="50482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5965825" y="3548063"/>
            <a:ext cx="863600" cy="4318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40" name="Line 4"/>
          <p:cNvSpPr>
            <a:spLocks noChangeShapeType="1"/>
          </p:cNvSpPr>
          <p:nvPr/>
        </p:nvSpPr>
        <p:spPr bwMode="auto">
          <a:xfrm>
            <a:off x="755650" y="6021388"/>
            <a:ext cx="4679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 flipV="1">
            <a:off x="755650" y="3789363"/>
            <a:ext cx="0" cy="2232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 flipH="1" flipV="1">
            <a:off x="755650" y="2565400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>
            <a:off x="755650" y="2565400"/>
            <a:ext cx="4679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44" name="Line 8"/>
          <p:cNvSpPr>
            <a:spLocks noChangeShapeType="1"/>
          </p:cNvSpPr>
          <p:nvPr/>
        </p:nvSpPr>
        <p:spPr bwMode="auto">
          <a:xfrm>
            <a:off x="1042988" y="3500438"/>
            <a:ext cx="33131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45" name="Line 9"/>
          <p:cNvSpPr>
            <a:spLocks noChangeShapeType="1"/>
          </p:cNvSpPr>
          <p:nvPr/>
        </p:nvSpPr>
        <p:spPr bwMode="auto">
          <a:xfrm>
            <a:off x="1331913" y="2565400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46" name="Line 10"/>
          <p:cNvSpPr>
            <a:spLocks noChangeShapeType="1"/>
          </p:cNvSpPr>
          <p:nvPr/>
        </p:nvSpPr>
        <p:spPr bwMode="auto">
          <a:xfrm>
            <a:off x="1331913" y="3571875"/>
            <a:ext cx="0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47" name="Arc 11"/>
          <p:cNvSpPr>
            <a:spLocks/>
          </p:cNvSpPr>
          <p:nvPr/>
        </p:nvSpPr>
        <p:spPr bwMode="auto">
          <a:xfrm rot="5400000">
            <a:off x="1295400" y="3465513"/>
            <a:ext cx="144463" cy="7143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291 w 43200"/>
              <a:gd name="T1" fmla="*/ 28955 h 33675"/>
              <a:gd name="T2" fmla="*/ 39509 w 43200"/>
              <a:gd name="T3" fmla="*/ 33675 h 33675"/>
              <a:gd name="T4" fmla="*/ 21600 w 43200"/>
              <a:gd name="T5" fmla="*/ 21600 h 33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3675" fill="none" extrusionOk="0">
                <a:moveTo>
                  <a:pt x="1290" y="28955"/>
                </a:moveTo>
                <a:cubicBezTo>
                  <a:pt x="436" y="26596"/>
                  <a:pt x="0" y="241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902"/>
                  <a:pt x="41914" y="30107"/>
                  <a:pt x="39509" y="33675"/>
                </a:cubicBezTo>
              </a:path>
              <a:path w="43200" h="33675" stroke="0" extrusionOk="0">
                <a:moveTo>
                  <a:pt x="1290" y="28955"/>
                </a:moveTo>
                <a:cubicBezTo>
                  <a:pt x="436" y="26596"/>
                  <a:pt x="0" y="241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902"/>
                  <a:pt x="41914" y="30107"/>
                  <a:pt x="39509" y="33675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48" name="Line 12"/>
          <p:cNvSpPr>
            <a:spLocks noChangeShapeType="1"/>
          </p:cNvSpPr>
          <p:nvPr/>
        </p:nvSpPr>
        <p:spPr bwMode="auto">
          <a:xfrm>
            <a:off x="1331913" y="4508500"/>
            <a:ext cx="0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49" name="Line 13"/>
          <p:cNvSpPr>
            <a:spLocks noChangeShapeType="1"/>
          </p:cNvSpPr>
          <p:nvPr/>
        </p:nvSpPr>
        <p:spPr bwMode="auto">
          <a:xfrm>
            <a:off x="1187450" y="6308725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50" name="Line 14"/>
          <p:cNvSpPr>
            <a:spLocks noChangeShapeType="1"/>
          </p:cNvSpPr>
          <p:nvPr/>
        </p:nvSpPr>
        <p:spPr bwMode="auto">
          <a:xfrm>
            <a:off x="1258888" y="6381750"/>
            <a:ext cx="144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51" name="Line 15"/>
          <p:cNvSpPr>
            <a:spLocks noChangeShapeType="1"/>
          </p:cNvSpPr>
          <p:nvPr/>
        </p:nvSpPr>
        <p:spPr bwMode="auto">
          <a:xfrm>
            <a:off x="2700338" y="3498850"/>
            <a:ext cx="0" cy="650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>
            <a:off x="2700338" y="4292600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53" name="Arc 17"/>
          <p:cNvSpPr>
            <a:spLocks/>
          </p:cNvSpPr>
          <p:nvPr/>
        </p:nvSpPr>
        <p:spPr bwMode="auto">
          <a:xfrm rot="5400000">
            <a:off x="2663826" y="4184650"/>
            <a:ext cx="144462" cy="7143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291 w 43200"/>
              <a:gd name="T1" fmla="*/ 28955 h 33675"/>
              <a:gd name="T2" fmla="*/ 39509 w 43200"/>
              <a:gd name="T3" fmla="*/ 33675 h 33675"/>
              <a:gd name="T4" fmla="*/ 21600 w 43200"/>
              <a:gd name="T5" fmla="*/ 21600 h 33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3675" fill="none" extrusionOk="0">
                <a:moveTo>
                  <a:pt x="1290" y="28955"/>
                </a:moveTo>
                <a:cubicBezTo>
                  <a:pt x="436" y="26596"/>
                  <a:pt x="0" y="241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902"/>
                  <a:pt x="41914" y="30107"/>
                  <a:pt x="39509" y="33675"/>
                </a:cubicBezTo>
              </a:path>
              <a:path w="43200" h="33675" stroke="0" extrusionOk="0">
                <a:moveTo>
                  <a:pt x="1290" y="28955"/>
                </a:moveTo>
                <a:cubicBezTo>
                  <a:pt x="436" y="26596"/>
                  <a:pt x="0" y="241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902"/>
                  <a:pt x="41914" y="30107"/>
                  <a:pt x="39509" y="33675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54" name="Line 18"/>
          <p:cNvSpPr>
            <a:spLocks noChangeShapeType="1"/>
          </p:cNvSpPr>
          <p:nvPr/>
        </p:nvSpPr>
        <p:spPr bwMode="auto">
          <a:xfrm>
            <a:off x="1619250" y="4221163"/>
            <a:ext cx="2736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55" name="Rectangle 19"/>
          <p:cNvSpPr>
            <a:spLocks noChangeArrowheads="1"/>
          </p:cNvSpPr>
          <p:nvPr/>
        </p:nvSpPr>
        <p:spPr bwMode="auto">
          <a:xfrm>
            <a:off x="2627313" y="4581525"/>
            <a:ext cx="144462" cy="5032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56" name="Line 20"/>
          <p:cNvSpPr>
            <a:spLocks noChangeShapeType="1"/>
          </p:cNvSpPr>
          <p:nvPr/>
        </p:nvSpPr>
        <p:spPr bwMode="auto">
          <a:xfrm>
            <a:off x="2700338" y="5084763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57" name="AutoShape 21"/>
          <p:cNvSpPr>
            <a:spLocks noChangeArrowheads="1"/>
          </p:cNvSpPr>
          <p:nvPr/>
        </p:nvSpPr>
        <p:spPr bwMode="auto">
          <a:xfrm flipV="1">
            <a:off x="2587625" y="5300663"/>
            <a:ext cx="230188" cy="1143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58" name="Line 22"/>
          <p:cNvSpPr>
            <a:spLocks noChangeShapeType="1"/>
          </p:cNvSpPr>
          <p:nvPr/>
        </p:nvSpPr>
        <p:spPr bwMode="auto">
          <a:xfrm>
            <a:off x="2587625" y="5445125"/>
            <a:ext cx="230188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59" name="Line 23"/>
          <p:cNvSpPr>
            <a:spLocks noChangeShapeType="1"/>
          </p:cNvSpPr>
          <p:nvPr/>
        </p:nvSpPr>
        <p:spPr bwMode="auto">
          <a:xfrm>
            <a:off x="3203575" y="4221163"/>
            <a:ext cx="1588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60" name="Rectangle 24"/>
          <p:cNvSpPr>
            <a:spLocks noChangeArrowheads="1"/>
          </p:cNvSpPr>
          <p:nvPr/>
        </p:nvSpPr>
        <p:spPr bwMode="auto">
          <a:xfrm>
            <a:off x="3132138" y="4581525"/>
            <a:ext cx="144462" cy="5032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61" name="Line 25"/>
          <p:cNvSpPr>
            <a:spLocks noChangeShapeType="1"/>
          </p:cNvSpPr>
          <p:nvPr/>
        </p:nvSpPr>
        <p:spPr bwMode="auto">
          <a:xfrm>
            <a:off x="3205163" y="5084763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62" name="AutoShape 26"/>
          <p:cNvSpPr>
            <a:spLocks noChangeArrowheads="1"/>
          </p:cNvSpPr>
          <p:nvPr/>
        </p:nvSpPr>
        <p:spPr bwMode="auto">
          <a:xfrm flipV="1">
            <a:off x="3092450" y="5300663"/>
            <a:ext cx="230188" cy="1143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63" name="Line 27"/>
          <p:cNvSpPr>
            <a:spLocks noChangeShapeType="1"/>
          </p:cNvSpPr>
          <p:nvPr/>
        </p:nvSpPr>
        <p:spPr bwMode="auto">
          <a:xfrm>
            <a:off x="3092450" y="5445125"/>
            <a:ext cx="230188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64" name="AutoShape 28"/>
          <p:cNvSpPr>
            <a:spLocks noChangeArrowheads="1"/>
          </p:cNvSpPr>
          <p:nvPr/>
        </p:nvSpPr>
        <p:spPr bwMode="auto">
          <a:xfrm rot="16200000" flipV="1">
            <a:off x="3558381" y="3440907"/>
            <a:ext cx="230187" cy="1143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65" name="Line 29"/>
          <p:cNvSpPr>
            <a:spLocks noChangeShapeType="1"/>
          </p:cNvSpPr>
          <p:nvPr/>
        </p:nvSpPr>
        <p:spPr bwMode="auto">
          <a:xfrm rot="16200000">
            <a:off x="3643313" y="3498850"/>
            <a:ext cx="230188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66" name="Text Box 30"/>
          <p:cNvSpPr txBox="1">
            <a:spLocks noChangeArrowheads="1"/>
          </p:cNvSpPr>
          <p:nvPr/>
        </p:nvSpPr>
        <p:spPr bwMode="auto">
          <a:xfrm>
            <a:off x="3348038" y="3206750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+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65567" name="Text Box 31"/>
          <p:cNvSpPr txBox="1">
            <a:spLocks noChangeArrowheads="1"/>
          </p:cNvSpPr>
          <p:nvPr/>
        </p:nvSpPr>
        <p:spPr bwMode="auto">
          <a:xfrm>
            <a:off x="3759200" y="3206750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-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65568" name="Text Box 32"/>
          <p:cNvSpPr txBox="1">
            <a:spLocks noChangeArrowheads="1"/>
          </p:cNvSpPr>
          <p:nvPr/>
        </p:nvSpPr>
        <p:spPr bwMode="auto">
          <a:xfrm>
            <a:off x="3348038" y="3925888"/>
            <a:ext cx="26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-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65569" name="Text Box 33"/>
          <p:cNvSpPr txBox="1">
            <a:spLocks noChangeArrowheads="1"/>
          </p:cNvSpPr>
          <p:nvPr/>
        </p:nvSpPr>
        <p:spPr bwMode="auto">
          <a:xfrm>
            <a:off x="3759200" y="3925888"/>
            <a:ext cx="31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+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65570" name="Text Box 34"/>
          <p:cNvSpPr txBox="1">
            <a:spLocks noChangeArrowheads="1"/>
          </p:cNvSpPr>
          <p:nvPr/>
        </p:nvSpPr>
        <p:spPr bwMode="auto">
          <a:xfrm>
            <a:off x="3492500" y="2997200"/>
            <a:ext cx="433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D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  <a:endParaRPr lang="bg-BG" baseline="-25000">
              <a:solidFill>
                <a:srgbClr val="000000"/>
              </a:solidFill>
            </a:endParaRPr>
          </a:p>
        </p:txBody>
      </p:sp>
      <p:sp>
        <p:nvSpPr>
          <p:cNvPr id="65571" name="Text Box 35"/>
          <p:cNvSpPr txBox="1">
            <a:spLocks noChangeArrowheads="1"/>
          </p:cNvSpPr>
          <p:nvPr/>
        </p:nvSpPr>
        <p:spPr bwMode="auto">
          <a:xfrm>
            <a:off x="3492500" y="3716338"/>
            <a:ext cx="433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D</a:t>
            </a:r>
            <a:r>
              <a:rPr lang="en-US" baseline="-25000">
                <a:solidFill>
                  <a:srgbClr val="000000"/>
                </a:solidFill>
              </a:rPr>
              <a:t>2</a:t>
            </a:r>
            <a:endParaRPr lang="bg-BG" baseline="-25000">
              <a:solidFill>
                <a:srgbClr val="000000"/>
              </a:solidFill>
            </a:endParaRPr>
          </a:p>
        </p:txBody>
      </p:sp>
      <p:sp>
        <p:nvSpPr>
          <p:cNvPr id="65572" name="Line 36"/>
          <p:cNvSpPr>
            <a:spLocks noChangeShapeType="1"/>
          </p:cNvSpPr>
          <p:nvPr/>
        </p:nvSpPr>
        <p:spPr bwMode="auto">
          <a:xfrm>
            <a:off x="4356100" y="3500438"/>
            <a:ext cx="0" cy="1081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73" name="Rectangle 37"/>
          <p:cNvSpPr>
            <a:spLocks noChangeArrowheads="1"/>
          </p:cNvSpPr>
          <p:nvPr/>
        </p:nvSpPr>
        <p:spPr bwMode="auto">
          <a:xfrm>
            <a:off x="4284663" y="4581525"/>
            <a:ext cx="144462" cy="5032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74" name="Line 38"/>
          <p:cNvSpPr>
            <a:spLocks noChangeShapeType="1"/>
          </p:cNvSpPr>
          <p:nvPr/>
        </p:nvSpPr>
        <p:spPr bwMode="auto">
          <a:xfrm>
            <a:off x="4356100" y="5084763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75" name="Line 39"/>
          <p:cNvSpPr>
            <a:spLocks noChangeShapeType="1"/>
          </p:cNvSpPr>
          <p:nvPr/>
        </p:nvSpPr>
        <p:spPr bwMode="auto">
          <a:xfrm>
            <a:off x="4356100" y="3860800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76" name="Line 40"/>
          <p:cNvSpPr>
            <a:spLocks noChangeShapeType="1"/>
          </p:cNvSpPr>
          <p:nvPr/>
        </p:nvSpPr>
        <p:spPr bwMode="auto">
          <a:xfrm flipH="1">
            <a:off x="4859338" y="3860800"/>
            <a:ext cx="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77" name="Rectangle 41"/>
          <p:cNvSpPr>
            <a:spLocks noChangeArrowheads="1"/>
          </p:cNvSpPr>
          <p:nvPr/>
        </p:nvSpPr>
        <p:spPr bwMode="auto">
          <a:xfrm>
            <a:off x="4787900" y="4581525"/>
            <a:ext cx="144463" cy="5032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78" name="Line 42"/>
          <p:cNvSpPr>
            <a:spLocks noChangeShapeType="1"/>
          </p:cNvSpPr>
          <p:nvPr/>
        </p:nvSpPr>
        <p:spPr bwMode="auto">
          <a:xfrm>
            <a:off x="4859338" y="5084763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79" name="AutoShape 43"/>
          <p:cNvSpPr>
            <a:spLocks noChangeArrowheads="1"/>
          </p:cNvSpPr>
          <p:nvPr/>
        </p:nvSpPr>
        <p:spPr bwMode="auto">
          <a:xfrm flipV="1">
            <a:off x="4748213" y="5300663"/>
            <a:ext cx="230187" cy="1143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80" name="Line 44"/>
          <p:cNvSpPr>
            <a:spLocks noChangeShapeType="1"/>
          </p:cNvSpPr>
          <p:nvPr/>
        </p:nvSpPr>
        <p:spPr bwMode="auto">
          <a:xfrm>
            <a:off x="4748213" y="5445125"/>
            <a:ext cx="230187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81" name="Line 45"/>
          <p:cNvSpPr>
            <a:spLocks noChangeShapeType="1"/>
          </p:cNvSpPr>
          <p:nvPr/>
        </p:nvSpPr>
        <p:spPr bwMode="auto">
          <a:xfrm>
            <a:off x="5435600" y="2565400"/>
            <a:ext cx="0" cy="1008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82" name="Line 46"/>
          <p:cNvSpPr>
            <a:spLocks noChangeShapeType="1"/>
          </p:cNvSpPr>
          <p:nvPr/>
        </p:nvSpPr>
        <p:spPr bwMode="auto">
          <a:xfrm>
            <a:off x="5291138" y="3573463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83" name="Line 47"/>
          <p:cNvSpPr>
            <a:spLocks noChangeShapeType="1"/>
          </p:cNvSpPr>
          <p:nvPr/>
        </p:nvSpPr>
        <p:spPr bwMode="auto">
          <a:xfrm>
            <a:off x="5362575" y="3646488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84" name="Line 48"/>
          <p:cNvSpPr>
            <a:spLocks noChangeShapeType="1"/>
          </p:cNvSpPr>
          <p:nvPr/>
        </p:nvSpPr>
        <p:spPr bwMode="auto">
          <a:xfrm>
            <a:off x="5435600" y="3644900"/>
            <a:ext cx="0" cy="2376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85" name="Text Box 49"/>
          <p:cNvSpPr txBox="1">
            <a:spLocks noChangeArrowheads="1"/>
          </p:cNvSpPr>
          <p:nvPr/>
        </p:nvSpPr>
        <p:spPr bwMode="auto">
          <a:xfrm>
            <a:off x="4740275" y="35004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S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65586" name="Text Box 50"/>
          <p:cNvSpPr txBox="1">
            <a:spLocks noChangeArrowheads="1"/>
          </p:cNvSpPr>
          <p:nvPr/>
        </p:nvSpPr>
        <p:spPr bwMode="auto">
          <a:xfrm>
            <a:off x="5364163" y="3232150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+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65587" name="Text Box 51"/>
          <p:cNvSpPr txBox="1">
            <a:spLocks noChangeArrowheads="1"/>
          </p:cNvSpPr>
          <p:nvPr/>
        </p:nvSpPr>
        <p:spPr bwMode="auto">
          <a:xfrm>
            <a:off x="5411788" y="3567113"/>
            <a:ext cx="26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-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65588" name="AutoShape 52"/>
          <p:cNvSpPr>
            <a:spLocks noChangeArrowheads="1"/>
          </p:cNvSpPr>
          <p:nvPr/>
        </p:nvSpPr>
        <p:spPr bwMode="auto">
          <a:xfrm rot="16200000" flipV="1">
            <a:off x="3556794" y="4166394"/>
            <a:ext cx="230188" cy="1143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89" name="Line 53"/>
          <p:cNvSpPr>
            <a:spLocks noChangeShapeType="1"/>
          </p:cNvSpPr>
          <p:nvPr/>
        </p:nvSpPr>
        <p:spPr bwMode="auto">
          <a:xfrm rot="16200000">
            <a:off x="3641725" y="4224338"/>
            <a:ext cx="230187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90" name="Text Box 54"/>
          <p:cNvSpPr txBox="1">
            <a:spLocks noChangeArrowheads="1"/>
          </p:cNvSpPr>
          <p:nvPr/>
        </p:nvSpPr>
        <p:spPr bwMode="auto">
          <a:xfrm>
            <a:off x="2051050" y="31337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A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65591" name="Text Box 55"/>
          <p:cNvSpPr txBox="1">
            <a:spLocks noChangeArrowheads="1"/>
          </p:cNvSpPr>
          <p:nvPr/>
        </p:nvSpPr>
        <p:spPr bwMode="auto">
          <a:xfrm>
            <a:off x="2032000" y="385445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B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65592" name="Oval 56"/>
          <p:cNvSpPr>
            <a:spLocks noChangeArrowheads="1"/>
          </p:cNvSpPr>
          <p:nvPr/>
        </p:nvSpPr>
        <p:spPr bwMode="auto">
          <a:xfrm>
            <a:off x="709613" y="3141663"/>
            <a:ext cx="71437" cy="71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93" name="Oval 57"/>
          <p:cNvSpPr>
            <a:spLocks noChangeArrowheads="1"/>
          </p:cNvSpPr>
          <p:nvPr/>
        </p:nvSpPr>
        <p:spPr bwMode="auto">
          <a:xfrm>
            <a:off x="709613" y="3789363"/>
            <a:ext cx="71437" cy="71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94" name="Oval 58"/>
          <p:cNvSpPr>
            <a:spLocks noChangeArrowheads="1"/>
          </p:cNvSpPr>
          <p:nvPr/>
        </p:nvSpPr>
        <p:spPr bwMode="auto">
          <a:xfrm>
            <a:off x="1285875" y="3862388"/>
            <a:ext cx="71438" cy="71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95" name="Oval 59"/>
          <p:cNvSpPr>
            <a:spLocks noChangeArrowheads="1"/>
          </p:cNvSpPr>
          <p:nvPr/>
        </p:nvSpPr>
        <p:spPr bwMode="auto">
          <a:xfrm>
            <a:off x="1285875" y="4508500"/>
            <a:ext cx="71438" cy="73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96" name="Oval 60"/>
          <p:cNvSpPr>
            <a:spLocks noChangeArrowheads="1"/>
          </p:cNvSpPr>
          <p:nvPr/>
        </p:nvSpPr>
        <p:spPr bwMode="auto">
          <a:xfrm>
            <a:off x="1298575" y="2530475"/>
            <a:ext cx="71438" cy="714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97" name="Oval 61"/>
          <p:cNvSpPr>
            <a:spLocks noChangeArrowheads="1"/>
          </p:cNvSpPr>
          <p:nvPr/>
        </p:nvSpPr>
        <p:spPr bwMode="auto">
          <a:xfrm>
            <a:off x="2662238" y="3462338"/>
            <a:ext cx="71437" cy="73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98" name="Oval 62"/>
          <p:cNvSpPr>
            <a:spLocks noChangeArrowheads="1"/>
          </p:cNvSpPr>
          <p:nvPr/>
        </p:nvSpPr>
        <p:spPr bwMode="auto">
          <a:xfrm>
            <a:off x="3165475" y="4183063"/>
            <a:ext cx="73025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99" name="Oval 63"/>
          <p:cNvSpPr>
            <a:spLocks noChangeArrowheads="1"/>
          </p:cNvSpPr>
          <p:nvPr/>
        </p:nvSpPr>
        <p:spPr bwMode="auto">
          <a:xfrm>
            <a:off x="4310063" y="3814763"/>
            <a:ext cx="71437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600" name="Oval 64"/>
          <p:cNvSpPr>
            <a:spLocks noChangeArrowheads="1"/>
          </p:cNvSpPr>
          <p:nvPr/>
        </p:nvSpPr>
        <p:spPr bwMode="auto">
          <a:xfrm>
            <a:off x="4322763" y="5983288"/>
            <a:ext cx="71437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601" name="Oval 65"/>
          <p:cNvSpPr>
            <a:spLocks noChangeArrowheads="1"/>
          </p:cNvSpPr>
          <p:nvPr/>
        </p:nvSpPr>
        <p:spPr bwMode="auto">
          <a:xfrm>
            <a:off x="4310063" y="4175125"/>
            <a:ext cx="71437" cy="73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602" name="Oval 66"/>
          <p:cNvSpPr>
            <a:spLocks noChangeArrowheads="1"/>
          </p:cNvSpPr>
          <p:nvPr/>
        </p:nvSpPr>
        <p:spPr bwMode="auto">
          <a:xfrm>
            <a:off x="2662238" y="5995988"/>
            <a:ext cx="71437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603" name="Oval 67"/>
          <p:cNvSpPr>
            <a:spLocks noChangeArrowheads="1"/>
          </p:cNvSpPr>
          <p:nvPr/>
        </p:nvSpPr>
        <p:spPr bwMode="auto">
          <a:xfrm>
            <a:off x="3165475" y="5995988"/>
            <a:ext cx="71438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604" name="Oval 68"/>
          <p:cNvSpPr>
            <a:spLocks noChangeArrowheads="1"/>
          </p:cNvSpPr>
          <p:nvPr/>
        </p:nvSpPr>
        <p:spPr bwMode="auto">
          <a:xfrm>
            <a:off x="4821238" y="5983288"/>
            <a:ext cx="73025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605" name="Oval 69"/>
          <p:cNvSpPr>
            <a:spLocks noChangeArrowheads="1"/>
          </p:cNvSpPr>
          <p:nvPr/>
        </p:nvSpPr>
        <p:spPr bwMode="auto">
          <a:xfrm>
            <a:off x="4802188" y="3835400"/>
            <a:ext cx="69850" cy="730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606" name="Oval 70"/>
          <p:cNvSpPr>
            <a:spLocks noChangeArrowheads="1"/>
          </p:cNvSpPr>
          <p:nvPr/>
        </p:nvSpPr>
        <p:spPr bwMode="auto">
          <a:xfrm>
            <a:off x="1293813" y="5983288"/>
            <a:ext cx="69850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607" name="Oval 71"/>
          <p:cNvSpPr>
            <a:spLocks noChangeArrowheads="1"/>
          </p:cNvSpPr>
          <p:nvPr/>
        </p:nvSpPr>
        <p:spPr bwMode="auto">
          <a:xfrm>
            <a:off x="1619250" y="4149725"/>
            <a:ext cx="69850" cy="714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608" name="Oval 72"/>
          <p:cNvSpPr>
            <a:spLocks noChangeArrowheads="1"/>
          </p:cNvSpPr>
          <p:nvPr/>
        </p:nvSpPr>
        <p:spPr bwMode="auto">
          <a:xfrm>
            <a:off x="1046163" y="3429000"/>
            <a:ext cx="69850" cy="714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609" name="Text Box 73"/>
          <p:cNvSpPr txBox="1">
            <a:spLocks noChangeArrowheads="1"/>
          </p:cNvSpPr>
          <p:nvPr/>
        </p:nvSpPr>
        <p:spPr bwMode="auto">
          <a:xfrm>
            <a:off x="447675" y="29448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1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65610" name="Text Box 74"/>
          <p:cNvSpPr txBox="1">
            <a:spLocks noChangeArrowheads="1"/>
          </p:cNvSpPr>
          <p:nvPr/>
        </p:nvSpPr>
        <p:spPr bwMode="auto">
          <a:xfrm>
            <a:off x="447675" y="36655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0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65611" name="Text Box 75"/>
          <p:cNvSpPr txBox="1">
            <a:spLocks noChangeArrowheads="1"/>
          </p:cNvSpPr>
          <p:nvPr/>
        </p:nvSpPr>
        <p:spPr bwMode="auto">
          <a:xfrm>
            <a:off x="1042988" y="36449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1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65612" name="Text Box 76"/>
          <p:cNvSpPr txBox="1">
            <a:spLocks noChangeArrowheads="1"/>
          </p:cNvSpPr>
          <p:nvPr/>
        </p:nvSpPr>
        <p:spPr bwMode="auto">
          <a:xfrm>
            <a:off x="1042988" y="43656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0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65613" name="Text Box 77"/>
          <p:cNvSpPr txBox="1">
            <a:spLocks noChangeArrowheads="1"/>
          </p:cNvSpPr>
          <p:nvPr/>
        </p:nvSpPr>
        <p:spPr bwMode="auto">
          <a:xfrm>
            <a:off x="971550" y="3062288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K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  <a:endParaRPr lang="bg-BG" baseline="-25000">
              <a:solidFill>
                <a:srgbClr val="000000"/>
              </a:solidFill>
            </a:endParaRPr>
          </a:p>
        </p:txBody>
      </p:sp>
      <p:sp>
        <p:nvSpPr>
          <p:cNvPr id="65614" name="Text Box 78"/>
          <p:cNvSpPr txBox="1">
            <a:spLocks noChangeArrowheads="1"/>
          </p:cNvSpPr>
          <p:nvPr/>
        </p:nvSpPr>
        <p:spPr bwMode="auto">
          <a:xfrm>
            <a:off x="1547813" y="3783013"/>
            <a:ext cx="420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K</a:t>
            </a:r>
            <a:r>
              <a:rPr lang="en-US" baseline="-25000">
                <a:solidFill>
                  <a:srgbClr val="000000"/>
                </a:solidFill>
              </a:rPr>
              <a:t>2</a:t>
            </a:r>
            <a:endParaRPr lang="bg-BG" baseline="-25000">
              <a:solidFill>
                <a:srgbClr val="000000"/>
              </a:solidFill>
            </a:endParaRPr>
          </a:p>
        </p:txBody>
      </p:sp>
      <p:graphicFrame>
        <p:nvGraphicFramePr>
          <p:cNvPr id="65615" name="Group 79"/>
          <p:cNvGraphicFramePr>
            <a:graphicFrameLocks noGrp="1"/>
          </p:cNvGraphicFramePr>
          <p:nvPr>
            <p:ph idx="1"/>
          </p:nvPr>
        </p:nvGraphicFramePr>
        <p:xfrm>
          <a:off x="5940425" y="2997200"/>
          <a:ext cx="2746375" cy="2590800"/>
        </p:xfrm>
        <a:graphic>
          <a:graphicData uri="http://schemas.openxmlformats.org/drawingml/2006/table">
            <a:tbl>
              <a:tblPr/>
              <a:tblGrid>
                <a:gridCol w="914400"/>
                <a:gridCol w="917575"/>
                <a:gridCol w="9144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641" name="Line 105"/>
          <p:cNvSpPr>
            <a:spLocks noChangeShapeType="1"/>
          </p:cNvSpPr>
          <p:nvPr/>
        </p:nvSpPr>
        <p:spPr bwMode="auto">
          <a:xfrm flipH="1">
            <a:off x="706438" y="3475038"/>
            <a:ext cx="3587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642" name="Line 106"/>
          <p:cNvSpPr>
            <a:spLocks noChangeShapeType="1"/>
          </p:cNvSpPr>
          <p:nvPr/>
        </p:nvSpPr>
        <p:spPr bwMode="auto">
          <a:xfrm flipH="1">
            <a:off x="1260475" y="4195763"/>
            <a:ext cx="3587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643" name="Line 107"/>
          <p:cNvSpPr>
            <a:spLocks noChangeShapeType="1"/>
          </p:cNvSpPr>
          <p:nvPr/>
        </p:nvSpPr>
        <p:spPr bwMode="auto">
          <a:xfrm>
            <a:off x="204788" y="2466975"/>
            <a:ext cx="360362" cy="504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644" name="Line 108"/>
          <p:cNvSpPr>
            <a:spLocks noChangeShapeType="1"/>
          </p:cNvSpPr>
          <p:nvPr/>
        </p:nvSpPr>
        <p:spPr bwMode="auto">
          <a:xfrm>
            <a:off x="3382963" y="5330825"/>
            <a:ext cx="14287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645" name="Line 109"/>
          <p:cNvSpPr>
            <a:spLocks noChangeShapeType="1"/>
          </p:cNvSpPr>
          <p:nvPr/>
        </p:nvSpPr>
        <p:spPr bwMode="auto">
          <a:xfrm>
            <a:off x="3309938" y="5402263"/>
            <a:ext cx="144462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646" name="Line 110"/>
          <p:cNvSpPr>
            <a:spLocks noChangeShapeType="1"/>
          </p:cNvSpPr>
          <p:nvPr/>
        </p:nvSpPr>
        <p:spPr bwMode="auto">
          <a:xfrm>
            <a:off x="2882900" y="5310188"/>
            <a:ext cx="14287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647" name="Line 111"/>
          <p:cNvSpPr>
            <a:spLocks noChangeShapeType="1"/>
          </p:cNvSpPr>
          <p:nvPr/>
        </p:nvSpPr>
        <p:spPr bwMode="auto">
          <a:xfrm>
            <a:off x="2809875" y="5381625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648" name="Line 112"/>
          <p:cNvSpPr>
            <a:spLocks noChangeShapeType="1"/>
          </p:cNvSpPr>
          <p:nvPr/>
        </p:nvSpPr>
        <p:spPr bwMode="auto">
          <a:xfrm>
            <a:off x="5043488" y="5313363"/>
            <a:ext cx="14287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649" name="Line 113"/>
          <p:cNvSpPr>
            <a:spLocks noChangeShapeType="1"/>
          </p:cNvSpPr>
          <p:nvPr/>
        </p:nvSpPr>
        <p:spPr bwMode="auto">
          <a:xfrm>
            <a:off x="4970463" y="5384800"/>
            <a:ext cx="144462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650" name="Rectangle 114"/>
          <p:cNvSpPr>
            <a:spLocks noGrp="1" noChangeArrowheads="1"/>
          </p:cNvSpPr>
          <p:nvPr>
            <p:ph type="title"/>
          </p:nvPr>
        </p:nvSpPr>
        <p:spPr>
          <a:xfrm>
            <a:off x="447675" y="260648"/>
            <a:ext cx="8229600" cy="432048"/>
          </a:xfrm>
          <a:noFill/>
          <a:ln/>
        </p:spPr>
        <p:txBody>
          <a:bodyPr/>
          <a:lstStyle/>
          <a:p>
            <a:r>
              <a:rPr lang="bg-BG" sz="2800" b="1" dirty="0" smtClean="0">
                <a:latin typeface="Times New Roman" pitchFamily="18" charset="0"/>
                <a:cs typeface="Times New Roman" pitchFamily="18" charset="0"/>
              </a:rPr>
              <a:t>Логическа операция „ИЛИ” </a:t>
            </a:r>
            <a:endParaRPr lang="bg-BG" sz="2800" dirty="0"/>
          </a:p>
        </p:txBody>
      </p:sp>
      <p:sp>
        <p:nvSpPr>
          <p:cNvPr id="65651" name="Line 115"/>
          <p:cNvSpPr>
            <a:spLocks noChangeShapeType="1"/>
          </p:cNvSpPr>
          <p:nvPr/>
        </p:nvSpPr>
        <p:spPr bwMode="auto">
          <a:xfrm>
            <a:off x="1296988" y="6453188"/>
            <a:ext cx="73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4756" y="620688"/>
            <a:ext cx="8507511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Ход на работа:</a:t>
            </a:r>
            <a:br>
              <a:rPr lang="bg-BG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bg-BG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Изследвайте всички възможни комбинации на логическите състояния на входовете и изхода.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bg-BG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2. С помощта на мишката превключвайте ключовете К</a:t>
            </a:r>
            <a:r>
              <a:rPr lang="bg-BG" sz="20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bg-BG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и К</a:t>
            </a:r>
            <a:r>
              <a:rPr lang="bg-BG" sz="20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bg-BG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в положения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bg-BG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“1” и “0” в реда, указан в таблицата.</a:t>
            </a:r>
            <a:endParaRPr lang="en-US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10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656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655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6553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656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656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656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656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656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656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656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656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656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656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656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656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656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animBg="1"/>
      <p:bldP spid="65538" grpId="1" animBg="1"/>
      <p:bldP spid="65539" grpId="0" animBg="1"/>
      <p:bldP spid="65539" grpId="1" animBg="1"/>
      <p:bldP spid="65643" grpId="0" animBg="1"/>
      <p:bldP spid="65643" grpId="1" animBg="1"/>
      <p:bldP spid="65644" grpId="0" animBg="1"/>
      <p:bldP spid="65645" grpId="0" animBg="1"/>
      <p:bldP spid="65646" grpId="0" animBg="1"/>
      <p:bldP spid="65647" grpId="0" animBg="1"/>
      <p:bldP spid="65648" grpId="0" animBg="1"/>
      <p:bldP spid="656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6877050" y="3560763"/>
            <a:ext cx="863600" cy="4318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11" name="Oval 3"/>
          <p:cNvSpPr>
            <a:spLocks noChangeArrowheads="1"/>
          </p:cNvSpPr>
          <p:nvPr/>
        </p:nvSpPr>
        <p:spPr bwMode="auto">
          <a:xfrm>
            <a:off x="1057275" y="4318000"/>
            <a:ext cx="503238" cy="50482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793750" y="3860800"/>
            <a:ext cx="360363" cy="504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68613" name="Group 5"/>
          <p:cNvGraphicFramePr>
            <a:graphicFrameLocks noGrp="1"/>
          </p:cNvGraphicFramePr>
          <p:nvPr>
            <p:ph idx="1"/>
          </p:nvPr>
        </p:nvGraphicFramePr>
        <p:xfrm>
          <a:off x="5940425" y="2997200"/>
          <a:ext cx="2746375" cy="2590800"/>
        </p:xfrm>
        <a:graphic>
          <a:graphicData uri="http://schemas.openxmlformats.org/drawingml/2006/table">
            <a:tbl>
              <a:tblPr/>
              <a:tblGrid>
                <a:gridCol w="914400"/>
                <a:gridCol w="917575"/>
                <a:gridCol w="9144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639" name="Line 31"/>
          <p:cNvSpPr>
            <a:spLocks noChangeShapeType="1"/>
          </p:cNvSpPr>
          <p:nvPr/>
        </p:nvSpPr>
        <p:spPr bwMode="auto">
          <a:xfrm>
            <a:off x="755650" y="6021388"/>
            <a:ext cx="4679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40" name="Line 32"/>
          <p:cNvSpPr>
            <a:spLocks noChangeShapeType="1"/>
          </p:cNvSpPr>
          <p:nvPr/>
        </p:nvSpPr>
        <p:spPr bwMode="auto">
          <a:xfrm flipV="1">
            <a:off x="755650" y="3789363"/>
            <a:ext cx="0" cy="2232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41" name="Line 33"/>
          <p:cNvSpPr>
            <a:spLocks noChangeShapeType="1"/>
          </p:cNvSpPr>
          <p:nvPr/>
        </p:nvSpPr>
        <p:spPr bwMode="auto">
          <a:xfrm flipH="1" flipV="1">
            <a:off x="755650" y="2565400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42" name="Line 34"/>
          <p:cNvSpPr>
            <a:spLocks noChangeShapeType="1"/>
          </p:cNvSpPr>
          <p:nvPr/>
        </p:nvSpPr>
        <p:spPr bwMode="auto">
          <a:xfrm>
            <a:off x="755650" y="2565400"/>
            <a:ext cx="4679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43" name="Line 35"/>
          <p:cNvSpPr>
            <a:spLocks noChangeShapeType="1"/>
          </p:cNvSpPr>
          <p:nvPr/>
        </p:nvSpPr>
        <p:spPr bwMode="auto">
          <a:xfrm>
            <a:off x="1042988" y="3500438"/>
            <a:ext cx="33131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44" name="Line 36"/>
          <p:cNvSpPr>
            <a:spLocks noChangeShapeType="1"/>
          </p:cNvSpPr>
          <p:nvPr/>
        </p:nvSpPr>
        <p:spPr bwMode="auto">
          <a:xfrm>
            <a:off x="1331913" y="2565400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45" name="Line 37"/>
          <p:cNvSpPr>
            <a:spLocks noChangeShapeType="1"/>
          </p:cNvSpPr>
          <p:nvPr/>
        </p:nvSpPr>
        <p:spPr bwMode="auto">
          <a:xfrm>
            <a:off x="1331913" y="3571875"/>
            <a:ext cx="0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46" name="Arc 38"/>
          <p:cNvSpPr>
            <a:spLocks/>
          </p:cNvSpPr>
          <p:nvPr/>
        </p:nvSpPr>
        <p:spPr bwMode="auto">
          <a:xfrm rot="5400000">
            <a:off x="1295400" y="3465513"/>
            <a:ext cx="144463" cy="7143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291 w 43200"/>
              <a:gd name="T1" fmla="*/ 28955 h 33675"/>
              <a:gd name="T2" fmla="*/ 39509 w 43200"/>
              <a:gd name="T3" fmla="*/ 33675 h 33675"/>
              <a:gd name="T4" fmla="*/ 21600 w 43200"/>
              <a:gd name="T5" fmla="*/ 21600 h 33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3675" fill="none" extrusionOk="0">
                <a:moveTo>
                  <a:pt x="1290" y="28955"/>
                </a:moveTo>
                <a:cubicBezTo>
                  <a:pt x="436" y="26596"/>
                  <a:pt x="0" y="241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902"/>
                  <a:pt x="41914" y="30107"/>
                  <a:pt x="39509" y="33675"/>
                </a:cubicBezTo>
              </a:path>
              <a:path w="43200" h="33675" stroke="0" extrusionOk="0">
                <a:moveTo>
                  <a:pt x="1290" y="28955"/>
                </a:moveTo>
                <a:cubicBezTo>
                  <a:pt x="436" y="26596"/>
                  <a:pt x="0" y="241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902"/>
                  <a:pt x="41914" y="30107"/>
                  <a:pt x="39509" y="33675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47" name="Line 39"/>
          <p:cNvSpPr>
            <a:spLocks noChangeShapeType="1"/>
          </p:cNvSpPr>
          <p:nvPr/>
        </p:nvSpPr>
        <p:spPr bwMode="auto">
          <a:xfrm>
            <a:off x="1331913" y="4508500"/>
            <a:ext cx="0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48" name="Line 40"/>
          <p:cNvSpPr>
            <a:spLocks noChangeShapeType="1"/>
          </p:cNvSpPr>
          <p:nvPr/>
        </p:nvSpPr>
        <p:spPr bwMode="auto">
          <a:xfrm>
            <a:off x="1187450" y="6308725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49" name="Line 41"/>
          <p:cNvSpPr>
            <a:spLocks noChangeShapeType="1"/>
          </p:cNvSpPr>
          <p:nvPr/>
        </p:nvSpPr>
        <p:spPr bwMode="auto">
          <a:xfrm>
            <a:off x="1258888" y="6381750"/>
            <a:ext cx="144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50" name="Line 42"/>
          <p:cNvSpPr>
            <a:spLocks noChangeShapeType="1"/>
          </p:cNvSpPr>
          <p:nvPr/>
        </p:nvSpPr>
        <p:spPr bwMode="auto">
          <a:xfrm>
            <a:off x="2700338" y="3498850"/>
            <a:ext cx="0" cy="650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51" name="Line 43"/>
          <p:cNvSpPr>
            <a:spLocks noChangeShapeType="1"/>
          </p:cNvSpPr>
          <p:nvPr/>
        </p:nvSpPr>
        <p:spPr bwMode="auto">
          <a:xfrm>
            <a:off x="2700338" y="4292600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52" name="Arc 44"/>
          <p:cNvSpPr>
            <a:spLocks/>
          </p:cNvSpPr>
          <p:nvPr/>
        </p:nvSpPr>
        <p:spPr bwMode="auto">
          <a:xfrm rot="5400000">
            <a:off x="2663826" y="4184650"/>
            <a:ext cx="144462" cy="7143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291 w 43200"/>
              <a:gd name="T1" fmla="*/ 28955 h 33675"/>
              <a:gd name="T2" fmla="*/ 39509 w 43200"/>
              <a:gd name="T3" fmla="*/ 33675 h 33675"/>
              <a:gd name="T4" fmla="*/ 21600 w 43200"/>
              <a:gd name="T5" fmla="*/ 21600 h 33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3675" fill="none" extrusionOk="0">
                <a:moveTo>
                  <a:pt x="1290" y="28955"/>
                </a:moveTo>
                <a:cubicBezTo>
                  <a:pt x="436" y="26596"/>
                  <a:pt x="0" y="241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902"/>
                  <a:pt x="41914" y="30107"/>
                  <a:pt x="39509" y="33675"/>
                </a:cubicBezTo>
              </a:path>
              <a:path w="43200" h="33675" stroke="0" extrusionOk="0">
                <a:moveTo>
                  <a:pt x="1290" y="28955"/>
                </a:moveTo>
                <a:cubicBezTo>
                  <a:pt x="436" y="26596"/>
                  <a:pt x="0" y="241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902"/>
                  <a:pt x="41914" y="30107"/>
                  <a:pt x="39509" y="33675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53" name="Line 45"/>
          <p:cNvSpPr>
            <a:spLocks noChangeShapeType="1"/>
          </p:cNvSpPr>
          <p:nvPr/>
        </p:nvSpPr>
        <p:spPr bwMode="auto">
          <a:xfrm>
            <a:off x="1619250" y="4221163"/>
            <a:ext cx="2736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54" name="Rectangle 46"/>
          <p:cNvSpPr>
            <a:spLocks noChangeArrowheads="1"/>
          </p:cNvSpPr>
          <p:nvPr/>
        </p:nvSpPr>
        <p:spPr bwMode="auto">
          <a:xfrm>
            <a:off x="2627313" y="4581525"/>
            <a:ext cx="144462" cy="5032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55" name="Line 47"/>
          <p:cNvSpPr>
            <a:spLocks noChangeShapeType="1"/>
          </p:cNvSpPr>
          <p:nvPr/>
        </p:nvSpPr>
        <p:spPr bwMode="auto">
          <a:xfrm>
            <a:off x="2700338" y="5084763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56" name="AutoShape 48"/>
          <p:cNvSpPr>
            <a:spLocks noChangeArrowheads="1"/>
          </p:cNvSpPr>
          <p:nvPr/>
        </p:nvSpPr>
        <p:spPr bwMode="auto">
          <a:xfrm flipV="1">
            <a:off x="2587625" y="5300663"/>
            <a:ext cx="230188" cy="114300"/>
          </a:xfrm>
          <a:prstGeom prst="triangle">
            <a:avLst>
              <a:gd name="adj" fmla="val 50000"/>
            </a:avLst>
          </a:prstGeom>
          <a:solidFill>
            <a:srgbClr val="009900"/>
          </a:solidFill>
          <a:ln w="28575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57" name="Line 49"/>
          <p:cNvSpPr>
            <a:spLocks noChangeShapeType="1"/>
          </p:cNvSpPr>
          <p:nvPr/>
        </p:nvSpPr>
        <p:spPr bwMode="auto">
          <a:xfrm>
            <a:off x="2587625" y="5445125"/>
            <a:ext cx="230188" cy="1588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58" name="Line 50"/>
          <p:cNvSpPr>
            <a:spLocks noChangeShapeType="1"/>
          </p:cNvSpPr>
          <p:nvPr/>
        </p:nvSpPr>
        <p:spPr bwMode="auto">
          <a:xfrm>
            <a:off x="3203575" y="4221163"/>
            <a:ext cx="1588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59" name="Rectangle 51"/>
          <p:cNvSpPr>
            <a:spLocks noChangeArrowheads="1"/>
          </p:cNvSpPr>
          <p:nvPr/>
        </p:nvSpPr>
        <p:spPr bwMode="auto">
          <a:xfrm>
            <a:off x="3132138" y="4581525"/>
            <a:ext cx="144462" cy="5032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60" name="Line 52"/>
          <p:cNvSpPr>
            <a:spLocks noChangeShapeType="1"/>
          </p:cNvSpPr>
          <p:nvPr/>
        </p:nvSpPr>
        <p:spPr bwMode="auto">
          <a:xfrm>
            <a:off x="3205163" y="5084763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61" name="AutoShape 53"/>
          <p:cNvSpPr>
            <a:spLocks noChangeArrowheads="1"/>
          </p:cNvSpPr>
          <p:nvPr/>
        </p:nvSpPr>
        <p:spPr bwMode="auto">
          <a:xfrm flipV="1">
            <a:off x="3092450" y="5300663"/>
            <a:ext cx="230188" cy="1143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62" name="Line 54"/>
          <p:cNvSpPr>
            <a:spLocks noChangeShapeType="1"/>
          </p:cNvSpPr>
          <p:nvPr/>
        </p:nvSpPr>
        <p:spPr bwMode="auto">
          <a:xfrm>
            <a:off x="3092450" y="5445125"/>
            <a:ext cx="230188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63" name="Text Box 55"/>
          <p:cNvSpPr txBox="1">
            <a:spLocks noChangeArrowheads="1"/>
          </p:cNvSpPr>
          <p:nvPr/>
        </p:nvSpPr>
        <p:spPr bwMode="auto">
          <a:xfrm>
            <a:off x="3348038" y="3206750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+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68664" name="Text Box 56"/>
          <p:cNvSpPr txBox="1">
            <a:spLocks noChangeArrowheads="1"/>
          </p:cNvSpPr>
          <p:nvPr/>
        </p:nvSpPr>
        <p:spPr bwMode="auto">
          <a:xfrm>
            <a:off x="3759200" y="3206750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-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68665" name="Text Box 57"/>
          <p:cNvSpPr txBox="1">
            <a:spLocks noChangeArrowheads="1"/>
          </p:cNvSpPr>
          <p:nvPr/>
        </p:nvSpPr>
        <p:spPr bwMode="auto">
          <a:xfrm>
            <a:off x="3348038" y="3925888"/>
            <a:ext cx="26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-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68666" name="Text Box 58"/>
          <p:cNvSpPr txBox="1">
            <a:spLocks noChangeArrowheads="1"/>
          </p:cNvSpPr>
          <p:nvPr/>
        </p:nvSpPr>
        <p:spPr bwMode="auto">
          <a:xfrm>
            <a:off x="3759200" y="3925888"/>
            <a:ext cx="317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+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68667" name="Text Box 59"/>
          <p:cNvSpPr txBox="1">
            <a:spLocks noChangeArrowheads="1"/>
          </p:cNvSpPr>
          <p:nvPr/>
        </p:nvSpPr>
        <p:spPr bwMode="auto">
          <a:xfrm>
            <a:off x="3492500" y="2997200"/>
            <a:ext cx="433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D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  <a:endParaRPr lang="bg-BG" baseline="-25000">
              <a:solidFill>
                <a:srgbClr val="000000"/>
              </a:solidFill>
            </a:endParaRPr>
          </a:p>
        </p:txBody>
      </p:sp>
      <p:sp>
        <p:nvSpPr>
          <p:cNvPr id="68668" name="Text Box 60"/>
          <p:cNvSpPr txBox="1">
            <a:spLocks noChangeArrowheads="1"/>
          </p:cNvSpPr>
          <p:nvPr/>
        </p:nvSpPr>
        <p:spPr bwMode="auto">
          <a:xfrm>
            <a:off x="3492500" y="3716338"/>
            <a:ext cx="433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D</a:t>
            </a:r>
            <a:r>
              <a:rPr lang="en-US" baseline="-25000">
                <a:solidFill>
                  <a:srgbClr val="000000"/>
                </a:solidFill>
              </a:rPr>
              <a:t>2</a:t>
            </a:r>
            <a:endParaRPr lang="bg-BG" baseline="-25000">
              <a:solidFill>
                <a:srgbClr val="000000"/>
              </a:solidFill>
            </a:endParaRPr>
          </a:p>
        </p:txBody>
      </p:sp>
      <p:sp>
        <p:nvSpPr>
          <p:cNvPr id="68669" name="Line 61"/>
          <p:cNvSpPr>
            <a:spLocks noChangeShapeType="1"/>
          </p:cNvSpPr>
          <p:nvPr/>
        </p:nvSpPr>
        <p:spPr bwMode="auto">
          <a:xfrm>
            <a:off x="4356100" y="3860800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70" name="Line 62"/>
          <p:cNvSpPr>
            <a:spLocks noChangeShapeType="1"/>
          </p:cNvSpPr>
          <p:nvPr/>
        </p:nvSpPr>
        <p:spPr bwMode="auto">
          <a:xfrm flipH="1">
            <a:off x="4859338" y="3860800"/>
            <a:ext cx="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71" name="Rectangle 63"/>
          <p:cNvSpPr>
            <a:spLocks noChangeArrowheads="1"/>
          </p:cNvSpPr>
          <p:nvPr/>
        </p:nvSpPr>
        <p:spPr bwMode="auto">
          <a:xfrm>
            <a:off x="4787900" y="4581525"/>
            <a:ext cx="144463" cy="5032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72" name="Line 64"/>
          <p:cNvSpPr>
            <a:spLocks noChangeShapeType="1"/>
          </p:cNvSpPr>
          <p:nvPr/>
        </p:nvSpPr>
        <p:spPr bwMode="auto">
          <a:xfrm>
            <a:off x="4859338" y="5084763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73" name="AutoShape 65"/>
          <p:cNvSpPr>
            <a:spLocks noChangeArrowheads="1"/>
          </p:cNvSpPr>
          <p:nvPr/>
        </p:nvSpPr>
        <p:spPr bwMode="auto">
          <a:xfrm flipV="1">
            <a:off x="4748213" y="5300663"/>
            <a:ext cx="230187" cy="1143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74" name="Line 66"/>
          <p:cNvSpPr>
            <a:spLocks noChangeShapeType="1"/>
          </p:cNvSpPr>
          <p:nvPr/>
        </p:nvSpPr>
        <p:spPr bwMode="auto">
          <a:xfrm>
            <a:off x="4748213" y="5445125"/>
            <a:ext cx="230187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75" name="Line 67"/>
          <p:cNvSpPr>
            <a:spLocks noChangeShapeType="1"/>
          </p:cNvSpPr>
          <p:nvPr/>
        </p:nvSpPr>
        <p:spPr bwMode="auto">
          <a:xfrm>
            <a:off x="5435600" y="2565400"/>
            <a:ext cx="0" cy="1008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76" name="Line 68"/>
          <p:cNvSpPr>
            <a:spLocks noChangeShapeType="1"/>
          </p:cNvSpPr>
          <p:nvPr/>
        </p:nvSpPr>
        <p:spPr bwMode="auto">
          <a:xfrm>
            <a:off x="5291138" y="3573463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77" name="Line 69"/>
          <p:cNvSpPr>
            <a:spLocks noChangeShapeType="1"/>
          </p:cNvSpPr>
          <p:nvPr/>
        </p:nvSpPr>
        <p:spPr bwMode="auto">
          <a:xfrm>
            <a:off x="5362575" y="3646488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78" name="Line 70"/>
          <p:cNvSpPr>
            <a:spLocks noChangeShapeType="1"/>
          </p:cNvSpPr>
          <p:nvPr/>
        </p:nvSpPr>
        <p:spPr bwMode="auto">
          <a:xfrm>
            <a:off x="5435600" y="3644900"/>
            <a:ext cx="0" cy="2376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79" name="Text Box 71"/>
          <p:cNvSpPr txBox="1">
            <a:spLocks noChangeArrowheads="1"/>
          </p:cNvSpPr>
          <p:nvPr/>
        </p:nvSpPr>
        <p:spPr bwMode="auto">
          <a:xfrm>
            <a:off x="4740275" y="35004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S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68680" name="Text Box 72"/>
          <p:cNvSpPr txBox="1">
            <a:spLocks noChangeArrowheads="1"/>
          </p:cNvSpPr>
          <p:nvPr/>
        </p:nvSpPr>
        <p:spPr bwMode="auto">
          <a:xfrm>
            <a:off x="5364163" y="3232150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+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68681" name="Text Box 73"/>
          <p:cNvSpPr txBox="1">
            <a:spLocks noChangeArrowheads="1"/>
          </p:cNvSpPr>
          <p:nvPr/>
        </p:nvSpPr>
        <p:spPr bwMode="auto">
          <a:xfrm>
            <a:off x="5411788" y="3567113"/>
            <a:ext cx="26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-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68682" name="Text Box 74"/>
          <p:cNvSpPr txBox="1">
            <a:spLocks noChangeArrowheads="1"/>
          </p:cNvSpPr>
          <p:nvPr/>
        </p:nvSpPr>
        <p:spPr bwMode="auto">
          <a:xfrm>
            <a:off x="2051050" y="313372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A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68683" name="Text Box 75"/>
          <p:cNvSpPr txBox="1">
            <a:spLocks noChangeArrowheads="1"/>
          </p:cNvSpPr>
          <p:nvPr/>
        </p:nvSpPr>
        <p:spPr bwMode="auto">
          <a:xfrm>
            <a:off x="2032000" y="385445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B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68684" name="Oval 76"/>
          <p:cNvSpPr>
            <a:spLocks noChangeArrowheads="1"/>
          </p:cNvSpPr>
          <p:nvPr/>
        </p:nvSpPr>
        <p:spPr bwMode="auto">
          <a:xfrm>
            <a:off x="709613" y="3141663"/>
            <a:ext cx="71437" cy="71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85" name="Oval 77"/>
          <p:cNvSpPr>
            <a:spLocks noChangeArrowheads="1"/>
          </p:cNvSpPr>
          <p:nvPr/>
        </p:nvSpPr>
        <p:spPr bwMode="auto">
          <a:xfrm>
            <a:off x="709613" y="3789363"/>
            <a:ext cx="71437" cy="71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86" name="Oval 78"/>
          <p:cNvSpPr>
            <a:spLocks noChangeArrowheads="1"/>
          </p:cNvSpPr>
          <p:nvPr/>
        </p:nvSpPr>
        <p:spPr bwMode="auto">
          <a:xfrm>
            <a:off x="1285875" y="3862388"/>
            <a:ext cx="71438" cy="71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87" name="Oval 79"/>
          <p:cNvSpPr>
            <a:spLocks noChangeArrowheads="1"/>
          </p:cNvSpPr>
          <p:nvPr/>
        </p:nvSpPr>
        <p:spPr bwMode="auto">
          <a:xfrm>
            <a:off x="1285875" y="4508500"/>
            <a:ext cx="71438" cy="73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88" name="Oval 80"/>
          <p:cNvSpPr>
            <a:spLocks noChangeArrowheads="1"/>
          </p:cNvSpPr>
          <p:nvPr/>
        </p:nvSpPr>
        <p:spPr bwMode="auto">
          <a:xfrm>
            <a:off x="1298575" y="2530475"/>
            <a:ext cx="71438" cy="714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89" name="Oval 81"/>
          <p:cNvSpPr>
            <a:spLocks noChangeArrowheads="1"/>
          </p:cNvSpPr>
          <p:nvPr/>
        </p:nvSpPr>
        <p:spPr bwMode="auto">
          <a:xfrm>
            <a:off x="2662238" y="3462338"/>
            <a:ext cx="71437" cy="73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90" name="Oval 82"/>
          <p:cNvSpPr>
            <a:spLocks noChangeArrowheads="1"/>
          </p:cNvSpPr>
          <p:nvPr/>
        </p:nvSpPr>
        <p:spPr bwMode="auto">
          <a:xfrm>
            <a:off x="3165475" y="4183063"/>
            <a:ext cx="73025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91" name="Oval 83"/>
          <p:cNvSpPr>
            <a:spLocks noChangeArrowheads="1"/>
          </p:cNvSpPr>
          <p:nvPr/>
        </p:nvSpPr>
        <p:spPr bwMode="auto">
          <a:xfrm>
            <a:off x="2662238" y="5995988"/>
            <a:ext cx="71437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92" name="Oval 84"/>
          <p:cNvSpPr>
            <a:spLocks noChangeArrowheads="1"/>
          </p:cNvSpPr>
          <p:nvPr/>
        </p:nvSpPr>
        <p:spPr bwMode="auto">
          <a:xfrm>
            <a:off x="3165475" y="5995988"/>
            <a:ext cx="71438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93" name="Oval 85"/>
          <p:cNvSpPr>
            <a:spLocks noChangeArrowheads="1"/>
          </p:cNvSpPr>
          <p:nvPr/>
        </p:nvSpPr>
        <p:spPr bwMode="auto">
          <a:xfrm>
            <a:off x="4821238" y="5983288"/>
            <a:ext cx="73025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94" name="Oval 86"/>
          <p:cNvSpPr>
            <a:spLocks noChangeArrowheads="1"/>
          </p:cNvSpPr>
          <p:nvPr/>
        </p:nvSpPr>
        <p:spPr bwMode="auto">
          <a:xfrm>
            <a:off x="4802188" y="3835400"/>
            <a:ext cx="69850" cy="730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95" name="Oval 87"/>
          <p:cNvSpPr>
            <a:spLocks noChangeArrowheads="1"/>
          </p:cNvSpPr>
          <p:nvPr/>
        </p:nvSpPr>
        <p:spPr bwMode="auto">
          <a:xfrm>
            <a:off x="1293813" y="5983288"/>
            <a:ext cx="69850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96" name="Oval 88"/>
          <p:cNvSpPr>
            <a:spLocks noChangeArrowheads="1"/>
          </p:cNvSpPr>
          <p:nvPr/>
        </p:nvSpPr>
        <p:spPr bwMode="auto">
          <a:xfrm>
            <a:off x="1619250" y="4149725"/>
            <a:ext cx="69850" cy="714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97" name="Oval 89"/>
          <p:cNvSpPr>
            <a:spLocks noChangeArrowheads="1"/>
          </p:cNvSpPr>
          <p:nvPr/>
        </p:nvSpPr>
        <p:spPr bwMode="auto">
          <a:xfrm>
            <a:off x="1046163" y="3429000"/>
            <a:ext cx="69850" cy="714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98" name="Text Box 90"/>
          <p:cNvSpPr txBox="1">
            <a:spLocks noChangeArrowheads="1"/>
          </p:cNvSpPr>
          <p:nvPr/>
        </p:nvSpPr>
        <p:spPr bwMode="auto">
          <a:xfrm>
            <a:off x="1042988" y="36449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1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68699" name="Text Box 91"/>
          <p:cNvSpPr txBox="1">
            <a:spLocks noChangeArrowheads="1"/>
          </p:cNvSpPr>
          <p:nvPr/>
        </p:nvSpPr>
        <p:spPr bwMode="auto">
          <a:xfrm>
            <a:off x="1042988" y="43656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0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68700" name="Text Box 92"/>
          <p:cNvSpPr txBox="1">
            <a:spLocks noChangeArrowheads="1"/>
          </p:cNvSpPr>
          <p:nvPr/>
        </p:nvSpPr>
        <p:spPr bwMode="auto">
          <a:xfrm>
            <a:off x="971550" y="3062288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K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  <a:endParaRPr lang="bg-BG" baseline="-25000">
              <a:solidFill>
                <a:srgbClr val="000000"/>
              </a:solidFill>
            </a:endParaRPr>
          </a:p>
        </p:txBody>
      </p:sp>
      <p:sp>
        <p:nvSpPr>
          <p:cNvPr id="68701" name="Text Box 93"/>
          <p:cNvSpPr txBox="1">
            <a:spLocks noChangeArrowheads="1"/>
          </p:cNvSpPr>
          <p:nvPr/>
        </p:nvSpPr>
        <p:spPr bwMode="auto">
          <a:xfrm>
            <a:off x="1547813" y="3783013"/>
            <a:ext cx="420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K</a:t>
            </a:r>
            <a:r>
              <a:rPr lang="en-US" baseline="-25000">
                <a:solidFill>
                  <a:srgbClr val="000000"/>
                </a:solidFill>
              </a:rPr>
              <a:t>2</a:t>
            </a:r>
            <a:endParaRPr lang="bg-BG" baseline="-25000">
              <a:solidFill>
                <a:srgbClr val="000000"/>
              </a:solidFill>
            </a:endParaRPr>
          </a:p>
        </p:txBody>
      </p:sp>
      <p:sp>
        <p:nvSpPr>
          <p:cNvPr id="68702" name="Line 94"/>
          <p:cNvSpPr>
            <a:spLocks noChangeShapeType="1"/>
          </p:cNvSpPr>
          <p:nvPr/>
        </p:nvSpPr>
        <p:spPr bwMode="auto">
          <a:xfrm flipH="1">
            <a:off x="1260475" y="4195763"/>
            <a:ext cx="3587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703" name="Text Box 95"/>
          <p:cNvSpPr txBox="1">
            <a:spLocks noChangeArrowheads="1"/>
          </p:cNvSpPr>
          <p:nvPr/>
        </p:nvSpPr>
        <p:spPr bwMode="auto">
          <a:xfrm>
            <a:off x="447675" y="29448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1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68704" name="Text Box 96"/>
          <p:cNvSpPr txBox="1">
            <a:spLocks noChangeArrowheads="1"/>
          </p:cNvSpPr>
          <p:nvPr/>
        </p:nvSpPr>
        <p:spPr bwMode="auto">
          <a:xfrm>
            <a:off x="447675" y="36655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0</a:t>
            </a:r>
            <a:endParaRPr lang="bg-BG">
              <a:solidFill>
                <a:srgbClr val="000000"/>
              </a:solidFill>
            </a:endParaRPr>
          </a:p>
        </p:txBody>
      </p:sp>
      <p:sp>
        <p:nvSpPr>
          <p:cNvPr id="68705" name="Oval 97"/>
          <p:cNvSpPr>
            <a:spLocks noChangeArrowheads="1"/>
          </p:cNvSpPr>
          <p:nvPr/>
        </p:nvSpPr>
        <p:spPr bwMode="auto">
          <a:xfrm>
            <a:off x="1046163" y="3429000"/>
            <a:ext cx="69850" cy="7143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706" name="Line 98"/>
          <p:cNvSpPr>
            <a:spLocks noChangeShapeType="1"/>
          </p:cNvSpPr>
          <p:nvPr/>
        </p:nvSpPr>
        <p:spPr bwMode="auto">
          <a:xfrm rot="2700000" flipH="1">
            <a:off x="757238" y="3357563"/>
            <a:ext cx="3587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707" name="Line 99"/>
          <p:cNvSpPr>
            <a:spLocks noChangeShapeType="1"/>
          </p:cNvSpPr>
          <p:nvPr/>
        </p:nvSpPr>
        <p:spPr bwMode="auto">
          <a:xfrm rot="2700000" flipH="1">
            <a:off x="719138" y="3322638"/>
            <a:ext cx="3587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708" name="Line 100"/>
          <p:cNvSpPr>
            <a:spLocks noChangeShapeType="1"/>
          </p:cNvSpPr>
          <p:nvPr/>
        </p:nvSpPr>
        <p:spPr bwMode="auto">
          <a:xfrm>
            <a:off x="5043488" y="5313363"/>
            <a:ext cx="14287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709" name="Line 101"/>
          <p:cNvSpPr>
            <a:spLocks noChangeShapeType="1"/>
          </p:cNvSpPr>
          <p:nvPr/>
        </p:nvSpPr>
        <p:spPr bwMode="auto">
          <a:xfrm>
            <a:off x="4970463" y="5384800"/>
            <a:ext cx="144462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710" name="Line 102"/>
          <p:cNvSpPr>
            <a:spLocks noChangeShapeType="1"/>
          </p:cNvSpPr>
          <p:nvPr/>
        </p:nvSpPr>
        <p:spPr bwMode="auto">
          <a:xfrm>
            <a:off x="3382963" y="5330825"/>
            <a:ext cx="14287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711" name="Line 103"/>
          <p:cNvSpPr>
            <a:spLocks noChangeShapeType="1"/>
          </p:cNvSpPr>
          <p:nvPr/>
        </p:nvSpPr>
        <p:spPr bwMode="auto">
          <a:xfrm>
            <a:off x="3309938" y="5402263"/>
            <a:ext cx="144462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712" name="Line 104"/>
          <p:cNvSpPr>
            <a:spLocks noChangeShapeType="1"/>
          </p:cNvSpPr>
          <p:nvPr/>
        </p:nvSpPr>
        <p:spPr bwMode="auto">
          <a:xfrm>
            <a:off x="2882900" y="5310188"/>
            <a:ext cx="142875" cy="144462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713" name="Line 105"/>
          <p:cNvSpPr>
            <a:spLocks noChangeShapeType="1"/>
          </p:cNvSpPr>
          <p:nvPr/>
        </p:nvSpPr>
        <p:spPr bwMode="auto">
          <a:xfrm>
            <a:off x="2809875" y="5381625"/>
            <a:ext cx="144463" cy="144463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714" name="AutoShape 106"/>
          <p:cNvSpPr>
            <a:spLocks noChangeArrowheads="1"/>
          </p:cNvSpPr>
          <p:nvPr/>
        </p:nvSpPr>
        <p:spPr bwMode="auto">
          <a:xfrm rot="16200000" flipV="1">
            <a:off x="3558381" y="3440907"/>
            <a:ext cx="230187" cy="1143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715" name="Line 107"/>
          <p:cNvSpPr>
            <a:spLocks noChangeShapeType="1"/>
          </p:cNvSpPr>
          <p:nvPr/>
        </p:nvSpPr>
        <p:spPr bwMode="auto">
          <a:xfrm rot="16200000">
            <a:off x="3643313" y="3498850"/>
            <a:ext cx="230188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716" name="AutoShape 108"/>
          <p:cNvSpPr>
            <a:spLocks noChangeArrowheads="1"/>
          </p:cNvSpPr>
          <p:nvPr/>
        </p:nvSpPr>
        <p:spPr bwMode="auto">
          <a:xfrm rot="16200000" flipV="1">
            <a:off x="3556794" y="4166394"/>
            <a:ext cx="230188" cy="1143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717" name="Line 109"/>
          <p:cNvSpPr>
            <a:spLocks noChangeShapeType="1"/>
          </p:cNvSpPr>
          <p:nvPr/>
        </p:nvSpPr>
        <p:spPr bwMode="auto">
          <a:xfrm rot="16200000">
            <a:off x="3641725" y="4224338"/>
            <a:ext cx="230187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718" name="Line 110"/>
          <p:cNvSpPr>
            <a:spLocks noChangeShapeType="1"/>
          </p:cNvSpPr>
          <p:nvPr/>
        </p:nvSpPr>
        <p:spPr bwMode="auto">
          <a:xfrm>
            <a:off x="4356100" y="3500438"/>
            <a:ext cx="0" cy="1081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719" name="Rectangle 111"/>
          <p:cNvSpPr>
            <a:spLocks noChangeArrowheads="1"/>
          </p:cNvSpPr>
          <p:nvPr/>
        </p:nvSpPr>
        <p:spPr bwMode="auto">
          <a:xfrm>
            <a:off x="4284663" y="4581525"/>
            <a:ext cx="144462" cy="5032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720" name="Line 112"/>
          <p:cNvSpPr>
            <a:spLocks noChangeShapeType="1"/>
          </p:cNvSpPr>
          <p:nvPr/>
        </p:nvSpPr>
        <p:spPr bwMode="auto">
          <a:xfrm>
            <a:off x="4356100" y="5084763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721" name="Oval 113"/>
          <p:cNvSpPr>
            <a:spLocks noChangeArrowheads="1"/>
          </p:cNvSpPr>
          <p:nvPr/>
        </p:nvSpPr>
        <p:spPr bwMode="auto">
          <a:xfrm>
            <a:off x="4310063" y="3814763"/>
            <a:ext cx="71437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722" name="Oval 114"/>
          <p:cNvSpPr>
            <a:spLocks noChangeArrowheads="1"/>
          </p:cNvSpPr>
          <p:nvPr/>
        </p:nvSpPr>
        <p:spPr bwMode="auto">
          <a:xfrm>
            <a:off x="4322763" y="5983288"/>
            <a:ext cx="71437" cy="7143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723" name="Oval 115"/>
          <p:cNvSpPr>
            <a:spLocks noChangeArrowheads="1"/>
          </p:cNvSpPr>
          <p:nvPr/>
        </p:nvSpPr>
        <p:spPr bwMode="auto">
          <a:xfrm>
            <a:off x="4310063" y="4175125"/>
            <a:ext cx="71437" cy="73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724" name="Rectangle 11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noFill/>
          <a:ln/>
        </p:spPr>
        <p:txBody>
          <a:bodyPr/>
          <a:lstStyle/>
          <a:p>
            <a:r>
              <a:rPr lang="bg-BG" sz="2800" b="1" dirty="0" smtClean="0">
                <a:latin typeface="Times New Roman" pitchFamily="18" charset="0"/>
                <a:cs typeface="Times New Roman" pitchFamily="18" charset="0"/>
              </a:rPr>
              <a:t>Логическа операция „ИЛИ” </a:t>
            </a:r>
            <a:endParaRPr lang="bg-BG" sz="2800" dirty="0"/>
          </a:p>
        </p:txBody>
      </p:sp>
      <p:sp>
        <p:nvSpPr>
          <p:cNvPr id="68725" name="Line 117"/>
          <p:cNvSpPr>
            <a:spLocks noChangeShapeType="1"/>
          </p:cNvSpPr>
          <p:nvPr/>
        </p:nvSpPr>
        <p:spPr bwMode="auto">
          <a:xfrm>
            <a:off x="1296988" y="6453188"/>
            <a:ext cx="73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3529" y="692696"/>
            <a:ext cx="849694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Ход на работа:</a:t>
            </a:r>
            <a:br>
              <a:rPr lang="bg-BG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bg-BG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Изследвайте всички възможни комбинации на логическите състояния на входовете и изхода.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bg-BG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2. С помощта на мишката превключвайте ключовете К</a:t>
            </a:r>
            <a:r>
              <a:rPr lang="bg-BG" sz="20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bg-BG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и К</a:t>
            </a:r>
            <a:r>
              <a:rPr lang="bg-BG" sz="20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bg-BG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в положения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bg-BG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“1” и “0” в реда, указан в таблицата.</a:t>
            </a:r>
            <a:endParaRPr lang="en-US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02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686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686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686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687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687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687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687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687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687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687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687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687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687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687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687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nimBg="1"/>
      <p:bldP spid="68610" grpId="1" animBg="1"/>
      <p:bldP spid="68611" grpId="0" animBg="1"/>
      <p:bldP spid="68611" grpId="1" animBg="1"/>
      <p:bldP spid="68612" grpId="0" animBg="1"/>
      <p:bldP spid="68612" grpId="1" animBg="1"/>
      <p:bldP spid="68708" grpId="0" animBg="1"/>
      <p:bldP spid="68709" grpId="0" animBg="1"/>
      <p:bldP spid="68710" grpId="0" animBg="1"/>
      <p:bldP spid="68711" grpId="0" animBg="1"/>
      <p:bldP spid="68712" grpId="0" animBg="1"/>
      <p:bldP spid="68713" grpId="0" animBg="1"/>
    </p:bld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571</Words>
  <Application>Microsoft Office PowerPoint</Application>
  <PresentationFormat>On-screen Show (4:3)</PresentationFormat>
  <Paragraphs>479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1_Default Design</vt:lpstr>
      <vt:lpstr>PowerPoint Presentation</vt:lpstr>
      <vt:lpstr> Ход на работа: 1. Изследвайте всички възможни комбинации на логическите състояния на входовете и изхода.  2. С помощта на мишката превключвайте ключовете К1 и К2 в положения “1” и “0” в реда, указан в таблицата.</vt:lpstr>
      <vt:lpstr>Логическа операция „И”  </vt:lpstr>
      <vt:lpstr>Логическа операция „И”  </vt:lpstr>
      <vt:lpstr>Логическа операция „И” </vt:lpstr>
      <vt:lpstr>Логическа операция „И” </vt:lpstr>
      <vt:lpstr>Логическа операция „И” </vt:lpstr>
      <vt:lpstr>Логическа операция „ИЛИ” </vt:lpstr>
      <vt:lpstr>Логическа операция „ИЛИ” </vt:lpstr>
      <vt:lpstr>.</vt:lpstr>
      <vt:lpstr>Логическа операция „ИЛИ”  </vt:lpstr>
      <vt:lpstr>Логическа операция „ИЛИ”  </vt:lpstr>
      <vt:lpstr>Логическа операция „ИЛИ”  </vt:lpstr>
      <vt:lpstr>Логическа операция „НЕ”  </vt:lpstr>
      <vt:lpstr>Ход на работа: 1. Изследвайте всички възможни комбинации на логическите състояния на входовете и изхода.  2. С помощта на мишката превключвайте ключa К в позиция “1” и “0” в реда, указан в таблицата.</vt:lpstr>
      <vt:lpstr>Ход на работа: 1. Изследвайте всички възможни комбинации на логическите състояния на входовете и изхода.  2. С помощта на мишката превключвайте ключa К в позиция “1” и “0” в реда, указан в таблицата.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MG-Varna</dc:creator>
  <cp:lastModifiedBy>MG-Varna</cp:lastModifiedBy>
  <cp:revision>3</cp:revision>
  <dcterms:created xsi:type="dcterms:W3CDTF">2012-05-15T18:11:09Z</dcterms:created>
  <dcterms:modified xsi:type="dcterms:W3CDTF">2012-05-15T18:45:47Z</dcterms:modified>
</cp:coreProperties>
</file>