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77" r:id="rId6"/>
    <p:sldId id="260" r:id="rId7"/>
    <p:sldId id="262" r:id="rId8"/>
    <p:sldId id="263" r:id="rId9"/>
    <p:sldId id="261" r:id="rId10"/>
    <p:sldId id="271" r:id="rId11"/>
    <p:sldId id="272" r:id="rId12"/>
    <p:sldId id="265" r:id="rId13"/>
    <p:sldId id="266" r:id="rId14"/>
    <p:sldId id="267" r:id="rId15"/>
    <p:sldId id="268" r:id="rId16"/>
    <p:sldId id="269" r:id="rId17"/>
    <p:sldId id="273" r:id="rId18"/>
    <p:sldId id="270" r:id="rId19"/>
    <p:sldId id="276" r:id="rId20"/>
    <p:sldId id="274" r:id="rId21"/>
    <p:sldId id="275" r:id="rId2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08147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68478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74897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40311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7490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8215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93312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7186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93232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59048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28D4A-6A39-4D3D-88EF-7C10F32B3BA1}" type="datetimeFigureOut">
              <a:rPr lang="he-IL" smtClean="0"/>
              <a:t>כ"א/טבת/תשע"ז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97102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28D4A-6A39-4D3D-88EF-7C10F32B3BA1}" type="datetimeFigureOut">
              <a:rPr lang="he-IL" smtClean="0"/>
              <a:t>כ"א/טבת/תשע"ז</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10990-F638-4350-8367-B4F4D51BC3F1}" type="slidenum">
              <a:rPr lang="he-IL" smtClean="0"/>
              <a:t>‹#›</a:t>
            </a:fld>
            <a:endParaRPr lang="he-IL"/>
          </a:p>
        </p:txBody>
      </p:sp>
    </p:spTree>
    <p:extLst>
      <p:ext uri="{BB962C8B-B14F-4D97-AF65-F5344CB8AC3E}">
        <p14:creationId xmlns:p14="http://schemas.microsoft.com/office/powerpoint/2010/main" val="19613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3" Type="http://schemas.openxmlformats.org/officeDocument/2006/relationships/hyperlink" Target="https://en.wikipedia.org/wiki/Fault_(technology)" TargetMode="External"/><Relationship Id="rId7" Type="http://schemas.openxmlformats.org/officeDocument/2006/relationships/hyperlink" Target="https://en.wikipedia.org/wiki/Software_architecture" TargetMode="External"/><Relationship Id="rId12" Type="http://schemas.openxmlformats.org/officeDocument/2006/relationships/hyperlink" Target="https://en.wikipedia.org/wiki/Security_bugs" TargetMode="External"/><Relationship Id="rId2" Type="http://schemas.openxmlformats.org/officeDocument/2006/relationships/hyperlink" Target="https://en.wikipedia.org/wiki/Failure" TargetMode="External"/><Relationship Id="rId1" Type="http://schemas.openxmlformats.org/officeDocument/2006/relationships/slideLayout" Target="../slideLayouts/slideLayout2.xml"/><Relationship Id="rId6" Type="http://schemas.openxmlformats.org/officeDocument/2006/relationships/hyperlink" Target="https://en.wikipedia.org/wiki/Source_code" TargetMode="External"/><Relationship Id="rId11" Type="http://schemas.openxmlformats.org/officeDocument/2006/relationships/hyperlink" Target="https://en.wikipedia.org/wiki/Freeze_(computing)" TargetMode="External"/><Relationship Id="rId5" Type="http://schemas.openxmlformats.org/officeDocument/2006/relationships/hyperlink" Target="https://en.wikipedia.org/wiki/Software_system" TargetMode="External"/><Relationship Id="rId10" Type="http://schemas.openxmlformats.org/officeDocument/2006/relationships/hyperlink" Target="https://en.wikipedia.org/wiki/Crash_(computing)" TargetMode="External"/><Relationship Id="rId4" Type="http://schemas.openxmlformats.org/officeDocument/2006/relationships/hyperlink" Target="https://en.wikipedia.org/wiki/Computer_program" TargetMode="External"/><Relationship Id="rId9" Type="http://schemas.openxmlformats.org/officeDocument/2006/relationships/hyperlink" Target="https://en.wikipedia.org/wiki/Ripple_eff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rogramming_style" TargetMode="External"/><Relationship Id="rId2" Type="http://schemas.openxmlformats.org/officeDocument/2006/relationships/hyperlink" Target="https://en.wikipedia.org/wiki/Logic_error" TargetMode="External"/><Relationship Id="rId1" Type="http://schemas.openxmlformats.org/officeDocument/2006/relationships/slideLayout" Target="../slideLayouts/slideLayout2.xml"/><Relationship Id="rId5" Type="http://schemas.openxmlformats.org/officeDocument/2006/relationships/hyperlink" Target="https://en.wikipedia.org/wiki/Operator_(mathematics)" TargetMode="External"/><Relationship Id="rId4" Type="http://schemas.openxmlformats.org/officeDocument/2006/relationships/hyperlink" Target="https://en.wikipedia.org/wiki/Defensive_programm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337"/>
            <a:ext cx="9144000" cy="1088823"/>
          </a:xfrm>
        </p:spPr>
        <p:txBody>
          <a:bodyPr/>
          <a:lstStyle/>
          <a:p>
            <a:r>
              <a:rPr lang="en-US" dirty="0" smtClean="0"/>
              <a:t>Introduction</a:t>
            </a:r>
            <a:endParaRPr lang="he-IL" dirty="0"/>
          </a:p>
        </p:txBody>
      </p:sp>
      <p:sp>
        <p:nvSpPr>
          <p:cNvPr id="3" name="Subtitle 2"/>
          <p:cNvSpPr>
            <a:spLocks noGrp="1"/>
          </p:cNvSpPr>
          <p:nvPr>
            <p:ph type="subTitle" idx="1"/>
          </p:nvPr>
        </p:nvSpPr>
        <p:spPr>
          <a:xfrm>
            <a:off x="1524000" y="1130531"/>
            <a:ext cx="9144000" cy="5087389"/>
          </a:xfrm>
        </p:spPr>
        <p:txBody>
          <a:bodyPr/>
          <a:lstStyle/>
          <a:p>
            <a:r>
              <a:rPr lang="en-US" dirty="0" smtClean="0"/>
              <a:t>Is it correct or not ?                        </a:t>
            </a:r>
            <a:endParaRPr lang="he-IL" dirty="0"/>
          </a:p>
        </p:txBody>
      </p:sp>
      <p:sp>
        <p:nvSpPr>
          <p:cNvPr id="4" name="Rectangle 3"/>
          <p:cNvSpPr/>
          <p:nvPr/>
        </p:nvSpPr>
        <p:spPr>
          <a:xfrm>
            <a:off x="8091055" y="1566949"/>
            <a:ext cx="2576945" cy="421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98303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Transition System (TS)</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Transition systems  are often used in computer science as models to describe the behavior of systems. They are basically directed graphs where nodes represent state and edges model transitions, i.e., state changes. A state describes some information about a system at a certain moment of its behavior.</a:t>
                </a:r>
              </a:p>
              <a:p>
                <a:r>
                  <a:rPr lang="en-US" b="1" u="sng" dirty="0"/>
                  <a:t>Definition</a:t>
                </a:r>
                <a:r>
                  <a:rPr lang="en-US" dirty="0"/>
                  <a:t>: A transition system TS is a tuple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𝐴𝑐𝑡</m:t>
                    </m:r>
                    <m:r>
                      <a:rPr lang="en-US" i="1">
                        <a:latin typeface="Cambria Math" panose="02040503050406030204" pitchFamily="18" charset="0"/>
                      </a:rPr>
                      <m:t>, →, </m:t>
                    </m:r>
                    <m:r>
                      <a:rPr lang="en-US" i="1">
                        <a:latin typeface="Cambria Math" panose="02040503050406030204" pitchFamily="18" charset="0"/>
                      </a:rPr>
                      <m:t>𝐼</m:t>
                    </m:r>
                    <m:r>
                      <a:rPr lang="en-US" i="1">
                        <a:latin typeface="Cambria Math" panose="02040503050406030204" pitchFamily="18" charset="0"/>
                      </a:rPr>
                      <m:t>, </m:t>
                    </m:r>
                    <m:r>
                      <a:rPr lang="en-US" i="1">
                        <a:latin typeface="Cambria Math" panose="02040503050406030204" pitchFamily="18" charset="0"/>
                      </a:rPr>
                      <m:t>𝐴𝑃</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oMath>
                </a14:m>
                <a:r>
                  <a:rPr lang="en-US" dirty="0"/>
                  <a:t> where</a:t>
                </a:r>
              </a:p>
              <a:p>
                <a:pPr lvl="0"/>
                <a14:m>
                  <m:oMath xmlns:m="http://schemas.openxmlformats.org/officeDocument/2006/math">
                    <m:r>
                      <a:rPr lang="en-US" i="1">
                        <a:latin typeface="Cambria Math" panose="02040503050406030204" pitchFamily="18" charset="0"/>
                      </a:rPr>
                      <m:t>𝑆</m:t>
                    </m:r>
                  </m:oMath>
                </a14:m>
                <a:r>
                  <a:rPr lang="en-US" dirty="0"/>
                  <a:t> is a set of states.</a:t>
                </a:r>
              </a:p>
              <a:p>
                <a:pPr lvl="0"/>
                <a14:m>
                  <m:oMath xmlns:m="http://schemas.openxmlformats.org/officeDocument/2006/math">
                    <m:r>
                      <a:rPr lang="en-US" i="1">
                        <a:latin typeface="Cambria Math" panose="02040503050406030204" pitchFamily="18" charset="0"/>
                      </a:rPr>
                      <m:t>𝐴𝑐𝑡</m:t>
                    </m:r>
                  </m:oMath>
                </a14:m>
                <a:r>
                  <a:rPr lang="en-US" dirty="0"/>
                  <a:t> is a set of actions,</a:t>
                </a:r>
              </a:p>
              <a:p>
                <a:pPr lvl="0"/>
                <a14:m>
                  <m:oMath xmlns:m="http://schemas.openxmlformats.org/officeDocument/2006/math">
                    <m:r>
                      <a:rPr lang="en-US" i="1">
                        <a:latin typeface="Cambria Math" panose="02040503050406030204" pitchFamily="18" charset="0"/>
                      </a:rPr>
                      <m:t>→ ⊆ </m:t>
                    </m:r>
                    <m:r>
                      <a:rPr lang="en-US" i="1">
                        <a:latin typeface="Cambria Math" panose="02040503050406030204" pitchFamily="18" charset="0"/>
                      </a:rPr>
                      <m:t>𝑆</m:t>
                    </m:r>
                    <m:r>
                      <a:rPr lang="en-US" i="1">
                        <a:latin typeface="Cambria Math" panose="02040503050406030204" pitchFamily="18" charset="0"/>
                      </a:rPr>
                      <m:t> × </m:t>
                    </m:r>
                    <m:r>
                      <a:rPr lang="en-US" i="1">
                        <a:latin typeface="Cambria Math" panose="02040503050406030204" pitchFamily="18" charset="0"/>
                      </a:rPr>
                      <m:t>𝐴𝑐𝑡</m:t>
                    </m:r>
                    <m:r>
                      <a:rPr lang="en-US" i="1">
                        <a:latin typeface="Cambria Math" panose="02040503050406030204" pitchFamily="18" charset="0"/>
                      </a:rPr>
                      <m:t> × </m:t>
                    </m:r>
                    <m:r>
                      <a:rPr lang="en-US" i="1">
                        <a:latin typeface="Cambria Math" panose="02040503050406030204" pitchFamily="18" charset="0"/>
                      </a:rPr>
                      <m:t>𝑆</m:t>
                    </m:r>
                  </m:oMath>
                </a14:m>
                <a:r>
                  <a:rPr lang="en-US" dirty="0"/>
                  <a:t> is a transition relation, </a:t>
                </a:r>
              </a:p>
              <a:p>
                <a:pPr lvl="0"/>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 ⊆ </m:t>
                    </m:r>
                    <m:r>
                      <a:rPr lang="en-US" i="1">
                        <a:latin typeface="Cambria Math" panose="02040503050406030204" pitchFamily="18" charset="0"/>
                      </a:rPr>
                      <m:t>𝑆</m:t>
                    </m:r>
                  </m:oMath>
                </a14:m>
                <a:r>
                  <a:rPr lang="en-US" dirty="0"/>
                  <a:t> is a set of initial states, </a:t>
                </a:r>
              </a:p>
              <a:p>
                <a:pPr lvl="0"/>
                <a14:m>
                  <m:oMath xmlns:m="http://schemas.openxmlformats.org/officeDocument/2006/math">
                    <m:r>
                      <a:rPr lang="en-US" i="1">
                        <a:latin typeface="Cambria Math" panose="02040503050406030204" pitchFamily="18" charset="0"/>
                      </a:rPr>
                      <m:t>𝐴𝑃</m:t>
                    </m:r>
                  </m:oMath>
                </a14:m>
                <a:r>
                  <a:rPr lang="en-US" dirty="0"/>
                  <a:t> is a set of atomic propositions, and</a:t>
                </a:r>
              </a:p>
              <a:p>
                <a:pPr lvl="0"/>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𝐴𝑃</m:t>
                        </m:r>
                      </m:sup>
                    </m:sSup>
                    <m:r>
                      <a:rPr lang="en-US">
                        <a:latin typeface="Cambria Math" panose="02040503050406030204" pitchFamily="18" charset="0"/>
                      </a:rPr>
                      <m:t> </m:t>
                    </m:r>
                  </m:oMath>
                </a14:m>
                <a:r>
                  <a:rPr lang="en-US" dirty="0"/>
                  <a:t>is a labeling function.</a:t>
                </a:r>
              </a:p>
              <a:p>
                <a:r>
                  <a:rPr lang="en-US" dirty="0"/>
                  <a:t>TS is called finite if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𝐴𝑐𝑡</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𝐴𝑃</m:t>
                    </m:r>
                  </m:oMath>
                </a14:m>
                <a:r>
                  <a:rPr lang="en-US" dirty="0"/>
                  <a:t> are finite. </a:t>
                </a:r>
              </a:p>
              <a:p>
                <a:r>
                  <a:rPr lang="en-US" dirty="0"/>
                  <a:t> link</a:t>
                </a:r>
              </a:p>
              <a:p>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r="-406" b="-1681"/>
                </a:stretch>
              </a:blipFill>
            </p:spPr>
            <p:txBody>
              <a:bodyPr/>
              <a:lstStyle/>
              <a:p>
                <a:r>
                  <a:rPr lang="he-IL">
                    <a:noFill/>
                  </a:rPr>
                  <a:t> </a:t>
                </a:r>
              </a:p>
            </p:txBody>
          </p:sp>
        </mc:Fallback>
      </mc:AlternateContent>
    </p:spTree>
    <p:extLst>
      <p:ext uri="{BB962C8B-B14F-4D97-AF65-F5344CB8AC3E}">
        <p14:creationId xmlns:p14="http://schemas.microsoft.com/office/powerpoint/2010/main" val="249280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We can describe the behavior of transition system as follows. The transition system starts in some initial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𝐼</m:t>
                    </m:r>
                    <m:r>
                      <a:rPr lang="en-US" i="1">
                        <a:latin typeface="Cambria Math" panose="02040503050406030204" pitchFamily="18" charset="0"/>
                      </a:rPr>
                      <m:t> </m:t>
                    </m:r>
                  </m:oMath>
                </a14:m>
                <a:r>
                  <a:rPr lang="en-US" dirty="0"/>
                  <a:t>and evolves according to the transition relation </a:t>
                </a:r>
                <a14:m>
                  <m:oMath xmlns:m="http://schemas.openxmlformats.org/officeDocument/2006/math">
                    <m:r>
                      <a:rPr lang="en-US" i="1">
                        <a:latin typeface="Cambria Math" panose="02040503050406030204" pitchFamily="18" charset="0"/>
                      </a:rPr>
                      <m:t>→.</m:t>
                    </m:r>
                  </m:oMath>
                </a14:m>
                <a:r>
                  <a:rPr lang="en-US" dirty="0"/>
                  <a:t> That is, if s the current state, then a transition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 </m:t>
                    </m:r>
                    <m:box>
                      <m:boxPr>
                        <m:ctrlPr>
                          <a:rPr lang="en-US" i="1">
                            <a:latin typeface="Cambria Math" panose="02040503050406030204" pitchFamily="18" charset="0"/>
                          </a:rPr>
                        </m:ctrlPr>
                      </m:boxPr>
                      <m:e>
                        <m:groupChr>
                          <m:groupChrPr>
                            <m:chr m:val="→"/>
                            <m:vertJc m:val="bot"/>
                            <m:ctrlPr>
                              <a:rPr lang="en-US" i="1">
                                <a:latin typeface="Cambria Math" panose="02040503050406030204" pitchFamily="18" charset="0"/>
                              </a:rPr>
                            </m:ctrlPr>
                          </m:groupChrPr>
                          <m:e>
                            <m:r>
                              <a:rPr lang="en-US" i="1">
                                <a:latin typeface="Cambria Math" panose="02040503050406030204" pitchFamily="18" charset="0"/>
                              </a:rPr>
                              <m:t>𝛼</m:t>
                            </m:r>
                          </m:e>
                        </m:groupChr>
                      </m:e>
                    </m:box>
                    <m:r>
                      <a:rPr lang="en-US" i="1">
                        <a:latin typeface="Cambria Math" panose="02040503050406030204" pitchFamily="18" charset="0"/>
                      </a:rPr>
                      <m:t> </m:t>
                    </m:r>
                    <m:r>
                      <a:rPr lang="en-US" i="1">
                        <a:latin typeface="Cambria Math" panose="02040503050406030204" pitchFamily="18" charset="0"/>
                      </a:rPr>
                      <m:t>𝑞</m:t>
                    </m:r>
                  </m:oMath>
                </a14:m>
                <a:r>
                  <a:rPr lang="en-US" dirty="0"/>
                  <a:t> originating from </a:t>
                </a:r>
                <a14:m>
                  <m:oMath xmlns:m="http://schemas.openxmlformats.org/officeDocument/2006/math">
                    <m:r>
                      <a:rPr lang="en-US" i="1">
                        <a:latin typeface="Cambria Math" panose="02040503050406030204" pitchFamily="18" charset="0"/>
                      </a:rPr>
                      <m:t>𝑠</m:t>
                    </m:r>
                  </m:oMath>
                </a14:m>
                <a:r>
                  <a:rPr lang="en-US" dirty="0"/>
                  <a:t> is selected non-deterministically and taken, the action </a:t>
                </a:r>
                <a14:m>
                  <m:oMath xmlns:m="http://schemas.openxmlformats.org/officeDocument/2006/math">
                    <m:r>
                      <a:rPr lang="en-US" i="1">
                        <a:latin typeface="Cambria Math" panose="02040503050406030204" pitchFamily="18" charset="0"/>
                      </a:rPr>
                      <m:t>𝛼</m:t>
                    </m:r>
                  </m:oMath>
                </a14:m>
                <a:r>
                  <a:rPr lang="en-US" dirty="0"/>
                  <a:t> is performed and the transition system evolves from state </a:t>
                </a:r>
                <a:r>
                  <a:rPr lang="en-US" i="1" dirty="0"/>
                  <a:t>s</a:t>
                </a:r>
                <a:r>
                  <a:rPr lang="en-US" dirty="0"/>
                  <a:t> into the state q</a:t>
                </a:r>
                <a14:m>
                  <m:oMath xmlns:m="http://schemas.openxmlformats.org/officeDocument/2006/math">
                    <m:r>
                      <a:rPr lang="en-US" i="1">
                        <a:latin typeface="Cambria Math" panose="02040503050406030204" pitchFamily="18" charset="0"/>
                      </a:rPr>
                      <m:t>.</m:t>
                    </m:r>
                  </m:oMath>
                </a14:m>
                <a:endParaRPr lang="en-US" dirty="0"/>
              </a:p>
              <a:p>
                <a:r>
                  <a:rPr lang="en-US" dirty="0"/>
                  <a:t>This selection procedure is repeated in state </a:t>
                </a:r>
                <a14:m>
                  <m:oMath xmlns:m="http://schemas.openxmlformats.org/officeDocument/2006/math">
                    <m:r>
                      <a:rPr lang="en-US" i="1">
                        <a:latin typeface="Cambria Math" panose="02040503050406030204" pitchFamily="18" charset="0"/>
                      </a:rPr>
                      <m:t>𝑞</m:t>
                    </m:r>
                  </m:oMath>
                </a14:m>
                <a:r>
                  <a:rPr lang="en-US" dirty="0"/>
                  <a:t> and finishes once a state is encountered that has no outgoing transitions. It is important to realize that in case a state has more than one outgoing transition, the “next” transition is chosen in a purely nondeterministic fashion. That is, the outcome of this selection process is not known a priori. Similarly, when the set of initial states consists of more than one state, the start state is selected non-deterministically.</a:t>
                </a:r>
              </a:p>
              <a:p>
                <a:r>
                  <a:rPr lang="en-US" dirty="0"/>
                  <a:t>The labeling function </a:t>
                </a:r>
                <a14:m>
                  <m:oMath xmlns:m="http://schemas.openxmlformats.org/officeDocument/2006/math">
                    <m:r>
                      <a:rPr lang="en-US" i="1">
                        <a:latin typeface="Cambria Math" panose="02040503050406030204" pitchFamily="18" charset="0"/>
                      </a:rPr>
                      <m:t>𝐿</m:t>
                    </m:r>
                  </m:oMath>
                </a14:m>
                <a:r>
                  <a:rPr lang="en-US" dirty="0"/>
                  <a:t> relates </a:t>
                </a:r>
                <a14:m>
                  <m:oMath xmlns:m="http://schemas.openxmlformats.org/officeDocument/2006/math">
                    <m:r>
                      <a:rPr lang="en-US" i="1">
                        <a:latin typeface="Cambria Math" panose="02040503050406030204" pitchFamily="18" charset="0"/>
                      </a:rPr>
                      <m:t>𝑎</m:t>
                    </m:r>
                  </m:oMath>
                </a14:m>
                <a:r>
                  <a:rPr lang="en-US" dirty="0"/>
                  <a:t> set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𝐴𝑃</m:t>
                        </m:r>
                      </m:sup>
                    </m:sSup>
                    <m:r>
                      <a:rPr lang="en-US">
                        <a:latin typeface="Cambria Math" panose="02040503050406030204" pitchFamily="18" charset="0"/>
                      </a:rPr>
                      <m:t> </m:t>
                    </m:r>
                  </m:oMath>
                </a14:m>
                <a:r>
                  <a:rPr lang="en-US" dirty="0"/>
                  <a:t>of atomic propositions to state </a:t>
                </a:r>
                <a14:m>
                  <m:oMath xmlns:m="http://schemas.openxmlformats.org/officeDocument/2006/math">
                    <m:r>
                      <a:rPr lang="en-US" i="1">
                        <a:latin typeface="Cambria Math" panose="02040503050406030204" pitchFamily="18" charset="0"/>
                      </a:rPr>
                      <m:t>𝑠</m:t>
                    </m:r>
                  </m:oMath>
                </a14:m>
                <a:r>
                  <a:rPr lang="en-US" i="1" dirty="0"/>
                  <a:t>.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intuitively stands for exactly those atomic propositions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 </m:t>
                    </m:r>
                    <m:r>
                      <a:rPr lang="en-US" i="1">
                        <a:latin typeface="Cambria Math" panose="02040503050406030204" pitchFamily="18" charset="0"/>
                      </a:rPr>
                      <m:t>𝐴𝑃</m:t>
                    </m:r>
                  </m:oMath>
                </a14:m>
                <a:r>
                  <a:rPr lang="en-US" dirty="0"/>
                  <a:t> which are satisfied on the state </a:t>
                </a:r>
                <a14:m>
                  <m:oMath xmlns:m="http://schemas.openxmlformats.org/officeDocument/2006/math">
                    <m:r>
                      <a:rPr lang="en-US" i="1">
                        <a:latin typeface="Cambria Math" panose="02040503050406030204" pitchFamily="18" charset="0"/>
                      </a:rPr>
                      <m:t>𝑠</m:t>
                    </m:r>
                  </m:oMath>
                </a14:m>
                <a:r>
                  <a:rPr lang="en-US" dirty="0"/>
                  <a:t>.</a:t>
                </a:r>
              </a:p>
              <a:p>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r="-1507"/>
                </a:stretch>
              </a:blipFill>
            </p:spPr>
            <p:txBody>
              <a:bodyPr/>
              <a:lstStyle/>
              <a:p>
                <a:r>
                  <a:rPr lang="he-IL">
                    <a:noFill/>
                  </a:rPr>
                  <a:t> </a:t>
                </a:r>
              </a:p>
            </p:txBody>
          </p:sp>
        </mc:Fallback>
      </mc:AlternateContent>
    </p:spTree>
    <p:extLst>
      <p:ext uri="{BB962C8B-B14F-4D97-AF65-F5344CB8AC3E}">
        <p14:creationId xmlns:p14="http://schemas.microsoft.com/office/powerpoint/2010/main" val="12184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graph</a:t>
            </a:r>
            <a:r>
              <a:rPr lang="en-US" b="1" dirty="0" smtClean="0"/>
              <a:t>(PG)</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b="1" dirty="0"/>
                  <a:t>Program Graph </a:t>
                </a:r>
                <a:r>
                  <a:rPr lang="en-US" dirty="0" smtClean="0"/>
                  <a:t>Program </a:t>
                </a:r>
                <a:r>
                  <a:rPr lang="en-US" dirty="0"/>
                  <a:t>graph s are defined over a set </a:t>
                </a:r>
                <a14:m>
                  <m:oMath xmlns:m="http://schemas.openxmlformats.org/officeDocument/2006/math">
                    <m:r>
                      <a:rPr lang="en-US" i="1">
                        <a:latin typeface="Cambria Math" panose="02040503050406030204" pitchFamily="18" charset="0"/>
                      </a:rPr>
                      <m:t>𝑉𝑎𝑟</m:t>
                    </m:r>
                  </m:oMath>
                </a14:m>
                <a:r>
                  <a:rPr lang="en-US" dirty="0"/>
                  <a:t> of typed variables. Essentially, this means that a standardized type (e.g., </a:t>
                </a:r>
                <a:r>
                  <a:rPr lang="en-US" dirty="0" err="1"/>
                  <a:t>boolean</a:t>
                </a:r>
                <a:r>
                  <a:rPr lang="en-US" dirty="0"/>
                  <a:t>, integer, or char) is associated with each variable. The type of variable </a:t>
                </a:r>
                <a:r>
                  <a:rPr lang="en-US" i="1" dirty="0"/>
                  <a:t>x</a:t>
                </a:r>
                <a:r>
                  <a:rPr lang="en-US" dirty="0"/>
                  <a:t> is called the domain </a:t>
                </a:r>
                <a14:m>
                  <m:oMath xmlns:m="http://schemas.openxmlformats.org/officeDocument/2006/math">
                    <m:r>
                      <a:rPr lang="en-US" i="1">
                        <a:latin typeface="Cambria Math" panose="02040503050406030204" pitchFamily="18" charset="0"/>
                      </a:rPr>
                      <m:t>𝑑𝑜𝑚</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of </a:t>
                </a:r>
                <a14:m>
                  <m:oMath xmlns:m="http://schemas.openxmlformats.org/officeDocument/2006/math">
                    <m:r>
                      <a:rPr lang="en-US" i="1">
                        <a:latin typeface="Cambria Math" panose="02040503050406030204" pitchFamily="18" charset="0"/>
                      </a:rPr>
                      <m:t>𝑥</m:t>
                    </m:r>
                  </m:oMath>
                </a14:m>
                <a:r>
                  <a:rPr lang="en-US" dirty="0"/>
                  <a:t>. Let </a:t>
                </a:r>
                <a14:m>
                  <m:oMath xmlns:m="http://schemas.openxmlformats.org/officeDocument/2006/math">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oMath>
                </a14:m>
                <a:r>
                  <a:rPr lang="en-US" dirty="0"/>
                  <a:t> denote the set of (variable) evaluations that assign values to variables. </a:t>
                </a:r>
                <a:r>
                  <a:rPr lang="en-US" i="1" dirty="0"/>
                  <a:t>Cond(</a:t>
                </a:r>
                <a:r>
                  <a:rPr lang="en-US" i="1" dirty="0" err="1"/>
                  <a:t>Var</a:t>
                </a:r>
                <a:r>
                  <a:rPr lang="en-US" i="1" dirty="0"/>
                  <a:t>)</a:t>
                </a:r>
                <a:r>
                  <a:rPr lang="en-US" dirty="0"/>
                  <a:t> is the set of Boolean conditions over </a:t>
                </a:r>
                <a14:m>
                  <m:oMath xmlns:m="http://schemas.openxmlformats.org/officeDocument/2006/math">
                    <m:r>
                      <a:rPr lang="en-US" i="1">
                        <a:latin typeface="Cambria Math" panose="02040503050406030204" pitchFamily="18" charset="0"/>
                      </a:rPr>
                      <m:t>𝑉𝑎𝑟</m:t>
                    </m:r>
                  </m:oMath>
                </a14:m>
                <a:r>
                  <a:rPr lang="en-US" dirty="0"/>
                  <a:t>. </a:t>
                </a:r>
              </a:p>
              <a:p>
                <a:r>
                  <a:rPr lang="en-US" b="1" u="sng" dirty="0"/>
                  <a:t>Definition</a:t>
                </a:r>
                <a:r>
                  <a:rPr lang="en-US" b="1" dirty="0"/>
                  <a:t>: </a:t>
                </a:r>
                <a:r>
                  <a:rPr lang="en-US" b="1" dirty="0" smtClean="0"/>
                  <a:t/>
                </a:r>
                <a:br>
                  <a:rPr lang="en-US" b="1" dirty="0" smtClean="0"/>
                </a:br>
                <a:r>
                  <a:rPr lang="en-US" dirty="0" smtClean="0"/>
                  <a:t>A </a:t>
                </a:r>
                <a:r>
                  <a:rPr lang="en-US" dirty="0"/>
                  <a:t>program graph (PG) over set </a:t>
                </a:r>
                <a:r>
                  <a:rPr lang="en-US" dirty="0" err="1"/>
                  <a:t>Var</a:t>
                </a:r>
                <a:r>
                  <a:rPr lang="en-US" dirty="0"/>
                  <a:t> of typed variables is a tuple </a:t>
                </a:r>
                <a:r>
                  <a:rPr lang="en-US" dirty="0" smtClean="0"/>
                  <a:t>(</a:t>
                </a:r>
                <a:r>
                  <a:rPr lang="en-US" i="1" dirty="0" err="1"/>
                  <a:t>Loc</a:t>
                </a:r>
                <a:r>
                  <a:rPr lang="en-US" i="1" dirty="0"/>
                  <a:t>, Act, Effect,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𝐿𝑜𝑐</m:t>
                        </m:r>
                      </m:e>
                      <m:sub>
                        <m:r>
                          <a:rPr lang="en-US" i="1">
                            <a:latin typeface="Cambria Math" panose="02040503050406030204" pitchFamily="18" charset="0"/>
                          </a:rPr>
                          <m:t>0</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oMath>
                </a14:m>
                <a:r>
                  <a:rPr lang="en-US" dirty="0"/>
                  <a:t>) where:</a:t>
                </a:r>
                <a:r>
                  <a:rPr lang="he-IL" dirty="0"/>
                  <a:t>	</a:t>
                </a:r>
                <a:endParaRPr lang="en-US" dirty="0"/>
              </a:p>
              <a:p>
                <a:pPr lvl="0"/>
                <a14:m>
                  <m:oMath xmlns:m="http://schemas.openxmlformats.org/officeDocument/2006/math">
                    <m:r>
                      <a:rPr lang="en-US" i="1">
                        <a:latin typeface="Cambria Math" panose="02040503050406030204" pitchFamily="18" charset="0"/>
                      </a:rPr>
                      <m:t>𝐿𝑜𝑐</m:t>
                    </m:r>
                  </m:oMath>
                </a14:m>
                <a:r>
                  <a:rPr lang="en-US" dirty="0"/>
                  <a:t> is a set of locations,</a:t>
                </a:r>
                <a:endParaRPr lang="en-US" dirty="0">
                  <a:effectLst/>
                </a:endParaRPr>
              </a:p>
              <a:p>
                <a:pPr lvl="0"/>
                <a14:m>
                  <m:oMath xmlns:m="http://schemas.openxmlformats.org/officeDocument/2006/math">
                    <m:r>
                      <a:rPr lang="en-US" i="1">
                        <a:latin typeface="Cambria Math" panose="02040503050406030204" pitchFamily="18" charset="0"/>
                      </a:rPr>
                      <m:t>𝐴𝑐𝑡</m:t>
                    </m:r>
                  </m:oMath>
                </a14:m>
                <a:r>
                  <a:rPr lang="en-US" dirty="0"/>
                  <a:t> is a set of actions,</a:t>
                </a:r>
                <a:endParaRPr lang="en-US" dirty="0">
                  <a:effectLst/>
                </a:endParaRPr>
              </a:p>
              <a:p>
                <a:pPr lvl="0"/>
                <a14:m>
                  <m:oMath xmlns:m="http://schemas.openxmlformats.org/officeDocument/2006/math">
                    <m:r>
                      <a:rPr lang="en-US" i="1">
                        <a:latin typeface="Cambria Math" panose="02040503050406030204" pitchFamily="18" charset="0"/>
                      </a:rPr>
                      <m:t>𝐸𝑓𝑓𝑒𝑐𝑡</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 →</m:t>
                    </m:r>
                    <m:r>
                      <a:rPr lang="en-US" i="1">
                        <a:latin typeface="Cambria Math" panose="02040503050406030204" pitchFamily="18" charset="0"/>
                      </a:rPr>
                      <m:t>𝐸𝑣𝑎𝑙</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 </m:t>
                    </m:r>
                  </m:oMath>
                </a14:m>
                <a:r>
                  <a:rPr lang="en-US" dirty="0"/>
                  <a:t>is the effect function,</a:t>
                </a:r>
                <a:endParaRPr lang="en-US" dirty="0">
                  <a:effectLst/>
                </a:endParaRPr>
              </a:p>
              <a:p>
                <a:pPr lvl="0"/>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𝐿𝑜𝑐</m:t>
                    </m:r>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𝐴𝑐𝑡</m:t>
                    </m:r>
                    <m:r>
                      <a:rPr lang="en-US" i="1">
                        <a:latin typeface="Cambria Math" panose="02040503050406030204" pitchFamily="18" charset="0"/>
                      </a:rPr>
                      <m:t>×</m:t>
                    </m:r>
                    <m:r>
                      <a:rPr lang="en-US" i="1">
                        <a:latin typeface="Cambria Math" panose="02040503050406030204" pitchFamily="18" charset="0"/>
                      </a:rPr>
                      <m:t>𝐿𝑜𝑐</m:t>
                    </m:r>
                  </m:oMath>
                </a14:m>
                <a:r>
                  <a:rPr lang="en-US" dirty="0"/>
                  <a:t> is the conditional transition relation,</a:t>
                </a:r>
                <a:endParaRPr lang="en-US" dirty="0">
                  <a:effectLst/>
                </a:endParaRPr>
              </a:p>
              <a:p>
                <a:pPr lv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𝐿𝑜𝑐</m:t>
                        </m:r>
                      </m:e>
                      <m:sub>
                        <m:r>
                          <a:rPr lang="en-US" i="1">
                            <a:latin typeface="Cambria Math" panose="02040503050406030204" pitchFamily="18" charset="0"/>
                          </a:rPr>
                          <m:t>0</m:t>
                        </m:r>
                      </m:sub>
                    </m:sSub>
                  </m:oMath>
                </a14:m>
                <a:r>
                  <a:rPr lang="en-US" i="1" dirty="0"/>
                  <a:t>⊆</a:t>
                </a:r>
                <a14:m>
                  <m:oMath xmlns:m="http://schemas.openxmlformats.org/officeDocument/2006/math">
                    <m:r>
                      <a:rPr lang="en-US" i="1">
                        <a:latin typeface="Cambria Math" panose="02040503050406030204" pitchFamily="18" charset="0"/>
                      </a:rPr>
                      <m:t>𝐿𝑜𝑐</m:t>
                    </m:r>
                  </m:oMath>
                </a14:m>
                <a:r>
                  <a:rPr lang="en-US" dirty="0"/>
                  <a:t> is a set of initial locations,</a:t>
                </a:r>
                <a:endParaRPr lang="en-US" dirty="0">
                  <a:effectLst/>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𝐶𝑜𝑛𝑑</m:t>
                    </m:r>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oMath>
                </a14:m>
                <a:r>
                  <a:rPr lang="en-US" dirty="0"/>
                  <a:t> is the initial condition</a:t>
                </a:r>
                <a:r>
                  <a:rPr lang="en-US" dirty="0">
                    <a:effectLst/>
                  </a:rPr>
                  <a:t> </a:t>
                </a:r>
                <a:r>
                  <a:rPr lang="en-US" dirty="0"/>
                  <a:t> link</a:t>
                </a:r>
              </a:p>
              <a:p>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he-IL">
                    <a:noFill/>
                  </a:rPr>
                  <a:t> </a:t>
                </a:r>
              </a:p>
            </p:txBody>
          </p:sp>
        </mc:Fallback>
      </mc:AlternateContent>
    </p:spTree>
    <p:extLst>
      <p:ext uri="{BB962C8B-B14F-4D97-AF65-F5344CB8AC3E}">
        <p14:creationId xmlns:p14="http://schemas.microsoft.com/office/powerpoint/2010/main" val="328937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graph example</a:t>
            </a:r>
            <a:endParaRPr lang="he-IL" dirty="0"/>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1700207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Temporal Logic </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i="1" dirty="0"/>
                  <a:t>Linear Temporal logics</a:t>
                </a:r>
                <a:r>
                  <a:rPr lang="en-US" dirty="0"/>
                  <a:t> </a:t>
                </a:r>
                <a:r>
                  <a:rPr lang="en-US" i="1" dirty="0"/>
                  <a:t> (LTL)</a:t>
                </a:r>
                <a:r>
                  <a:rPr lang="en-US" dirty="0"/>
                  <a:t> is a convenient formalism for specifying and verifying properties of reactive systems. We can say that the modalities in Temporal Logic are Time abstract </a:t>
                </a:r>
              </a:p>
              <a:p>
                <a:r>
                  <a:rPr lang="en-US" i="1" dirty="0"/>
                  <a:t>Linear temporal property</a:t>
                </a:r>
                <a:r>
                  <a:rPr lang="en-US" dirty="0"/>
                  <a:t> (LT properties) is a temporal logic formula that describes a set of infinite sequences for which it is true. </a:t>
                </a:r>
              </a:p>
              <a:p>
                <a:r>
                  <a:rPr lang="en-US" dirty="0"/>
                  <a:t>The underlying nature of time in temporal logics is </a:t>
                </a:r>
                <a:r>
                  <a:rPr lang="en-US" i="1" dirty="0"/>
                  <a:t>linear</a:t>
                </a:r>
                <a:r>
                  <a:rPr lang="en-US" dirty="0"/>
                  <a:t>. i.e.,  at each moment in time there is a single successor moment, several model-checking tools use LTL as a property specification language. The model checker SPIN is a prominent example of such an automated verification tool.	</a:t>
                </a:r>
              </a:p>
              <a:p>
                <a:r>
                  <a:rPr lang="en-US" b="1" i="1" u="sng" dirty="0"/>
                  <a:t>Syntax:</a:t>
                </a:r>
                <a:r>
                  <a:rPr lang="en-US" dirty="0"/>
                  <a:t> LTL formulae over the set AP of atomic proposition are formed according to the following gramma</a:t>
                </a:r>
                <a14:m>
                  <m:oMath xmlns:m="http://schemas.openxmlformats.org/officeDocument/2006/math">
                    <m:r>
                      <a:rPr lang="en-US" i="1">
                        <a:latin typeface="Cambria Math" panose="02040503050406030204" pitchFamily="18" charset="0"/>
                      </a:rPr>
                      <m:t>: </m:t>
                    </m:r>
                  </m:oMath>
                </a14:m>
                <a:endParaRPr lang="en-US" dirty="0"/>
              </a:p>
              <a:p>
                <a14:m>
                  <m:oMath xmlns:m="http://schemas.openxmlformats.org/officeDocument/2006/math">
                    <m:r>
                      <a:rPr lang="en-US" i="1">
                        <a:latin typeface="Cambria Math" panose="02040503050406030204" pitchFamily="18" charset="0"/>
                      </a:rPr>
                      <m:t>𝜑</m:t>
                    </m:r>
                    <m:r>
                      <a:rPr lang="en-US" i="1">
                        <a:latin typeface="Cambria Math" panose="02040503050406030204" pitchFamily="18" charset="0"/>
                      </a:rPr>
                      <m:t>  :≔ </m:t>
                    </m:r>
                    <m:r>
                      <a:rPr lang="en-US" i="1">
                        <a:latin typeface="Cambria Math" panose="02040503050406030204" pitchFamily="18" charset="0"/>
                      </a:rPr>
                      <m:t>𝑡𝑟𝑢𝑒</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2</m:t>
                                </m:r>
                              </m:sub>
                            </m:sSub>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𝜑</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𝛰𝜑</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𝑈</m:t>
                    </m:r>
                    <m:sSub>
                      <m:sSubPr>
                        <m:ctrlPr>
                          <a:rPr lang="en-US" i="1">
                            <a:latin typeface="Cambria Math" panose="02040503050406030204" pitchFamily="18" charset="0"/>
                          </a:rPr>
                        </m:ctrlPr>
                      </m:sSubPr>
                      <m:e>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2</m:t>
                        </m:r>
                        <m:r>
                          <a:rPr lang="en-US" i="1">
                            <a:latin typeface="Cambria Math" panose="02040503050406030204" pitchFamily="18" charset="0"/>
                          </a:rPr>
                          <m:t> </m:t>
                        </m:r>
                      </m:sub>
                    </m:sSub>
                  </m:oMath>
                </a14:m>
                <a:r>
                  <a:rPr lang="en-US" i="1" dirty="0"/>
                  <a:t>,</a:t>
                </a:r>
                <a:endParaRPr lang="en-US" dirty="0"/>
              </a:p>
              <a:p>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501" b="-700"/>
                </a:stretch>
              </a:blipFill>
            </p:spPr>
            <p:txBody>
              <a:bodyPr/>
              <a:lstStyle/>
              <a:p>
                <a:r>
                  <a:rPr lang="he-IL">
                    <a:noFill/>
                  </a:rPr>
                  <a:t> </a:t>
                </a:r>
              </a:p>
            </p:txBody>
          </p:sp>
        </mc:Fallback>
      </mc:AlternateContent>
    </p:spTree>
    <p:extLst>
      <p:ext uri="{BB962C8B-B14F-4D97-AF65-F5344CB8AC3E}">
        <p14:creationId xmlns:p14="http://schemas.microsoft.com/office/powerpoint/2010/main" val="1490719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Temporal Logic  (cont.)</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lvl="0"/>
                <a:r>
                  <a:rPr lang="en-US" b="1" dirty="0"/>
                  <a:t>The atomic proposition</a:t>
                </a:r>
                <a:r>
                  <a:rPr lang="en-US" dirty="0"/>
                  <a:t>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 </m:t>
                    </m:r>
                    <m:r>
                      <a:rPr lang="en-US" i="1">
                        <a:latin typeface="Cambria Math" panose="02040503050406030204" pitchFamily="18" charset="0"/>
                      </a:rPr>
                      <m:t>𝐴𝑃</m:t>
                    </m:r>
                    <m:r>
                      <a:rPr lang="en-US" i="1">
                        <a:latin typeface="Cambria Math" panose="02040503050406030204" pitchFamily="18" charset="0"/>
                      </a:rPr>
                      <m:t> </m:t>
                    </m:r>
                  </m:oMath>
                </a14:m>
                <a:r>
                  <a:rPr lang="en-US" dirty="0"/>
                  <a:t>checks that the given statement or assertion is true on a state. Typically, the atoms are assertions about the values of control variables (e.g., locations in program graphs) or the values of program variables.</a:t>
                </a:r>
              </a:p>
              <a:p>
                <a:pPr lvl="0"/>
                <a:r>
                  <a:rPr lang="en-US" b="1" dirty="0"/>
                  <a:t>The next-modality</a:t>
                </a:r>
                <a:r>
                  <a:rPr lang="en-US" dirty="0"/>
                  <a:t> is a unary prefix operator and requires a single LTL formula as argument. Formula </a:t>
                </a:r>
                <a14:m>
                  <m:oMath xmlns:m="http://schemas.openxmlformats.org/officeDocument/2006/math">
                    <m:r>
                      <a:rPr lang="en-US" i="1">
                        <a:latin typeface="Cambria Math" panose="02040503050406030204" pitchFamily="18" charset="0"/>
                      </a:rPr>
                      <m:t>𝜑</m:t>
                    </m:r>
                    <m:r>
                      <a:rPr lang="en-US" i="1">
                        <a:latin typeface="Cambria Math" panose="02040503050406030204" pitchFamily="18" charset="0"/>
                      </a:rPr>
                      <m:t>   </m:t>
                    </m:r>
                  </m:oMath>
                </a14:m>
                <a:r>
                  <a:rPr lang="en-US" dirty="0"/>
                  <a:t>holds at the current moment, if </a:t>
                </a:r>
                <a14:m>
                  <m:oMath xmlns:m="http://schemas.openxmlformats.org/officeDocument/2006/math">
                    <m:r>
                      <a:rPr lang="en-US" i="1">
                        <a:latin typeface="Cambria Math" panose="02040503050406030204" pitchFamily="18" charset="0"/>
                      </a:rPr>
                      <m:t>𝜑</m:t>
                    </m:r>
                  </m:oMath>
                </a14:m>
                <a:r>
                  <a:rPr lang="en-US" i="1" dirty="0"/>
                  <a:t> </a:t>
                </a:r>
                <a:r>
                  <a:rPr lang="en-US" dirty="0"/>
                  <a:t>holds in the next “step”.</a:t>
                </a:r>
              </a:p>
              <a:p>
                <a:pPr lvl="0"/>
                <a:r>
                  <a:rPr lang="en-US" b="1" dirty="0"/>
                  <a:t>The Until-modality</a:t>
                </a:r>
                <a:r>
                  <a:rPr lang="en-US" dirty="0"/>
                  <a:t> is a binary infix operator and requires two LTL formulae as argument. Formula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𝑈</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𝜑</m:t>
                        </m:r>
                      </m:e>
                      <m:sub>
                        <m:r>
                          <a:rPr lang="en-US" i="1">
                            <a:latin typeface="Cambria Math" panose="02040503050406030204" pitchFamily="18" charset="0"/>
                          </a:rPr>
                          <m:t>2</m:t>
                        </m:r>
                      </m:sub>
                    </m:sSub>
                  </m:oMath>
                </a14:m>
                <a:r>
                  <a:rPr lang="en-US" dirty="0"/>
                  <a:t> holds at the current moment, if there is some future moment for which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holds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 </m:t>
                    </m:r>
                  </m:oMath>
                </a14:m>
                <a:r>
                  <a:rPr lang="en-US" dirty="0"/>
                  <a:t>holds at all moments until that future moment.</a:t>
                </a:r>
              </a:p>
              <a:p>
                <a:pPr lvl="0"/>
                <a:r>
                  <a:rPr lang="en-US" b="1" dirty="0"/>
                  <a:t>There are 2 additional temporal operators:</a:t>
                </a:r>
                <a:endParaRPr lang="en-US" dirty="0"/>
              </a:p>
              <a:p>
                <a:r>
                  <a:rPr lang="en-US" dirty="0"/>
                  <a:t>◊</a:t>
                </a:r>
                <a14:m>
                  <m:oMath xmlns:m="http://schemas.openxmlformats.org/officeDocument/2006/math">
                    <m:r>
                      <a:rPr lang="en-US" i="1">
                        <a:latin typeface="Cambria Math" panose="02040503050406030204" pitchFamily="18" charset="0"/>
                      </a:rPr>
                      <m:t> </m:t>
                    </m:r>
                  </m:oMath>
                </a14:m>
                <a:r>
                  <a:rPr lang="en-US" dirty="0"/>
                  <a:t>  “eventually” (eventually in the future)</a:t>
                </a:r>
              </a:p>
              <a:p>
                <a:r>
                  <a:rPr lang="en-US" dirty="0"/>
                  <a:t>□  “always” (now and forever in the future)</a:t>
                </a:r>
              </a:p>
              <a:p>
                <a:pPr lvl="0"/>
                <a:r>
                  <a:rPr lang="en-US" dirty="0"/>
                  <a:t>By combining the temporal modalities ◊ and □, new temporal modalities are obtained</a:t>
                </a:r>
              </a:p>
              <a:p>
                <a:r>
                  <a:rPr lang="en-US" dirty="0"/>
                  <a:t>□◊</a:t>
                </a:r>
                <a14:m>
                  <m:oMath xmlns:m="http://schemas.openxmlformats.org/officeDocument/2006/math">
                    <m:r>
                      <a:rPr lang="en-US" i="1">
                        <a:latin typeface="Cambria Math" panose="02040503050406030204" pitchFamily="18" charset="0"/>
                      </a:rPr>
                      <m:t>𝜑</m:t>
                    </m:r>
                  </m:oMath>
                </a14:m>
                <a:r>
                  <a:rPr lang="en-US" i="1" dirty="0"/>
                  <a:t> </a:t>
                </a:r>
                <a:r>
                  <a:rPr lang="en-US" dirty="0"/>
                  <a:t>“infinitely often </a:t>
                </a:r>
                <a14:m>
                  <m:oMath xmlns:m="http://schemas.openxmlformats.org/officeDocument/2006/math">
                    <m:r>
                      <a:rPr lang="en-US" i="1">
                        <a:latin typeface="Cambria Math" panose="02040503050406030204" pitchFamily="18" charset="0"/>
                      </a:rPr>
                      <m:t>𝜑</m:t>
                    </m:r>
                  </m:oMath>
                </a14:m>
                <a:r>
                  <a:rPr lang="en-US" dirty="0"/>
                  <a:t>”</a:t>
                </a:r>
              </a:p>
              <a:p>
                <a:r>
                  <a:rPr lang="en-US" dirty="0"/>
                  <a:t> </a:t>
                </a:r>
                <a:r>
                  <a:rPr lang="en-US" dirty="0" smtClean="0"/>
                  <a:t>◊</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𝜑</m:t>
                    </m:r>
                  </m:oMath>
                </a14:m>
                <a:r>
                  <a:rPr lang="en-US" i="1" dirty="0"/>
                  <a:t> </a:t>
                </a:r>
                <a:r>
                  <a:rPr lang="en-US" dirty="0"/>
                  <a:t>“eventually forever </a:t>
                </a:r>
                <a14:m>
                  <m:oMath xmlns:m="http://schemas.openxmlformats.org/officeDocument/2006/math">
                    <m:r>
                      <a:rPr lang="en-US" i="1">
                        <a:latin typeface="Cambria Math" panose="02040503050406030204" pitchFamily="18" charset="0"/>
                      </a:rPr>
                      <m:t>𝜑</m:t>
                    </m:r>
                  </m:oMath>
                </a14:m>
                <a:r>
                  <a:rPr lang="en-US" dirty="0"/>
                  <a:t>”</a:t>
                </a:r>
              </a:p>
              <a:p>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986"/>
                </a:stretch>
              </a:blipFill>
            </p:spPr>
            <p:txBody>
              <a:bodyPr/>
              <a:lstStyle/>
              <a:p>
                <a:r>
                  <a:rPr lang="he-IL">
                    <a:noFill/>
                  </a:rPr>
                  <a:t> </a:t>
                </a:r>
              </a:p>
            </p:txBody>
          </p:sp>
        </mc:Fallback>
      </mc:AlternateContent>
    </p:spTree>
    <p:extLst>
      <p:ext uri="{BB962C8B-B14F-4D97-AF65-F5344CB8AC3E}">
        <p14:creationId xmlns:p14="http://schemas.microsoft.com/office/powerpoint/2010/main" val="303542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80975"/>
            <a:ext cx="10515600" cy="1325563"/>
          </a:xfrm>
        </p:spPr>
        <p:txBody>
          <a:bodyPr/>
          <a:lstStyle/>
          <a:p>
            <a:r>
              <a:rPr lang="en-US" b="1" u="sng" dirty="0"/>
              <a:t>Semantics of LTL over Paths and States: </a:t>
            </a:r>
            <a:endParaRPr lang="he-IL" dirty="0"/>
          </a:p>
        </p:txBody>
      </p:sp>
      <p:pic>
        <p:nvPicPr>
          <p:cNvPr id="1052" name="Picture 5"/>
          <p:cNvPicPr>
            <a:picLocks noChangeAspect="1" noChangeArrowheads="1"/>
          </p:cNvPicPr>
          <p:nvPr/>
        </p:nvPicPr>
        <p:blipFill>
          <a:blip r:embed="rId2">
            <a:extLst>
              <a:ext uri="{28A0092B-C50C-407E-A947-70E740481C1C}">
                <a14:useLocalDpi xmlns:a14="http://schemas.microsoft.com/office/drawing/2010/main" val="0"/>
              </a:ext>
            </a:extLst>
          </a:blip>
          <a:srcRect l="30461" t="33955" r="32108" b="60316"/>
          <a:stretch>
            <a:fillRect/>
          </a:stretch>
        </p:blipFill>
        <p:spPr bwMode="auto">
          <a:xfrm>
            <a:off x="1836737" y="1605129"/>
            <a:ext cx="7746055" cy="647959"/>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p:cNvPicPr>
            <a:picLocks noChangeAspect="1" noChangeArrowheads="1"/>
          </p:cNvPicPr>
          <p:nvPr/>
        </p:nvPicPr>
        <p:blipFill>
          <a:blip r:embed="rId3">
            <a:extLst>
              <a:ext uri="{28A0092B-C50C-407E-A947-70E740481C1C}">
                <a14:useLocalDpi xmlns:a14="http://schemas.microsoft.com/office/drawing/2010/main" val="0"/>
              </a:ext>
            </a:extLst>
          </a:blip>
          <a:srcRect l="30937" t="30243" r="32143" b="62466"/>
          <a:stretch>
            <a:fillRect/>
          </a:stretch>
        </p:blipFill>
        <p:spPr bwMode="auto">
          <a:xfrm>
            <a:off x="1836737" y="2557944"/>
            <a:ext cx="8084765" cy="67741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9"/>
          <p:cNvPicPr>
            <a:picLocks noChangeAspect="1" noChangeArrowheads="1"/>
          </p:cNvPicPr>
          <p:nvPr/>
        </p:nvPicPr>
        <p:blipFill>
          <a:blip r:embed="rId3">
            <a:extLst>
              <a:ext uri="{28A0092B-C50C-407E-A947-70E740481C1C}">
                <a14:useLocalDpi xmlns:a14="http://schemas.microsoft.com/office/drawing/2010/main" val="0"/>
              </a:ext>
            </a:extLst>
          </a:blip>
          <a:srcRect l="32732" t="37534" r="32120" b="54095"/>
          <a:stretch>
            <a:fillRect/>
          </a:stretch>
        </p:blipFill>
        <p:spPr bwMode="auto">
          <a:xfrm>
            <a:off x="1907222" y="3556235"/>
            <a:ext cx="7466251" cy="751043"/>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10"/>
          <p:cNvPicPr>
            <a:picLocks noChangeAspect="1" noChangeArrowheads="1"/>
          </p:cNvPicPr>
          <p:nvPr/>
        </p:nvPicPr>
        <p:blipFill>
          <a:blip r:embed="rId3">
            <a:extLst>
              <a:ext uri="{28A0092B-C50C-407E-A947-70E740481C1C}">
                <a14:useLocalDpi xmlns:a14="http://schemas.microsoft.com/office/drawing/2010/main" val="0"/>
              </a:ext>
            </a:extLst>
          </a:blip>
          <a:srcRect l="30971" t="46445" r="32323" b="45184"/>
          <a:stretch>
            <a:fillRect/>
          </a:stretch>
        </p:blipFill>
        <p:spPr bwMode="auto">
          <a:xfrm>
            <a:off x="2201747" y="5547369"/>
            <a:ext cx="6877200" cy="8246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11"/>
          <p:cNvPicPr>
            <a:picLocks noChangeAspect="1" noChangeArrowheads="1"/>
          </p:cNvPicPr>
          <p:nvPr/>
        </p:nvPicPr>
        <p:blipFill>
          <a:blip r:embed="rId3">
            <a:extLst>
              <a:ext uri="{28A0092B-C50C-407E-A947-70E740481C1C}">
                <a14:useLocalDpi xmlns:a14="http://schemas.microsoft.com/office/drawing/2010/main" val="0"/>
              </a:ext>
            </a:extLst>
          </a:blip>
          <a:srcRect l="32532" t="54276" r="31474" b="39856"/>
          <a:stretch>
            <a:fillRect/>
          </a:stretch>
        </p:blipFill>
        <p:spPr bwMode="auto">
          <a:xfrm>
            <a:off x="2631960" y="4652870"/>
            <a:ext cx="6494317" cy="5596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Rectangle 15"/>
              <p:cNvSpPr/>
              <p:nvPr/>
            </p:nvSpPr>
            <p:spPr>
              <a:xfrm>
                <a:off x="3325217" y="2167012"/>
                <a:ext cx="4510787" cy="377667"/>
              </a:xfrm>
              <a:prstGeom prst="rect">
                <a:avLst/>
              </a:prstGeom>
            </p:spPr>
            <p:txBody>
              <a:bodyPr wrap="none">
                <a:spAutoFit/>
              </a:bodyPr>
              <a:lstStyle/>
              <a:p>
                <a:pPr marL="76200" marR="922655" indent="173355" algn="just">
                  <a:lnSpc>
                    <a:spcPct val="103000"/>
                  </a:lnSpc>
                  <a:spcAft>
                    <a:spcPts val="0"/>
                  </a:spcAft>
                </a:pPr>
                <a14:m>
                  <m:oMath xmlns:m="http://schemas.openxmlformats.org/officeDocument/2006/math">
                    <m:r>
                      <a:rPr lang="en-US">
                        <a:latin typeface="Cambria Math" panose="02040503050406030204" pitchFamily="18" charset="0"/>
                      </a:rPr>
                      <m:t>𝑎</m:t>
                    </m:r>
                  </m:oMath>
                </a14:m>
                <a:r>
                  <a:rPr lang="en-US" dirty="0"/>
                  <a:t> has to  hold at the current state</a:t>
                </a:r>
                <a:endParaRPr lang="en-US" sz="1600" dirty="0">
                  <a:solidFill>
                    <a:srgbClr val="000000"/>
                  </a:solidFill>
                  <a:effectLst/>
                  <a:latin typeface="Times New Roman" panose="02020603050405020304" pitchFamily="18" charset="0"/>
                  <a:ea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3325217" y="2167012"/>
                <a:ext cx="4510787" cy="377667"/>
              </a:xfrm>
              <a:prstGeom prst="rect">
                <a:avLst/>
              </a:prstGeom>
              <a:blipFill>
                <a:blip r:embed="rId5"/>
                <a:stretch>
                  <a:fillRect t="-8065" b="-22581"/>
                </a:stretch>
              </a:blipFill>
            </p:spPr>
            <p:txBody>
              <a:bodyPr/>
              <a:lstStyle/>
              <a:p>
                <a:r>
                  <a:rPr lang="he-IL">
                    <a:noFill/>
                  </a:rPr>
                  <a:t> </a:t>
                </a:r>
              </a:p>
            </p:txBody>
          </p:sp>
        </mc:Fallback>
      </mc:AlternateContent>
      <p:sp>
        <p:nvSpPr>
          <p:cNvPr id="17" name="Rectangle 16"/>
          <p:cNvSpPr/>
          <p:nvPr/>
        </p:nvSpPr>
        <p:spPr>
          <a:xfrm>
            <a:off x="3873431" y="3056017"/>
            <a:ext cx="4262257" cy="377667"/>
          </a:xfrm>
          <a:prstGeom prst="rect">
            <a:avLst/>
          </a:prstGeom>
        </p:spPr>
        <p:txBody>
          <a:bodyPr wrap="none">
            <a:spAutoFit/>
          </a:bodyPr>
          <a:lstStyle/>
          <a:p>
            <a:pPr marL="76200" marR="922655" indent="173355" algn="just">
              <a:lnSpc>
                <a:spcPct val="103000"/>
              </a:lnSpc>
              <a:spcAft>
                <a:spcPts val="0"/>
              </a:spcAft>
            </a:pPr>
            <a:r>
              <a:rPr lang="en-US" dirty="0"/>
              <a:t>a  has to  hold at the next state</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2323147" y="4275203"/>
            <a:ext cx="8325933" cy="377667"/>
          </a:xfrm>
          <a:prstGeom prst="rect">
            <a:avLst/>
          </a:prstGeom>
        </p:spPr>
        <p:txBody>
          <a:bodyPr wrap="square">
            <a:spAutoFit/>
          </a:bodyPr>
          <a:lstStyle/>
          <a:p>
            <a:pPr marL="76200" marR="922655" indent="173355" algn="just">
              <a:lnSpc>
                <a:spcPct val="103000"/>
              </a:lnSpc>
              <a:spcAft>
                <a:spcPts val="0"/>
              </a:spcAft>
            </a:pPr>
            <a:r>
              <a:rPr lang="en-US" dirty="0"/>
              <a:t>a has to hold until b , which </a:t>
            </a:r>
            <a:r>
              <a:rPr lang="en-US" dirty="0" smtClean="0"/>
              <a:t>holds </a:t>
            </a:r>
            <a:r>
              <a:rPr lang="en-US" dirty="0"/>
              <a:t>at the current or a future position</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224087" y="6329275"/>
            <a:ext cx="9770541" cy="377667"/>
          </a:xfrm>
          <a:prstGeom prst="rect">
            <a:avLst/>
          </a:prstGeom>
        </p:spPr>
        <p:txBody>
          <a:bodyPr wrap="square">
            <a:spAutoFit/>
          </a:bodyPr>
          <a:lstStyle/>
          <a:p>
            <a:pPr marL="76200" marR="922655" indent="173355" algn="just">
              <a:lnSpc>
                <a:spcPct val="103000"/>
              </a:lnSpc>
              <a:spcAft>
                <a:spcPts val="0"/>
              </a:spcAft>
            </a:pPr>
            <a:r>
              <a:rPr lang="en-US" dirty="0" smtClean="0"/>
              <a:t>A eventually </a:t>
            </a:r>
            <a:r>
              <a:rPr lang="en-US" dirty="0"/>
              <a:t>has to hold (somewhere on the subsequent path);</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3325217" y="5314265"/>
            <a:ext cx="5529784" cy="377667"/>
          </a:xfrm>
          <a:prstGeom prst="rect">
            <a:avLst/>
          </a:prstGeom>
        </p:spPr>
        <p:txBody>
          <a:bodyPr wrap="none">
            <a:spAutoFit/>
          </a:bodyPr>
          <a:lstStyle/>
          <a:p>
            <a:pPr marL="76200" marR="922655" indent="173355" algn="just">
              <a:lnSpc>
                <a:spcPct val="103000"/>
              </a:lnSpc>
              <a:spcAft>
                <a:spcPts val="0"/>
              </a:spcAft>
            </a:pPr>
            <a:r>
              <a:rPr lang="en-US" dirty="0"/>
              <a:t>a has to hold on the entire  subsequent path</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l="30461" t="33955" r="32108" b="60316"/>
          <a:stretch>
            <a:fillRect/>
          </a:stretch>
        </p:blipFill>
        <p:spPr bwMode="auto">
          <a:xfrm>
            <a:off x="0" y="0"/>
            <a:ext cx="50101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6"/>
          <p:cNvPicPr>
            <a:picLocks noChangeAspect="1" noChangeArrowheads="1"/>
          </p:cNvPicPr>
          <p:nvPr/>
        </p:nvPicPr>
        <p:blipFill>
          <a:blip r:embed="rId3">
            <a:extLst>
              <a:ext uri="{28A0092B-C50C-407E-A947-70E740481C1C}">
                <a14:useLocalDpi xmlns:a14="http://schemas.microsoft.com/office/drawing/2010/main" val="0"/>
              </a:ext>
            </a:extLst>
          </a:blip>
          <a:srcRect l="30937" t="30243" r="32143" b="62466"/>
          <a:stretch>
            <a:fillRect/>
          </a:stretch>
        </p:blipFill>
        <p:spPr bwMode="auto">
          <a:xfrm>
            <a:off x="0" y="0"/>
            <a:ext cx="5229225"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9"/>
          <p:cNvPicPr>
            <a:picLocks noChangeAspect="1" noChangeArrowheads="1"/>
          </p:cNvPicPr>
          <p:nvPr/>
        </p:nvPicPr>
        <p:blipFill>
          <a:blip r:embed="rId3">
            <a:extLst>
              <a:ext uri="{28A0092B-C50C-407E-A947-70E740481C1C}">
                <a14:useLocalDpi xmlns:a14="http://schemas.microsoft.com/office/drawing/2010/main" val="0"/>
              </a:ext>
            </a:extLst>
          </a:blip>
          <a:srcRect l="32732" t="37534" r="32120" b="54095"/>
          <a:stretch>
            <a:fillRect/>
          </a:stretch>
        </p:blipFill>
        <p:spPr bwMode="auto">
          <a:xfrm>
            <a:off x="0" y="0"/>
            <a:ext cx="48291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0"/>
          <p:cNvPicPr>
            <a:picLocks noChangeAspect="1" noChangeArrowheads="1"/>
          </p:cNvPicPr>
          <p:nvPr/>
        </p:nvPicPr>
        <p:blipFill>
          <a:blip r:embed="rId3">
            <a:extLst>
              <a:ext uri="{28A0092B-C50C-407E-A947-70E740481C1C}">
                <a14:useLocalDpi xmlns:a14="http://schemas.microsoft.com/office/drawing/2010/main" val="0"/>
              </a:ext>
            </a:extLst>
          </a:blip>
          <a:srcRect l="30971" t="46445" r="32323" b="45184"/>
          <a:stretch>
            <a:fillRect/>
          </a:stretch>
        </p:blipFill>
        <p:spPr bwMode="auto">
          <a:xfrm>
            <a:off x="0" y="0"/>
            <a:ext cx="44481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1"/>
          <p:cNvPicPr>
            <a:picLocks noChangeAspect="1" noChangeArrowheads="1"/>
          </p:cNvPicPr>
          <p:nvPr/>
        </p:nvPicPr>
        <p:blipFill>
          <a:blip r:embed="rId3">
            <a:extLst>
              <a:ext uri="{28A0092B-C50C-407E-A947-70E740481C1C}">
                <a14:useLocalDpi xmlns:a14="http://schemas.microsoft.com/office/drawing/2010/main" val="0"/>
              </a:ext>
            </a:extLst>
          </a:blip>
          <a:srcRect l="32532" t="54276" r="31474" b="39856"/>
          <a:stretch>
            <a:fillRect/>
          </a:stretch>
        </p:blipFill>
        <p:spPr bwMode="auto">
          <a:xfrm>
            <a:off x="0" y="0"/>
            <a:ext cx="4200525"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842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endParaRPr lang="he-IL" dirty="0"/>
          </a:p>
        </p:txBody>
      </p:sp>
      <p:sp>
        <p:nvSpPr>
          <p:cNvPr id="3" name="Content Placeholder 2"/>
          <p:cNvSpPr>
            <a:spLocks noGrp="1"/>
          </p:cNvSpPr>
          <p:nvPr>
            <p:ph idx="1"/>
          </p:nvPr>
        </p:nvSpPr>
        <p:spPr/>
        <p:txBody>
          <a:bodyPr>
            <a:normAutofit/>
          </a:bodyPr>
          <a:lstStyle/>
          <a:p>
            <a:r>
              <a:rPr lang="en-US" dirty="0"/>
              <a:t>Spin </a:t>
            </a:r>
            <a:r>
              <a:rPr lang="en-US" dirty="0" smtClean="0"/>
              <a:t>is </a:t>
            </a:r>
            <a:r>
              <a:rPr lang="en-US" dirty="0"/>
              <a:t>a popular verification tool of distributed systems, used by thousands of people worldwide. It was developed at Bell Labs in the UNIX group of the Computing Sciences Research Center, starting in 1980. </a:t>
            </a:r>
          </a:p>
          <a:p>
            <a:r>
              <a:rPr lang="en-US" dirty="0"/>
              <a:t>The tool can be used for the formal verification of multi-threaded software applications. Spin can perform simulations of the system's execution. Spin can perform interactive, guided, or random simulations of the system's execution</a:t>
            </a:r>
            <a:r>
              <a:rPr lang="en-US" dirty="0" smtClean="0"/>
              <a:t>.</a:t>
            </a:r>
            <a:endParaRPr lang="en-US" dirty="0"/>
          </a:p>
        </p:txBody>
      </p:sp>
    </p:spTree>
    <p:extLst>
      <p:ext uri="{BB962C8B-B14F-4D97-AF65-F5344CB8AC3E}">
        <p14:creationId xmlns:p14="http://schemas.microsoft.com/office/powerpoint/2010/main" val="3768809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401" y="1825625"/>
            <a:ext cx="6291198" cy="4351338"/>
          </a:xfrm>
        </p:spPr>
      </p:pic>
    </p:spTree>
    <p:extLst>
      <p:ext uri="{BB962C8B-B14F-4D97-AF65-F5344CB8AC3E}">
        <p14:creationId xmlns:p14="http://schemas.microsoft.com/office/powerpoint/2010/main" val="70531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357395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bug ?</a:t>
            </a:r>
            <a:endParaRPr lang="he-IL" dirty="0"/>
          </a:p>
        </p:txBody>
      </p:sp>
      <p:sp>
        <p:nvSpPr>
          <p:cNvPr id="3" name="Content Placeholder 2"/>
          <p:cNvSpPr>
            <a:spLocks noGrp="1"/>
          </p:cNvSpPr>
          <p:nvPr>
            <p:ph idx="1"/>
          </p:nvPr>
        </p:nvSpPr>
        <p:spPr>
          <a:xfrm>
            <a:off x="838200" y="1413164"/>
            <a:ext cx="10515600" cy="4763799"/>
          </a:xfrm>
        </p:spPr>
        <p:txBody>
          <a:bodyPr>
            <a:normAutofit/>
          </a:bodyPr>
          <a:lstStyle/>
          <a:p>
            <a:r>
              <a:rPr lang="en-US" b="1" dirty="0"/>
              <a:t>bug</a:t>
            </a:r>
            <a:r>
              <a:rPr lang="en-US" dirty="0"/>
              <a:t> is an error, flaw, </a:t>
            </a:r>
            <a:r>
              <a:rPr lang="en-US" dirty="0">
                <a:hlinkClick r:id="rId2" tooltip="Failure"/>
              </a:rPr>
              <a:t>failure</a:t>
            </a:r>
            <a:r>
              <a:rPr lang="en-US" dirty="0"/>
              <a:t> or </a:t>
            </a:r>
            <a:r>
              <a:rPr lang="en-US" dirty="0">
                <a:hlinkClick r:id="rId3" tooltip="Fault (technology)"/>
              </a:rPr>
              <a:t>fault</a:t>
            </a:r>
            <a:r>
              <a:rPr lang="en-US" dirty="0"/>
              <a:t> in a </a:t>
            </a:r>
            <a:r>
              <a:rPr lang="en-US" dirty="0">
                <a:hlinkClick r:id="rId4" tooltip="Computer program"/>
              </a:rPr>
              <a:t>computer program</a:t>
            </a:r>
            <a:r>
              <a:rPr lang="en-US" dirty="0"/>
              <a:t> or </a:t>
            </a:r>
            <a:r>
              <a:rPr lang="en-US" dirty="0">
                <a:hlinkClick r:id="rId5" tooltip="Software system"/>
              </a:rPr>
              <a:t>system</a:t>
            </a:r>
            <a:r>
              <a:rPr lang="en-US" dirty="0"/>
              <a:t> that causes it to produce an incorrect or unexpected result, or to behave in unintended ways. Most bugs arise from mistakes and errors made in either a program's </a:t>
            </a:r>
            <a:r>
              <a:rPr lang="en-US" dirty="0">
                <a:hlinkClick r:id="rId6" tooltip="Source code"/>
              </a:rPr>
              <a:t>source code</a:t>
            </a:r>
            <a:r>
              <a:rPr lang="en-US" dirty="0"/>
              <a:t> or its </a:t>
            </a:r>
            <a:r>
              <a:rPr lang="en-US" dirty="0">
                <a:hlinkClick r:id="rId7" tooltip="Software architecture"/>
              </a:rPr>
              <a:t>design</a:t>
            </a:r>
            <a:r>
              <a:rPr lang="en-US" dirty="0"/>
              <a:t>, or in components and </a:t>
            </a:r>
            <a:r>
              <a:rPr lang="en-US" dirty="0">
                <a:hlinkClick r:id="rId8" tooltip="Operating system"/>
              </a:rPr>
              <a:t>operating systems</a:t>
            </a:r>
            <a:r>
              <a:rPr lang="en-US" dirty="0"/>
              <a:t> used by such programs</a:t>
            </a:r>
            <a:r>
              <a:rPr lang="en-US" dirty="0" smtClean="0"/>
              <a:t>.</a:t>
            </a:r>
          </a:p>
          <a:p>
            <a:r>
              <a:rPr lang="en-US" dirty="0" smtClean="0"/>
              <a:t>Bugs </a:t>
            </a:r>
            <a:r>
              <a:rPr lang="en-US" dirty="0"/>
              <a:t>trigger errors that may have </a:t>
            </a:r>
            <a:r>
              <a:rPr lang="en-US" dirty="0">
                <a:hlinkClick r:id="rId9" tooltip="Ripple effect"/>
              </a:rPr>
              <a:t>ripple effects</a:t>
            </a:r>
            <a:r>
              <a:rPr lang="en-US" dirty="0"/>
              <a:t>. </a:t>
            </a:r>
          </a:p>
          <a:p>
            <a:r>
              <a:rPr lang="en-US" dirty="0"/>
              <a:t>Bugs may have subtle effects or cause the program to </a:t>
            </a:r>
            <a:r>
              <a:rPr lang="en-US" dirty="0">
                <a:hlinkClick r:id="rId10" tooltip="Crash (computing)"/>
              </a:rPr>
              <a:t>crash</a:t>
            </a:r>
            <a:r>
              <a:rPr lang="en-US" dirty="0"/>
              <a:t> or </a:t>
            </a:r>
            <a:r>
              <a:rPr lang="en-US" dirty="0">
                <a:hlinkClick r:id="rId11" tooltip="Freeze (computing)"/>
              </a:rPr>
              <a:t>freeze</a:t>
            </a:r>
            <a:r>
              <a:rPr lang="en-US" dirty="0"/>
              <a:t> the computer. </a:t>
            </a:r>
          </a:p>
          <a:p>
            <a:r>
              <a:rPr lang="en-US" dirty="0"/>
              <a:t>Others qualify as </a:t>
            </a:r>
            <a:r>
              <a:rPr lang="en-US" dirty="0">
                <a:hlinkClick r:id="rId12" tooltip="Security bugs"/>
              </a:rPr>
              <a:t>security bugs</a:t>
            </a:r>
            <a:r>
              <a:rPr lang="en-US" dirty="0"/>
              <a:t> and might</a:t>
            </a:r>
          </a:p>
          <a:p>
            <a:endParaRPr lang="he-IL" dirty="0"/>
          </a:p>
        </p:txBody>
      </p:sp>
    </p:spTree>
    <p:extLst>
      <p:ext uri="{BB962C8B-B14F-4D97-AF65-F5344CB8AC3E}">
        <p14:creationId xmlns:p14="http://schemas.microsoft.com/office/powerpoint/2010/main" val="3490164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 </a:t>
            </a:r>
            <a:r>
              <a:rPr lang="en-US" b="1" dirty="0"/>
              <a:t>The PROMELA language</a:t>
            </a:r>
            <a:r>
              <a:rPr lang="en-US" dirty="0"/>
              <a:t/>
            </a:r>
            <a:br>
              <a:rPr lang="en-US" dirty="0"/>
            </a:br>
            <a:endParaRPr lang="he-IL" dirty="0"/>
          </a:p>
        </p:txBody>
      </p:sp>
      <p:sp>
        <p:nvSpPr>
          <p:cNvPr id="3" name="Content Placeholder 2"/>
          <p:cNvSpPr>
            <a:spLocks noGrp="1"/>
          </p:cNvSpPr>
          <p:nvPr>
            <p:ph idx="1"/>
          </p:nvPr>
        </p:nvSpPr>
        <p:spPr/>
        <p:txBody>
          <a:bodyPr/>
          <a:lstStyle/>
          <a:p>
            <a:r>
              <a:rPr lang="en-US" dirty="0"/>
              <a:t>PROMELA  (Process or Protocol Meta Language) is a verification modeling language. </a:t>
            </a:r>
            <a:endParaRPr lang="en-US" dirty="0" smtClean="0"/>
          </a:p>
          <a:p>
            <a:r>
              <a:rPr lang="en-US" dirty="0" smtClean="0"/>
              <a:t>The </a:t>
            </a:r>
            <a:r>
              <a:rPr lang="en-US" dirty="0"/>
              <a:t>language allows for the dynamic creation of concurrent processes to model, for example, distributed systems. In PROMELA models, communication via message channels can be defined to be synchronous or asynchronous</a:t>
            </a:r>
            <a:r>
              <a:rPr lang="en-US" dirty="0" smtClean="0"/>
              <a:t>.</a:t>
            </a:r>
          </a:p>
          <a:p>
            <a:r>
              <a:rPr lang="en-US" dirty="0" smtClean="0"/>
              <a:t> </a:t>
            </a:r>
            <a:r>
              <a:rPr lang="en-US" dirty="0"/>
              <a:t>PROMELA models can be analyzed with the SPIN model checker, to verify that the modeled system produces the desired behavior. </a:t>
            </a:r>
          </a:p>
          <a:p>
            <a:r>
              <a:rPr lang="en-US" dirty="0"/>
              <a:t> link</a:t>
            </a:r>
          </a:p>
          <a:p>
            <a:endParaRPr lang="he-IL" dirty="0"/>
          </a:p>
        </p:txBody>
      </p:sp>
    </p:spTree>
    <p:extLst>
      <p:ext uri="{BB962C8B-B14F-4D97-AF65-F5344CB8AC3E}">
        <p14:creationId xmlns:p14="http://schemas.microsoft.com/office/powerpoint/2010/main" val="1589505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390303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bug ?</a:t>
            </a:r>
            <a:endParaRPr lang="he-IL" dirty="0"/>
          </a:p>
        </p:txBody>
      </p:sp>
      <p:sp>
        <p:nvSpPr>
          <p:cNvPr id="3" name="Content Placeholder 2"/>
          <p:cNvSpPr>
            <a:spLocks noGrp="1"/>
          </p:cNvSpPr>
          <p:nvPr>
            <p:ph idx="1"/>
          </p:nvPr>
        </p:nvSpPr>
        <p:spPr/>
        <p:txBody>
          <a:bodyPr>
            <a:normAutofit/>
          </a:bodyPr>
          <a:lstStyle/>
          <a:p>
            <a:endParaRPr lang="en-US" dirty="0"/>
          </a:p>
          <a:p>
            <a:r>
              <a:rPr lang="en-US" dirty="0"/>
              <a:t>Bugs usually appear when the programmer makes a </a:t>
            </a:r>
            <a:r>
              <a:rPr lang="en-US" dirty="0">
                <a:hlinkClick r:id="rId2" tooltip="Logic error"/>
              </a:rPr>
              <a:t>logic error</a:t>
            </a:r>
            <a:r>
              <a:rPr lang="en-US" dirty="0"/>
              <a:t>. Various innovations in </a:t>
            </a:r>
            <a:r>
              <a:rPr lang="en-US" dirty="0">
                <a:hlinkClick r:id="rId3" tooltip="Programming style"/>
              </a:rPr>
              <a:t>programming style</a:t>
            </a:r>
            <a:r>
              <a:rPr lang="en-US" dirty="0"/>
              <a:t> and </a:t>
            </a:r>
            <a:r>
              <a:rPr lang="en-US" dirty="0">
                <a:hlinkClick r:id="rId4" tooltip="Defensive programming"/>
              </a:rPr>
              <a:t>defensive programming</a:t>
            </a:r>
            <a:r>
              <a:rPr lang="en-US" dirty="0"/>
              <a:t> are designed to make these bugs less likely, or easier to spot. Some typos, especially of symbols or logical/</a:t>
            </a:r>
            <a:r>
              <a:rPr lang="en-US" dirty="0">
                <a:hlinkClick r:id="rId5" tooltip="Operator (mathematics)"/>
              </a:rPr>
              <a:t>mathematical operators</a:t>
            </a:r>
            <a:r>
              <a:rPr lang="en-US" dirty="0"/>
              <a:t>, allow the program to operate incorrectly, while others such as a missing symbol or misspelled name may prevent the program from operating. Compiled languages can reveal some typos when the source code is compiled.</a:t>
            </a:r>
            <a:endParaRPr lang="he-IL" dirty="0"/>
          </a:p>
        </p:txBody>
      </p:sp>
    </p:spTree>
    <p:extLst>
      <p:ext uri="{BB962C8B-B14F-4D97-AF65-F5344CB8AC3E}">
        <p14:creationId xmlns:p14="http://schemas.microsoft.com/office/powerpoint/2010/main" val="4144074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bug ? (</a:t>
            </a:r>
            <a:r>
              <a:rPr lang="en-US" dirty="0" err="1" smtClean="0"/>
              <a:t>cntd</a:t>
            </a:r>
            <a:r>
              <a:rPr lang="en-US" dirty="0" smtClean="0"/>
              <a:t>)</a:t>
            </a:r>
            <a:endParaRPr lang="he-IL" dirty="0"/>
          </a:p>
        </p:txBody>
      </p:sp>
      <p:sp>
        <p:nvSpPr>
          <p:cNvPr id="3" name="Content Placeholder 2"/>
          <p:cNvSpPr>
            <a:spLocks noGrp="1"/>
          </p:cNvSpPr>
          <p:nvPr>
            <p:ph idx="1"/>
          </p:nvPr>
        </p:nvSpPr>
        <p:spPr>
          <a:xfrm>
            <a:off x="1009389" y="3047596"/>
            <a:ext cx="2561706" cy="1208520"/>
          </a:xfrm>
        </p:spPr>
        <p:txBody>
          <a:bodyPr>
            <a:noAutofit/>
          </a:bodyPr>
          <a:lstStyle/>
          <a:p>
            <a:pPr marL="0" indent="0" algn="ctr">
              <a:buNone/>
            </a:pPr>
            <a:r>
              <a:rPr lang="en-US" sz="8000" dirty="0" smtClean="0"/>
              <a:t>spec</a:t>
            </a:r>
            <a:endParaRPr lang="he-IL" sz="8000" dirty="0"/>
          </a:p>
        </p:txBody>
      </p:sp>
      <p:sp>
        <p:nvSpPr>
          <p:cNvPr id="4" name="Content Placeholder 2"/>
          <p:cNvSpPr txBox="1">
            <a:spLocks/>
          </p:cNvSpPr>
          <p:nvPr/>
        </p:nvSpPr>
        <p:spPr>
          <a:xfrm>
            <a:off x="5728854" y="3047596"/>
            <a:ext cx="6339840" cy="950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600" dirty="0" smtClean="0"/>
              <a:t>Implementation </a:t>
            </a:r>
            <a:endParaRPr lang="he-IL" sz="6600" dirty="0"/>
          </a:p>
        </p:txBody>
      </p:sp>
      <p:pic>
        <p:nvPicPr>
          <p:cNvPr id="2050" name="Picture 2" descr="Image result for symbol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598" y="2775122"/>
            <a:ext cx="161925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422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bug ?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How do you know that our spec is correct ?</a:t>
            </a:r>
          </a:p>
          <a:p>
            <a:r>
              <a:rPr lang="en-US" dirty="0" smtClean="0"/>
              <a:t>The ___ about flight mode and WIFI depends upon what is written ?</a:t>
            </a:r>
            <a:endParaRPr lang="he-IL" dirty="0"/>
          </a:p>
        </p:txBody>
      </p:sp>
    </p:spTree>
    <p:extLst>
      <p:ext uri="{BB962C8B-B14F-4D97-AF65-F5344CB8AC3E}">
        <p14:creationId xmlns:p14="http://schemas.microsoft.com/office/powerpoint/2010/main" val="300283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endParaRPr lang="he-IL" dirty="0"/>
          </a:p>
        </p:txBody>
      </p:sp>
      <p:sp>
        <p:nvSpPr>
          <p:cNvPr id="3" name="Content Placeholder 2"/>
          <p:cNvSpPr>
            <a:spLocks noGrp="1"/>
          </p:cNvSpPr>
          <p:nvPr>
            <p:ph idx="1"/>
          </p:nvPr>
        </p:nvSpPr>
        <p:spPr/>
        <p:txBody>
          <a:bodyPr/>
          <a:lstStyle/>
          <a:p>
            <a:r>
              <a:rPr lang="en-US" dirty="0" smtClean="0"/>
              <a:t>Have the definition of SPEC </a:t>
            </a:r>
          </a:p>
          <a:p>
            <a:endParaRPr lang="en-US" dirty="0"/>
          </a:p>
          <a:p>
            <a:r>
              <a:rPr lang="en-US" dirty="0" smtClean="0"/>
              <a:t>Precise and formal </a:t>
            </a:r>
            <a:endParaRPr lang="he-IL" dirty="0"/>
          </a:p>
        </p:txBody>
      </p:sp>
    </p:spTree>
    <p:extLst>
      <p:ext uri="{BB962C8B-B14F-4D97-AF65-F5344CB8AC3E}">
        <p14:creationId xmlns:p14="http://schemas.microsoft.com/office/powerpoint/2010/main" val="3955196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We build a tool to define and check consistency of </a:t>
            </a:r>
            <a:r>
              <a:rPr lang="en-US" dirty="0" smtClean="0"/>
              <a:t>SPECS </a:t>
            </a:r>
            <a:endParaRPr lang="he-IL" dirty="0"/>
          </a:p>
        </p:txBody>
      </p:sp>
    </p:spTree>
    <p:extLst>
      <p:ext uri="{BB962C8B-B14F-4D97-AF65-F5344CB8AC3E}">
        <p14:creationId xmlns:p14="http://schemas.microsoft.com/office/powerpoint/2010/main" val="3845342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summary </a:t>
            </a:r>
            <a:endParaRPr lang="he-IL" dirty="0"/>
          </a:p>
        </p:txBody>
      </p:sp>
      <p:sp>
        <p:nvSpPr>
          <p:cNvPr id="3" name="Content Placeholder 2"/>
          <p:cNvSpPr>
            <a:spLocks noGrp="1"/>
          </p:cNvSpPr>
          <p:nvPr>
            <p:ph idx="1"/>
          </p:nvPr>
        </p:nvSpPr>
        <p:spPr/>
        <p:txBody>
          <a:bodyPr/>
          <a:lstStyle/>
          <a:p>
            <a:r>
              <a:rPr lang="en-US" dirty="0" smtClean="0"/>
              <a:t>We took apps of cellular phones because they may be presented as </a:t>
            </a:r>
            <a:r>
              <a:rPr lang="en-US" dirty="0" err="1" smtClean="0"/>
              <a:t>transtions</a:t>
            </a:r>
            <a:r>
              <a:rPr lang="en-US" dirty="0" smtClean="0"/>
              <a:t> between screens using actions </a:t>
            </a:r>
            <a:endParaRPr lang="he-IL" dirty="0"/>
          </a:p>
        </p:txBody>
      </p:sp>
    </p:spTree>
    <p:extLst>
      <p:ext uri="{BB962C8B-B14F-4D97-AF65-F5344CB8AC3E}">
        <p14:creationId xmlns:p14="http://schemas.microsoft.com/office/powerpoint/2010/main" val="241236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he-IL" dirty="0"/>
          </a:p>
        </p:txBody>
      </p:sp>
      <p:sp>
        <p:nvSpPr>
          <p:cNvPr id="3" name="Content Placeholder 2"/>
          <p:cNvSpPr>
            <a:spLocks noGrp="1"/>
          </p:cNvSpPr>
          <p:nvPr>
            <p:ph idx="1"/>
          </p:nvPr>
        </p:nvSpPr>
        <p:spPr/>
        <p:txBody>
          <a:bodyPr/>
          <a:lstStyle/>
          <a:p>
            <a:r>
              <a:rPr lang="en-US" dirty="0" smtClean="0"/>
              <a:t>Screen diagram of </a:t>
            </a:r>
            <a:r>
              <a:rPr lang="en-US" dirty="0" err="1" smtClean="0"/>
              <a:t>BoPo</a:t>
            </a:r>
            <a:r>
              <a:rPr lang="en-US" dirty="0" smtClean="0"/>
              <a:t>  </a:t>
            </a:r>
          </a:p>
          <a:p>
            <a:endParaRPr lang="en-US" dirty="0"/>
          </a:p>
          <a:p>
            <a:endParaRPr lang="en-US" dirty="0" smtClean="0"/>
          </a:p>
          <a:p>
            <a:endParaRPr lang="en-US" dirty="0"/>
          </a:p>
          <a:p>
            <a:pPr marL="0" indent="0">
              <a:buNone/>
            </a:pPr>
            <a:endParaRPr lang="en-US" dirty="0" smtClean="0"/>
          </a:p>
          <a:p>
            <a:pPr marL="0" indent="0">
              <a:buNone/>
            </a:pPr>
            <a:r>
              <a:rPr lang="en-US" dirty="0" smtClean="0"/>
              <a:t>We want to build a tool that produces the screen diagram </a:t>
            </a:r>
            <a:r>
              <a:rPr lang="en-US" dirty="0" smtClean="0"/>
              <a:t>automatically </a:t>
            </a:r>
            <a:r>
              <a:rPr lang="en-US" dirty="0" smtClean="0"/>
              <a:t>and makes “sanity” check </a:t>
            </a:r>
            <a:r>
              <a:rPr lang="en-US" dirty="0" smtClean="0"/>
              <a:t> by . </a:t>
            </a:r>
            <a:endParaRPr lang="en-US" dirty="0" smtClean="0"/>
          </a:p>
          <a:p>
            <a:pPr marL="0" indent="0">
              <a:buNone/>
            </a:pPr>
            <a:r>
              <a:rPr lang="en-US" dirty="0" smtClean="0"/>
              <a:t>  </a:t>
            </a:r>
            <a:endParaRPr lang="he-IL" dirty="0"/>
          </a:p>
        </p:txBody>
      </p:sp>
    </p:spTree>
    <p:extLst>
      <p:ext uri="{BB962C8B-B14F-4D97-AF65-F5344CB8AC3E}">
        <p14:creationId xmlns:p14="http://schemas.microsoft.com/office/powerpoint/2010/main" val="1641221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351</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Introduction</vt:lpstr>
      <vt:lpstr>What is the bug ?</vt:lpstr>
      <vt:lpstr>What is a bug ?</vt:lpstr>
      <vt:lpstr>What is a bug ? (cntd)</vt:lpstr>
      <vt:lpstr>What is a bug ? (cntd)</vt:lpstr>
      <vt:lpstr>Our Project </vt:lpstr>
      <vt:lpstr>Our Project (Cntd.)</vt:lpstr>
      <vt:lpstr>Problem summary </vt:lpstr>
      <vt:lpstr>Example </vt:lpstr>
      <vt:lpstr>Transition System (TS)</vt:lpstr>
      <vt:lpstr>PowerPoint Presentation</vt:lpstr>
      <vt:lpstr>Program graph(PG)</vt:lpstr>
      <vt:lpstr>Program graph example</vt:lpstr>
      <vt:lpstr>Linear Temporal Logic </vt:lpstr>
      <vt:lpstr>Linear Temporal Logic  (cont.)</vt:lpstr>
      <vt:lpstr>Semantics of LTL over Paths and States: </vt:lpstr>
      <vt:lpstr>Spin </vt:lpstr>
      <vt:lpstr>SPIN </vt:lpstr>
      <vt:lpstr>PowerPoint Presentation</vt:lpstr>
      <vt:lpstr>Spin : The PROMELA language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dc:creator>
  <cp:lastModifiedBy>adm</cp:lastModifiedBy>
  <cp:revision>11</cp:revision>
  <dcterms:created xsi:type="dcterms:W3CDTF">2017-01-18T09:45:56Z</dcterms:created>
  <dcterms:modified xsi:type="dcterms:W3CDTF">2017-01-19T07:56:07Z</dcterms:modified>
</cp:coreProperties>
</file>