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41" r:id="rId1"/>
  </p:sldMasterIdLst>
  <p:notesMasterIdLst>
    <p:notesMasterId r:id="rId21"/>
  </p:notesMasterIdLst>
  <p:sldIdLst>
    <p:sldId id="256" r:id="rId2"/>
    <p:sldId id="282" r:id="rId3"/>
    <p:sldId id="257" r:id="rId4"/>
    <p:sldId id="277" r:id="rId5"/>
    <p:sldId id="262" r:id="rId6"/>
    <p:sldId id="261" r:id="rId7"/>
    <p:sldId id="279" r:id="rId8"/>
    <p:sldId id="280" r:id="rId9"/>
    <p:sldId id="284" r:id="rId10"/>
    <p:sldId id="276" r:id="rId11"/>
    <p:sldId id="265" r:id="rId12"/>
    <p:sldId id="266" r:id="rId13"/>
    <p:sldId id="274" r:id="rId14"/>
    <p:sldId id="267" r:id="rId15"/>
    <p:sldId id="273" r:id="rId16"/>
    <p:sldId id="270" r:id="rId17"/>
    <p:sldId id="275" r:id="rId18"/>
    <p:sldId id="281" r:id="rId19"/>
    <p:sldId id="28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 initials="a" lastIdx="3" clrIdx="0">
    <p:extLst>
      <p:ext uri="{19B8F6BF-5375-455C-9EA6-DF929625EA0E}">
        <p15:presenceInfo xmlns:p15="http://schemas.microsoft.com/office/powerpoint/2012/main" userId="ad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2615" autoAdjust="0"/>
  </p:normalViewPr>
  <p:slideViewPr>
    <p:cSldViewPr snapToGrid="0">
      <p:cViewPr>
        <p:scale>
          <a:sx n="66" d="100"/>
          <a:sy n="66" d="100"/>
        </p:scale>
        <p:origin x="8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1-19T11:58:49.621" idx="1">
    <p:pos x="867" y="1175"/>
    <p:text/>
    <p:extLst>
      <p:ext uri="{C676402C-5697-4E1C-873F-D02D1690AC5C}">
        <p15:threadingInfo xmlns:p15="http://schemas.microsoft.com/office/powerpoint/2012/main" timeZoneBias="-120"/>
      </p:ext>
    </p:extLst>
  </p:cm>
  <p:cm authorId="1" dt="2017-01-19T11:59:12.188" idx="3">
    <p:pos x="10" y="10"/>
    <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BB7A5A06-8D9F-4C8B-AB29-93D4EB01D877}" type="datetimeFigureOut">
              <a:rPr lang="he-IL" smtClean="0"/>
              <a:t>כ"ו/טבת/תשע"ז</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255EC815-2D91-4541-B642-2118BFF19C6E}" type="slidenum">
              <a:rPr lang="he-IL" smtClean="0"/>
              <a:t>‹#›</a:t>
            </a:fld>
            <a:endParaRPr lang="he-IL"/>
          </a:p>
        </p:txBody>
      </p:sp>
    </p:spTree>
    <p:extLst>
      <p:ext uri="{BB962C8B-B14F-4D97-AF65-F5344CB8AC3E}">
        <p14:creationId xmlns:p14="http://schemas.microsoft.com/office/powerpoint/2010/main" val="2574820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Source_code"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en.wikipedia.org/wiki/Operating_system" TargetMode="External"/><Relationship Id="rId4" Type="http://schemas.openxmlformats.org/officeDocument/2006/relationships/hyperlink" Target="https://en.wikipedia.org/wiki/Software_architecture"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bugs arise from mistakes and errors made in either a program's </a:t>
            </a:r>
            <a:r>
              <a:rPr lang="en-US" dirty="0">
                <a:hlinkClick r:id="rId3" tooltip="Source code"/>
              </a:rPr>
              <a:t>source code</a:t>
            </a:r>
            <a:r>
              <a:rPr lang="en-US" dirty="0"/>
              <a:t> or its </a:t>
            </a:r>
            <a:r>
              <a:rPr lang="en-US" dirty="0">
                <a:hlinkClick r:id="rId4" tooltip="Software architecture"/>
              </a:rPr>
              <a:t>design</a:t>
            </a:r>
            <a:r>
              <a:rPr lang="en-US" dirty="0"/>
              <a:t>, or in components and </a:t>
            </a:r>
            <a:r>
              <a:rPr lang="en-US" dirty="0">
                <a:hlinkClick r:id="rId5" tooltip="Operating system"/>
              </a:rPr>
              <a:t>operating systems</a:t>
            </a:r>
            <a:r>
              <a:rPr lang="en-US" dirty="0"/>
              <a:t> used by such programs.</a:t>
            </a:r>
          </a:p>
          <a:p>
            <a:endParaRPr lang="en-US" dirty="0"/>
          </a:p>
        </p:txBody>
      </p:sp>
      <p:sp>
        <p:nvSpPr>
          <p:cNvPr id="4" name="מציין מיקום של מספר שקופית 3"/>
          <p:cNvSpPr>
            <a:spLocks noGrp="1"/>
          </p:cNvSpPr>
          <p:nvPr>
            <p:ph type="sldNum" sz="quarter" idx="10"/>
          </p:nvPr>
        </p:nvSpPr>
        <p:spPr/>
        <p:txBody>
          <a:bodyPr/>
          <a:lstStyle/>
          <a:p>
            <a:fld id="{255EC815-2D91-4541-B642-2118BFF19C6E}" type="slidenum">
              <a:rPr lang="he-IL" smtClean="0"/>
              <a:t>3</a:t>
            </a:fld>
            <a:endParaRPr lang="he-IL"/>
          </a:p>
        </p:txBody>
      </p:sp>
    </p:spTree>
    <p:extLst>
      <p:ext uri="{BB962C8B-B14F-4D97-AF65-F5344CB8AC3E}">
        <p14:creationId xmlns:p14="http://schemas.microsoft.com/office/powerpoint/2010/main" val="4225667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our example about flight mode and WIFI it depends upon what is written in the SPEC</a:t>
            </a:r>
          </a:p>
          <a:p>
            <a:endParaRPr lang="en-US" dirty="0"/>
          </a:p>
        </p:txBody>
      </p:sp>
      <p:sp>
        <p:nvSpPr>
          <p:cNvPr id="4" name="מציין מיקום של מספר שקופית 3"/>
          <p:cNvSpPr>
            <a:spLocks noGrp="1"/>
          </p:cNvSpPr>
          <p:nvPr>
            <p:ph type="sldNum" sz="quarter" idx="10"/>
          </p:nvPr>
        </p:nvSpPr>
        <p:spPr/>
        <p:txBody>
          <a:bodyPr/>
          <a:lstStyle/>
          <a:p>
            <a:fld id="{255EC815-2D91-4541-B642-2118BFF19C6E}" type="slidenum">
              <a:rPr lang="he-IL" smtClean="0"/>
              <a:t>4</a:t>
            </a:fld>
            <a:endParaRPr lang="he-IL"/>
          </a:p>
        </p:txBody>
      </p:sp>
    </p:spTree>
    <p:extLst>
      <p:ext uri="{BB962C8B-B14F-4D97-AF65-F5344CB8AC3E}">
        <p14:creationId xmlns:p14="http://schemas.microsoft.com/office/powerpoint/2010/main" val="1104920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In particular:</a:t>
            </a:r>
          </a:p>
          <a:p>
            <a:pPr lvl="1" algn="l" rtl="0"/>
            <a:r>
              <a:rPr lang="en-US" dirty="0"/>
              <a:t>We took apps of cellular phones as implementations because their SPEC’s may be presented as transitions between screens using actions</a:t>
            </a:r>
          </a:p>
          <a:p>
            <a:pPr lvl="1" algn="l" rtl="0"/>
            <a:r>
              <a:rPr lang="en-US" dirty="0"/>
              <a:t>We call the presentation: SCREEN DIAGRAM</a:t>
            </a:r>
          </a:p>
          <a:p>
            <a:endParaRPr lang="en-US" dirty="0"/>
          </a:p>
        </p:txBody>
      </p:sp>
      <p:sp>
        <p:nvSpPr>
          <p:cNvPr id="4" name="מציין מיקום של מספר שקופית 3"/>
          <p:cNvSpPr>
            <a:spLocks noGrp="1"/>
          </p:cNvSpPr>
          <p:nvPr>
            <p:ph type="sldNum" sz="quarter" idx="10"/>
          </p:nvPr>
        </p:nvSpPr>
        <p:spPr/>
        <p:txBody>
          <a:bodyPr/>
          <a:lstStyle/>
          <a:p>
            <a:fld id="{255EC815-2D91-4541-B642-2118BFF19C6E}" type="slidenum">
              <a:rPr lang="he-IL" smtClean="0"/>
              <a:t>5</a:t>
            </a:fld>
            <a:endParaRPr lang="he-IL"/>
          </a:p>
        </p:txBody>
      </p:sp>
    </p:spTree>
    <p:extLst>
      <p:ext uri="{BB962C8B-B14F-4D97-AF65-F5344CB8AC3E}">
        <p14:creationId xmlns:p14="http://schemas.microsoft.com/office/powerpoint/2010/main" val="2282065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a:p>
            <a:pPr marL="0" indent="0">
              <a:buNone/>
            </a:pPr>
            <a:endParaRPr lang="en-US" dirty="0"/>
          </a:p>
          <a:p>
            <a:pPr marL="0" indent="0">
              <a:buNone/>
            </a:pPr>
            <a:r>
              <a:rPr lang="en-US" dirty="0"/>
              <a:t>We want to build a tool that produces the screen diagram automatically and makes “sanity” check  of it. </a:t>
            </a:r>
          </a:p>
          <a:p>
            <a:endParaRPr lang="en-US" dirty="0"/>
          </a:p>
        </p:txBody>
      </p:sp>
      <p:sp>
        <p:nvSpPr>
          <p:cNvPr id="4" name="מציין מיקום של מספר שקופית 3"/>
          <p:cNvSpPr>
            <a:spLocks noGrp="1"/>
          </p:cNvSpPr>
          <p:nvPr>
            <p:ph type="sldNum" sz="quarter" idx="10"/>
          </p:nvPr>
        </p:nvSpPr>
        <p:spPr/>
        <p:txBody>
          <a:bodyPr/>
          <a:lstStyle/>
          <a:p>
            <a:fld id="{255EC815-2D91-4541-B642-2118BFF19C6E}" type="slidenum">
              <a:rPr lang="he-IL" smtClean="0"/>
              <a:t>6</a:t>
            </a:fld>
            <a:endParaRPr lang="he-IL"/>
          </a:p>
        </p:txBody>
      </p:sp>
    </p:spTree>
    <p:extLst>
      <p:ext uri="{BB962C8B-B14F-4D97-AF65-F5344CB8AC3E}">
        <p14:creationId xmlns:p14="http://schemas.microsoft.com/office/powerpoint/2010/main" val="316962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 screen diagram as a program graph</a:t>
            </a:r>
          </a:p>
          <a:p>
            <a:r>
              <a:rPr lang="en-US" dirty="0"/>
              <a:t>Verification properties are formulated in LTL</a:t>
            </a:r>
            <a:endParaRPr lang="he-IL" dirty="0"/>
          </a:p>
          <a:p>
            <a:endParaRPr lang="en-US" dirty="0"/>
          </a:p>
        </p:txBody>
      </p:sp>
      <p:sp>
        <p:nvSpPr>
          <p:cNvPr id="4" name="מציין מיקום של מספר שקופית 3"/>
          <p:cNvSpPr>
            <a:spLocks noGrp="1"/>
          </p:cNvSpPr>
          <p:nvPr>
            <p:ph type="sldNum" sz="quarter" idx="10"/>
          </p:nvPr>
        </p:nvSpPr>
        <p:spPr/>
        <p:txBody>
          <a:bodyPr/>
          <a:lstStyle/>
          <a:p>
            <a:fld id="{255EC815-2D91-4541-B642-2118BFF19C6E}" type="slidenum">
              <a:rPr lang="he-IL" smtClean="0"/>
              <a:t>8</a:t>
            </a:fld>
            <a:endParaRPr lang="he-IL"/>
          </a:p>
        </p:txBody>
      </p:sp>
    </p:spTree>
    <p:extLst>
      <p:ext uri="{BB962C8B-B14F-4D97-AF65-F5344CB8AC3E}">
        <p14:creationId xmlns:p14="http://schemas.microsoft.com/office/powerpoint/2010/main" val="475522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 screen diagram as a program graph</a:t>
            </a:r>
          </a:p>
          <a:p>
            <a:r>
              <a:rPr lang="en-US" dirty="0"/>
              <a:t>Verification properties are formulated in LTL</a:t>
            </a:r>
            <a:endParaRPr lang="he-IL" dirty="0"/>
          </a:p>
          <a:p>
            <a:endParaRPr lang="en-US" dirty="0"/>
          </a:p>
        </p:txBody>
      </p:sp>
      <p:sp>
        <p:nvSpPr>
          <p:cNvPr id="4" name="מציין מיקום של מספר שקופית 3"/>
          <p:cNvSpPr>
            <a:spLocks noGrp="1"/>
          </p:cNvSpPr>
          <p:nvPr>
            <p:ph type="sldNum" sz="quarter" idx="10"/>
          </p:nvPr>
        </p:nvSpPr>
        <p:spPr/>
        <p:txBody>
          <a:bodyPr/>
          <a:lstStyle/>
          <a:p>
            <a:fld id="{255EC815-2D91-4541-B642-2118BFF19C6E}" type="slidenum">
              <a:rPr lang="he-IL" smtClean="0"/>
              <a:t>9</a:t>
            </a:fld>
            <a:endParaRPr lang="he-IL"/>
          </a:p>
        </p:txBody>
      </p:sp>
    </p:spTree>
    <p:extLst>
      <p:ext uri="{BB962C8B-B14F-4D97-AF65-F5344CB8AC3E}">
        <p14:creationId xmlns:p14="http://schemas.microsoft.com/office/powerpoint/2010/main" val="3598400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Program Graph </a:t>
                </a:r>
                <a:r>
                  <a:rPr lang="en-US" dirty="0"/>
                  <a:t>Program graph s are defined over a set </a:t>
                </a:r>
                <a14:m>
                  <m:oMath xmlns:m="http://schemas.openxmlformats.org/officeDocument/2006/math">
                    <m:r>
                      <a:rPr lang="en-US" i="1">
                        <a:latin typeface="Cambria Math" panose="02040503050406030204" pitchFamily="18" charset="0"/>
                      </a:rPr>
                      <m:t>𝑉𝑎𝑟</m:t>
                    </m:r>
                  </m:oMath>
                </a14:m>
                <a:r>
                  <a:rPr lang="en-US" dirty="0"/>
                  <a:t> of typed variables. Essentially, this means that a standardized type (e.g., </a:t>
                </a:r>
                <a:r>
                  <a:rPr lang="en-US" dirty="0" err="1"/>
                  <a:t>boolean</a:t>
                </a:r>
                <a:r>
                  <a:rPr lang="en-US" dirty="0"/>
                  <a:t>, integer, or char) is associated with each variable. The type of variable </a:t>
                </a:r>
                <a:r>
                  <a:rPr lang="en-US" i="1" dirty="0"/>
                  <a:t>x</a:t>
                </a:r>
                <a:r>
                  <a:rPr lang="en-US" dirty="0"/>
                  <a:t> is called the domain </a:t>
                </a:r>
                <a14:m>
                  <m:oMath xmlns:m="http://schemas.openxmlformats.org/officeDocument/2006/math">
                    <m:r>
                      <a:rPr lang="en-US" i="1">
                        <a:latin typeface="Cambria Math" panose="02040503050406030204" pitchFamily="18" charset="0"/>
                      </a:rPr>
                      <m:t>𝑑𝑜𝑚</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of </a:t>
                </a:r>
                <a14:m>
                  <m:oMath xmlns:m="http://schemas.openxmlformats.org/officeDocument/2006/math">
                    <m:r>
                      <a:rPr lang="en-US" i="1">
                        <a:latin typeface="Cambria Math" panose="02040503050406030204" pitchFamily="18" charset="0"/>
                      </a:rPr>
                      <m:t>𝑥</m:t>
                    </m:r>
                  </m:oMath>
                </a14:m>
                <a:r>
                  <a:rPr lang="en-US" dirty="0"/>
                  <a:t>. Let </a:t>
                </a:r>
                <a14:m>
                  <m:oMath xmlns:m="http://schemas.openxmlformats.org/officeDocument/2006/math">
                    <m:r>
                      <a:rPr lang="en-US" i="1">
                        <a:latin typeface="Cambria Math" panose="02040503050406030204" pitchFamily="18" charset="0"/>
                      </a:rPr>
                      <m:t>𝐸𝑣𝑎𝑙</m:t>
                    </m:r>
                    <m:r>
                      <a:rPr lang="en-US" i="1">
                        <a:latin typeface="Cambria Math" panose="02040503050406030204" pitchFamily="18" charset="0"/>
                      </a:rPr>
                      <m:t>(</m:t>
                    </m:r>
                    <m:r>
                      <a:rPr lang="en-US" i="1">
                        <a:latin typeface="Cambria Math" panose="02040503050406030204" pitchFamily="18" charset="0"/>
                      </a:rPr>
                      <m:t>𝑉𝑎𝑟</m:t>
                    </m:r>
                    <m:r>
                      <a:rPr lang="en-US" i="1">
                        <a:latin typeface="Cambria Math" panose="02040503050406030204" pitchFamily="18" charset="0"/>
                      </a:rPr>
                      <m:t>)</m:t>
                    </m:r>
                  </m:oMath>
                </a14:m>
                <a:r>
                  <a:rPr lang="en-US" dirty="0"/>
                  <a:t> denote the set of (variable) evaluations that assign values to variables. </a:t>
                </a:r>
                <a:r>
                  <a:rPr lang="en-US" i="1" dirty="0"/>
                  <a:t>Cond(</a:t>
                </a:r>
                <a:r>
                  <a:rPr lang="en-US" i="1" dirty="0" err="1"/>
                  <a:t>Var</a:t>
                </a:r>
                <a:r>
                  <a:rPr lang="en-US" i="1" dirty="0"/>
                  <a:t>)</a:t>
                </a:r>
                <a:r>
                  <a:rPr lang="en-US" dirty="0"/>
                  <a:t> is the set of Boolean conditions over </a:t>
                </a:r>
                <a14:m>
                  <m:oMath xmlns:m="http://schemas.openxmlformats.org/officeDocument/2006/math">
                    <m:r>
                      <a:rPr lang="en-US" i="1">
                        <a:latin typeface="Cambria Math" panose="02040503050406030204" pitchFamily="18" charset="0"/>
                      </a:rPr>
                      <m:t>𝑉𝑎𝑟</m:t>
                    </m:r>
                  </m:oMath>
                </a14:m>
                <a:r>
                  <a:rPr lang="en-US" dirty="0"/>
                  <a:t>. </a:t>
                </a:r>
              </a:p>
              <a:p>
                <a:endParaRPr lang="he-IL"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Program Graph </a:t>
                </a:r>
                <a:r>
                  <a:rPr lang="en-US" dirty="0" smtClean="0"/>
                  <a:t>Program </a:t>
                </a:r>
                <a:r>
                  <a:rPr lang="en-US" dirty="0"/>
                  <a:t>graph s are defined over a set </a:t>
                </a:r>
                <a:r>
                  <a:rPr lang="en-US" i="0">
                    <a:latin typeface="Cambria Math" panose="02040503050406030204" pitchFamily="18" charset="0"/>
                  </a:rPr>
                  <a:t>𝑉𝑎𝑟</a:t>
                </a:r>
                <a:r>
                  <a:rPr lang="en-US" dirty="0"/>
                  <a:t> of typed variables. Essentially, this means that a standardized type (e.g., </a:t>
                </a:r>
                <a:r>
                  <a:rPr lang="en-US" dirty="0" err="1"/>
                  <a:t>boolean</a:t>
                </a:r>
                <a:r>
                  <a:rPr lang="en-US" dirty="0"/>
                  <a:t>, integer, or char) is associated with each variable. The type of variable </a:t>
                </a:r>
                <a:r>
                  <a:rPr lang="en-US" i="1" dirty="0"/>
                  <a:t>x</a:t>
                </a:r>
                <a:r>
                  <a:rPr lang="en-US" dirty="0"/>
                  <a:t> is called the domain </a:t>
                </a:r>
                <a:r>
                  <a:rPr lang="en-US" i="0">
                    <a:latin typeface="Cambria Math" panose="02040503050406030204" pitchFamily="18" charset="0"/>
                  </a:rPr>
                  <a:t>𝑑𝑜𝑚(𝑥)</a:t>
                </a:r>
                <a:r>
                  <a:rPr lang="en-US" dirty="0"/>
                  <a:t> of </a:t>
                </a:r>
                <a:r>
                  <a:rPr lang="en-US" i="0">
                    <a:latin typeface="Cambria Math" panose="02040503050406030204" pitchFamily="18" charset="0"/>
                  </a:rPr>
                  <a:t>𝑥</a:t>
                </a:r>
                <a:r>
                  <a:rPr lang="en-US" dirty="0"/>
                  <a:t>. Let </a:t>
                </a:r>
                <a:r>
                  <a:rPr lang="en-US" i="0">
                    <a:latin typeface="Cambria Math" panose="02040503050406030204" pitchFamily="18" charset="0"/>
                  </a:rPr>
                  <a:t>𝐸𝑣𝑎𝑙(𝑉𝑎𝑟)</a:t>
                </a:r>
                <a:r>
                  <a:rPr lang="en-US" dirty="0"/>
                  <a:t> denote the set of (variable) evaluations that assign values to variables. </a:t>
                </a:r>
                <a:r>
                  <a:rPr lang="en-US" i="1" dirty="0"/>
                  <a:t>Cond(</a:t>
                </a:r>
                <a:r>
                  <a:rPr lang="en-US" i="1" dirty="0" err="1"/>
                  <a:t>Var</a:t>
                </a:r>
                <a:r>
                  <a:rPr lang="en-US" i="1" dirty="0"/>
                  <a:t>)</a:t>
                </a:r>
                <a:r>
                  <a:rPr lang="en-US" dirty="0"/>
                  <a:t> is the set of Boolean conditions over </a:t>
                </a:r>
                <a:r>
                  <a:rPr lang="en-US" i="0">
                    <a:latin typeface="Cambria Math" panose="02040503050406030204" pitchFamily="18" charset="0"/>
                  </a:rPr>
                  <a:t>𝑉𝑎𝑟</a:t>
                </a:r>
                <a:r>
                  <a:rPr lang="en-US" dirty="0"/>
                  <a:t>. </a:t>
                </a:r>
              </a:p>
              <a:p>
                <a:endParaRPr lang="he-IL" dirty="0"/>
              </a:p>
            </p:txBody>
          </p:sp>
        </mc:Fallback>
      </mc:AlternateContent>
      <p:sp>
        <p:nvSpPr>
          <p:cNvPr id="4" name="Slide Number Placeholder 3"/>
          <p:cNvSpPr>
            <a:spLocks noGrp="1"/>
          </p:cNvSpPr>
          <p:nvPr>
            <p:ph type="sldNum" sz="quarter" idx="10"/>
          </p:nvPr>
        </p:nvSpPr>
        <p:spPr/>
        <p:txBody>
          <a:bodyPr/>
          <a:lstStyle/>
          <a:p>
            <a:fld id="{255EC815-2D91-4541-B642-2118BFF19C6E}" type="slidenum">
              <a:rPr lang="he-IL" smtClean="0"/>
              <a:t>11</a:t>
            </a:fld>
            <a:endParaRPr lang="he-IL"/>
          </a:p>
        </p:txBody>
      </p:sp>
    </p:spTree>
    <p:extLst>
      <p:ext uri="{BB962C8B-B14F-4D97-AF65-F5344CB8AC3E}">
        <p14:creationId xmlns:p14="http://schemas.microsoft.com/office/powerpoint/2010/main" val="1003685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מציין מיקום של הערות 2"/>
              <p:cNvSpPr>
                <a:spLocks noGrp="1"/>
              </p:cNvSpPr>
              <p:nvPr>
                <p:ph type="body" idx="1"/>
              </p:nvPr>
            </p:nvSpPr>
            <p:spPr/>
            <p:txBody>
              <a:bodyPr/>
              <a:lstStyle/>
              <a:p>
                <a:r>
                  <a:rPr lang="en-US" dirty="0"/>
                  <a:t>Tool to describe properties to be checked</a:t>
                </a:r>
              </a:p>
              <a:p>
                <a:r>
                  <a:rPr lang="en-US" i="1" dirty="0"/>
                  <a:t>Linear Temporal logics</a:t>
                </a:r>
                <a:r>
                  <a:rPr lang="en-US" dirty="0"/>
                  <a:t> </a:t>
                </a:r>
                <a:r>
                  <a:rPr lang="en-US" i="1" dirty="0"/>
                  <a:t> (LTL)</a:t>
                </a:r>
                <a:r>
                  <a:rPr lang="en-US" dirty="0"/>
                  <a:t> is a convenient formalism for specifying and verifying properties of reactive systems. We can say that the modalities in Temporal Logic are Time abstract</a:t>
                </a:r>
              </a:p>
              <a:p>
                <a:r>
                  <a:rPr lang="en-US" i="1" dirty="0"/>
                  <a:t>Linear temporal property</a:t>
                </a:r>
                <a:r>
                  <a:rPr lang="en-US" dirty="0"/>
                  <a:t> (LT properties) is a temporal logic formula that describes a set of infinite sequences for which it is true. </a:t>
                </a:r>
              </a:p>
              <a:p>
                <a:r>
                  <a:rPr lang="en-US" dirty="0"/>
                  <a:t>The underlying nature of time in temporal logics is </a:t>
                </a:r>
                <a:r>
                  <a:rPr lang="en-US" i="1" dirty="0"/>
                  <a:t>linear</a:t>
                </a:r>
                <a:r>
                  <a:rPr lang="en-US" dirty="0"/>
                  <a:t>. i.e.,  at each moment in time there is a single successor moment, several model-checking tools use LTL as a property specification language. The model checker SPIN is a prominent example of such an automated verification tool.	</a:t>
                </a:r>
              </a:p>
              <a:p>
                <a:r>
                  <a:rPr lang="en-US" b="1" i="1" u="sng" dirty="0"/>
                  <a:t>Syntax:</a:t>
                </a:r>
                <a:r>
                  <a:rPr lang="en-US" dirty="0"/>
                  <a:t> LTL formulae over the set AP of atomic proposition are formed according to the following gramma</a:t>
                </a:r>
                <a14:m>
                  <m:oMath xmlns:m="http://schemas.openxmlformats.org/officeDocument/2006/math">
                    <m:r>
                      <a:rPr lang="en-US" i="1">
                        <a:latin typeface="Cambria Math" panose="02040503050406030204" pitchFamily="18" charset="0"/>
                      </a:rPr>
                      <m:t>: </m:t>
                    </m:r>
                  </m:oMath>
                </a14:m>
                <a:endParaRPr lang="en-US" dirty="0"/>
              </a:p>
              <a:p>
                <a:endParaRPr lang="en-US" dirty="0"/>
              </a:p>
            </p:txBody>
          </p:sp>
        </mc:Choice>
        <mc:Fallback>
          <p:sp>
            <p:nvSpPr>
              <p:cNvPr id="3" name="מציין מיקום של הערות 2"/>
              <p:cNvSpPr>
                <a:spLocks noGrp="1"/>
              </p:cNvSpPr>
              <p:nvPr>
                <p:ph type="body" idx="1"/>
              </p:nvPr>
            </p:nvSpPr>
            <p:spPr/>
            <p:txBody>
              <a:bodyPr/>
              <a:lstStyle/>
              <a:p>
                <a:r>
                  <a:rPr lang="en-US" dirty="0"/>
                  <a:t>Tool to describe properties to be checked</a:t>
                </a:r>
              </a:p>
              <a:p>
                <a:r>
                  <a:rPr lang="en-US" i="1" dirty="0"/>
                  <a:t>Linear Temporal logics</a:t>
                </a:r>
                <a:r>
                  <a:rPr lang="en-US" dirty="0"/>
                  <a:t> </a:t>
                </a:r>
                <a:r>
                  <a:rPr lang="en-US" i="1" dirty="0"/>
                  <a:t> (LTL)</a:t>
                </a:r>
                <a:r>
                  <a:rPr lang="en-US" dirty="0"/>
                  <a:t> is a convenient formalism for specifying and verifying properties of reactive systems. We can say that the modalities in Temporal Logic are Time abstract</a:t>
                </a:r>
              </a:p>
              <a:p>
                <a:r>
                  <a:rPr lang="en-US" i="1" dirty="0"/>
                  <a:t>Linear temporal property</a:t>
                </a:r>
                <a:r>
                  <a:rPr lang="en-US" dirty="0"/>
                  <a:t> (LT properties) is a temporal logic formula that describes a set of infinite sequences for which it is true. </a:t>
                </a:r>
              </a:p>
              <a:p>
                <a:r>
                  <a:rPr lang="en-US" dirty="0"/>
                  <a:t>The underlying nature of time in temporal logics is </a:t>
                </a:r>
                <a:r>
                  <a:rPr lang="en-US" i="1" dirty="0"/>
                  <a:t>linear</a:t>
                </a:r>
                <a:r>
                  <a:rPr lang="en-US" dirty="0"/>
                  <a:t>. i.e.,  at each moment in time there is a single successor moment, several model-checking tools use LTL as a property specification language. The model checker SPIN is a prominent example of such an automated verification tool.	</a:t>
                </a:r>
              </a:p>
              <a:p>
                <a:r>
                  <a:rPr lang="en-US" b="1" i="1" u="sng" dirty="0"/>
                  <a:t>Syntax:</a:t>
                </a:r>
                <a:r>
                  <a:rPr lang="en-US" dirty="0"/>
                  <a:t> LTL formulae over the set AP of atomic proposition are formed according to the following gramma</a:t>
                </a:r>
                <a:r>
                  <a:rPr lang="en-US" i="0">
                    <a:latin typeface="Cambria Math" panose="02040503050406030204" pitchFamily="18" charset="0"/>
                  </a:rPr>
                  <a:t>: </a:t>
                </a:r>
                <a:endParaRPr lang="en-US" dirty="0"/>
              </a:p>
              <a:p>
                <a:endParaRPr lang="en-US" dirty="0"/>
              </a:p>
            </p:txBody>
          </p:sp>
        </mc:Fallback>
      </mc:AlternateContent>
      <p:sp>
        <p:nvSpPr>
          <p:cNvPr id="4" name="מציין מיקום של מספר שקופית 3"/>
          <p:cNvSpPr>
            <a:spLocks noGrp="1"/>
          </p:cNvSpPr>
          <p:nvPr>
            <p:ph type="sldNum" sz="quarter" idx="10"/>
          </p:nvPr>
        </p:nvSpPr>
        <p:spPr/>
        <p:txBody>
          <a:bodyPr/>
          <a:lstStyle/>
          <a:p>
            <a:fld id="{255EC815-2D91-4541-B642-2118BFF19C6E}" type="slidenum">
              <a:rPr lang="he-IL" smtClean="0"/>
              <a:t>14</a:t>
            </a:fld>
            <a:endParaRPr lang="he-IL"/>
          </a:p>
        </p:txBody>
      </p:sp>
    </p:spTree>
    <p:extLst>
      <p:ext uri="{BB962C8B-B14F-4D97-AF65-F5344CB8AC3E}">
        <p14:creationId xmlns:p14="http://schemas.microsoft.com/office/powerpoint/2010/main" val="1689119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Transition systems  are often used in computer science as models to describe the behavior of systems. They are basically directed graphs where nodes represent state and edges model transitions, i.e., state changes. A state describes some information about a system at a certain moment of its behavior.</a:t>
            </a:r>
          </a:p>
          <a:p>
            <a:r>
              <a:rPr lang="en-US" dirty="0"/>
              <a:t>We can describe the behavior of transition system as follows. The transition system starts in some initial state 𝑠_0  ∈ 𝐼 and evolves according to the transition relation →. That is, if s the current state, then a transition 𝑠 □(→┴𝛼 )  𝑞 originating from 𝑠 is selected non-deterministically and taken, the action 𝛼 is performed and the transition system evolves from state s into the state q.</a:t>
            </a:r>
          </a:p>
          <a:p>
            <a:r>
              <a:rPr lang="en-US" dirty="0"/>
              <a:t>This selection procedure is repeated in state 𝑞 and finishes once a state is encountered that has no outgoing transitions. It is important to realize that in case a state has more than one outgoing transition, the “next” transition is chosen in a purely nondeterministic fashion. That is, the outcome of this selection process is not known a priori. Similarly, when the set of initial states consists of more than one state, the start state is selected non-deterministically.</a:t>
            </a:r>
          </a:p>
          <a:p>
            <a:r>
              <a:rPr lang="en-US" dirty="0"/>
              <a:t>The labeling function 𝐿 relates 𝑎 set 𝐿(𝑠) ∈  2^𝐴𝑃  of atomic propositions to state 𝑠. 𝐿(𝑠) intuitively stands for exactly those atomic propositions 𝑎 ∈ 𝐴𝑃 which are satisfied on the state 𝑠.</a:t>
            </a:r>
          </a:p>
          <a:p>
            <a:endParaRPr lang="he-IL" dirty="0"/>
          </a:p>
        </p:txBody>
      </p:sp>
      <p:sp>
        <p:nvSpPr>
          <p:cNvPr id="4" name="Slide Number Placeholder 3"/>
          <p:cNvSpPr>
            <a:spLocks noGrp="1"/>
          </p:cNvSpPr>
          <p:nvPr>
            <p:ph type="sldNum" sz="quarter" idx="10"/>
          </p:nvPr>
        </p:nvSpPr>
        <p:spPr/>
        <p:txBody>
          <a:bodyPr/>
          <a:lstStyle/>
          <a:p>
            <a:fld id="{255EC815-2D91-4541-B642-2118BFF19C6E}" type="slidenum">
              <a:rPr lang="he-IL" smtClean="0"/>
              <a:t>19</a:t>
            </a:fld>
            <a:endParaRPr lang="he-IL"/>
          </a:p>
        </p:txBody>
      </p:sp>
    </p:spTree>
    <p:extLst>
      <p:ext uri="{BB962C8B-B14F-4D97-AF65-F5344CB8AC3E}">
        <p14:creationId xmlns:p14="http://schemas.microsoft.com/office/powerpoint/2010/main" val="3464081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7B728D4A-6A39-4D3D-88EF-7C10F32B3BA1}" type="datetimeFigureOut">
              <a:rPr lang="he-IL" smtClean="0"/>
              <a:t>כ"ו/טבת/תשע"ז</a:t>
            </a:fld>
            <a:endParaRPr lang="he-IL"/>
          </a:p>
        </p:txBody>
      </p:sp>
      <p:sp>
        <p:nvSpPr>
          <p:cNvPr id="5" name="Footer Placeholder 4"/>
          <p:cNvSpPr>
            <a:spLocks noGrp="1"/>
          </p:cNvSpPr>
          <p:nvPr>
            <p:ph type="ftr" sz="quarter" idx="11"/>
          </p:nvPr>
        </p:nvSpPr>
        <p:spPr>
          <a:xfrm>
            <a:off x="1451579" y="329307"/>
            <a:ext cx="5626774" cy="309201"/>
          </a:xfrm>
        </p:spPr>
        <p:txBody>
          <a:bodyPr/>
          <a:lstStyle/>
          <a:p>
            <a:endParaRPr lang="he-IL"/>
          </a:p>
        </p:txBody>
      </p:sp>
      <p:sp>
        <p:nvSpPr>
          <p:cNvPr id="6" name="Slide Number Placeholder 5"/>
          <p:cNvSpPr>
            <a:spLocks noGrp="1"/>
          </p:cNvSpPr>
          <p:nvPr>
            <p:ph type="sldNum" sz="quarter" idx="12"/>
          </p:nvPr>
        </p:nvSpPr>
        <p:spPr>
          <a:xfrm>
            <a:off x="476834" y="798973"/>
            <a:ext cx="811019" cy="503578"/>
          </a:xfrm>
        </p:spPr>
        <p:txBody>
          <a:bodyPr/>
          <a:lstStyle/>
          <a:p>
            <a:fld id="{6BE10990-F638-4350-8367-B4F4D51BC3F1}" type="slidenum">
              <a:rPr lang="he-IL" smtClean="0"/>
              <a:t>‹#›</a:t>
            </a:fld>
            <a:endParaRPr lang="he-IL"/>
          </a:p>
        </p:txBody>
      </p:sp>
    </p:spTree>
    <p:extLst>
      <p:ext uri="{BB962C8B-B14F-4D97-AF65-F5344CB8AC3E}">
        <p14:creationId xmlns:p14="http://schemas.microsoft.com/office/powerpoint/2010/main" val="1674582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B728D4A-6A39-4D3D-88EF-7C10F32B3BA1}" type="datetimeFigureOut">
              <a:rPr lang="he-IL" smtClean="0"/>
              <a:t>כ"ו/טבת/תשע"ז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BE10990-F638-4350-8367-B4F4D51BC3F1}" type="slidenum">
              <a:rPr lang="he-IL" smtClean="0"/>
              <a:t>‹#›</a:t>
            </a:fld>
            <a:endParaRPr lang="he-IL"/>
          </a:p>
        </p:txBody>
      </p:sp>
    </p:spTree>
    <p:extLst>
      <p:ext uri="{BB962C8B-B14F-4D97-AF65-F5344CB8AC3E}">
        <p14:creationId xmlns:p14="http://schemas.microsoft.com/office/powerpoint/2010/main" val="3372554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B728D4A-6A39-4D3D-88EF-7C10F32B3BA1}" type="datetimeFigureOut">
              <a:rPr lang="he-IL" smtClean="0"/>
              <a:t>כ"ו/טבת/תשע"ז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BE10990-F638-4350-8367-B4F4D51BC3F1}" type="slidenum">
              <a:rPr lang="he-IL" smtClean="0"/>
              <a:t>‹#›</a:t>
            </a:fld>
            <a:endParaRPr lang="he-IL"/>
          </a:p>
        </p:txBody>
      </p:sp>
    </p:spTree>
    <p:extLst>
      <p:ext uri="{BB962C8B-B14F-4D97-AF65-F5344CB8AC3E}">
        <p14:creationId xmlns:p14="http://schemas.microsoft.com/office/powerpoint/2010/main" val="1876299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ncho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B728D4A-6A39-4D3D-88EF-7C10F32B3BA1}" type="datetimeFigureOut">
              <a:rPr lang="he-IL" smtClean="0"/>
              <a:t>כ"ו/טבת/תשע"ז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BE10990-F638-4350-8367-B4F4D51BC3F1}" type="slidenum">
              <a:rPr lang="he-IL" smtClean="0"/>
              <a:t>‹#›</a:t>
            </a:fld>
            <a:endParaRPr lang="he-IL"/>
          </a:p>
        </p:txBody>
      </p:sp>
    </p:spTree>
    <p:extLst>
      <p:ext uri="{BB962C8B-B14F-4D97-AF65-F5344CB8AC3E}">
        <p14:creationId xmlns:p14="http://schemas.microsoft.com/office/powerpoint/2010/main" val="925045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7B728D4A-6A39-4D3D-88EF-7C10F32B3BA1}" type="datetimeFigureOut">
              <a:rPr lang="he-IL" smtClean="0"/>
              <a:t>כ"ו/טבת/תשע"ז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BE10990-F638-4350-8367-B4F4D51BC3F1}" type="slidenum">
              <a:rPr lang="he-IL" smtClean="0"/>
              <a:t>‹#›</a:t>
            </a:fld>
            <a:endParaRPr lang="he-IL"/>
          </a:p>
        </p:txBody>
      </p:sp>
    </p:spTree>
    <p:extLst>
      <p:ext uri="{BB962C8B-B14F-4D97-AF65-F5344CB8AC3E}">
        <p14:creationId xmlns:p14="http://schemas.microsoft.com/office/powerpoint/2010/main" val="1819033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7B728D4A-6A39-4D3D-88EF-7C10F32B3BA1}" type="datetimeFigureOut">
              <a:rPr lang="he-IL" smtClean="0"/>
              <a:t>כ"ו/טבת/תשע"ז</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6BE10990-F638-4350-8367-B4F4D51BC3F1}" type="slidenum">
              <a:rPr lang="he-IL" smtClean="0"/>
              <a:t>‹#›</a:t>
            </a:fld>
            <a:endParaRPr lang="he-IL"/>
          </a:p>
        </p:txBody>
      </p:sp>
    </p:spTree>
    <p:extLst>
      <p:ext uri="{BB962C8B-B14F-4D97-AF65-F5344CB8AC3E}">
        <p14:creationId xmlns:p14="http://schemas.microsoft.com/office/powerpoint/2010/main" val="2423416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1447191" y="2824269"/>
            <a:ext cx="4488794" cy="264445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256025" y="2821491"/>
            <a:ext cx="4488794" cy="2637371"/>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7B728D4A-6A39-4D3D-88EF-7C10F32B3BA1}" type="datetimeFigureOut">
              <a:rPr lang="he-IL" smtClean="0"/>
              <a:t>כ"ו/טבת/תשע"ז</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6BE10990-F638-4350-8367-B4F4D51BC3F1}" type="slidenum">
              <a:rPr lang="he-IL" smtClean="0"/>
              <a:t>‹#›</a:t>
            </a:fld>
            <a:endParaRPr lang="he-IL"/>
          </a:p>
        </p:txBody>
      </p:sp>
    </p:spTree>
    <p:extLst>
      <p:ext uri="{BB962C8B-B14F-4D97-AF65-F5344CB8AC3E}">
        <p14:creationId xmlns:p14="http://schemas.microsoft.com/office/powerpoint/2010/main" val="1595636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7B728D4A-6A39-4D3D-88EF-7C10F32B3BA1}" type="datetimeFigureOut">
              <a:rPr lang="he-IL" smtClean="0"/>
              <a:t>כ"ו/טבת/תשע"ז</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6BE10990-F638-4350-8367-B4F4D51BC3F1}" type="slidenum">
              <a:rPr lang="he-IL" smtClean="0"/>
              <a:t>‹#›</a:t>
            </a:fld>
            <a:endParaRPr lang="he-IL"/>
          </a:p>
        </p:txBody>
      </p:sp>
    </p:spTree>
    <p:extLst>
      <p:ext uri="{BB962C8B-B14F-4D97-AF65-F5344CB8AC3E}">
        <p14:creationId xmlns:p14="http://schemas.microsoft.com/office/powerpoint/2010/main" val="3412223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728D4A-6A39-4D3D-88EF-7C10F32B3BA1}" type="datetimeFigureOut">
              <a:rPr lang="he-IL" smtClean="0"/>
              <a:t>כ"ו/טבת/תשע"ז</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6BE10990-F638-4350-8367-B4F4D51BC3F1}" type="slidenum">
              <a:rPr lang="he-IL" smtClean="0"/>
              <a:t>‹#›</a:t>
            </a:fld>
            <a:endParaRPr lang="he-IL"/>
          </a:p>
        </p:txBody>
      </p:sp>
    </p:spTree>
    <p:extLst>
      <p:ext uri="{BB962C8B-B14F-4D97-AF65-F5344CB8AC3E}">
        <p14:creationId xmlns:p14="http://schemas.microsoft.com/office/powerpoint/2010/main" val="802738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7B728D4A-6A39-4D3D-88EF-7C10F32B3BA1}" type="datetimeFigureOut">
              <a:rPr lang="he-IL" smtClean="0"/>
              <a:t>כ"ו/טבת/תשע"ז</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6BE10990-F638-4350-8367-B4F4D51BC3F1}" type="slidenum">
              <a:rPr lang="he-IL" smtClean="0"/>
              <a:t>‹#›</a:t>
            </a:fld>
            <a:endParaRPr lang="he-IL"/>
          </a:p>
        </p:txBody>
      </p:sp>
    </p:spTree>
    <p:extLst>
      <p:ext uri="{BB962C8B-B14F-4D97-AF65-F5344CB8AC3E}">
        <p14:creationId xmlns:p14="http://schemas.microsoft.com/office/powerpoint/2010/main" val="2097445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he-IL"/>
              <a:t>לחץ על הסמל כדי להוסיף תמונה</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B728D4A-6A39-4D3D-88EF-7C10F32B3BA1}" type="datetimeFigureOut">
              <a:rPr lang="he-IL" smtClean="0"/>
              <a:t>כ"ו/טבת/תשע"ז</a:t>
            </a:fld>
            <a:endParaRPr lang="he-IL"/>
          </a:p>
        </p:txBody>
      </p:sp>
      <p:sp>
        <p:nvSpPr>
          <p:cNvPr id="6" name="Footer Placeholder 5"/>
          <p:cNvSpPr>
            <a:spLocks noGrp="1"/>
          </p:cNvSpPr>
          <p:nvPr>
            <p:ph type="ftr" sz="quarter" idx="11"/>
          </p:nvPr>
        </p:nvSpPr>
        <p:spPr>
          <a:xfrm>
            <a:off x="1447382" y="318640"/>
            <a:ext cx="5541004" cy="320931"/>
          </a:xfrm>
        </p:spPr>
        <p:txBody>
          <a:bodyPr/>
          <a:lstStyle/>
          <a:p>
            <a:endParaRPr lang="he-IL"/>
          </a:p>
        </p:txBody>
      </p:sp>
      <p:sp>
        <p:nvSpPr>
          <p:cNvPr id="7" name="Slide Number Placeholder 6"/>
          <p:cNvSpPr>
            <a:spLocks noGrp="1"/>
          </p:cNvSpPr>
          <p:nvPr>
            <p:ph type="sldNum" sz="quarter" idx="12"/>
          </p:nvPr>
        </p:nvSpPr>
        <p:spPr/>
        <p:txBody>
          <a:bodyPr/>
          <a:lstStyle/>
          <a:p>
            <a:fld id="{6BE10990-F638-4350-8367-B4F4D51BC3F1}" type="slidenum">
              <a:rPr lang="he-IL" smtClean="0"/>
              <a:t>‹#›</a:t>
            </a:fld>
            <a:endParaRPr lang="he-IL"/>
          </a:p>
        </p:txBody>
      </p:sp>
    </p:spTree>
    <p:extLst>
      <p:ext uri="{BB962C8B-B14F-4D97-AF65-F5344CB8AC3E}">
        <p14:creationId xmlns:p14="http://schemas.microsoft.com/office/powerpoint/2010/main" val="26534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B728D4A-6A39-4D3D-88EF-7C10F32B3BA1}" type="datetimeFigureOut">
              <a:rPr lang="he-IL" smtClean="0"/>
              <a:t>כ"ו/טבת/תשע"ז</a:t>
            </a:fld>
            <a:endParaRPr lang="he-IL"/>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BE10990-F638-4350-8367-B4F4D51BC3F1}" type="slidenum">
              <a:rPr lang="he-IL" smtClean="0"/>
              <a:t>‹#›</a:t>
            </a:fld>
            <a:endParaRPr lang="he-IL"/>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540725"/>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Failure" TargetMode="Externa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en.wikipedia.org/wiki/Software_system" TargetMode="External"/><Relationship Id="rId5" Type="http://schemas.openxmlformats.org/officeDocument/2006/relationships/hyperlink" Target="https://en.wikipedia.org/wiki/Computer_program" TargetMode="External"/><Relationship Id="rId4" Type="http://schemas.openxmlformats.org/officeDocument/2006/relationships/hyperlink" Target="https://en.wikipedia.org/wiki/Fault_(technology)"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כותרת 10"/>
          <p:cNvSpPr>
            <a:spLocks noGrp="1"/>
          </p:cNvSpPr>
          <p:nvPr>
            <p:ph type="ctrTitle"/>
          </p:nvPr>
        </p:nvSpPr>
        <p:spPr>
          <a:xfrm>
            <a:off x="858129" y="802298"/>
            <a:ext cx="10663311" cy="2541431"/>
          </a:xfrm>
        </p:spPr>
        <p:txBody>
          <a:bodyPr>
            <a:normAutofit fontScale="90000"/>
          </a:bodyPr>
          <a:lstStyle/>
          <a:p>
            <a:r>
              <a:rPr lang="en-US" b="1" dirty="0"/>
              <a:t>Formal Verification of Specs of Applications</a:t>
            </a:r>
            <a:endParaRPr lang="en-US" dirty="0"/>
          </a:p>
        </p:txBody>
      </p:sp>
      <p:sp>
        <p:nvSpPr>
          <p:cNvPr id="10" name="כותרת משנה 9"/>
          <p:cNvSpPr>
            <a:spLocks noGrp="1"/>
          </p:cNvSpPr>
          <p:nvPr>
            <p:ph type="subTitle" idx="1"/>
          </p:nvPr>
        </p:nvSpPr>
        <p:spPr>
          <a:xfrm>
            <a:off x="1812869" y="3559340"/>
            <a:ext cx="9370946" cy="2391294"/>
          </a:xfrm>
        </p:spPr>
        <p:txBody>
          <a:bodyPr>
            <a:normAutofit/>
          </a:bodyPr>
          <a:lstStyle/>
          <a:p>
            <a:pPr algn="ctr"/>
            <a:r>
              <a:rPr lang="en-US" dirty="0"/>
              <a:t>Saeed </a:t>
            </a:r>
            <a:r>
              <a:rPr lang="en-US" dirty="0" err="1"/>
              <a:t>Namih</a:t>
            </a:r>
            <a:r>
              <a:rPr lang="en-US" dirty="0"/>
              <a:t>   204582555			 Ahmad Mnasra  311539647</a:t>
            </a:r>
          </a:p>
          <a:p>
            <a:pPr algn="ctr"/>
            <a:endParaRPr lang="en-US" dirty="0"/>
          </a:p>
          <a:p>
            <a:pPr algn="ctr"/>
            <a:r>
              <a:rPr lang="en-US" b="1" dirty="0"/>
              <a:t>Supervisor(s): </a:t>
            </a:r>
          </a:p>
          <a:p>
            <a:pPr algn="ctr"/>
            <a:r>
              <a:rPr lang="en-US" dirty="0"/>
              <a:t>Dr. Katerina </a:t>
            </a:r>
            <a:r>
              <a:rPr lang="en-US" dirty="0" err="1"/>
              <a:t>Korenblat</a:t>
            </a:r>
            <a:r>
              <a:rPr lang="en-US" dirty="0"/>
              <a:t> </a:t>
            </a:r>
          </a:p>
          <a:p>
            <a:pPr algn="ctr"/>
            <a:r>
              <a:rPr lang="en-US" dirty="0"/>
              <a:t>Dr. Elena </a:t>
            </a:r>
            <a:r>
              <a:rPr lang="en-US" dirty="0" err="1"/>
              <a:t>Ravve</a:t>
            </a:r>
            <a:endParaRPr lang="en-US" dirty="0"/>
          </a:p>
          <a:p>
            <a:pPr algn="ctr"/>
            <a:endParaRPr lang="en-US" dirty="0"/>
          </a:p>
        </p:txBody>
      </p:sp>
    </p:spTree>
    <p:extLst>
      <p:ext uri="{BB962C8B-B14F-4D97-AF65-F5344CB8AC3E}">
        <p14:creationId xmlns:p14="http://schemas.microsoft.com/office/powerpoint/2010/main" val="2598303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the project </a:t>
            </a:r>
            <a:endParaRPr lang="he-IL" dirty="0"/>
          </a:p>
        </p:txBody>
      </p:sp>
      <p:sp>
        <p:nvSpPr>
          <p:cNvPr id="3" name="Content Placeholder 2"/>
          <p:cNvSpPr>
            <a:spLocks noGrp="1"/>
          </p:cNvSpPr>
          <p:nvPr>
            <p:ph idx="1"/>
          </p:nvPr>
        </p:nvSpPr>
        <p:spPr/>
        <p:txBody>
          <a:bodyPr>
            <a:normAutofit fontScale="85000" lnSpcReduction="20000"/>
          </a:bodyPr>
          <a:lstStyle/>
          <a:p>
            <a:r>
              <a:rPr lang="en-US" dirty="0"/>
              <a:t>Front end </a:t>
            </a:r>
          </a:p>
          <a:p>
            <a:endParaRPr lang="en-US" dirty="0"/>
          </a:p>
          <a:p>
            <a:endParaRPr lang="en-US" dirty="0"/>
          </a:p>
          <a:p>
            <a:endParaRPr lang="en-US" dirty="0"/>
          </a:p>
          <a:p>
            <a:r>
              <a:rPr lang="en-US" dirty="0"/>
              <a:t>Back end</a:t>
            </a:r>
          </a:p>
          <a:p>
            <a:endParaRPr lang="en-US" dirty="0"/>
          </a:p>
          <a:p>
            <a:endParaRPr lang="en-US" dirty="0"/>
          </a:p>
          <a:p>
            <a:pPr marL="0" indent="0">
              <a:buNone/>
            </a:pPr>
            <a:endParaRPr lang="en-US" dirty="0"/>
          </a:p>
          <a:p>
            <a:pPr marL="0" indent="0">
              <a:buNone/>
            </a:pPr>
            <a:r>
              <a:rPr lang="en-US" dirty="0"/>
              <a:t>Flow chart</a:t>
            </a:r>
            <a:endParaRPr lang="he-IL" dirty="0"/>
          </a:p>
        </p:txBody>
      </p:sp>
      <p:sp>
        <p:nvSpPr>
          <p:cNvPr id="4" name="Rectangle 3"/>
          <p:cNvSpPr/>
          <p:nvPr/>
        </p:nvSpPr>
        <p:spPr>
          <a:xfrm>
            <a:off x="4369777" y="2039815"/>
            <a:ext cx="2655277" cy="9935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Right Arrow 4"/>
          <p:cNvSpPr/>
          <p:nvPr/>
        </p:nvSpPr>
        <p:spPr>
          <a:xfrm rot="5400000">
            <a:off x="4756638" y="3165231"/>
            <a:ext cx="1081454" cy="836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Rectangle 6"/>
          <p:cNvSpPr/>
          <p:nvPr/>
        </p:nvSpPr>
        <p:spPr>
          <a:xfrm>
            <a:off x="4369777" y="3930162"/>
            <a:ext cx="2716823" cy="1283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573952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graph</a:t>
            </a:r>
            <a:r>
              <a:rPr lang="en-US" b="1" dirty="0"/>
              <a:t>(PG)</a:t>
            </a:r>
            <a:endParaRPr lang="he-IL"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85000" lnSpcReduction="20000"/>
              </a:bodyPr>
              <a:lstStyle/>
              <a:p>
                <a:r>
                  <a:rPr lang="en-US" b="1" u="sng" dirty="0"/>
                  <a:t>Definition</a:t>
                </a:r>
                <a:r>
                  <a:rPr lang="en-US" b="1" dirty="0"/>
                  <a:t>: </a:t>
                </a:r>
                <a:br>
                  <a:rPr lang="en-US" b="1" dirty="0"/>
                </a:br>
                <a:r>
                  <a:rPr lang="en-US" dirty="0"/>
                  <a:t>A program graph (PG) over set </a:t>
                </a:r>
                <a:r>
                  <a:rPr lang="en-US" dirty="0" err="1"/>
                  <a:t>Var</a:t>
                </a:r>
                <a:r>
                  <a:rPr lang="en-US" dirty="0"/>
                  <a:t> of typed variables is a tuple (</a:t>
                </a:r>
                <a:r>
                  <a:rPr lang="en-US" i="1" dirty="0" err="1"/>
                  <a:t>Loc</a:t>
                </a:r>
                <a:r>
                  <a:rPr lang="en-US" i="1" dirty="0"/>
                  <a:t>, Act, Effect,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𝐿𝑜𝑐</m:t>
                        </m:r>
                      </m:e>
                      <m:sub>
                        <m:r>
                          <a:rPr lang="en-US" i="1">
                            <a:latin typeface="Cambria Math" panose="02040503050406030204" pitchFamily="18" charset="0"/>
                          </a:rPr>
                          <m:t>0</m:t>
                        </m:r>
                      </m:sub>
                    </m:sSub>
                  </m:oMath>
                </a14:m>
                <a:r>
                  <a:rPr lang="en-US" i="1"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0</m:t>
                        </m:r>
                      </m:sub>
                    </m:sSub>
                  </m:oMath>
                </a14:m>
                <a:r>
                  <a:rPr lang="en-US" dirty="0"/>
                  <a:t>) where:</a:t>
                </a:r>
                <a:r>
                  <a:rPr lang="he-IL" dirty="0"/>
                  <a:t>	</a:t>
                </a:r>
                <a:endParaRPr lang="en-US" dirty="0"/>
              </a:p>
              <a:p>
                <a:pPr lvl="0"/>
                <a14:m>
                  <m:oMath xmlns:m="http://schemas.openxmlformats.org/officeDocument/2006/math">
                    <m:r>
                      <a:rPr lang="en-US" i="1">
                        <a:latin typeface="Cambria Math" panose="02040503050406030204" pitchFamily="18" charset="0"/>
                      </a:rPr>
                      <m:t>𝐿𝑜𝑐</m:t>
                    </m:r>
                  </m:oMath>
                </a14:m>
                <a:r>
                  <a:rPr lang="en-US" dirty="0"/>
                  <a:t> is a set of locations,</a:t>
                </a:r>
                <a:endParaRPr lang="en-US" dirty="0">
                  <a:effectLst/>
                </a:endParaRPr>
              </a:p>
              <a:p>
                <a:pPr lvl="0"/>
                <a14:m>
                  <m:oMath xmlns:m="http://schemas.openxmlformats.org/officeDocument/2006/math">
                    <m:r>
                      <a:rPr lang="en-US" i="1">
                        <a:latin typeface="Cambria Math" panose="02040503050406030204" pitchFamily="18" charset="0"/>
                      </a:rPr>
                      <m:t>𝐴𝑐𝑡</m:t>
                    </m:r>
                  </m:oMath>
                </a14:m>
                <a:r>
                  <a:rPr lang="en-US" dirty="0"/>
                  <a:t> is a set of actions,</a:t>
                </a:r>
                <a:endParaRPr lang="en-US" dirty="0">
                  <a:effectLst/>
                </a:endParaRPr>
              </a:p>
              <a:p>
                <a:pPr lvl="0"/>
                <a14:m>
                  <m:oMath xmlns:m="http://schemas.openxmlformats.org/officeDocument/2006/math">
                    <m:r>
                      <a:rPr lang="en-US" i="1">
                        <a:latin typeface="Cambria Math" panose="02040503050406030204" pitchFamily="18" charset="0"/>
                      </a:rPr>
                      <m:t>𝐸𝑓𝑓𝑒𝑐𝑡</m:t>
                    </m:r>
                    <m:r>
                      <a:rPr lang="en-US" i="1">
                        <a:latin typeface="Cambria Math" panose="02040503050406030204" pitchFamily="18" charset="0"/>
                      </a:rPr>
                      <m:t>:</m:t>
                    </m:r>
                    <m:r>
                      <a:rPr lang="en-US" i="1">
                        <a:latin typeface="Cambria Math" panose="02040503050406030204" pitchFamily="18" charset="0"/>
                      </a:rPr>
                      <m:t>𝐴𝑐𝑡</m:t>
                    </m:r>
                    <m:r>
                      <a:rPr lang="en-US" i="1">
                        <a:latin typeface="Cambria Math" panose="02040503050406030204" pitchFamily="18" charset="0"/>
                      </a:rPr>
                      <m:t>×</m:t>
                    </m:r>
                    <m:r>
                      <a:rPr lang="en-US" i="1">
                        <a:latin typeface="Cambria Math" panose="02040503050406030204" pitchFamily="18" charset="0"/>
                      </a:rPr>
                      <m:t>𝐸𝑣𝑎𝑙</m:t>
                    </m:r>
                    <m:r>
                      <a:rPr lang="en-US" i="1">
                        <a:latin typeface="Cambria Math" panose="02040503050406030204" pitchFamily="18" charset="0"/>
                      </a:rPr>
                      <m:t>(</m:t>
                    </m:r>
                    <m:r>
                      <a:rPr lang="en-US" i="1">
                        <a:latin typeface="Cambria Math" panose="02040503050406030204" pitchFamily="18" charset="0"/>
                      </a:rPr>
                      <m:t>𝑉𝑎𝑟</m:t>
                    </m:r>
                    <m:r>
                      <a:rPr lang="en-US" i="1">
                        <a:latin typeface="Cambria Math" panose="02040503050406030204" pitchFamily="18" charset="0"/>
                      </a:rPr>
                      <m:t>)→</m:t>
                    </m:r>
                    <m:r>
                      <a:rPr lang="en-US" i="1">
                        <a:latin typeface="Cambria Math" panose="02040503050406030204" pitchFamily="18" charset="0"/>
                      </a:rPr>
                      <m:t>𝐸𝑣𝑎𝑙</m:t>
                    </m:r>
                    <m:r>
                      <a:rPr lang="en-US" i="1">
                        <a:latin typeface="Cambria Math" panose="02040503050406030204" pitchFamily="18" charset="0"/>
                      </a:rPr>
                      <m:t>(</m:t>
                    </m:r>
                    <m:r>
                      <a:rPr lang="en-US" i="1">
                        <a:latin typeface="Cambria Math" panose="02040503050406030204" pitchFamily="18" charset="0"/>
                      </a:rPr>
                      <m:t>𝑉𝑎𝑟</m:t>
                    </m:r>
                    <m:r>
                      <a:rPr lang="en-US" i="1">
                        <a:latin typeface="Cambria Math" panose="02040503050406030204" pitchFamily="18" charset="0"/>
                      </a:rPr>
                      <m:t>) →</m:t>
                    </m:r>
                    <m:r>
                      <a:rPr lang="en-US" i="1">
                        <a:latin typeface="Cambria Math" panose="02040503050406030204" pitchFamily="18" charset="0"/>
                      </a:rPr>
                      <m:t>𝐸𝑣𝑎𝑙</m:t>
                    </m:r>
                    <m:r>
                      <a:rPr lang="en-US" i="1">
                        <a:latin typeface="Cambria Math" panose="02040503050406030204" pitchFamily="18" charset="0"/>
                      </a:rPr>
                      <m:t>(</m:t>
                    </m:r>
                    <m:r>
                      <a:rPr lang="en-US" i="1">
                        <a:latin typeface="Cambria Math" panose="02040503050406030204" pitchFamily="18" charset="0"/>
                      </a:rPr>
                      <m:t>𝑉𝑎𝑟</m:t>
                    </m:r>
                    <m:r>
                      <a:rPr lang="en-US" i="1">
                        <a:latin typeface="Cambria Math" panose="02040503050406030204" pitchFamily="18" charset="0"/>
                      </a:rPr>
                      <m:t>) </m:t>
                    </m:r>
                  </m:oMath>
                </a14:m>
                <a:r>
                  <a:rPr lang="en-US" dirty="0"/>
                  <a:t>is the effect function,</a:t>
                </a:r>
                <a:endParaRPr lang="en-US" dirty="0">
                  <a:effectLst/>
                </a:endParaRPr>
              </a:p>
              <a:p>
                <a:pPr lvl="0"/>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𝐿𝑜𝑐</m:t>
                    </m:r>
                    <m:r>
                      <a:rPr lang="en-US" i="1">
                        <a:latin typeface="Cambria Math" panose="02040503050406030204" pitchFamily="18" charset="0"/>
                      </a:rPr>
                      <m:t>×</m:t>
                    </m:r>
                    <m:r>
                      <a:rPr lang="en-US" i="1">
                        <a:latin typeface="Cambria Math" panose="02040503050406030204" pitchFamily="18" charset="0"/>
                      </a:rPr>
                      <m:t>𝐶𝑜𝑛𝑑</m:t>
                    </m:r>
                    <m:r>
                      <a:rPr lang="en-US" i="1">
                        <a:latin typeface="Cambria Math" panose="02040503050406030204" pitchFamily="18" charset="0"/>
                      </a:rPr>
                      <m:t>(</m:t>
                    </m:r>
                    <m:r>
                      <a:rPr lang="en-US" i="1">
                        <a:latin typeface="Cambria Math" panose="02040503050406030204" pitchFamily="18" charset="0"/>
                      </a:rPr>
                      <m:t>𝑉𝑎𝑟</m:t>
                    </m:r>
                    <m:r>
                      <a:rPr lang="en-US" i="1">
                        <a:latin typeface="Cambria Math" panose="02040503050406030204" pitchFamily="18" charset="0"/>
                      </a:rPr>
                      <m:t>)×</m:t>
                    </m:r>
                    <m:r>
                      <a:rPr lang="en-US" i="1">
                        <a:latin typeface="Cambria Math" panose="02040503050406030204" pitchFamily="18" charset="0"/>
                      </a:rPr>
                      <m:t>𝐴𝑐𝑡</m:t>
                    </m:r>
                    <m:r>
                      <a:rPr lang="en-US" i="1">
                        <a:latin typeface="Cambria Math" panose="02040503050406030204" pitchFamily="18" charset="0"/>
                      </a:rPr>
                      <m:t>×</m:t>
                    </m:r>
                    <m:r>
                      <a:rPr lang="en-US" i="1">
                        <a:latin typeface="Cambria Math" panose="02040503050406030204" pitchFamily="18" charset="0"/>
                      </a:rPr>
                      <m:t>𝐿𝑜𝑐</m:t>
                    </m:r>
                    <m:r>
                      <a:rPr lang="en-US" i="1">
                        <a:latin typeface="Cambria Math" panose="02040503050406030204" pitchFamily="18" charset="0"/>
                      </a:rPr>
                      <m:t>↪⊆</m:t>
                    </m:r>
                    <m:r>
                      <a:rPr lang="en-US" i="1">
                        <a:latin typeface="Cambria Math" panose="02040503050406030204" pitchFamily="18" charset="0"/>
                      </a:rPr>
                      <m:t>𝐿𝑜𝑐</m:t>
                    </m:r>
                    <m:r>
                      <a:rPr lang="en-US" i="1">
                        <a:latin typeface="Cambria Math" panose="02040503050406030204" pitchFamily="18" charset="0"/>
                      </a:rPr>
                      <m:t>×</m:t>
                    </m:r>
                    <m:r>
                      <a:rPr lang="en-US" i="1">
                        <a:latin typeface="Cambria Math" panose="02040503050406030204" pitchFamily="18" charset="0"/>
                      </a:rPr>
                      <m:t>𝐶𝑜𝑛𝑑</m:t>
                    </m:r>
                    <m:r>
                      <a:rPr lang="en-US" i="1">
                        <a:latin typeface="Cambria Math" panose="02040503050406030204" pitchFamily="18" charset="0"/>
                      </a:rPr>
                      <m:t>(</m:t>
                    </m:r>
                    <m:r>
                      <a:rPr lang="en-US" i="1">
                        <a:latin typeface="Cambria Math" panose="02040503050406030204" pitchFamily="18" charset="0"/>
                      </a:rPr>
                      <m:t>𝑉𝑎𝑟</m:t>
                    </m:r>
                    <m:r>
                      <a:rPr lang="en-US" i="1">
                        <a:latin typeface="Cambria Math" panose="02040503050406030204" pitchFamily="18" charset="0"/>
                      </a:rPr>
                      <m:t>)×</m:t>
                    </m:r>
                    <m:r>
                      <a:rPr lang="en-US" i="1">
                        <a:latin typeface="Cambria Math" panose="02040503050406030204" pitchFamily="18" charset="0"/>
                      </a:rPr>
                      <m:t>𝐴𝑐𝑡</m:t>
                    </m:r>
                    <m:r>
                      <a:rPr lang="en-US" i="1">
                        <a:latin typeface="Cambria Math" panose="02040503050406030204" pitchFamily="18" charset="0"/>
                      </a:rPr>
                      <m:t>×</m:t>
                    </m:r>
                    <m:r>
                      <a:rPr lang="en-US" i="1">
                        <a:latin typeface="Cambria Math" panose="02040503050406030204" pitchFamily="18" charset="0"/>
                      </a:rPr>
                      <m:t>𝐿𝑜𝑐</m:t>
                    </m:r>
                  </m:oMath>
                </a14:m>
                <a:r>
                  <a:rPr lang="en-US" dirty="0"/>
                  <a:t> is the conditional transition relation,</a:t>
                </a:r>
                <a:endParaRPr lang="en-US" dirty="0">
                  <a:effectLst/>
                </a:endParaRPr>
              </a:p>
              <a:p>
                <a:pPr lvl="0"/>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𝐿𝑜𝑐</m:t>
                        </m:r>
                      </m:e>
                      <m:sub>
                        <m:r>
                          <a:rPr lang="en-US" i="1">
                            <a:latin typeface="Cambria Math" panose="02040503050406030204" pitchFamily="18" charset="0"/>
                          </a:rPr>
                          <m:t>0</m:t>
                        </m:r>
                      </m:sub>
                    </m:sSub>
                  </m:oMath>
                </a14:m>
                <a:r>
                  <a:rPr lang="en-US" i="1" dirty="0"/>
                  <a:t>⊆</a:t>
                </a:r>
                <a14:m>
                  <m:oMath xmlns:m="http://schemas.openxmlformats.org/officeDocument/2006/math">
                    <m:r>
                      <a:rPr lang="en-US" i="1">
                        <a:latin typeface="Cambria Math" panose="02040503050406030204" pitchFamily="18" charset="0"/>
                      </a:rPr>
                      <m:t>𝐿𝑜𝑐</m:t>
                    </m:r>
                  </m:oMath>
                </a14:m>
                <a:r>
                  <a:rPr lang="en-US" dirty="0"/>
                  <a:t> is a set of initial locations,</a:t>
                </a:r>
                <a:endParaRPr lang="en-US" dirty="0">
                  <a:effectLst/>
                </a:endParaRP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𝐶𝑜𝑛𝑑</m:t>
                    </m:r>
                    <m:r>
                      <a:rPr lang="en-US" i="1">
                        <a:latin typeface="Cambria Math" panose="02040503050406030204" pitchFamily="18" charset="0"/>
                      </a:rPr>
                      <m:t>(</m:t>
                    </m:r>
                    <m:r>
                      <a:rPr lang="en-US" i="1">
                        <a:latin typeface="Cambria Math" panose="02040503050406030204" pitchFamily="18" charset="0"/>
                      </a:rPr>
                      <m:t>𝑉𝑎𝑟</m:t>
                    </m:r>
                    <m:r>
                      <a:rPr lang="en-US" i="1">
                        <a:latin typeface="Cambria Math" panose="02040503050406030204" pitchFamily="18" charset="0"/>
                      </a:rPr>
                      <m:t>)</m:t>
                    </m:r>
                  </m:oMath>
                </a14:m>
                <a:r>
                  <a:rPr lang="en-US" dirty="0"/>
                  <a:t> is the initial condition</a:t>
                </a:r>
                <a:r>
                  <a:rPr lang="en-US" dirty="0">
                    <a:effectLst/>
                  </a:rPr>
                  <a:t> </a:t>
                </a:r>
                <a:r>
                  <a:rPr lang="en-US" dirty="0"/>
                  <a:t> link</a:t>
                </a:r>
              </a:p>
              <a:p>
                <a:endParaRPr lang="he-IL"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328" t="-707" b="-2297"/>
                </a:stretch>
              </a:blipFill>
            </p:spPr>
            <p:txBody>
              <a:bodyPr/>
              <a:lstStyle/>
              <a:p>
                <a:r>
                  <a:rPr lang="en-US">
                    <a:noFill/>
                  </a:rPr>
                  <a:t> </a:t>
                </a:r>
              </a:p>
            </p:txBody>
          </p:sp>
        </mc:Fallback>
      </mc:AlternateContent>
    </p:spTree>
    <p:extLst>
      <p:ext uri="{BB962C8B-B14F-4D97-AF65-F5344CB8AC3E}">
        <p14:creationId xmlns:p14="http://schemas.microsoft.com/office/powerpoint/2010/main" val="3289376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graph example</a:t>
            </a:r>
            <a:endParaRPr lang="he-IL" dirty="0"/>
          </a:p>
        </p:txBody>
      </p:sp>
      <p:sp>
        <p:nvSpPr>
          <p:cNvPr id="3" name="Content Placeholder 2"/>
          <p:cNvSpPr>
            <a:spLocks noGrp="1"/>
          </p:cNvSpPr>
          <p:nvPr>
            <p:ph idx="1"/>
          </p:nvPr>
        </p:nvSpPr>
        <p:spPr/>
        <p:txBody>
          <a:bodyPr/>
          <a:lstStyle/>
          <a:p>
            <a:endParaRPr lang="he-IL" dirty="0"/>
          </a:p>
        </p:txBody>
      </p:sp>
    </p:spTree>
    <p:extLst>
      <p:ext uri="{BB962C8B-B14F-4D97-AF65-F5344CB8AC3E}">
        <p14:creationId xmlns:p14="http://schemas.microsoft.com/office/powerpoint/2010/main" val="1700207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Spin : </a:t>
            </a:r>
            <a:r>
              <a:rPr lang="en-US" b="1" dirty="0"/>
              <a:t>The PROMELA verification language</a:t>
            </a:r>
            <a:br>
              <a:rPr lang="en-US" dirty="0"/>
            </a:br>
            <a:endParaRPr lang="he-IL" dirty="0"/>
          </a:p>
        </p:txBody>
      </p:sp>
      <p:sp>
        <p:nvSpPr>
          <p:cNvPr id="3" name="Content Placeholder 2"/>
          <p:cNvSpPr>
            <a:spLocks noGrp="1"/>
          </p:cNvSpPr>
          <p:nvPr>
            <p:ph idx="1"/>
          </p:nvPr>
        </p:nvSpPr>
        <p:spPr/>
        <p:txBody>
          <a:bodyPr>
            <a:normAutofit fontScale="92500"/>
          </a:bodyPr>
          <a:lstStyle/>
          <a:p>
            <a:r>
              <a:rPr lang="en-US" dirty="0"/>
              <a:t>PROMELA  (Process or Protocol Meta Language) is a verification modeling language. </a:t>
            </a:r>
          </a:p>
          <a:p>
            <a:r>
              <a:rPr lang="en-US" dirty="0"/>
              <a:t>The language allows for the dynamic creation of concurrent processes to model, for example, distributed systems. In PROMELA models, communication via message channels can be defined to be synchronous or asynchronous.</a:t>
            </a:r>
          </a:p>
          <a:p>
            <a:r>
              <a:rPr lang="en-US" dirty="0"/>
              <a:t> PROMELA models can be analyzed with the SPIN model checker, to verify that the modeled system produces the desired behavior. </a:t>
            </a:r>
          </a:p>
          <a:p>
            <a:r>
              <a:rPr lang="en-US" dirty="0"/>
              <a:t> link</a:t>
            </a:r>
          </a:p>
          <a:p>
            <a:endParaRPr lang="he-IL" dirty="0"/>
          </a:p>
        </p:txBody>
      </p:sp>
    </p:spTree>
    <p:extLst>
      <p:ext uri="{BB962C8B-B14F-4D97-AF65-F5344CB8AC3E}">
        <p14:creationId xmlns:p14="http://schemas.microsoft.com/office/powerpoint/2010/main" val="1589505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Linear Temporal Logic </a:t>
            </a:r>
            <a:endParaRPr lang="he-IL"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14:m>
                  <m:oMath xmlns:m="http://schemas.openxmlformats.org/officeDocument/2006/math">
                    <m:r>
                      <a:rPr lang="en-US" i="1">
                        <a:latin typeface="Cambria Math" panose="02040503050406030204" pitchFamily="18" charset="0"/>
                      </a:rPr>
                      <m:t>𝜑</m:t>
                    </m:r>
                    <m:r>
                      <a:rPr lang="en-US" i="1">
                        <a:latin typeface="Cambria Math" panose="02040503050406030204" pitchFamily="18" charset="0"/>
                      </a:rPr>
                      <m:t>  :≔ </m:t>
                    </m:r>
                    <m:r>
                      <a:rPr lang="en-US" i="1">
                        <a:latin typeface="Cambria Math" panose="02040503050406030204" pitchFamily="18" charset="0"/>
                      </a:rPr>
                      <m:t>𝑡𝑟𝑢𝑒</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  </m:t>
                        </m:r>
                        <m:r>
                          <a:rPr lang="en-US" i="1">
                            <a:latin typeface="Cambria Math" panose="02040503050406030204" pitchFamily="18" charset="0"/>
                          </a:rPr>
                          <m:t>𝑎</m:t>
                        </m:r>
                        <m:r>
                          <a:rPr lang="en-US" i="1">
                            <a:latin typeface="Cambria Math" panose="02040503050406030204" pitchFamily="18" charset="0"/>
                          </a:rPr>
                          <m:t>  </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𝜑</m:t>
                                </m:r>
                              </m:e>
                              <m:sub>
                                <m:r>
                                  <a:rPr lang="en-US" i="1">
                                    <a:latin typeface="Cambria Math" panose="02040503050406030204" pitchFamily="18" charset="0"/>
                                  </a:rPr>
                                  <m:t>1</m:t>
                                </m:r>
                              </m:sub>
                            </m:sSub>
                            <m:r>
                              <a:rPr lang="en-U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2</m:t>
                                </m:r>
                              </m:sub>
                            </m:sSub>
                            <m:r>
                              <a:rPr lang="en-US" i="1">
                                <a:latin typeface="Cambria Math" panose="02040503050406030204" pitchFamily="18" charset="0"/>
                              </a:rPr>
                              <m:t> </m:t>
                            </m:r>
                          </m:e>
                        </m:d>
                        <m:r>
                          <a:rPr lang="en-US" i="1">
                            <a:latin typeface="Cambria Math" panose="02040503050406030204" pitchFamily="18" charset="0"/>
                          </a:rPr>
                          <m:t> ¬</m:t>
                        </m:r>
                        <m:r>
                          <a:rPr lang="en-US" i="1">
                            <a:latin typeface="Cambria Math" panose="02040503050406030204" pitchFamily="18" charset="0"/>
                          </a:rPr>
                          <m:t>𝜑</m:t>
                        </m:r>
                        <m:r>
                          <a:rPr lang="en-US" i="1">
                            <a:latin typeface="Cambria Math" panose="02040503050406030204" pitchFamily="18" charset="0"/>
                          </a:rPr>
                          <m:t>  </m:t>
                        </m:r>
                      </m:e>
                    </m:d>
                    <m:r>
                      <a:rPr lang="en-US" i="1">
                        <a:latin typeface="Cambria Math" panose="02040503050406030204" pitchFamily="18" charset="0"/>
                      </a:rPr>
                      <m:t>  </m:t>
                    </m:r>
                    <m:r>
                      <a:rPr lang="en-US" i="1">
                        <a:latin typeface="Cambria Math" panose="02040503050406030204" pitchFamily="18" charset="0"/>
                      </a:rPr>
                      <m:t>𝛰𝜑</m:t>
                    </m:r>
                    <m:r>
                      <a:rPr lang="en-U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𝜑</m:t>
                        </m:r>
                      </m:e>
                      <m:sub>
                        <m:r>
                          <a:rPr lang="en-US" i="1">
                            <a:latin typeface="Cambria Math" panose="02040503050406030204" pitchFamily="18" charset="0"/>
                          </a:rPr>
                          <m:t>1</m:t>
                        </m:r>
                      </m:sub>
                    </m:sSub>
                    <m:r>
                      <a:rPr lang="en-US" i="1">
                        <a:latin typeface="Cambria Math" panose="02040503050406030204" pitchFamily="18" charset="0"/>
                      </a:rPr>
                      <m:t> </m:t>
                    </m:r>
                    <m:r>
                      <a:rPr lang="en-US" i="1">
                        <a:latin typeface="Cambria Math" panose="02040503050406030204" pitchFamily="18" charset="0"/>
                      </a:rPr>
                      <m:t>𝑈</m:t>
                    </m:r>
                    <m:sSub>
                      <m:sSubPr>
                        <m:ctrlPr>
                          <a:rPr lang="en-US" i="1">
                            <a:latin typeface="Cambria Math" panose="02040503050406030204" pitchFamily="18" charset="0"/>
                          </a:rPr>
                        </m:ctrlPr>
                      </m:sSubPr>
                      <m:e>
                        <m:r>
                          <a:rPr lang="en-US">
                            <a:latin typeface="Cambria Math" panose="02040503050406030204" pitchFamily="18" charset="0"/>
                          </a:rPr>
                          <m:t> </m:t>
                        </m:r>
                        <m:r>
                          <a:rPr lang="en-US" i="1">
                            <a:latin typeface="Cambria Math" panose="02040503050406030204" pitchFamily="18" charset="0"/>
                          </a:rPr>
                          <m:t> </m:t>
                        </m:r>
                        <m:r>
                          <a:rPr lang="en-US" i="1">
                            <a:latin typeface="Cambria Math" panose="02040503050406030204" pitchFamily="18" charset="0"/>
                          </a:rPr>
                          <m:t>𝜑</m:t>
                        </m:r>
                      </m:e>
                      <m:sub>
                        <m:r>
                          <a:rPr lang="en-US" i="1">
                            <a:latin typeface="Cambria Math" panose="02040503050406030204" pitchFamily="18" charset="0"/>
                          </a:rPr>
                          <m:t>2</m:t>
                        </m:r>
                        <m:r>
                          <a:rPr lang="en-US" i="1">
                            <a:latin typeface="Cambria Math" panose="02040503050406030204" pitchFamily="18" charset="0"/>
                          </a:rPr>
                          <m:t> </m:t>
                        </m:r>
                      </m:sub>
                    </m:sSub>
                  </m:oMath>
                </a14:m>
                <a:r>
                  <a:rPr lang="en-US" i="1" dirty="0"/>
                  <a:t>,</a:t>
                </a:r>
                <a:endParaRPr lang="en-US" dirty="0"/>
              </a:p>
              <a:p>
                <a:endParaRPr lang="he-IL"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591" t="-177"/>
                </a:stretch>
              </a:blipFill>
            </p:spPr>
            <p:txBody>
              <a:bodyPr/>
              <a:lstStyle/>
              <a:p>
                <a:r>
                  <a:rPr lang="en-US">
                    <a:noFill/>
                  </a:rPr>
                  <a:t> </a:t>
                </a:r>
              </a:p>
            </p:txBody>
          </p:sp>
        </mc:Fallback>
      </mc:AlternateContent>
    </p:spTree>
    <p:extLst>
      <p:ext uri="{BB962C8B-B14F-4D97-AF65-F5344CB8AC3E}">
        <p14:creationId xmlns:p14="http://schemas.microsoft.com/office/powerpoint/2010/main" val="1490719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Spin </a:t>
            </a:r>
            <a:endParaRPr lang="he-IL" dirty="0"/>
          </a:p>
        </p:txBody>
      </p:sp>
      <p:sp>
        <p:nvSpPr>
          <p:cNvPr id="3" name="Content Placeholder 2"/>
          <p:cNvSpPr>
            <a:spLocks noGrp="1"/>
          </p:cNvSpPr>
          <p:nvPr>
            <p:ph idx="1"/>
          </p:nvPr>
        </p:nvSpPr>
        <p:spPr/>
        <p:txBody>
          <a:bodyPr>
            <a:normAutofit/>
          </a:bodyPr>
          <a:lstStyle/>
          <a:p>
            <a:r>
              <a:rPr lang="en-US" dirty="0"/>
              <a:t>Tool to implement the model checking</a:t>
            </a:r>
          </a:p>
          <a:p>
            <a:r>
              <a:rPr lang="en-US" dirty="0"/>
              <a:t>Spin is a popular verification tool of distributed systems, used by thousands of people worldwide. It was developed at Bell Labs in the UNIX group of the Computing Sciences Research Center, starting in 1980. </a:t>
            </a:r>
          </a:p>
          <a:p>
            <a:r>
              <a:rPr lang="en-US" dirty="0"/>
              <a:t>The tool can be used for the formal verification of multi-threaded software applications. Spin can perform simulations of the system's execution. Spin can perform interactive, guided, or random simulations of the system's execution.</a:t>
            </a:r>
          </a:p>
        </p:txBody>
      </p:sp>
    </p:spTree>
    <p:extLst>
      <p:ext uri="{BB962C8B-B14F-4D97-AF65-F5344CB8AC3E}">
        <p14:creationId xmlns:p14="http://schemas.microsoft.com/office/powerpoint/2010/main" val="3768809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SPIN </a:t>
            </a:r>
            <a:endParaRPr lang="he-IL"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3037" y="2016125"/>
            <a:ext cx="4987513" cy="3449638"/>
          </a:xfrm>
        </p:spPr>
      </p:pic>
    </p:spTree>
    <p:extLst>
      <p:ext uri="{BB962C8B-B14F-4D97-AF65-F5344CB8AC3E}">
        <p14:creationId xmlns:p14="http://schemas.microsoft.com/office/powerpoint/2010/main" val="705314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LTL - properties</a:t>
            </a:r>
            <a:endParaRPr lang="he-IL" dirty="0"/>
          </a:p>
        </p:txBody>
      </p:sp>
      <p:sp>
        <p:nvSpPr>
          <p:cNvPr id="3" name="Content Placeholder 2"/>
          <p:cNvSpPr>
            <a:spLocks noGrp="1"/>
          </p:cNvSpPr>
          <p:nvPr>
            <p:ph idx="1"/>
          </p:nvPr>
        </p:nvSpPr>
        <p:spPr/>
        <p:txBody>
          <a:bodyPr/>
          <a:lstStyle/>
          <a:p>
            <a:r>
              <a:rPr lang="en-US" dirty="0" err="1"/>
              <a:t>Verbaly</a:t>
            </a:r>
            <a:r>
              <a:rPr lang="en-US" dirty="0"/>
              <a:t> { Flight Mode </a:t>
            </a:r>
            <a:r>
              <a:rPr lang="en-US" dirty="0">
                <a:sym typeface="Wingdings" panose="05000000000000000000" pitchFamily="2" charset="2"/>
              </a:rPr>
              <a:t> </a:t>
            </a:r>
            <a:r>
              <a:rPr lang="en-US" dirty="0" err="1">
                <a:sym typeface="Wingdings" panose="05000000000000000000" pitchFamily="2" charset="2"/>
              </a:rPr>
              <a:t>Wifi</a:t>
            </a:r>
            <a:r>
              <a:rPr lang="en-US" dirty="0">
                <a:sym typeface="Wingdings" panose="05000000000000000000" pitchFamily="2" charset="2"/>
              </a:rPr>
              <a:t> }</a:t>
            </a:r>
          </a:p>
          <a:p>
            <a:endParaRPr lang="en-US" dirty="0">
              <a:sym typeface="Wingdings" panose="05000000000000000000" pitchFamily="2" charset="2"/>
            </a:endParaRPr>
          </a:p>
        </p:txBody>
      </p:sp>
    </p:spTree>
    <p:extLst>
      <p:ext uri="{BB962C8B-B14F-4D97-AF65-F5344CB8AC3E}">
        <p14:creationId xmlns:p14="http://schemas.microsoft.com/office/powerpoint/2010/main" val="3903036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508" y="-303090"/>
            <a:ext cx="10515600" cy="1325563"/>
          </a:xfrm>
        </p:spPr>
        <p:txBody>
          <a:bodyPr/>
          <a:lstStyle/>
          <a:p>
            <a:r>
              <a:rPr lang="en-US" dirty="0"/>
              <a:t>Class Diagram</a:t>
            </a:r>
            <a:endParaRPr lang="he-IL"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51068" y="673834"/>
            <a:ext cx="7588685" cy="5991068"/>
          </a:xfrm>
        </p:spPr>
      </p:pic>
    </p:spTree>
    <p:extLst>
      <p:ext uri="{BB962C8B-B14F-4D97-AF65-F5344CB8AC3E}">
        <p14:creationId xmlns:p14="http://schemas.microsoft.com/office/powerpoint/2010/main" val="3313380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Transition System (TS)</a:t>
            </a:r>
            <a:endParaRPr lang="he-IL"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85000" lnSpcReduction="20000"/>
              </a:bodyPr>
              <a:lstStyle/>
              <a:p>
                <a:r>
                  <a:rPr lang="en-US" b="1" u="sng" dirty="0"/>
                  <a:t>Definition</a:t>
                </a:r>
                <a:r>
                  <a:rPr lang="en-US" dirty="0"/>
                  <a:t>: A transition system TS is a tuple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 </m:t>
                    </m:r>
                    <m:r>
                      <a:rPr lang="en-US" i="1">
                        <a:latin typeface="Cambria Math" panose="02040503050406030204" pitchFamily="18" charset="0"/>
                      </a:rPr>
                      <m:t>𝐴𝑐𝑡</m:t>
                    </m:r>
                    <m:r>
                      <a:rPr lang="en-US" i="1">
                        <a:latin typeface="Cambria Math" panose="02040503050406030204" pitchFamily="18" charset="0"/>
                      </a:rPr>
                      <m:t>, →, </m:t>
                    </m:r>
                    <m:r>
                      <a:rPr lang="en-US" i="1">
                        <a:latin typeface="Cambria Math" panose="02040503050406030204" pitchFamily="18" charset="0"/>
                      </a:rPr>
                      <m:t>𝐼</m:t>
                    </m:r>
                    <m:r>
                      <a:rPr lang="en-US" i="1">
                        <a:latin typeface="Cambria Math" panose="02040503050406030204" pitchFamily="18" charset="0"/>
                      </a:rPr>
                      <m:t>, </m:t>
                    </m:r>
                    <m:r>
                      <a:rPr lang="en-US" i="1">
                        <a:latin typeface="Cambria Math" panose="02040503050406030204" pitchFamily="18" charset="0"/>
                      </a:rPr>
                      <m:t>𝐴𝑃</m:t>
                    </m:r>
                    <m:r>
                      <a:rPr lang="en-US" i="1">
                        <a:latin typeface="Cambria Math" panose="02040503050406030204" pitchFamily="18" charset="0"/>
                      </a:rPr>
                      <m:t>, </m:t>
                    </m:r>
                    <m:r>
                      <a:rPr lang="en-US" i="1">
                        <a:latin typeface="Cambria Math" panose="02040503050406030204" pitchFamily="18" charset="0"/>
                      </a:rPr>
                      <m:t>𝐿</m:t>
                    </m:r>
                    <m:r>
                      <a:rPr lang="en-US" i="1">
                        <a:latin typeface="Cambria Math" panose="02040503050406030204" pitchFamily="18" charset="0"/>
                      </a:rPr>
                      <m:t>)</m:t>
                    </m:r>
                  </m:oMath>
                </a14:m>
                <a:r>
                  <a:rPr lang="en-US" dirty="0"/>
                  <a:t> where</a:t>
                </a:r>
              </a:p>
              <a:p>
                <a:pPr lvl="0"/>
                <a14:m>
                  <m:oMath xmlns:m="http://schemas.openxmlformats.org/officeDocument/2006/math">
                    <m:r>
                      <a:rPr lang="en-US" i="1">
                        <a:latin typeface="Cambria Math" panose="02040503050406030204" pitchFamily="18" charset="0"/>
                      </a:rPr>
                      <m:t>𝑆</m:t>
                    </m:r>
                  </m:oMath>
                </a14:m>
                <a:r>
                  <a:rPr lang="en-US" dirty="0"/>
                  <a:t> is a set of states.</a:t>
                </a:r>
              </a:p>
              <a:p>
                <a:pPr lvl="0"/>
                <a14:m>
                  <m:oMath xmlns:m="http://schemas.openxmlformats.org/officeDocument/2006/math">
                    <m:r>
                      <a:rPr lang="en-US" i="1">
                        <a:latin typeface="Cambria Math" panose="02040503050406030204" pitchFamily="18" charset="0"/>
                      </a:rPr>
                      <m:t>𝐴𝑐𝑡</m:t>
                    </m:r>
                  </m:oMath>
                </a14:m>
                <a:r>
                  <a:rPr lang="en-US" dirty="0"/>
                  <a:t> is a set of actions,</a:t>
                </a:r>
              </a:p>
              <a:p>
                <a:pPr lvl="0"/>
                <a14:m>
                  <m:oMath xmlns:m="http://schemas.openxmlformats.org/officeDocument/2006/math">
                    <m:r>
                      <a:rPr lang="en-US" i="1">
                        <a:latin typeface="Cambria Math" panose="02040503050406030204" pitchFamily="18" charset="0"/>
                      </a:rPr>
                      <m:t>→ ⊆ </m:t>
                    </m:r>
                    <m:r>
                      <a:rPr lang="en-US" i="1">
                        <a:latin typeface="Cambria Math" panose="02040503050406030204" pitchFamily="18" charset="0"/>
                      </a:rPr>
                      <m:t>𝑆</m:t>
                    </m:r>
                    <m:r>
                      <a:rPr lang="en-US" i="1">
                        <a:latin typeface="Cambria Math" panose="02040503050406030204" pitchFamily="18" charset="0"/>
                      </a:rPr>
                      <m:t> × </m:t>
                    </m:r>
                    <m:r>
                      <a:rPr lang="en-US" i="1">
                        <a:latin typeface="Cambria Math" panose="02040503050406030204" pitchFamily="18" charset="0"/>
                      </a:rPr>
                      <m:t>𝐴𝑐𝑡</m:t>
                    </m:r>
                    <m:r>
                      <a:rPr lang="en-US" i="1">
                        <a:latin typeface="Cambria Math" panose="02040503050406030204" pitchFamily="18" charset="0"/>
                      </a:rPr>
                      <m:t> × </m:t>
                    </m:r>
                    <m:r>
                      <a:rPr lang="en-US" i="1">
                        <a:latin typeface="Cambria Math" panose="02040503050406030204" pitchFamily="18" charset="0"/>
                      </a:rPr>
                      <m:t>𝑆</m:t>
                    </m:r>
                  </m:oMath>
                </a14:m>
                <a:r>
                  <a:rPr lang="en-US" dirty="0"/>
                  <a:t> is a transition relation, </a:t>
                </a:r>
              </a:p>
              <a:p>
                <a:pPr lvl="0"/>
                <a14:m>
                  <m:oMath xmlns:m="http://schemas.openxmlformats.org/officeDocument/2006/math">
                    <m:r>
                      <a:rPr lang="en-US" i="1">
                        <a:latin typeface="Cambria Math" panose="02040503050406030204" pitchFamily="18" charset="0"/>
                      </a:rPr>
                      <m:t>𝐼</m:t>
                    </m:r>
                    <m:r>
                      <a:rPr lang="en-US" i="1">
                        <a:latin typeface="Cambria Math" panose="02040503050406030204" pitchFamily="18" charset="0"/>
                      </a:rPr>
                      <m:t> ⊆ </m:t>
                    </m:r>
                    <m:r>
                      <a:rPr lang="en-US" i="1">
                        <a:latin typeface="Cambria Math" panose="02040503050406030204" pitchFamily="18" charset="0"/>
                      </a:rPr>
                      <m:t>𝑆</m:t>
                    </m:r>
                  </m:oMath>
                </a14:m>
                <a:r>
                  <a:rPr lang="en-US" dirty="0"/>
                  <a:t> is a set of initial states, </a:t>
                </a:r>
              </a:p>
              <a:p>
                <a:pPr lvl="0"/>
                <a14:m>
                  <m:oMath xmlns:m="http://schemas.openxmlformats.org/officeDocument/2006/math">
                    <m:r>
                      <a:rPr lang="en-US" i="1">
                        <a:latin typeface="Cambria Math" panose="02040503050406030204" pitchFamily="18" charset="0"/>
                      </a:rPr>
                      <m:t>𝐴𝑃</m:t>
                    </m:r>
                  </m:oMath>
                </a14:m>
                <a:r>
                  <a:rPr lang="en-US" dirty="0"/>
                  <a:t> is a set of atomic propositions, and</a:t>
                </a:r>
              </a:p>
              <a:p>
                <a:pPr lvl="0"/>
                <a14:m>
                  <m:oMath xmlns:m="http://schemas.openxmlformats.org/officeDocument/2006/math">
                    <m:r>
                      <a:rPr lang="en-US" i="1">
                        <a:latin typeface="Cambria Math" panose="02040503050406030204" pitchFamily="18" charset="0"/>
                      </a:rPr>
                      <m:t>𝐿</m:t>
                    </m:r>
                    <m:r>
                      <a:rPr lang="en-US" i="1">
                        <a:latin typeface="Cambria Math" panose="02040503050406030204" pitchFamily="18" charset="0"/>
                      </a:rPr>
                      <m:t>: </m:t>
                    </m:r>
                    <m:r>
                      <a:rPr lang="en-US" i="1">
                        <a:latin typeface="Cambria Math" panose="02040503050406030204" pitchFamily="18" charset="0"/>
                      </a:rPr>
                      <m:t>𝑆</m:t>
                    </m:r>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𝐴𝑃</m:t>
                        </m:r>
                      </m:sup>
                    </m:sSup>
                    <m:r>
                      <a:rPr lang="en-US">
                        <a:latin typeface="Cambria Math" panose="02040503050406030204" pitchFamily="18" charset="0"/>
                      </a:rPr>
                      <m:t> </m:t>
                    </m:r>
                  </m:oMath>
                </a14:m>
                <a:r>
                  <a:rPr lang="en-US" dirty="0"/>
                  <a:t>is a labeling function.</a:t>
                </a:r>
              </a:p>
              <a:p>
                <a:r>
                  <a:rPr lang="en-US" dirty="0"/>
                  <a:t>TS is called finite if </a:t>
                </a:r>
                <a14:m>
                  <m:oMath xmlns:m="http://schemas.openxmlformats.org/officeDocument/2006/math">
                    <m:r>
                      <a:rPr lang="en-US" i="1">
                        <a:latin typeface="Cambria Math" panose="02040503050406030204" pitchFamily="18" charset="0"/>
                      </a:rPr>
                      <m:t>𝑆</m:t>
                    </m:r>
                    <m:r>
                      <a:rPr lang="en-US" i="1">
                        <a:latin typeface="Cambria Math" panose="02040503050406030204" pitchFamily="18" charset="0"/>
                      </a:rPr>
                      <m:t>, </m:t>
                    </m:r>
                    <m:r>
                      <a:rPr lang="en-US" i="1">
                        <a:latin typeface="Cambria Math" panose="02040503050406030204" pitchFamily="18" charset="0"/>
                      </a:rPr>
                      <m:t>𝐴𝑐𝑡</m:t>
                    </m:r>
                    <m:r>
                      <a:rPr lang="en-US" i="1">
                        <a:latin typeface="Cambria Math" panose="02040503050406030204" pitchFamily="18" charset="0"/>
                      </a:rPr>
                      <m:t>,</m:t>
                    </m:r>
                  </m:oMath>
                </a14:m>
                <a:r>
                  <a:rPr lang="en-US" dirty="0"/>
                  <a:t> and </a:t>
                </a:r>
                <a14:m>
                  <m:oMath xmlns:m="http://schemas.openxmlformats.org/officeDocument/2006/math">
                    <m:r>
                      <a:rPr lang="en-US" i="1">
                        <a:latin typeface="Cambria Math" panose="02040503050406030204" pitchFamily="18" charset="0"/>
                      </a:rPr>
                      <m:t>𝐴𝑃</m:t>
                    </m:r>
                  </m:oMath>
                </a14:m>
                <a:r>
                  <a:rPr lang="en-US" dirty="0"/>
                  <a:t> are finite. </a:t>
                </a:r>
              </a:p>
              <a:p>
                <a:r>
                  <a:rPr lang="en-US" dirty="0"/>
                  <a:t> link</a:t>
                </a:r>
              </a:p>
              <a:p>
                <a:endParaRPr lang="he-IL"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328" t="-707" b="-2120"/>
                </a:stretch>
              </a:blipFill>
            </p:spPr>
            <p:txBody>
              <a:bodyPr/>
              <a:lstStyle/>
              <a:p>
                <a:r>
                  <a:rPr lang="en-US">
                    <a:noFill/>
                  </a:rPr>
                  <a:t> </a:t>
                </a:r>
              </a:p>
            </p:txBody>
          </p:sp>
        </mc:Fallback>
      </mc:AlternateContent>
    </p:spTree>
    <p:extLst>
      <p:ext uri="{BB962C8B-B14F-4D97-AF65-F5344CB8AC3E}">
        <p14:creationId xmlns:p14="http://schemas.microsoft.com/office/powerpoint/2010/main" val="3994936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pPr algn="l" rtl="0"/>
            <a:r>
              <a:rPr lang="en-US" dirty="0"/>
              <a:t>Motivation</a:t>
            </a:r>
            <a:endParaRPr lang="he-IL" dirty="0"/>
          </a:p>
        </p:txBody>
      </p:sp>
      <p:sp>
        <p:nvSpPr>
          <p:cNvPr id="3" name="מציין מיקום תוכן 2"/>
          <p:cNvSpPr>
            <a:spLocks noGrp="1"/>
          </p:cNvSpPr>
          <p:nvPr>
            <p:ph idx="1"/>
          </p:nvPr>
        </p:nvSpPr>
        <p:spPr>
          <a:xfrm>
            <a:off x="1451579" y="2015732"/>
            <a:ext cx="9603275" cy="2063899"/>
          </a:xfrm>
        </p:spPr>
        <p:txBody>
          <a:bodyPr>
            <a:normAutofit fontScale="92500" lnSpcReduction="10000"/>
          </a:bodyPr>
          <a:lstStyle/>
          <a:p>
            <a:pPr marL="342900" indent="-342900" algn="l" rtl="0"/>
            <a:r>
              <a:rPr lang="en-US" sz="2400" b="1" dirty="0"/>
              <a:t>Take</a:t>
            </a:r>
            <a:r>
              <a:rPr lang="en-US" sz="2400" dirty="0"/>
              <a:t> your cellular phone </a:t>
            </a:r>
          </a:p>
          <a:p>
            <a:pPr marL="342900" indent="-342900" algn="l" rtl="0"/>
            <a:r>
              <a:rPr lang="en-US" sz="2400" dirty="0"/>
              <a:t>Go to </a:t>
            </a:r>
            <a:r>
              <a:rPr lang="en-US" sz="2400" b="1" dirty="0"/>
              <a:t>Settings</a:t>
            </a:r>
          </a:p>
          <a:p>
            <a:pPr marL="342900" indent="-342900" algn="l" rtl="0"/>
            <a:r>
              <a:rPr lang="en-US" sz="2400" dirty="0"/>
              <a:t>Push </a:t>
            </a:r>
            <a:r>
              <a:rPr lang="en-US" sz="2400" b="1" dirty="0"/>
              <a:t>flight Mode </a:t>
            </a:r>
            <a:r>
              <a:rPr lang="en-US" sz="2400" dirty="0">
                <a:solidFill>
                  <a:srgbClr val="00B050"/>
                </a:solidFill>
              </a:rPr>
              <a:t>ok</a:t>
            </a:r>
          </a:p>
          <a:p>
            <a:pPr marL="342900" indent="-342900" algn="l" rtl="0"/>
            <a:r>
              <a:rPr lang="en-US" sz="2400" dirty="0"/>
              <a:t>Then push </a:t>
            </a:r>
            <a:r>
              <a:rPr lang="en-US" sz="2400" b="1" dirty="0" err="1"/>
              <a:t>Wifi</a:t>
            </a:r>
            <a:r>
              <a:rPr lang="en-US" sz="2400" b="1" dirty="0"/>
              <a:t> </a:t>
            </a:r>
            <a:r>
              <a:rPr lang="en-US" sz="2400" dirty="0">
                <a:solidFill>
                  <a:srgbClr val="00B050"/>
                </a:solidFill>
              </a:rPr>
              <a:t>on</a:t>
            </a:r>
          </a:p>
          <a:p>
            <a:pPr marL="0" indent="0" algn="l" rtl="0">
              <a:buNone/>
            </a:pPr>
            <a:endParaRPr lang="en-US" sz="2400" dirty="0"/>
          </a:p>
        </p:txBody>
      </p:sp>
      <p:pic>
        <p:nvPicPr>
          <p:cNvPr id="5" name="תמונה 4"/>
          <p:cNvPicPr>
            <a:picLocks noChangeAspect="1"/>
          </p:cNvPicPr>
          <p:nvPr/>
        </p:nvPicPr>
        <p:blipFill rotWithShape="1">
          <a:blip r:embed="rId2">
            <a:extLst>
              <a:ext uri="{28A0092B-C50C-407E-A947-70E740481C1C}">
                <a14:useLocalDpi xmlns:a14="http://schemas.microsoft.com/office/drawing/2010/main" val="0"/>
              </a:ext>
            </a:extLst>
          </a:blip>
          <a:srcRect l="12074" t="3948" r="7628"/>
          <a:stretch/>
        </p:blipFill>
        <p:spPr>
          <a:xfrm>
            <a:off x="8482882" y="-35122"/>
            <a:ext cx="3259644" cy="6325568"/>
          </a:xfrm>
          <a:prstGeom prst="rect">
            <a:avLst/>
          </a:prstGeom>
        </p:spPr>
      </p:pic>
      <p:sp>
        <p:nvSpPr>
          <p:cNvPr id="7" name="מלבן 6"/>
          <p:cNvSpPr/>
          <p:nvPr/>
        </p:nvSpPr>
        <p:spPr>
          <a:xfrm>
            <a:off x="1451579" y="4241609"/>
            <a:ext cx="6096000" cy="1754326"/>
          </a:xfrm>
          <a:prstGeom prst="rect">
            <a:avLst/>
          </a:prstGeom>
        </p:spPr>
        <p:txBody>
          <a:bodyPr>
            <a:spAutoFit/>
          </a:bodyPr>
          <a:lstStyle/>
          <a:p>
            <a:r>
              <a:rPr lang="en-US" sz="3200" dirty="0"/>
              <a:t>Is it correct or not?</a:t>
            </a:r>
          </a:p>
          <a:p>
            <a:r>
              <a:rPr lang="en-US" sz="3200" dirty="0"/>
              <a:t>Did you receive this screen?</a:t>
            </a:r>
          </a:p>
          <a:p>
            <a:r>
              <a:rPr lang="en-US" sz="3200" dirty="0"/>
              <a:t>Do you think that this is </a:t>
            </a:r>
            <a:r>
              <a:rPr lang="en-US" sz="4400" dirty="0">
                <a:solidFill>
                  <a:srgbClr val="FFFF00"/>
                </a:solidFill>
              </a:rPr>
              <a:t>ok?</a:t>
            </a:r>
            <a:endParaRPr lang="en-US" sz="3200" dirty="0">
              <a:solidFill>
                <a:srgbClr val="FFFF00"/>
              </a:solidFill>
            </a:endParaRPr>
          </a:p>
        </p:txBody>
      </p:sp>
    </p:spTree>
    <p:extLst>
      <p:ext uri="{BB962C8B-B14F-4D97-AF65-F5344CB8AC3E}">
        <p14:creationId xmlns:p14="http://schemas.microsoft.com/office/powerpoint/2010/main" val="313566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r>
              <a:rPr lang="en-US" dirty="0"/>
              <a:t>What is the bug ?</a:t>
            </a:r>
            <a:endParaRPr lang="he-IL" dirty="0"/>
          </a:p>
        </p:txBody>
      </p:sp>
      <p:sp>
        <p:nvSpPr>
          <p:cNvPr id="3" name="Content Placeholder 2"/>
          <p:cNvSpPr>
            <a:spLocks noGrp="1"/>
          </p:cNvSpPr>
          <p:nvPr>
            <p:ph idx="1"/>
          </p:nvPr>
        </p:nvSpPr>
        <p:spPr>
          <a:xfrm>
            <a:off x="866335" y="1853754"/>
            <a:ext cx="10515600" cy="4763799"/>
          </a:xfrm>
        </p:spPr>
        <p:txBody>
          <a:bodyPr>
            <a:normAutofit/>
          </a:bodyPr>
          <a:lstStyle/>
          <a:p>
            <a:pPr algn="l"/>
            <a:r>
              <a:rPr lang="en-US" b="1" dirty="0"/>
              <a:t>bug</a:t>
            </a:r>
            <a:r>
              <a:rPr lang="en-US" dirty="0"/>
              <a:t> is an error, flaw, </a:t>
            </a:r>
            <a:r>
              <a:rPr lang="en-US" dirty="0">
                <a:hlinkClick r:id="rId3" tooltip="Failure"/>
              </a:rPr>
              <a:t>failure</a:t>
            </a:r>
            <a:r>
              <a:rPr lang="en-US" dirty="0"/>
              <a:t> or </a:t>
            </a:r>
            <a:r>
              <a:rPr lang="en-US" dirty="0">
                <a:hlinkClick r:id="rId4" tooltip="Fault (technology)"/>
              </a:rPr>
              <a:t>fault</a:t>
            </a:r>
            <a:r>
              <a:rPr lang="en-US" dirty="0"/>
              <a:t> in a </a:t>
            </a:r>
            <a:r>
              <a:rPr lang="en-US" dirty="0">
                <a:hlinkClick r:id="rId5" tooltip="Computer program"/>
              </a:rPr>
              <a:t>computer program</a:t>
            </a:r>
            <a:r>
              <a:rPr lang="en-US" dirty="0"/>
              <a:t> or </a:t>
            </a:r>
            <a:r>
              <a:rPr lang="en-US" dirty="0">
                <a:hlinkClick r:id="rId6" tooltip="Software system"/>
              </a:rPr>
              <a:t>system</a:t>
            </a:r>
            <a:r>
              <a:rPr lang="en-US" dirty="0"/>
              <a:t> that causes it to produce an incorrect or unexpected result, or to behave in unintended ways. </a:t>
            </a:r>
          </a:p>
          <a:p>
            <a:pPr marL="0" indent="0" algn="l">
              <a:buNone/>
            </a:pPr>
            <a:endParaRPr lang="en-US" dirty="0"/>
          </a:p>
          <a:p>
            <a:pPr marL="0" indent="0" algn="l">
              <a:buNone/>
            </a:pPr>
            <a:endParaRPr lang="en-US" dirty="0"/>
          </a:p>
        </p:txBody>
      </p:sp>
      <p:sp>
        <p:nvSpPr>
          <p:cNvPr id="5" name="Content Placeholder 2"/>
          <p:cNvSpPr txBox="1">
            <a:spLocks/>
          </p:cNvSpPr>
          <p:nvPr/>
        </p:nvSpPr>
        <p:spPr>
          <a:xfrm>
            <a:off x="1421561" y="3687677"/>
            <a:ext cx="2561706" cy="12085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8000" dirty="0"/>
              <a:t>spec</a:t>
            </a:r>
            <a:endParaRPr lang="he-IL" sz="8000" dirty="0"/>
          </a:p>
        </p:txBody>
      </p:sp>
      <p:pic>
        <p:nvPicPr>
          <p:cNvPr id="6" name="Picture 2" descr="Image result for symbol question mark"/>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8814" y="3477549"/>
            <a:ext cx="1619250" cy="1628776"/>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5744092" y="3816524"/>
            <a:ext cx="6339840" cy="9508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6600" dirty="0"/>
              <a:t>Implementation </a:t>
            </a:r>
            <a:endParaRPr lang="he-IL" sz="6600" dirty="0"/>
          </a:p>
        </p:txBody>
      </p:sp>
      <p:sp>
        <p:nvSpPr>
          <p:cNvPr id="8" name="TextBox 7"/>
          <p:cNvSpPr txBox="1"/>
          <p:nvPr/>
        </p:nvSpPr>
        <p:spPr>
          <a:xfrm>
            <a:off x="1105592" y="5257133"/>
            <a:ext cx="9160625" cy="5232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1">
            <a:spAutoFit/>
          </a:bodyPr>
          <a:lstStyle/>
          <a:p>
            <a:pPr algn="ctr"/>
            <a:r>
              <a:rPr lang="en-US" sz="2800" dirty="0"/>
              <a:t>Intended way of behavior	=	program or system</a:t>
            </a:r>
            <a:endParaRPr lang="he-IL" sz="2800" dirty="0"/>
          </a:p>
        </p:txBody>
      </p:sp>
    </p:spTree>
    <p:extLst>
      <p:ext uri="{BB962C8B-B14F-4D97-AF65-F5344CB8AC3E}">
        <p14:creationId xmlns:p14="http://schemas.microsoft.com/office/powerpoint/2010/main" val="3490164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r>
              <a:rPr lang="en-US" dirty="0"/>
              <a:t>What is a bug ? (</a:t>
            </a:r>
            <a:r>
              <a:rPr lang="en-US" dirty="0" err="1"/>
              <a:t>cntd</a:t>
            </a:r>
            <a:r>
              <a:rPr lang="en-US" dirty="0"/>
              <a:t>)</a:t>
            </a:r>
            <a:endParaRPr lang="he-IL" dirty="0"/>
          </a:p>
        </p:txBody>
      </p:sp>
      <p:sp>
        <p:nvSpPr>
          <p:cNvPr id="3" name="Content Placeholder 2"/>
          <p:cNvSpPr>
            <a:spLocks noGrp="1"/>
          </p:cNvSpPr>
          <p:nvPr>
            <p:ph idx="1"/>
          </p:nvPr>
        </p:nvSpPr>
        <p:spPr>
          <a:xfrm>
            <a:off x="1451578" y="2479966"/>
            <a:ext cx="9603275" cy="3450613"/>
          </a:xfrm>
        </p:spPr>
        <p:txBody>
          <a:bodyPr>
            <a:normAutofit/>
          </a:bodyPr>
          <a:lstStyle/>
          <a:p>
            <a:pPr marL="0" indent="0" algn="ctr" rtl="0">
              <a:buNone/>
            </a:pPr>
            <a:r>
              <a:rPr lang="en-US" sz="3200" dirty="0"/>
              <a:t>The question now how do you know that </a:t>
            </a:r>
          </a:p>
          <a:p>
            <a:pPr marL="0" indent="0" algn="ctr" rtl="0">
              <a:buNone/>
            </a:pPr>
            <a:r>
              <a:rPr lang="en-US" sz="3200" dirty="0"/>
              <a:t>our SPEC is </a:t>
            </a:r>
            <a:r>
              <a:rPr lang="en-US" sz="4400" dirty="0">
                <a:solidFill>
                  <a:srgbClr val="00B050"/>
                </a:solidFill>
              </a:rPr>
              <a:t>correct</a:t>
            </a:r>
            <a:r>
              <a:rPr lang="en-US" sz="3200" dirty="0"/>
              <a:t>?</a:t>
            </a:r>
          </a:p>
          <a:p>
            <a:pPr marL="0" indent="0" algn="ctr" rtl="0">
              <a:buNone/>
            </a:pPr>
            <a:endParaRPr lang="en-US" sz="3200" dirty="0"/>
          </a:p>
          <a:p>
            <a:pPr marL="0" indent="0" algn="ctr" rtl="0">
              <a:buNone/>
            </a:pPr>
            <a:r>
              <a:rPr lang="en-US" sz="2400" u="sng" dirty="0"/>
              <a:t>Conclusion:</a:t>
            </a:r>
            <a:r>
              <a:rPr lang="en-US" sz="2400" dirty="0"/>
              <a:t> The SPEC must be complete and sound.</a:t>
            </a:r>
            <a:endParaRPr lang="he-IL" sz="2400" dirty="0"/>
          </a:p>
        </p:txBody>
      </p:sp>
    </p:spTree>
    <p:extLst>
      <p:ext uri="{BB962C8B-B14F-4D97-AF65-F5344CB8AC3E}">
        <p14:creationId xmlns:p14="http://schemas.microsoft.com/office/powerpoint/2010/main" val="3002836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548" y="304345"/>
            <a:ext cx="9603275" cy="1049235"/>
          </a:xfrm>
        </p:spPr>
        <p:txBody>
          <a:bodyPr/>
          <a:lstStyle/>
          <a:p>
            <a:pPr algn="l"/>
            <a:r>
              <a:rPr lang="en-US" dirty="0"/>
              <a:t>Our Project </a:t>
            </a:r>
            <a:endParaRPr lang="he-IL" dirty="0"/>
          </a:p>
        </p:txBody>
      </p:sp>
      <p:sp>
        <p:nvSpPr>
          <p:cNvPr id="3" name="Content Placeholder 2"/>
          <p:cNvSpPr>
            <a:spLocks noGrp="1"/>
          </p:cNvSpPr>
          <p:nvPr>
            <p:ph idx="1"/>
          </p:nvPr>
        </p:nvSpPr>
        <p:spPr>
          <a:xfrm>
            <a:off x="1451579" y="1353580"/>
            <a:ext cx="9291215" cy="4112765"/>
          </a:xfrm>
        </p:spPr>
        <p:txBody>
          <a:bodyPr>
            <a:normAutofit/>
          </a:bodyPr>
          <a:lstStyle/>
          <a:p>
            <a:r>
              <a:rPr lang="en-US" sz="3200" dirty="0"/>
              <a:t>We build a tool to compose SPEC graphical </a:t>
            </a:r>
          </a:p>
          <a:p>
            <a:endParaRPr lang="en-US" sz="3200" dirty="0"/>
          </a:p>
          <a:p>
            <a:endParaRPr lang="en-US" sz="3200" dirty="0"/>
          </a:p>
          <a:p>
            <a:r>
              <a:rPr lang="en-US" sz="3200" dirty="0"/>
              <a:t> Check consistency of the SPECS </a:t>
            </a:r>
          </a:p>
          <a:p>
            <a:pPr lvl="1"/>
            <a:endParaRPr lang="he-IL" sz="2800" dirty="0"/>
          </a:p>
        </p:txBody>
      </p:sp>
      <p:sp>
        <p:nvSpPr>
          <p:cNvPr id="4" name="מלבן 3"/>
          <p:cNvSpPr/>
          <p:nvPr/>
        </p:nvSpPr>
        <p:spPr>
          <a:xfrm>
            <a:off x="1970690" y="2270234"/>
            <a:ext cx="8497613" cy="1072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Pic for ( spec document word  </a:t>
            </a:r>
            <a:r>
              <a:rPr lang="en-US" dirty="0">
                <a:sym typeface="Wingdings" panose="05000000000000000000" pitchFamily="2" charset="2"/>
              </a:rPr>
              <a:t> workspace screens  )</a:t>
            </a:r>
            <a:endParaRPr lang="en-US" dirty="0"/>
          </a:p>
        </p:txBody>
      </p:sp>
      <p:sp>
        <p:nvSpPr>
          <p:cNvPr id="5" name="מלבן 4"/>
          <p:cNvSpPr/>
          <p:nvPr/>
        </p:nvSpPr>
        <p:spPr>
          <a:xfrm>
            <a:off x="1970690" y="4508938"/>
            <a:ext cx="8299139" cy="1072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Spec </a:t>
            </a:r>
            <a:r>
              <a:rPr lang="en-US" dirty="0">
                <a:sym typeface="Wingdings" panose="05000000000000000000" pitchFamily="2" charset="2"/>
              </a:rPr>
              <a:t> verification </a:t>
            </a:r>
            <a:endParaRPr lang="en-US" dirty="0"/>
          </a:p>
        </p:txBody>
      </p:sp>
    </p:spTree>
    <p:extLst>
      <p:ext uri="{BB962C8B-B14F-4D97-AF65-F5344CB8AC3E}">
        <p14:creationId xmlns:p14="http://schemas.microsoft.com/office/powerpoint/2010/main" val="3845342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193" y="464861"/>
            <a:ext cx="9291215" cy="1049235"/>
          </a:xfrm>
        </p:spPr>
        <p:txBody>
          <a:bodyPr/>
          <a:lstStyle/>
          <a:p>
            <a:r>
              <a:rPr lang="en-US" dirty="0"/>
              <a:t>Example: </a:t>
            </a:r>
            <a:r>
              <a:rPr lang="en-US" dirty="0"/>
              <a:t>Screen diagram of </a:t>
            </a:r>
            <a:r>
              <a:rPr lang="en-US" dirty="0" err="1"/>
              <a:t>BoPo</a:t>
            </a:r>
            <a:r>
              <a:rPr lang="en-US" dirty="0"/>
              <a:t>  </a:t>
            </a:r>
            <a:br>
              <a:rPr lang="en-US" dirty="0"/>
            </a:br>
            <a:endParaRPr lang="he-IL" dirty="0"/>
          </a:p>
        </p:txBody>
      </p:sp>
      <p:sp>
        <p:nvSpPr>
          <p:cNvPr id="3" name="Content Placeholder 2"/>
          <p:cNvSpPr>
            <a:spLocks noGrp="1"/>
          </p:cNvSpPr>
          <p:nvPr>
            <p:ph idx="1"/>
          </p:nvPr>
        </p:nvSpPr>
        <p:spPr>
          <a:xfrm>
            <a:off x="609600" y="1781664"/>
            <a:ext cx="6134100" cy="4351338"/>
          </a:xfrm>
        </p:spPr>
        <p:txBody>
          <a:bodyPr/>
          <a:lstStyle/>
          <a:p>
            <a:pPr marL="0" indent="0">
              <a:buNone/>
            </a:pPr>
            <a:r>
              <a:rPr lang="en-US" dirty="0"/>
              <a:t>  </a:t>
            </a:r>
            <a:endParaRPr lang="he-IL" dirty="0"/>
          </a:p>
        </p:txBody>
      </p:sp>
      <p:pic>
        <p:nvPicPr>
          <p:cNvPr id="4" name="Picture 3"/>
          <p:cNvPicPr>
            <a:picLocks noChangeAspect="1"/>
          </p:cNvPicPr>
          <p:nvPr/>
        </p:nvPicPr>
        <p:blipFill rotWithShape="1">
          <a:blip r:embed="rId3"/>
          <a:srcRect l="1167" t="4964" r="1" b="35651"/>
          <a:stretch/>
        </p:blipFill>
        <p:spPr>
          <a:xfrm>
            <a:off x="2656113" y="989478"/>
            <a:ext cx="6894287" cy="5340825"/>
          </a:xfrm>
          <a:prstGeom prst="rect">
            <a:avLst/>
          </a:prstGeom>
        </p:spPr>
      </p:pic>
    </p:spTree>
    <p:extLst>
      <p:ext uri="{BB962C8B-B14F-4D97-AF65-F5344CB8AC3E}">
        <p14:creationId xmlns:p14="http://schemas.microsoft.com/office/powerpoint/2010/main" val="1641221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Front End : composition of spec</a:t>
            </a:r>
            <a:endParaRPr lang="he-IL" dirty="0"/>
          </a:p>
        </p:txBody>
      </p:sp>
      <p:sp>
        <p:nvSpPr>
          <p:cNvPr id="3" name="Content Placeholder 2"/>
          <p:cNvSpPr>
            <a:spLocks noGrp="1"/>
          </p:cNvSpPr>
          <p:nvPr>
            <p:ph idx="1"/>
          </p:nvPr>
        </p:nvSpPr>
        <p:spPr>
          <a:xfrm>
            <a:off x="566057" y="1853754"/>
            <a:ext cx="10176737" cy="740228"/>
          </a:xfrm>
        </p:spPr>
        <p:txBody>
          <a:bodyPr>
            <a:normAutofit/>
          </a:bodyPr>
          <a:lstStyle/>
          <a:p>
            <a:pPr marL="0" indent="0">
              <a:buNone/>
            </a:pPr>
            <a:r>
              <a:rPr lang="en-US" sz="2400" dirty="0"/>
              <a:t>How does the user build the screen diagram</a:t>
            </a:r>
          </a:p>
          <a:p>
            <a:pPr marL="0" indent="0">
              <a:buNone/>
            </a:pPr>
            <a:endParaRPr lang="he-IL" sz="2400" dirty="0"/>
          </a:p>
          <a:p>
            <a:pPr marL="0" indent="0">
              <a:buNone/>
            </a:pPr>
            <a:endParaRPr lang="he-IL" sz="2400" dirty="0"/>
          </a:p>
        </p:txBody>
      </p:sp>
      <p:sp>
        <p:nvSpPr>
          <p:cNvPr id="4" name="Rectangle 3"/>
          <p:cNvSpPr/>
          <p:nvPr/>
        </p:nvSpPr>
        <p:spPr>
          <a:xfrm>
            <a:off x="1778924" y="2859578"/>
            <a:ext cx="2136371" cy="2493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2 screen with elements </a:t>
            </a:r>
            <a:endParaRPr lang="he-IL" dirty="0"/>
          </a:p>
        </p:txBody>
      </p:sp>
      <p:sp>
        <p:nvSpPr>
          <p:cNvPr id="5" name="Rectangle 3"/>
          <p:cNvSpPr/>
          <p:nvPr/>
        </p:nvSpPr>
        <p:spPr>
          <a:xfrm>
            <a:off x="4268124" y="2859578"/>
            <a:ext cx="2136371" cy="2493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How to Add screen and element</a:t>
            </a:r>
            <a:endParaRPr lang="he-IL" dirty="0"/>
          </a:p>
        </p:txBody>
      </p:sp>
    </p:spTree>
    <p:extLst>
      <p:ext uri="{BB962C8B-B14F-4D97-AF65-F5344CB8AC3E}">
        <p14:creationId xmlns:p14="http://schemas.microsoft.com/office/powerpoint/2010/main" val="456841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End: model construction </a:t>
            </a:r>
            <a:endParaRPr lang="he-IL" dirty="0"/>
          </a:p>
        </p:txBody>
      </p:sp>
      <p:sp>
        <p:nvSpPr>
          <p:cNvPr id="4" name="Rectangle 3"/>
          <p:cNvSpPr/>
          <p:nvPr/>
        </p:nvSpPr>
        <p:spPr>
          <a:xfrm>
            <a:off x="719382" y="2627349"/>
            <a:ext cx="2110905" cy="2597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Screens </a:t>
            </a:r>
            <a:r>
              <a:rPr lang="en-US" dirty="0" err="1"/>
              <a:t>gui</a:t>
            </a:r>
            <a:r>
              <a:rPr lang="en-US" dirty="0"/>
              <a:t> </a:t>
            </a:r>
            <a:endParaRPr lang="he-IL" dirty="0"/>
          </a:p>
        </p:txBody>
      </p:sp>
      <p:sp>
        <p:nvSpPr>
          <p:cNvPr id="5" name="Rectangle 3"/>
          <p:cNvSpPr/>
          <p:nvPr/>
        </p:nvSpPr>
        <p:spPr>
          <a:xfrm>
            <a:off x="3310182" y="2627349"/>
            <a:ext cx="2110905" cy="2597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PG </a:t>
            </a:r>
            <a:endParaRPr lang="he-IL" dirty="0"/>
          </a:p>
        </p:txBody>
      </p:sp>
      <p:sp>
        <p:nvSpPr>
          <p:cNvPr id="6" name="Rectangle 3"/>
          <p:cNvSpPr/>
          <p:nvPr/>
        </p:nvSpPr>
        <p:spPr>
          <a:xfrm>
            <a:off x="5900982" y="2627349"/>
            <a:ext cx="2110905" cy="2597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err="1"/>
              <a:t>Promela</a:t>
            </a:r>
            <a:r>
              <a:rPr lang="en-US" dirty="0"/>
              <a:t> model</a:t>
            </a:r>
          </a:p>
          <a:p>
            <a:pPr algn="ctr"/>
            <a:r>
              <a:rPr lang="en-US" dirty="0"/>
              <a:t>___</a:t>
            </a:r>
            <a:br>
              <a:rPr lang="en-US" dirty="0"/>
            </a:br>
            <a:r>
              <a:rPr lang="en-US" dirty="0"/>
              <a:t>_</a:t>
            </a:r>
            <a:br>
              <a:rPr lang="en-US" dirty="0"/>
            </a:br>
            <a:r>
              <a:rPr lang="en-US" dirty="0"/>
              <a:t>_</a:t>
            </a:r>
            <a:br>
              <a:rPr lang="en-US" dirty="0"/>
            </a:br>
            <a:r>
              <a:rPr lang="en-US" dirty="0"/>
              <a:t>_  </a:t>
            </a:r>
            <a:endParaRPr lang="he-IL" dirty="0"/>
          </a:p>
        </p:txBody>
      </p:sp>
    </p:spTree>
    <p:extLst>
      <p:ext uri="{BB962C8B-B14F-4D97-AF65-F5344CB8AC3E}">
        <p14:creationId xmlns:p14="http://schemas.microsoft.com/office/powerpoint/2010/main" val="609803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865" y="0"/>
            <a:ext cx="9291215" cy="1049235"/>
          </a:xfrm>
        </p:spPr>
        <p:txBody>
          <a:bodyPr/>
          <a:lstStyle/>
          <a:p>
            <a:r>
              <a:rPr lang="en-US" dirty="0"/>
              <a:t>Back End: requirements </a:t>
            </a:r>
            <a:endParaRPr lang="he-IL" dirty="0"/>
          </a:p>
        </p:txBody>
      </p:sp>
      <p:pic>
        <p:nvPicPr>
          <p:cNvPr id="3" name="תמונה 2"/>
          <p:cNvPicPr>
            <a:picLocks noChangeAspect="1"/>
          </p:cNvPicPr>
          <p:nvPr/>
        </p:nvPicPr>
        <p:blipFill rotWithShape="1">
          <a:blip r:embed="rId3">
            <a:extLst>
              <a:ext uri="{28A0092B-C50C-407E-A947-70E740481C1C}">
                <a14:useLocalDpi xmlns:a14="http://schemas.microsoft.com/office/drawing/2010/main" val="0"/>
              </a:ext>
            </a:extLst>
          </a:blip>
          <a:srcRect l="2598" t="27215" r="40342" b="34910"/>
          <a:stretch/>
        </p:blipFill>
        <p:spPr>
          <a:xfrm>
            <a:off x="290435" y="1049235"/>
            <a:ext cx="5969118" cy="26519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מלבן 6"/>
          <p:cNvSpPr/>
          <p:nvPr/>
        </p:nvSpPr>
        <p:spPr>
          <a:xfrm>
            <a:off x="290435" y="1742870"/>
            <a:ext cx="5969118" cy="355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49410412"/>
      </p:ext>
    </p:extLst>
  </p:cSld>
  <p:clrMapOvr>
    <a:masterClrMapping/>
  </p:clrMapOvr>
</p:sld>
</file>

<file path=ppt/theme/theme1.xml><?xml version="1.0" encoding="utf-8"?>
<a:theme xmlns:a="http://schemas.openxmlformats.org/drawingml/2006/main" name="גלריה">
  <a:themeElements>
    <a:clrScheme name="גלריה">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גלריה">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גלריה">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567</TotalTime>
  <Words>482</Words>
  <Application>Microsoft Office PowerPoint</Application>
  <PresentationFormat>מסך רחב</PresentationFormat>
  <Paragraphs>118</Paragraphs>
  <Slides>19</Slides>
  <Notes>9</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19</vt:i4>
      </vt:variant>
    </vt:vector>
  </HeadingPairs>
  <TitlesOfParts>
    <vt:vector size="26" baseType="lpstr">
      <vt:lpstr>Arial</vt:lpstr>
      <vt:lpstr>Calibri</vt:lpstr>
      <vt:lpstr>Cambria Math</vt:lpstr>
      <vt:lpstr>Rockwell</vt:lpstr>
      <vt:lpstr>Times New Roman</vt:lpstr>
      <vt:lpstr>Wingdings</vt:lpstr>
      <vt:lpstr>גלריה</vt:lpstr>
      <vt:lpstr>Formal Verification of Specs of Applications</vt:lpstr>
      <vt:lpstr>Motivation</vt:lpstr>
      <vt:lpstr>What is the bug ?</vt:lpstr>
      <vt:lpstr>What is a bug ? (cntd)</vt:lpstr>
      <vt:lpstr>Our Project </vt:lpstr>
      <vt:lpstr>Example: Screen diagram of BoPo   </vt:lpstr>
      <vt:lpstr>Front End : composition of spec</vt:lpstr>
      <vt:lpstr>Back End: model construction </vt:lpstr>
      <vt:lpstr>Back End: requirements </vt:lpstr>
      <vt:lpstr>Summary of the project </vt:lpstr>
      <vt:lpstr>Program graph(PG)</vt:lpstr>
      <vt:lpstr>Program graph example</vt:lpstr>
      <vt:lpstr>Spin : The PROMELA verification language </vt:lpstr>
      <vt:lpstr>Linear Temporal Logic </vt:lpstr>
      <vt:lpstr>Spin </vt:lpstr>
      <vt:lpstr>SPIN </vt:lpstr>
      <vt:lpstr>Examples of LTL - properties</vt:lpstr>
      <vt:lpstr>Class Diagram</vt:lpstr>
      <vt:lpstr>Transition System (TS)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adm</dc:creator>
  <cp:lastModifiedBy>Ahmad Mnasra</cp:lastModifiedBy>
  <cp:revision>26</cp:revision>
  <dcterms:created xsi:type="dcterms:W3CDTF">2017-01-18T09:45:56Z</dcterms:created>
  <dcterms:modified xsi:type="dcterms:W3CDTF">2017-01-24T19:56:10Z</dcterms:modified>
</cp:coreProperties>
</file>