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2" r:id="rId7"/>
    <p:sldId id="264" r:id="rId8"/>
    <p:sldId id="263" r:id="rId9"/>
    <p:sldId id="261" r:id="rId10"/>
    <p:sldId id="271" r:id="rId11"/>
    <p:sldId id="272" r:id="rId12"/>
    <p:sldId id="265" r:id="rId13"/>
    <p:sldId id="266" r:id="rId14"/>
    <p:sldId id="267" r:id="rId15"/>
    <p:sldId id="268" r:id="rId16"/>
    <p:sldId id="269" r:id="rId17"/>
    <p:sldId id="273" r:id="rId18"/>
    <p:sldId id="270" r:id="rId19"/>
    <p:sldId id="276" r:id="rId20"/>
    <p:sldId id="274" r:id="rId21"/>
    <p:sldId id="275" r:id="rId2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08147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68478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74897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40311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7490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8215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93312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271869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193232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359048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728D4A-6A39-4D3D-88EF-7C10F32B3BA1}" type="datetimeFigureOut">
              <a:rPr lang="he-IL" smtClean="0"/>
              <a:t>כ'/טבת/תשע"ז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BE10990-F638-4350-8367-B4F4D51BC3F1}" type="slidenum">
              <a:rPr lang="he-IL" smtClean="0"/>
              <a:t>‹#›</a:t>
            </a:fld>
            <a:endParaRPr lang="he-IL"/>
          </a:p>
        </p:txBody>
      </p:sp>
    </p:spTree>
    <p:extLst>
      <p:ext uri="{BB962C8B-B14F-4D97-AF65-F5344CB8AC3E}">
        <p14:creationId xmlns:p14="http://schemas.microsoft.com/office/powerpoint/2010/main" val="97102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28D4A-6A39-4D3D-88EF-7C10F32B3BA1}" type="datetimeFigureOut">
              <a:rPr lang="he-IL" smtClean="0"/>
              <a:t>כ'/טבת/תשע"ז</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10990-F638-4350-8367-B4F4D51BC3F1}" type="slidenum">
              <a:rPr lang="he-IL" smtClean="0"/>
              <a:t>‹#›</a:t>
            </a:fld>
            <a:endParaRPr lang="he-IL"/>
          </a:p>
        </p:txBody>
      </p:sp>
    </p:spTree>
    <p:extLst>
      <p:ext uri="{BB962C8B-B14F-4D97-AF65-F5344CB8AC3E}">
        <p14:creationId xmlns:p14="http://schemas.microsoft.com/office/powerpoint/2010/main" val="19613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337"/>
            <a:ext cx="9144000" cy="1088823"/>
          </a:xfrm>
        </p:spPr>
        <p:txBody>
          <a:bodyPr/>
          <a:lstStyle/>
          <a:p>
            <a:r>
              <a:rPr lang="en-US" dirty="0" smtClean="0"/>
              <a:t>Introduction</a:t>
            </a:r>
            <a:endParaRPr lang="he-IL" dirty="0"/>
          </a:p>
        </p:txBody>
      </p:sp>
      <p:sp>
        <p:nvSpPr>
          <p:cNvPr id="3" name="Subtitle 2"/>
          <p:cNvSpPr>
            <a:spLocks noGrp="1"/>
          </p:cNvSpPr>
          <p:nvPr>
            <p:ph type="subTitle" idx="1"/>
          </p:nvPr>
        </p:nvSpPr>
        <p:spPr>
          <a:xfrm>
            <a:off x="1524000" y="1130531"/>
            <a:ext cx="9144000" cy="5087389"/>
          </a:xfrm>
        </p:spPr>
        <p:txBody>
          <a:bodyPr/>
          <a:lstStyle/>
          <a:p>
            <a:r>
              <a:rPr lang="en-US" dirty="0" smtClean="0"/>
              <a:t>Is it correct or not ?                        </a:t>
            </a:r>
            <a:endParaRPr lang="he-IL" dirty="0"/>
          </a:p>
        </p:txBody>
      </p:sp>
      <p:sp>
        <p:nvSpPr>
          <p:cNvPr id="4" name="Rectangle 3"/>
          <p:cNvSpPr/>
          <p:nvPr/>
        </p:nvSpPr>
        <p:spPr>
          <a:xfrm>
            <a:off x="7722524" y="1471353"/>
            <a:ext cx="2576945" cy="421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98303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Transition System (TS)</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a:t>Transition systems  are often used in computer science as models to describe the behavior of systems. They are basically directed graphs where nodes represent state and edges model transitions, i.e., state changes. A state describes some information about a system at a certain moment of its behavior.</a:t>
                </a:r>
              </a:p>
              <a:p>
                <a:r>
                  <a:rPr lang="en-US" b="1" u="sng" dirty="0"/>
                  <a:t>Definition</a:t>
                </a:r>
                <a:r>
                  <a:rPr lang="en-US" dirty="0"/>
                  <a:t>: A transition system TS is a tuple </a:t>
                </a:r>
                <a14:m>
                  <m:oMath xmlns:m="http://schemas.openxmlformats.org/officeDocument/2006/math">
                    <m:r>
                      <a:rPr lang="en-US" i="1"/>
                      <m:t>(</m:t>
                    </m:r>
                    <m:r>
                      <a:rPr lang="en-US" i="1"/>
                      <m:t>𝑆</m:t>
                    </m:r>
                    <m:r>
                      <a:rPr lang="en-US" i="1"/>
                      <m:t>, </m:t>
                    </m:r>
                    <m:r>
                      <a:rPr lang="en-US" i="1"/>
                      <m:t>𝐴𝑐𝑡</m:t>
                    </m:r>
                    <m:r>
                      <a:rPr lang="en-US" i="1"/>
                      <m:t>, →, </m:t>
                    </m:r>
                    <m:r>
                      <a:rPr lang="en-US" i="1"/>
                      <m:t>𝐼</m:t>
                    </m:r>
                    <m:r>
                      <a:rPr lang="en-US" i="1"/>
                      <m:t>, </m:t>
                    </m:r>
                    <m:r>
                      <a:rPr lang="en-US" i="1"/>
                      <m:t>𝐴𝑃</m:t>
                    </m:r>
                    <m:r>
                      <a:rPr lang="en-US" i="1"/>
                      <m:t>, </m:t>
                    </m:r>
                    <m:r>
                      <a:rPr lang="en-US" i="1"/>
                      <m:t>𝐿</m:t>
                    </m:r>
                    <m:r>
                      <a:rPr lang="en-US" i="1"/>
                      <m:t>)</m:t>
                    </m:r>
                  </m:oMath>
                </a14:m>
                <a:r>
                  <a:rPr lang="en-US" dirty="0"/>
                  <a:t> where</a:t>
                </a:r>
              </a:p>
              <a:p>
                <a:pPr lvl="0"/>
                <a14:m>
                  <m:oMath xmlns:m="http://schemas.openxmlformats.org/officeDocument/2006/math">
                    <m:r>
                      <a:rPr lang="en-US" i="1"/>
                      <m:t>𝑆</m:t>
                    </m:r>
                  </m:oMath>
                </a14:m>
                <a:r>
                  <a:rPr lang="en-US" dirty="0"/>
                  <a:t> is a set of states.</a:t>
                </a:r>
              </a:p>
              <a:p>
                <a:pPr lvl="0"/>
                <a14:m>
                  <m:oMath xmlns:m="http://schemas.openxmlformats.org/officeDocument/2006/math">
                    <m:r>
                      <a:rPr lang="en-US" i="1"/>
                      <m:t>𝐴𝑐𝑡</m:t>
                    </m:r>
                  </m:oMath>
                </a14:m>
                <a:r>
                  <a:rPr lang="en-US" dirty="0"/>
                  <a:t> is a set of actions,</a:t>
                </a:r>
              </a:p>
              <a:p>
                <a:pPr lvl="0"/>
                <a14:m>
                  <m:oMath xmlns:m="http://schemas.openxmlformats.org/officeDocument/2006/math">
                    <m:r>
                      <a:rPr lang="en-US" i="1"/>
                      <m:t>→ ⊆ </m:t>
                    </m:r>
                    <m:r>
                      <a:rPr lang="en-US" i="1"/>
                      <m:t>𝑆</m:t>
                    </m:r>
                    <m:r>
                      <a:rPr lang="en-US" i="1"/>
                      <m:t> × </m:t>
                    </m:r>
                    <m:r>
                      <a:rPr lang="en-US" i="1"/>
                      <m:t>𝐴𝑐𝑡</m:t>
                    </m:r>
                    <m:r>
                      <a:rPr lang="en-US" i="1"/>
                      <m:t> × </m:t>
                    </m:r>
                    <m:r>
                      <a:rPr lang="en-US" i="1"/>
                      <m:t>𝑆</m:t>
                    </m:r>
                  </m:oMath>
                </a14:m>
                <a:r>
                  <a:rPr lang="en-US" dirty="0"/>
                  <a:t> is a transition relation, </a:t>
                </a:r>
              </a:p>
              <a:p>
                <a:pPr lvl="0"/>
                <a14:m>
                  <m:oMath xmlns:m="http://schemas.openxmlformats.org/officeDocument/2006/math">
                    <m:r>
                      <a:rPr lang="en-US" i="1"/>
                      <m:t>𝐼</m:t>
                    </m:r>
                    <m:r>
                      <a:rPr lang="en-US" i="1"/>
                      <m:t> ⊆ </m:t>
                    </m:r>
                    <m:r>
                      <a:rPr lang="en-US" i="1"/>
                      <m:t>𝑆</m:t>
                    </m:r>
                  </m:oMath>
                </a14:m>
                <a:r>
                  <a:rPr lang="en-US" dirty="0"/>
                  <a:t> is a set of initial states, </a:t>
                </a:r>
              </a:p>
              <a:p>
                <a:pPr lvl="0"/>
                <a14:m>
                  <m:oMath xmlns:m="http://schemas.openxmlformats.org/officeDocument/2006/math">
                    <m:r>
                      <a:rPr lang="en-US" i="1"/>
                      <m:t>𝐴𝑃</m:t>
                    </m:r>
                  </m:oMath>
                </a14:m>
                <a:r>
                  <a:rPr lang="en-US" dirty="0"/>
                  <a:t> is a set of atomic propositions, and</a:t>
                </a:r>
              </a:p>
              <a:p>
                <a:pPr lvl="0"/>
                <a14:m>
                  <m:oMath xmlns:m="http://schemas.openxmlformats.org/officeDocument/2006/math">
                    <m:r>
                      <a:rPr lang="en-US" i="1"/>
                      <m:t>𝐿</m:t>
                    </m:r>
                    <m:r>
                      <a:rPr lang="en-US" i="1"/>
                      <m:t>: </m:t>
                    </m:r>
                    <m:r>
                      <a:rPr lang="en-US" i="1"/>
                      <m:t>𝑆</m:t>
                    </m:r>
                    <m:r>
                      <a:rPr lang="en-US" i="1"/>
                      <m:t> → </m:t>
                    </m:r>
                    <m:sSup>
                      <m:sSupPr>
                        <m:ctrlPr>
                          <a:rPr lang="en-US" i="1"/>
                        </m:ctrlPr>
                      </m:sSupPr>
                      <m:e>
                        <m:r>
                          <a:rPr lang="en-US" i="1"/>
                          <m:t>2</m:t>
                        </m:r>
                      </m:e>
                      <m:sup>
                        <m:r>
                          <a:rPr lang="en-US" i="1"/>
                          <m:t>𝐴𝑃</m:t>
                        </m:r>
                      </m:sup>
                    </m:sSup>
                    <m:r>
                      <a:rPr lang="en-US"/>
                      <m:t> </m:t>
                    </m:r>
                  </m:oMath>
                </a14:m>
                <a:r>
                  <a:rPr lang="en-US" dirty="0"/>
                  <a:t>is a labeling function.</a:t>
                </a:r>
              </a:p>
              <a:p>
                <a:r>
                  <a:rPr lang="en-US" dirty="0"/>
                  <a:t>TS is called finite if </a:t>
                </a:r>
                <a14:m>
                  <m:oMath xmlns:m="http://schemas.openxmlformats.org/officeDocument/2006/math">
                    <m:r>
                      <a:rPr lang="en-US" i="1"/>
                      <m:t>𝑆</m:t>
                    </m:r>
                    <m:r>
                      <a:rPr lang="en-US" i="1"/>
                      <m:t>, </m:t>
                    </m:r>
                    <m:r>
                      <a:rPr lang="en-US" i="1"/>
                      <m:t>𝐴𝑐𝑡</m:t>
                    </m:r>
                    <m:r>
                      <a:rPr lang="en-US" i="1"/>
                      <m:t>,</m:t>
                    </m:r>
                  </m:oMath>
                </a14:m>
                <a:r>
                  <a:rPr lang="en-US" dirty="0"/>
                  <a:t> and </a:t>
                </a:r>
                <a14:m>
                  <m:oMath xmlns:m="http://schemas.openxmlformats.org/officeDocument/2006/math">
                    <m:r>
                      <a:rPr lang="en-US" i="1"/>
                      <m:t>𝐴𝑃</m:t>
                    </m:r>
                  </m:oMath>
                </a14:m>
                <a:r>
                  <a:rPr lang="en-US" dirty="0"/>
                  <a:t> are finite. </a:t>
                </a:r>
              </a:p>
              <a:p>
                <a:r>
                  <a:rPr lang="en-US" dirty="0"/>
                  <a:t> link</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r="-406" b="-1681"/>
                </a:stretch>
              </a:blipFill>
            </p:spPr>
            <p:txBody>
              <a:bodyPr/>
              <a:lstStyle/>
              <a:p>
                <a:r>
                  <a:rPr lang="he-IL">
                    <a:noFill/>
                  </a:rPr>
                  <a:t> </a:t>
                </a:r>
              </a:p>
            </p:txBody>
          </p:sp>
        </mc:Fallback>
      </mc:AlternateContent>
    </p:spTree>
    <p:extLst>
      <p:ext uri="{BB962C8B-B14F-4D97-AF65-F5344CB8AC3E}">
        <p14:creationId xmlns:p14="http://schemas.microsoft.com/office/powerpoint/2010/main" val="249280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a:t>We can describe the behavior of transition system as follows. The transition system starts in some initial state </a:t>
                </a:r>
                <a14:m>
                  <m:oMath xmlns:m="http://schemas.openxmlformats.org/officeDocument/2006/math">
                    <m:sSub>
                      <m:sSubPr>
                        <m:ctrlPr>
                          <a:rPr lang="en-US" i="1"/>
                        </m:ctrlPr>
                      </m:sSubPr>
                      <m:e>
                        <m:r>
                          <a:rPr lang="en-US" i="1"/>
                          <m:t>𝑠</m:t>
                        </m:r>
                      </m:e>
                      <m:sub>
                        <m:r>
                          <a:rPr lang="en-US" i="1"/>
                          <m:t>0</m:t>
                        </m:r>
                      </m:sub>
                    </m:sSub>
                    <m:r>
                      <a:rPr lang="en-US"/>
                      <m:t> ∈</m:t>
                    </m:r>
                    <m:r>
                      <a:rPr lang="en-US" i="1"/>
                      <m:t> </m:t>
                    </m:r>
                    <m:r>
                      <a:rPr lang="en-US" i="1"/>
                      <m:t>𝐼</m:t>
                    </m:r>
                    <m:r>
                      <a:rPr lang="en-US" i="1"/>
                      <m:t> </m:t>
                    </m:r>
                  </m:oMath>
                </a14:m>
                <a:r>
                  <a:rPr lang="en-US" dirty="0"/>
                  <a:t>and evolves according to the transition relation </a:t>
                </a:r>
                <a14:m>
                  <m:oMath xmlns:m="http://schemas.openxmlformats.org/officeDocument/2006/math">
                    <m:r>
                      <a:rPr lang="en-US" i="1"/>
                      <m:t>→.</m:t>
                    </m:r>
                  </m:oMath>
                </a14:m>
                <a:r>
                  <a:rPr lang="en-US" dirty="0"/>
                  <a:t> That is, if s the current state, then a transition </a:t>
                </a:r>
                <a14:m>
                  <m:oMath xmlns:m="http://schemas.openxmlformats.org/officeDocument/2006/math">
                    <m:r>
                      <a:rPr lang="en-US" i="1"/>
                      <m:t>𝑠</m:t>
                    </m:r>
                    <m:r>
                      <a:rPr lang="en-US" i="1"/>
                      <m:t> </m:t>
                    </m:r>
                    <m:box>
                      <m:boxPr>
                        <m:ctrlPr>
                          <a:rPr lang="en-US" i="1"/>
                        </m:ctrlPr>
                      </m:boxPr>
                      <m:e>
                        <m:groupChr>
                          <m:groupChrPr>
                            <m:chr m:val="→"/>
                            <m:vertJc m:val="bot"/>
                            <m:ctrlPr>
                              <a:rPr lang="en-US" i="1"/>
                            </m:ctrlPr>
                          </m:groupChrPr>
                          <m:e>
                            <m:r>
                              <a:rPr lang="en-US" i="1"/>
                              <m:t>𝛼</m:t>
                            </m:r>
                          </m:e>
                        </m:groupChr>
                      </m:e>
                    </m:box>
                    <m:r>
                      <a:rPr lang="en-US" i="1"/>
                      <m:t> </m:t>
                    </m:r>
                    <m:r>
                      <a:rPr lang="en-US" i="1"/>
                      <m:t>𝑞</m:t>
                    </m:r>
                  </m:oMath>
                </a14:m>
                <a:r>
                  <a:rPr lang="en-US" dirty="0"/>
                  <a:t> originating from </a:t>
                </a:r>
                <a14:m>
                  <m:oMath xmlns:m="http://schemas.openxmlformats.org/officeDocument/2006/math">
                    <m:r>
                      <a:rPr lang="en-US" i="1"/>
                      <m:t>𝑠</m:t>
                    </m:r>
                  </m:oMath>
                </a14:m>
                <a:r>
                  <a:rPr lang="en-US" dirty="0"/>
                  <a:t> is selected non-deterministically and taken, the action </a:t>
                </a:r>
                <a14:m>
                  <m:oMath xmlns:m="http://schemas.openxmlformats.org/officeDocument/2006/math">
                    <m:r>
                      <a:rPr lang="en-US" i="1"/>
                      <m:t>𝛼</m:t>
                    </m:r>
                  </m:oMath>
                </a14:m>
                <a:r>
                  <a:rPr lang="en-US" dirty="0"/>
                  <a:t> is performed and the transition system evolves from state </a:t>
                </a:r>
                <a:r>
                  <a:rPr lang="en-US" i="1" dirty="0"/>
                  <a:t>s</a:t>
                </a:r>
                <a:r>
                  <a:rPr lang="en-US" dirty="0"/>
                  <a:t> into the state q</a:t>
                </a:r>
                <a14:m>
                  <m:oMath xmlns:m="http://schemas.openxmlformats.org/officeDocument/2006/math">
                    <m:r>
                      <a:rPr lang="en-US" i="1"/>
                      <m:t>.</m:t>
                    </m:r>
                  </m:oMath>
                </a14:m>
                <a:endParaRPr lang="en-US" dirty="0"/>
              </a:p>
              <a:p>
                <a:r>
                  <a:rPr lang="en-US" dirty="0"/>
                  <a:t>This selection procedure is repeated in state </a:t>
                </a:r>
                <a14:m>
                  <m:oMath xmlns:m="http://schemas.openxmlformats.org/officeDocument/2006/math">
                    <m:r>
                      <a:rPr lang="en-US" i="1"/>
                      <m:t>𝑞</m:t>
                    </m:r>
                  </m:oMath>
                </a14:m>
                <a:r>
                  <a:rPr lang="en-US" dirty="0"/>
                  <a:t> and finishes once a state is encountered that has no outgoing transitions. It is important to realize that in case a state has more than one outgoing transition, the “next” transition is chosen in a purely nondeterministic fashion. That is, the outcome of this selection process is not known a priori. Similarly, when the set of initial states consists of more than one state, the start state is selected non-deterministically.</a:t>
                </a:r>
              </a:p>
              <a:p>
                <a:r>
                  <a:rPr lang="en-US" dirty="0"/>
                  <a:t>The labeling function </a:t>
                </a:r>
                <a14:m>
                  <m:oMath xmlns:m="http://schemas.openxmlformats.org/officeDocument/2006/math">
                    <m:r>
                      <a:rPr lang="en-US" i="1"/>
                      <m:t>𝐿</m:t>
                    </m:r>
                  </m:oMath>
                </a14:m>
                <a:r>
                  <a:rPr lang="en-US" dirty="0"/>
                  <a:t> relates </a:t>
                </a:r>
                <a14:m>
                  <m:oMath xmlns:m="http://schemas.openxmlformats.org/officeDocument/2006/math">
                    <m:r>
                      <a:rPr lang="en-US" i="1"/>
                      <m:t>𝑎</m:t>
                    </m:r>
                  </m:oMath>
                </a14:m>
                <a:r>
                  <a:rPr lang="en-US" dirty="0"/>
                  <a:t> set </a:t>
                </a:r>
                <a14:m>
                  <m:oMath xmlns:m="http://schemas.openxmlformats.org/officeDocument/2006/math">
                    <m:r>
                      <a:rPr lang="en-US" i="1"/>
                      <m:t>𝐿</m:t>
                    </m:r>
                    <m:r>
                      <a:rPr lang="en-US" i="1"/>
                      <m:t>(</m:t>
                    </m:r>
                    <m:r>
                      <a:rPr lang="en-US" i="1"/>
                      <m:t>𝑠</m:t>
                    </m:r>
                    <m:r>
                      <a:rPr lang="en-US" i="1"/>
                      <m:t>) ∈  </m:t>
                    </m:r>
                    <m:sSup>
                      <m:sSupPr>
                        <m:ctrlPr>
                          <a:rPr lang="en-US" i="1"/>
                        </m:ctrlPr>
                      </m:sSupPr>
                      <m:e>
                        <m:r>
                          <a:rPr lang="en-US" i="1"/>
                          <m:t>2</m:t>
                        </m:r>
                      </m:e>
                      <m:sup>
                        <m:r>
                          <a:rPr lang="en-US" i="1"/>
                          <m:t>𝐴𝑃</m:t>
                        </m:r>
                      </m:sup>
                    </m:sSup>
                    <m:r>
                      <a:rPr lang="en-US"/>
                      <m:t> </m:t>
                    </m:r>
                  </m:oMath>
                </a14:m>
                <a:r>
                  <a:rPr lang="en-US" dirty="0"/>
                  <a:t>of atomic propositions to state </a:t>
                </a:r>
                <a14:m>
                  <m:oMath xmlns:m="http://schemas.openxmlformats.org/officeDocument/2006/math">
                    <m:r>
                      <a:rPr lang="en-US" i="1"/>
                      <m:t>𝑠</m:t>
                    </m:r>
                  </m:oMath>
                </a14:m>
                <a:r>
                  <a:rPr lang="en-US" i="1" dirty="0"/>
                  <a:t>. </a:t>
                </a:r>
                <a14:m>
                  <m:oMath xmlns:m="http://schemas.openxmlformats.org/officeDocument/2006/math">
                    <m:r>
                      <a:rPr lang="en-US" i="1"/>
                      <m:t>𝐿</m:t>
                    </m:r>
                    <m:r>
                      <a:rPr lang="en-US" i="1"/>
                      <m:t>(</m:t>
                    </m:r>
                    <m:r>
                      <a:rPr lang="en-US" i="1"/>
                      <m:t>𝑠</m:t>
                    </m:r>
                    <m:r>
                      <a:rPr lang="en-US" i="1"/>
                      <m:t>)</m:t>
                    </m:r>
                  </m:oMath>
                </a14:m>
                <a:r>
                  <a:rPr lang="en-US" dirty="0"/>
                  <a:t> intuitively stands for exactly those atomic propositions </a:t>
                </a:r>
                <a14:m>
                  <m:oMath xmlns:m="http://schemas.openxmlformats.org/officeDocument/2006/math">
                    <m:r>
                      <a:rPr lang="en-US" i="1"/>
                      <m:t>𝑎</m:t>
                    </m:r>
                    <m:r>
                      <a:rPr lang="en-US" i="1"/>
                      <m:t> ∈ </m:t>
                    </m:r>
                    <m:r>
                      <a:rPr lang="en-US" i="1"/>
                      <m:t>𝐴𝑃</m:t>
                    </m:r>
                  </m:oMath>
                </a14:m>
                <a:r>
                  <a:rPr lang="en-US" dirty="0"/>
                  <a:t> which are satisfied on the state </a:t>
                </a:r>
                <a14:m>
                  <m:oMath xmlns:m="http://schemas.openxmlformats.org/officeDocument/2006/math">
                    <m:r>
                      <a:rPr lang="en-US" i="1"/>
                      <m:t>𝑠</m:t>
                    </m:r>
                  </m:oMath>
                </a14:m>
                <a:r>
                  <a:rPr lang="en-US" dirty="0"/>
                  <a:t>.</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3221" r="-1507"/>
                </a:stretch>
              </a:blipFill>
            </p:spPr>
            <p:txBody>
              <a:bodyPr/>
              <a:lstStyle/>
              <a:p>
                <a:r>
                  <a:rPr lang="he-IL">
                    <a:noFill/>
                  </a:rPr>
                  <a:t> </a:t>
                </a:r>
              </a:p>
            </p:txBody>
          </p:sp>
        </mc:Fallback>
      </mc:AlternateContent>
    </p:spTree>
    <p:extLst>
      <p:ext uri="{BB962C8B-B14F-4D97-AF65-F5344CB8AC3E}">
        <p14:creationId xmlns:p14="http://schemas.microsoft.com/office/powerpoint/2010/main" val="12184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graph</a:t>
            </a:r>
            <a:r>
              <a:rPr lang="en-US" b="1" dirty="0" smtClean="0"/>
              <a:t>(PG)</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b="1" dirty="0"/>
                  <a:t>Program Graph </a:t>
                </a:r>
                <a:r>
                  <a:rPr lang="en-US" dirty="0" smtClean="0"/>
                  <a:t>Program </a:t>
                </a:r>
                <a:r>
                  <a:rPr lang="en-US" dirty="0"/>
                  <a:t>graph s are defined over a set </a:t>
                </a:r>
                <a14:m>
                  <m:oMath xmlns:m="http://schemas.openxmlformats.org/officeDocument/2006/math">
                    <m:r>
                      <a:rPr lang="en-US" i="1"/>
                      <m:t>𝑉𝑎𝑟</m:t>
                    </m:r>
                  </m:oMath>
                </a14:m>
                <a:r>
                  <a:rPr lang="en-US" dirty="0"/>
                  <a:t> of typed variables. Essentially, this means that a standardized type (e.g., </a:t>
                </a:r>
                <a:r>
                  <a:rPr lang="en-US" dirty="0" err="1"/>
                  <a:t>boolean</a:t>
                </a:r>
                <a:r>
                  <a:rPr lang="en-US" dirty="0"/>
                  <a:t>, integer, or char) is associated with each variable. The type of variable </a:t>
                </a:r>
                <a:r>
                  <a:rPr lang="en-US" i="1" dirty="0"/>
                  <a:t>x</a:t>
                </a:r>
                <a:r>
                  <a:rPr lang="en-US" dirty="0"/>
                  <a:t> is called the domain </a:t>
                </a:r>
                <a14:m>
                  <m:oMath xmlns:m="http://schemas.openxmlformats.org/officeDocument/2006/math">
                    <m:r>
                      <a:rPr lang="en-US" i="1"/>
                      <m:t>𝑑𝑜𝑚</m:t>
                    </m:r>
                    <m:r>
                      <a:rPr lang="en-US" i="1"/>
                      <m:t>(</m:t>
                    </m:r>
                    <m:r>
                      <a:rPr lang="en-US" i="1"/>
                      <m:t>𝑥</m:t>
                    </m:r>
                    <m:r>
                      <a:rPr lang="en-US" i="1"/>
                      <m:t>)</m:t>
                    </m:r>
                  </m:oMath>
                </a14:m>
                <a:r>
                  <a:rPr lang="en-US" dirty="0"/>
                  <a:t> of </a:t>
                </a:r>
                <a14:m>
                  <m:oMath xmlns:m="http://schemas.openxmlformats.org/officeDocument/2006/math">
                    <m:r>
                      <a:rPr lang="en-US" i="1"/>
                      <m:t>𝑥</m:t>
                    </m:r>
                  </m:oMath>
                </a14:m>
                <a:r>
                  <a:rPr lang="en-US" dirty="0"/>
                  <a:t>. Let </a:t>
                </a:r>
                <a14:m>
                  <m:oMath xmlns:m="http://schemas.openxmlformats.org/officeDocument/2006/math">
                    <m:r>
                      <a:rPr lang="en-US" i="1"/>
                      <m:t>𝐸𝑣𝑎𝑙</m:t>
                    </m:r>
                    <m:r>
                      <a:rPr lang="en-US" i="1"/>
                      <m:t>(</m:t>
                    </m:r>
                    <m:r>
                      <a:rPr lang="en-US" i="1"/>
                      <m:t>𝑉𝑎𝑟</m:t>
                    </m:r>
                    <m:r>
                      <a:rPr lang="en-US" i="1"/>
                      <m:t>)</m:t>
                    </m:r>
                  </m:oMath>
                </a14:m>
                <a:r>
                  <a:rPr lang="en-US" dirty="0"/>
                  <a:t> denote the set of (variable) evaluations that assign values to variables. </a:t>
                </a:r>
                <a:r>
                  <a:rPr lang="en-US" i="1" dirty="0"/>
                  <a:t>Cond(</a:t>
                </a:r>
                <a:r>
                  <a:rPr lang="en-US" i="1" dirty="0" err="1"/>
                  <a:t>Var</a:t>
                </a:r>
                <a:r>
                  <a:rPr lang="en-US" i="1" dirty="0"/>
                  <a:t>)</a:t>
                </a:r>
                <a:r>
                  <a:rPr lang="en-US" dirty="0"/>
                  <a:t> is the set of Boolean conditions over </a:t>
                </a:r>
                <a14:m>
                  <m:oMath xmlns:m="http://schemas.openxmlformats.org/officeDocument/2006/math">
                    <m:r>
                      <a:rPr lang="en-US" i="1"/>
                      <m:t>𝑉𝑎𝑟</m:t>
                    </m:r>
                  </m:oMath>
                </a14:m>
                <a:r>
                  <a:rPr lang="en-US" dirty="0"/>
                  <a:t>. </a:t>
                </a:r>
              </a:p>
              <a:p>
                <a:r>
                  <a:rPr lang="en-US" b="1" u="sng" dirty="0"/>
                  <a:t>Definition</a:t>
                </a:r>
                <a:r>
                  <a:rPr lang="en-US" b="1" dirty="0"/>
                  <a:t>: </a:t>
                </a:r>
                <a:r>
                  <a:rPr lang="en-US" b="1" dirty="0" smtClean="0"/>
                  <a:t/>
                </a:r>
                <a:br>
                  <a:rPr lang="en-US" b="1" dirty="0" smtClean="0"/>
                </a:br>
                <a:r>
                  <a:rPr lang="en-US" dirty="0" smtClean="0"/>
                  <a:t>A </a:t>
                </a:r>
                <a:r>
                  <a:rPr lang="en-US" dirty="0"/>
                  <a:t>program graph (PG) over set </a:t>
                </a:r>
                <a:r>
                  <a:rPr lang="en-US" dirty="0" err="1"/>
                  <a:t>Var</a:t>
                </a:r>
                <a:r>
                  <a:rPr lang="en-US" dirty="0"/>
                  <a:t> of typed variables is a tuple </a:t>
                </a:r>
                <a:r>
                  <a:rPr lang="en-US" dirty="0" smtClean="0"/>
                  <a:t>(</a:t>
                </a:r>
                <a:r>
                  <a:rPr lang="en-US" i="1" dirty="0" err="1"/>
                  <a:t>Loc</a:t>
                </a:r>
                <a:r>
                  <a:rPr lang="en-US" i="1" dirty="0"/>
                  <a:t>, Act, Effect, →, </a:t>
                </a:r>
                <a14:m>
                  <m:oMath xmlns:m="http://schemas.openxmlformats.org/officeDocument/2006/math">
                    <m:sSub>
                      <m:sSubPr>
                        <m:ctrlPr>
                          <a:rPr lang="en-US" i="1"/>
                        </m:ctrlPr>
                      </m:sSubPr>
                      <m:e>
                        <m:r>
                          <a:rPr lang="en-US" i="1"/>
                          <m:t>𝐿𝑜𝑐</m:t>
                        </m:r>
                      </m:e>
                      <m:sub>
                        <m:r>
                          <a:rPr lang="en-US" i="1"/>
                          <m:t>0</m:t>
                        </m:r>
                      </m:sub>
                    </m:sSub>
                  </m:oMath>
                </a14:m>
                <a:r>
                  <a:rPr lang="en-US" i="1" dirty="0"/>
                  <a:t>, </a:t>
                </a:r>
                <a14:m>
                  <m:oMath xmlns:m="http://schemas.openxmlformats.org/officeDocument/2006/math">
                    <m:sSub>
                      <m:sSubPr>
                        <m:ctrlPr>
                          <a:rPr lang="en-US" i="1"/>
                        </m:ctrlPr>
                      </m:sSubPr>
                      <m:e>
                        <m:r>
                          <a:rPr lang="en-US" i="1"/>
                          <m:t>𝑔</m:t>
                        </m:r>
                      </m:e>
                      <m:sub>
                        <m:r>
                          <a:rPr lang="en-US" i="1"/>
                          <m:t>0</m:t>
                        </m:r>
                      </m:sub>
                    </m:sSub>
                  </m:oMath>
                </a14:m>
                <a:r>
                  <a:rPr lang="en-US" dirty="0"/>
                  <a:t>) where:</a:t>
                </a:r>
                <a:r>
                  <a:rPr lang="he-IL" dirty="0"/>
                  <a:t>	</a:t>
                </a:r>
                <a:endParaRPr lang="en-US" dirty="0"/>
              </a:p>
              <a:p>
                <a:pPr lvl="0"/>
                <a14:m>
                  <m:oMath xmlns:m="http://schemas.openxmlformats.org/officeDocument/2006/math">
                    <m:r>
                      <a:rPr lang="en-US" i="1"/>
                      <m:t>𝐿𝑜𝑐</m:t>
                    </m:r>
                  </m:oMath>
                </a14:m>
                <a:r>
                  <a:rPr lang="en-US" dirty="0"/>
                  <a:t> is a set of locations,</a:t>
                </a:r>
                <a:endParaRPr lang="en-US" dirty="0">
                  <a:effectLst/>
                </a:endParaRPr>
              </a:p>
              <a:p>
                <a:pPr lvl="0"/>
                <a14:m>
                  <m:oMath xmlns:m="http://schemas.openxmlformats.org/officeDocument/2006/math">
                    <m:r>
                      <a:rPr lang="en-US" i="1"/>
                      <m:t>𝐴𝑐𝑡</m:t>
                    </m:r>
                  </m:oMath>
                </a14:m>
                <a:r>
                  <a:rPr lang="en-US" dirty="0"/>
                  <a:t> is a set of actions,</a:t>
                </a:r>
                <a:endParaRPr lang="en-US" dirty="0">
                  <a:effectLst/>
                </a:endParaRPr>
              </a:p>
              <a:p>
                <a:pPr lvl="0"/>
                <a14:m>
                  <m:oMath xmlns:m="http://schemas.openxmlformats.org/officeDocument/2006/math">
                    <m:r>
                      <a:rPr lang="en-US" i="1"/>
                      <m:t>𝐸𝑓𝑓𝑒𝑐𝑡</m:t>
                    </m:r>
                    <m:r>
                      <a:rPr lang="en-US" i="1"/>
                      <m:t>:</m:t>
                    </m:r>
                    <m:r>
                      <a:rPr lang="en-US" i="1"/>
                      <m:t>𝐴𝑐𝑡</m:t>
                    </m:r>
                    <m:r>
                      <a:rPr lang="en-US" i="1"/>
                      <m:t>×</m:t>
                    </m:r>
                    <m:r>
                      <a:rPr lang="en-US" i="1"/>
                      <m:t>𝐸𝑣𝑎𝑙</m:t>
                    </m:r>
                    <m:r>
                      <a:rPr lang="en-US" i="1"/>
                      <m:t>(</m:t>
                    </m:r>
                    <m:r>
                      <a:rPr lang="en-US" i="1"/>
                      <m:t>𝑉𝑎𝑟</m:t>
                    </m:r>
                    <m:r>
                      <a:rPr lang="en-US" i="1"/>
                      <m:t>)→</m:t>
                    </m:r>
                    <m:r>
                      <a:rPr lang="en-US" i="1"/>
                      <m:t>𝐸𝑣𝑎𝑙</m:t>
                    </m:r>
                    <m:r>
                      <a:rPr lang="en-US" i="1"/>
                      <m:t>(</m:t>
                    </m:r>
                    <m:r>
                      <a:rPr lang="en-US" i="1"/>
                      <m:t>𝑉𝑎𝑟</m:t>
                    </m:r>
                    <m:r>
                      <a:rPr lang="en-US" i="1"/>
                      <m:t>) →</m:t>
                    </m:r>
                    <m:r>
                      <a:rPr lang="en-US" i="1"/>
                      <m:t>𝐸𝑣𝑎𝑙</m:t>
                    </m:r>
                    <m:r>
                      <a:rPr lang="en-US" i="1"/>
                      <m:t>(</m:t>
                    </m:r>
                    <m:r>
                      <a:rPr lang="en-US" i="1"/>
                      <m:t>𝑉𝑎𝑟</m:t>
                    </m:r>
                    <m:r>
                      <a:rPr lang="en-US" i="1"/>
                      <m:t>) </m:t>
                    </m:r>
                  </m:oMath>
                </a14:m>
                <a:r>
                  <a:rPr lang="en-US" dirty="0"/>
                  <a:t>is the effect function,</a:t>
                </a:r>
                <a:endParaRPr lang="en-US" dirty="0">
                  <a:effectLst/>
                </a:endParaRPr>
              </a:p>
              <a:p>
                <a:pPr lvl="0"/>
                <a14:m>
                  <m:oMath xmlns:m="http://schemas.openxmlformats.org/officeDocument/2006/math">
                    <m:r>
                      <a:rPr lang="en-US" i="1"/>
                      <m:t>→⊆</m:t>
                    </m:r>
                    <m:r>
                      <a:rPr lang="en-US" i="1"/>
                      <m:t>𝐿𝑜𝑐</m:t>
                    </m:r>
                    <m:r>
                      <a:rPr lang="en-US" i="1"/>
                      <m:t>×</m:t>
                    </m:r>
                    <m:r>
                      <a:rPr lang="en-US" i="1"/>
                      <m:t>𝐶𝑜𝑛𝑑</m:t>
                    </m:r>
                    <m:r>
                      <a:rPr lang="en-US" i="1"/>
                      <m:t>(</m:t>
                    </m:r>
                    <m:r>
                      <a:rPr lang="en-US" i="1"/>
                      <m:t>𝑉𝑎𝑟</m:t>
                    </m:r>
                    <m:r>
                      <a:rPr lang="en-US" i="1"/>
                      <m:t>)×</m:t>
                    </m:r>
                    <m:r>
                      <a:rPr lang="en-US" i="1"/>
                      <m:t>𝐴𝑐𝑡</m:t>
                    </m:r>
                    <m:r>
                      <a:rPr lang="en-US" i="1"/>
                      <m:t>×</m:t>
                    </m:r>
                    <m:r>
                      <a:rPr lang="en-US" i="1"/>
                      <m:t>𝐿𝑜𝑐</m:t>
                    </m:r>
                    <m:r>
                      <a:rPr lang="en-US" i="1"/>
                      <m:t>↪⊆</m:t>
                    </m:r>
                    <m:r>
                      <a:rPr lang="en-US" i="1"/>
                      <m:t>𝐿𝑜𝑐</m:t>
                    </m:r>
                    <m:r>
                      <a:rPr lang="en-US" i="1"/>
                      <m:t>×</m:t>
                    </m:r>
                    <m:r>
                      <a:rPr lang="en-US" i="1"/>
                      <m:t>𝐶𝑜𝑛𝑑</m:t>
                    </m:r>
                    <m:r>
                      <a:rPr lang="en-US" i="1"/>
                      <m:t>(</m:t>
                    </m:r>
                    <m:r>
                      <a:rPr lang="en-US" i="1"/>
                      <m:t>𝑉𝑎𝑟</m:t>
                    </m:r>
                    <m:r>
                      <a:rPr lang="en-US" i="1"/>
                      <m:t>)×</m:t>
                    </m:r>
                    <m:r>
                      <a:rPr lang="en-US" i="1"/>
                      <m:t>𝐴𝑐𝑡</m:t>
                    </m:r>
                    <m:r>
                      <a:rPr lang="en-US" i="1"/>
                      <m:t>×</m:t>
                    </m:r>
                    <m:r>
                      <a:rPr lang="en-US" i="1"/>
                      <m:t>𝐿𝑜𝑐</m:t>
                    </m:r>
                  </m:oMath>
                </a14:m>
                <a:r>
                  <a:rPr lang="en-US" dirty="0"/>
                  <a:t> is the conditional transition relation,</a:t>
                </a:r>
                <a:endParaRPr lang="en-US" dirty="0">
                  <a:effectLst/>
                </a:endParaRPr>
              </a:p>
              <a:p>
                <a:pPr lvl="0"/>
                <a14:m>
                  <m:oMath xmlns:m="http://schemas.openxmlformats.org/officeDocument/2006/math">
                    <m:sSub>
                      <m:sSubPr>
                        <m:ctrlPr>
                          <a:rPr lang="en-US" i="1"/>
                        </m:ctrlPr>
                      </m:sSubPr>
                      <m:e>
                        <m:r>
                          <a:rPr lang="en-US" i="1"/>
                          <m:t>𝐿𝑜𝑐</m:t>
                        </m:r>
                      </m:e>
                      <m:sub>
                        <m:r>
                          <a:rPr lang="en-US" i="1"/>
                          <m:t>0</m:t>
                        </m:r>
                      </m:sub>
                    </m:sSub>
                  </m:oMath>
                </a14:m>
                <a:r>
                  <a:rPr lang="en-US" i="1" dirty="0"/>
                  <a:t>⊆</a:t>
                </a:r>
                <a14:m>
                  <m:oMath xmlns:m="http://schemas.openxmlformats.org/officeDocument/2006/math">
                    <m:r>
                      <a:rPr lang="en-US" i="1"/>
                      <m:t>𝐿𝑜𝑐</m:t>
                    </m:r>
                  </m:oMath>
                </a14:m>
                <a:r>
                  <a:rPr lang="en-US" dirty="0"/>
                  <a:t> is a set of initial locations,</a:t>
                </a:r>
                <a:endParaRPr lang="en-US" dirty="0">
                  <a:effectLst/>
                </a:endParaRPr>
              </a:p>
              <a:p>
                <a14:m>
                  <m:oMath xmlns:m="http://schemas.openxmlformats.org/officeDocument/2006/math">
                    <m:sSub>
                      <m:sSubPr>
                        <m:ctrlPr>
                          <a:rPr lang="en-US" i="1"/>
                        </m:ctrlPr>
                      </m:sSubPr>
                      <m:e>
                        <m:r>
                          <a:rPr lang="en-US" i="1"/>
                          <m:t>𝑔</m:t>
                        </m:r>
                      </m:e>
                      <m:sub>
                        <m:r>
                          <a:rPr lang="en-US" i="1"/>
                          <m:t>0</m:t>
                        </m:r>
                      </m:sub>
                    </m:sSub>
                    <m:r>
                      <a:rPr lang="en-US" i="1"/>
                      <m:t>∈</m:t>
                    </m:r>
                    <m:r>
                      <a:rPr lang="en-US" i="1"/>
                      <m:t>𝐶𝑜𝑛𝑑</m:t>
                    </m:r>
                    <m:r>
                      <a:rPr lang="en-US" i="1"/>
                      <m:t>(</m:t>
                    </m:r>
                    <m:r>
                      <a:rPr lang="en-US" i="1"/>
                      <m:t>𝑉𝑎𝑟</m:t>
                    </m:r>
                    <m:r>
                      <a:rPr lang="en-US" i="1"/>
                      <m:t>)</m:t>
                    </m:r>
                  </m:oMath>
                </a14:m>
                <a:r>
                  <a:rPr lang="en-US" dirty="0"/>
                  <a:t> is the initial condition</a:t>
                </a:r>
                <a:r>
                  <a:rPr lang="en-US" dirty="0">
                    <a:effectLst/>
                  </a:rPr>
                  <a:t> </a:t>
                </a:r>
                <a:r>
                  <a:rPr lang="en-US" dirty="0"/>
                  <a:t> link</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a:stretch>
              </a:blipFill>
            </p:spPr>
            <p:txBody>
              <a:bodyPr/>
              <a:lstStyle/>
              <a:p>
                <a:r>
                  <a:rPr lang="he-IL">
                    <a:noFill/>
                  </a:rPr>
                  <a:t> </a:t>
                </a:r>
              </a:p>
            </p:txBody>
          </p:sp>
        </mc:Fallback>
      </mc:AlternateContent>
    </p:spTree>
    <p:extLst>
      <p:ext uri="{BB962C8B-B14F-4D97-AF65-F5344CB8AC3E}">
        <p14:creationId xmlns:p14="http://schemas.microsoft.com/office/powerpoint/2010/main" val="328937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graph example</a:t>
            </a:r>
            <a:endParaRPr lang="he-IL" dirty="0"/>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1700207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Linear Temporal Logic </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i="1" dirty="0"/>
                  <a:t>Linear Temporal logics</a:t>
                </a:r>
                <a:r>
                  <a:rPr lang="en-US" dirty="0"/>
                  <a:t> </a:t>
                </a:r>
                <a:r>
                  <a:rPr lang="en-US" i="1" dirty="0"/>
                  <a:t> (LTL)</a:t>
                </a:r>
                <a:r>
                  <a:rPr lang="en-US" dirty="0"/>
                  <a:t> is a convenient formalism for specifying and verifying properties of reactive systems. We can say that the modalities in Temporal Logic are Time abstract </a:t>
                </a:r>
              </a:p>
              <a:p>
                <a:r>
                  <a:rPr lang="en-US" i="1" dirty="0"/>
                  <a:t>Linear temporal property</a:t>
                </a:r>
                <a:r>
                  <a:rPr lang="en-US" dirty="0"/>
                  <a:t> (LT properties) is a temporal logic formula that describes a set of infinite sequences for which it is true. </a:t>
                </a:r>
              </a:p>
              <a:p>
                <a:r>
                  <a:rPr lang="en-US" dirty="0"/>
                  <a:t>The underlying nature of time in temporal logics is </a:t>
                </a:r>
                <a:r>
                  <a:rPr lang="en-US" i="1" dirty="0"/>
                  <a:t>linear</a:t>
                </a:r>
                <a:r>
                  <a:rPr lang="en-US" dirty="0"/>
                  <a:t>. i.e.,  at each moment in time there is a single successor moment, several model-checking tools use LTL as a property specification language. The model checker SPIN is a prominent example of such an automated verification tool.	</a:t>
                </a:r>
              </a:p>
              <a:p>
                <a:r>
                  <a:rPr lang="en-US" b="1" i="1" u="sng" dirty="0"/>
                  <a:t>Syntax:</a:t>
                </a:r>
                <a:r>
                  <a:rPr lang="en-US" dirty="0"/>
                  <a:t> LTL formulae over the set AP of atomic proposition are formed according to the following gramma</a:t>
                </a:r>
                <a14:m>
                  <m:oMath xmlns:m="http://schemas.openxmlformats.org/officeDocument/2006/math">
                    <m:r>
                      <a:rPr lang="en-US" i="1"/>
                      <m:t>: </m:t>
                    </m:r>
                  </m:oMath>
                </a14:m>
                <a:endParaRPr lang="en-US" dirty="0"/>
              </a:p>
              <a:p>
                <a14:m>
                  <m:oMath xmlns:m="http://schemas.openxmlformats.org/officeDocument/2006/math">
                    <m:r>
                      <a:rPr lang="en-US" i="1"/>
                      <m:t>𝜑</m:t>
                    </m:r>
                    <m:r>
                      <a:rPr lang="en-US" i="1"/>
                      <m:t>  :≔ </m:t>
                    </m:r>
                    <m:r>
                      <a:rPr lang="en-US" i="1"/>
                      <m:t>𝑡𝑟𝑢𝑒</m:t>
                    </m:r>
                    <m:r>
                      <a:rPr lang="en-US" i="1"/>
                      <m:t>  </m:t>
                    </m:r>
                    <m:d>
                      <m:dPr>
                        <m:begChr m:val="|"/>
                        <m:endChr m:val="|"/>
                        <m:ctrlPr>
                          <a:rPr lang="en-US" i="1"/>
                        </m:ctrlPr>
                      </m:dPr>
                      <m:e>
                        <m:r>
                          <a:rPr lang="en-US" i="1"/>
                          <m:t>  </m:t>
                        </m:r>
                        <m:r>
                          <a:rPr lang="en-US" i="1"/>
                          <m:t>𝑎</m:t>
                        </m:r>
                        <m:r>
                          <a:rPr lang="en-US" i="1"/>
                          <m:t>  </m:t>
                        </m:r>
                        <m:d>
                          <m:dPr>
                            <m:begChr m:val="|"/>
                            <m:endChr m:val="|"/>
                            <m:ctrlPr>
                              <a:rPr lang="en-US" i="1"/>
                            </m:ctrlPr>
                          </m:dPr>
                          <m:e>
                            <m:sSub>
                              <m:sSubPr>
                                <m:ctrlPr>
                                  <a:rPr lang="en-US" i="1"/>
                                </m:ctrlPr>
                              </m:sSubPr>
                              <m:e>
                                <m:r>
                                  <a:rPr lang="en-US" i="1"/>
                                  <m:t> </m:t>
                                </m:r>
                                <m:r>
                                  <a:rPr lang="en-US" i="1"/>
                                  <m:t>𝜑</m:t>
                                </m:r>
                              </m:e>
                              <m:sub>
                                <m:r>
                                  <a:rPr lang="en-US" i="1"/>
                                  <m:t>1</m:t>
                                </m:r>
                              </m:sub>
                            </m:sSub>
                            <m:r>
                              <a:rPr lang="en-US" i="1"/>
                              <m:t> ∧ </m:t>
                            </m:r>
                            <m:sSub>
                              <m:sSubPr>
                                <m:ctrlPr>
                                  <a:rPr lang="en-US" i="1"/>
                                </m:ctrlPr>
                              </m:sSubPr>
                              <m:e>
                                <m:r>
                                  <a:rPr lang="en-US" i="1"/>
                                  <m:t>𝜑</m:t>
                                </m:r>
                              </m:e>
                              <m:sub>
                                <m:r>
                                  <a:rPr lang="en-US" i="1"/>
                                  <m:t>2</m:t>
                                </m:r>
                              </m:sub>
                            </m:sSub>
                            <m:r>
                              <a:rPr lang="en-US" i="1"/>
                              <m:t> </m:t>
                            </m:r>
                          </m:e>
                        </m:d>
                        <m:r>
                          <a:rPr lang="en-US" i="1"/>
                          <m:t> ¬</m:t>
                        </m:r>
                        <m:r>
                          <a:rPr lang="en-US" i="1"/>
                          <m:t>𝜑</m:t>
                        </m:r>
                        <m:r>
                          <a:rPr lang="en-US" i="1"/>
                          <m:t>  </m:t>
                        </m:r>
                      </m:e>
                    </m:d>
                    <m:r>
                      <a:rPr lang="en-US" i="1"/>
                      <m:t>  </m:t>
                    </m:r>
                    <m:r>
                      <a:rPr lang="en-US" i="1"/>
                      <m:t>𝛰𝜑</m:t>
                    </m:r>
                    <m:r>
                      <a:rPr lang="en-US" i="1"/>
                      <m:t>  | </m:t>
                    </m:r>
                    <m:sSub>
                      <m:sSubPr>
                        <m:ctrlPr>
                          <a:rPr lang="en-US" i="1"/>
                        </m:ctrlPr>
                      </m:sSubPr>
                      <m:e>
                        <m:r>
                          <a:rPr lang="en-US" i="1"/>
                          <m:t> </m:t>
                        </m:r>
                        <m:r>
                          <a:rPr lang="en-US" i="1"/>
                          <m:t>𝜑</m:t>
                        </m:r>
                      </m:e>
                      <m:sub>
                        <m:r>
                          <a:rPr lang="en-US" i="1"/>
                          <m:t>1</m:t>
                        </m:r>
                      </m:sub>
                    </m:sSub>
                    <m:r>
                      <a:rPr lang="en-US" i="1"/>
                      <m:t> </m:t>
                    </m:r>
                    <m:r>
                      <a:rPr lang="en-US" i="1"/>
                      <m:t>𝑈</m:t>
                    </m:r>
                    <m:sSub>
                      <m:sSubPr>
                        <m:ctrlPr>
                          <a:rPr lang="en-US" i="1"/>
                        </m:ctrlPr>
                      </m:sSubPr>
                      <m:e>
                        <m:r>
                          <a:rPr lang="en-US"/>
                          <m:t> </m:t>
                        </m:r>
                        <m:r>
                          <a:rPr lang="en-US" i="1"/>
                          <m:t> </m:t>
                        </m:r>
                        <m:r>
                          <a:rPr lang="en-US" i="1"/>
                          <m:t>𝜑</m:t>
                        </m:r>
                      </m:e>
                      <m:sub>
                        <m:r>
                          <a:rPr lang="en-US" i="1"/>
                          <m:t>2</m:t>
                        </m:r>
                        <m:r>
                          <a:rPr lang="en-US" i="1"/>
                          <m:t> </m:t>
                        </m:r>
                      </m:sub>
                    </m:sSub>
                  </m:oMath>
                </a14:m>
                <a:r>
                  <a:rPr lang="en-US" i="1" dirty="0"/>
                  <a:t>,</a:t>
                </a:r>
                <a:endParaRPr lang="en-US" dirty="0"/>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501" b="-700"/>
                </a:stretch>
              </a:blipFill>
            </p:spPr>
            <p:txBody>
              <a:bodyPr/>
              <a:lstStyle/>
              <a:p>
                <a:r>
                  <a:rPr lang="he-IL">
                    <a:noFill/>
                  </a:rPr>
                  <a:t> </a:t>
                </a:r>
              </a:p>
            </p:txBody>
          </p:sp>
        </mc:Fallback>
      </mc:AlternateContent>
    </p:spTree>
    <p:extLst>
      <p:ext uri="{BB962C8B-B14F-4D97-AF65-F5344CB8AC3E}">
        <p14:creationId xmlns:p14="http://schemas.microsoft.com/office/powerpoint/2010/main" val="1490719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Temporal Logic  (cont.)</a:t>
            </a:r>
            <a:endParaRPr lang="he-IL"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lvl="0"/>
                <a:r>
                  <a:rPr lang="en-US" b="1" dirty="0"/>
                  <a:t>The atomic proposition</a:t>
                </a:r>
                <a:r>
                  <a:rPr lang="en-US" dirty="0"/>
                  <a:t> </a:t>
                </a:r>
                <a14:m>
                  <m:oMath xmlns:m="http://schemas.openxmlformats.org/officeDocument/2006/math">
                    <m:r>
                      <a:rPr lang="en-US" i="1"/>
                      <m:t>𝑎</m:t>
                    </m:r>
                    <m:r>
                      <a:rPr lang="en-US" i="1"/>
                      <m:t> ∈ </m:t>
                    </m:r>
                    <m:r>
                      <a:rPr lang="en-US" i="1"/>
                      <m:t>𝐴𝑃</m:t>
                    </m:r>
                    <m:r>
                      <a:rPr lang="en-US" i="1"/>
                      <m:t> </m:t>
                    </m:r>
                  </m:oMath>
                </a14:m>
                <a:r>
                  <a:rPr lang="en-US" dirty="0"/>
                  <a:t>checks that the given statement or assertion is true on a state. Typically, the atoms are assertions about the values of control variables (e.g., locations in program graphs) or the values of program variables.</a:t>
                </a:r>
              </a:p>
              <a:p>
                <a:pPr lvl="0"/>
                <a:r>
                  <a:rPr lang="en-US" b="1" dirty="0"/>
                  <a:t>The next-modality</a:t>
                </a:r>
                <a:r>
                  <a:rPr lang="en-US" dirty="0"/>
                  <a:t> is a unary prefix operator and requires a single LTL formula as argument. Formula </a:t>
                </a:r>
                <a14:m>
                  <m:oMath xmlns:m="http://schemas.openxmlformats.org/officeDocument/2006/math">
                    <m:r>
                      <a:rPr lang="en-US" i="1"/>
                      <m:t>𝜑</m:t>
                    </m:r>
                    <m:r>
                      <a:rPr lang="en-US" i="1"/>
                      <m:t>   </m:t>
                    </m:r>
                  </m:oMath>
                </a14:m>
                <a:r>
                  <a:rPr lang="en-US" dirty="0"/>
                  <a:t>holds at the current moment, if </a:t>
                </a:r>
                <a14:m>
                  <m:oMath xmlns:m="http://schemas.openxmlformats.org/officeDocument/2006/math">
                    <m:r>
                      <a:rPr lang="en-US" i="1"/>
                      <m:t>𝜑</m:t>
                    </m:r>
                  </m:oMath>
                </a14:m>
                <a:r>
                  <a:rPr lang="en-US" i="1" dirty="0"/>
                  <a:t> </a:t>
                </a:r>
                <a:r>
                  <a:rPr lang="en-US" dirty="0"/>
                  <a:t>holds in the next “step”.</a:t>
                </a:r>
              </a:p>
              <a:p>
                <a:pPr lvl="0"/>
                <a:r>
                  <a:rPr lang="en-US" b="1" dirty="0"/>
                  <a:t>The Until-modality</a:t>
                </a:r>
                <a:r>
                  <a:rPr lang="en-US" dirty="0"/>
                  <a:t> is a binary infix operator and requires two LTL formulae as argument. Formula </a:t>
                </a:r>
                <a14:m>
                  <m:oMath xmlns:m="http://schemas.openxmlformats.org/officeDocument/2006/math">
                    <m:sSub>
                      <m:sSubPr>
                        <m:ctrlPr>
                          <a:rPr lang="en-US" i="1"/>
                        </m:ctrlPr>
                      </m:sSubPr>
                      <m:e>
                        <m:r>
                          <a:rPr lang="en-US" i="1"/>
                          <m:t>𝜑</m:t>
                        </m:r>
                      </m:e>
                      <m:sub>
                        <m:r>
                          <a:rPr lang="en-US" i="1"/>
                          <m:t>1</m:t>
                        </m:r>
                      </m:sub>
                    </m:sSub>
                    <m:r>
                      <a:rPr lang="en-US" i="1"/>
                      <m:t> </m:t>
                    </m:r>
                    <m:r>
                      <a:rPr lang="en-US" i="1"/>
                      <m:t>𝑈</m:t>
                    </m:r>
                    <m:sSub>
                      <m:sSubPr>
                        <m:ctrlPr>
                          <a:rPr lang="en-US" i="1"/>
                        </m:ctrlPr>
                      </m:sSubPr>
                      <m:e>
                        <m:r>
                          <a:rPr lang="en-US" i="1"/>
                          <m:t> </m:t>
                        </m:r>
                        <m:r>
                          <a:rPr lang="en-US" i="1"/>
                          <m:t>𝜑</m:t>
                        </m:r>
                      </m:e>
                      <m:sub>
                        <m:r>
                          <a:rPr lang="en-US" i="1"/>
                          <m:t>2</m:t>
                        </m:r>
                      </m:sub>
                    </m:sSub>
                  </m:oMath>
                </a14:m>
                <a:r>
                  <a:rPr lang="en-US" dirty="0"/>
                  <a:t> holds at the current moment, if there is some future moment for which </a:t>
                </a:r>
                <a14:m>
                  <m:oMath xmlns:m="http://schemas.openxmlformats.org/officeDocument/2006/math">
                    <m:sSub>
                      <m:sSubPr>
                        <m:ctrlPr>
                          <a:rPr lang="en-US" i="1"/>
                        </m:ctrlPr>
                      </m:sSubPr>
                      <m:e>
                        <m:r>
                          <a:rPr lang="en-US" i="1"/>
                          <m:t>𝜑</m:t>
                        </m:r>
                      </m:e>
                      <m:sub>
                        <m:r>
                          <a:rPr lang="en-US" i="1"/>
                          <m:t>2</m:t>
                        </m:r>
                      </m:sub>
                    </m:sSub>
                    <m:r>
                      <a:rPr lang="en-US" i="1"/>
                      <m:t> </m:t>
                    </m:r>
                  </m:oMath>
                </a14:m>
                <a:r>
                  <a:rPr lang="en-US" dirty="0"/>
                  <a:t>holds and </a:t>
                </a:r>
                <a14:m>
                  <m:oMath xmlns:m="http://schemas.openxmlformats.org/officeDocument/2006/math">
                    <m:sSub>
                      <m:sSubPr>
                        <m:ctrlPr>
                          <a:rPr lang="en-US" i="1"/>
                        </m:ctrlPr>
                      </m:sSubPr>
                      <m:e>
                        <m:r>
                          <a:rPr lang="en-US" i="1"/>
                          <m:t>𝜑</m:t>
                        </m:r>
                      </m:e>
                      <m:sub>
                        <m:r>
                          <a:rPr lang="en-US" i="1"/>
                          <m:t>1</m:t>
                        </m:r>
                      </m:sub>
                    </m:sSub>
                    <m:r>
                      <a:rPr lang="en-US" i="1"/>
                      <m:t> </m:t>
                    </m:r>
                  </m:oMath>
                </a14:m>
                <a:r>
                  <a:rPr lang="en-US" dirty="0"/>
                  <a:t>holds at all moments until that future moment.</a:t>
                </a:r>
              </a:p>
              <a:p>
                <a:pPr lvl="0"/>
                <a:r>
                  <a:rPr lang="en-US" b="1" dirty="0"/>
                  <a:t>There are 2 additional temporal operators:</a:t>
                </a:r>
                <a:endParaRPr lang="en-US" dirty="0"/>
              </a:p>
              <a:p>
                <a:r>
                  <a:rPr lang="en-US" dirty="0"/>
                  <a:t>◊</a:t>
                </a:r>
                <a14:m>
                  <m:oMath xmlns:m="http://schemas.openxmlformats.org/officeDocument/2006/math">
                    <m:r>
                      <a:rPr lang="en-US" i="1"/>
                      <m:t> </m:t>
                    </m:r>
                  </m:oMath>
                </a14:m>
                <a:r>
                  <a:rPr lang="en-US" dirty="0"/>
                  <a:t>  “eventually” (eventually in the future)</a:t>
                </a:r>
              </a:p>
              <a:p>
                <a:r>
                  <a:rPr lang="en-US" dirty="0"/>
                  <a:t>□  “always” (now and forever in the future)</a:t>
                </a:r>
              </a:p>
              <a:p>
                <a:pPr lvl="0"/>
                <a:r>
                  <a:rPr lang="en-US" dirty="0"/>
                  <a:t>By combining the temporal modalities ◊ and □, new temporal modalities are obtained</a:t>
                </a:r>
              </a:p>
              <a:p>
                <a:r>
                  <a:rPr lang="en-US" dirty="0"/>
                  <a:t>□◊</a:t>
                </a:r>
                <a14:m>
                  <m:oMath xmlns:m="http://schemas.openxmlformats.org/officeDocument/2006/math">
                    <m:r>
                      <a:rPr lang="en-US" i="1"/>
                      <m:t>𝜑</m:t>
                    </m:r>
                  </m:oMath>
                </a14:m>
                <a:r>
                  <a:rPr lang="en-US" i="1" dirty="0"/>
                  <a:t> </a:t>
                </a:r>
                <a:r>
                  <a:rPr lang="en-US" dirty="0"/>
                  <a:t>“infinitely often </a:t>
                </a:r>
                <a14:m>
                  <m:oMath xmlns:m="http://schemas.openxmlformats.org/officeDocument/2006/math">
                    <m:r>
                      <a:rPr lang="en-US" i="1"/>
                      <m:t>𝜑</m:t>
                    </m:r>
                  </m:oMath>
                </a14:m>
                <a:r>
                  <a:rPr lang="en-US" dirty="0"/>
                  <a:t>”</a:t>
                </a:r>
              </a:p>
              <a:p>
                <a:r>
                  <a:rPr lang="en-US" dirty="0"/>
                  <a:t> </a:t>
                </a:r>
                <a:r>
                  <a:rPr lang="en-US" dirty="0" smtClean="0"/>
                  <a:t>◊</a:t>
                </a:r>
                <a14:m>
                  <m:oMath xmlns:m="http://schemas.openxmlformats.org/officeDocument/2006/math">
                    <m:r>
                      <a:rPr lang="en-US"/>
                      <m:t>□</m:t>
                    </m:r>
                    <m:r>
                      <a:rPr lang="en-US" i="1"/>
                      <m:t>𝜑</m:t>
                    </m:r>
                  </m:oMath>
                </a14:m>
                <a:r>
                  <a:rPr lang="en-US" i="1" dirty="0"/>
                  <a:t> </a:t>
                </a:r>
                <a:r>
                  <a:rPr lang="en-US" dirty="0"/>
                  <a:t>“eventually forever </a:t>
                </a:r>
                <a14:m>
                  <m:oMath xmlns:m="http://schemas.openxmlformats.org/officeDocument/2006/math">
                    <m:r>
                      <a:rPr lang="en-US" i="1"/>
                      <m:t>𝜑</m:t>
                    </m:r>
                  </m:oMath>
                </a14:m>
                <a:r>
                  <a:rPr lang="en-US" dirty="0"/>
                  <a:t>”</a:t>
                </a:r>
              </a:p>
              <a:p>
                <a:endParaRPr lang="he-IL"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986"/>
                </a:stretch>
              </a:blipFill>
            </p:spPr>
            <p:txBody>
              <a:bodyPr/>
              <a:lstStyle/>
              <a:p>
                <a:r>
                  <a:rPr lang="he-IL">
                    <a:noFill/>
                  </a:rPr>
                  <a:t> </a:t>
                </a:r>
              </a:p>
            </p:txBody>
          </p:sp>
        </mc:Fallback>
      </mc:AlternateContent>
    </p:spTree>
    <p:extLst>
      <p:ext uri="{BB962C8B-B14F-4D97-AF65-F5344CB8AC3E}">
        <p14:creationId xmlns:p14="http://schemas.microsoft.com/office/powerpoint/2010/main" val="303542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80975"/>
            <a:ext cx="10515600" cy="1325563"/>
          </a:xfrm>
        </p:spPr>
        <p:txBody>
          <a:bodyPr/>
          <a:lstStyle/>
          <a:p>
            <a:r>
              <a:rPr lang="en-US" b="1" u="sng" dirty="0"/>
              <a:t>Semantics of LTL over Paths and States: </a:t>
            </a:r>
            <a:endParaRPr lang="he-IL" dirty="0"/>
          </a:p>
        </p:txBody>
      </p:sp>
      <p:pic>
        <p:nvPicPr>
          <p:cNvPr id="1052" name="Picture 5"/>
          <p:cNvPicPr>
            <a:picLocks noChangeAspect="1" noChangeArrowheads="1"/>
          </p:cNvPicPr>
          <p:nvPr/>
        </p:nvPicPr>
        <p:blipFill>
          <a:blip r:embed="rId3">
            <a:extLst>
              <a:ext uri="{28A0092B-C50C-407E-A947-70E740481C1C}">
                <a14:useLocalDpi xmlns:a14="http://schemas.microsoft.com/office/drawing/2010/main" val="0"/>
              </a:ext>
            </a:extLst>
          </a:blip>
          <a:srcRect l="30461" t="33955" r="32108" b="60316"/>
          <a:stretch>
            <a:fillRect/>
          </a:stretch>
        </p:blipFill>
        <p:spPr bwMode="auto">
          <a:xfrm>
            <a:off x="1836737" y="1605129"/>
            <a:ext cx="7746055" cy="647959"/>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p:cNvPicPr>
            <a:picLocks noChangeAspect="1" noChangeArrowheads="1"/>
          </p:cNvPicPr>
          <p:nvPr/>
        </p:nvPicPr>
        <p:blipFill>
          <a:blip r:embed="rId4">
            <a:extLst>
              <a:ext uri="{28A0092B-C50C-407E-A947-70E740481C1C}">
                <a14:useLocalDpi xmlns:a14="http://schemas.microsoft.com/office/drawing/2010/main" val="0"/>
              </a:ext>
            </a:extLst>
          </a:blip>
          <a:srcRect l="30937" t="30243" r="32143" b="62466"/>
          <a:stretch>
            <a:fillRect/>
          </a:stretch>
        </p:blipFill>
        <p:spPr bwMode="auto">
          <a:xfrm>
            <a:off x="1836737" y="2557944"/>
            <a:ext cx="8084765" cy="67741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9"/>
          <p:cNvPicPr>
            <a:picLocks noChangeAspect="1" noChangeArrowheads="1"/>
          </p:cNvPicPr>
          <p:nvPr/>
        </p:nvPicPr>
        <p:blipFill>
          <a:blip r:embed="rId4">
            <a:extLst>
              <a:ext uri="{28A0092B-C50C-407E-A947-70E740481C1C}">
                <a14:useLocalDpi xmlns:a14="http://schemas.microsoft.com/office/drawing/2010/main" val="0"/>
              </a:ext>
            </a:extLst>
          </a:blip>
          <a:srcRect l="32732" t="37534" r="32120" b="54095"/>
          <a:stretch>
            <a:fillRect/>
          </a:stretch>
        </p:blipFill>
        <p:spPr bwMode="auto">
          <a:xfrm>
            <a:off x="1907222" y="3556235"/>
            <a:ext cx="7466251" cy="751043"/>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10"/>
          <p:cNvPicPr>
            <a:picLocks noChangeAspect="1" noChangeArrowheads="1"/>
          </p:cNvPicPr>
          <p:nvPr/>
        </p:nvPicPr>
        <p:blipFill>
          <a:blip r:embed="rId4">
            <a:extLst>
              <a:ext uri="{28A0092B-C50C-407E-A947-70E740481C1C}">
                <a14:useLocalDpi xmlns:a14="http://schemas.microsoft.com/office/drawing/2010/main" val="0"/>
              </a:ext>
            </a:extLst>
          </a:blip>
          <a:srcRect l="30971" t="46445" r="32323" b="45184"/>
          <a:stretch>
            <a:fillRect/>
          </a:stretch>
        </p:blipFill>
        <p:spPr bwMode="auto">
          <a:xfrm>
            <a:off x="2201747" y="5547369"/>
            <a:ext cx="6877200" cy="8246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11"/>
          <p:cNvPicPr>
            <a:picLocks noChangeAspect="1" noChangeArrowheads="1"/>
          </p:cNvPicPr>
          <p:nvPr/>
        </p:nvPicPr>
        <p:blipFill>
          <a:blip r:embed="rId4">
            <a:extLst>
              <a:ext uri="{28A0092B-C50C-407E-A947-70E740481C1C}">
                <a14:useLocalDpi xmlns:a14="http://schemas.microsoft.com/office/drawing/2010/main" val="0"/>
              </a:ext>
            </a:extLst>
          </a:blip>
          <a:srcRect l="32532" t="54276" r="31474" b="39856"/>
          <a:stretch>
            <a:fillRect/>
          </a:stretch>
        </p:blipFill>
        <p:spPr bwMode="auto">
          <a:xfrm>
            <a:off x="2631960" y="4652870"/>
            <a:ext cx="6494317" cy="5596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6" name="Rectangle 15"/>
              <p:cNvSpPr/>
              <p:nvPr/>
            </p:nvSpPr>
            <p:spPr>
              <a:xfrm>
                <a:off x="3325217" y="2167012"/>
                <a:ext cx="4510787" cy="377667"/>
              </a:xfrm>
              <a:prstGeom prst="rect">
                <a:avLst/>
              </a:prstGeom>
            </p:spPr>
            <p:txBody>
              <a:bodyPr wrap="none">
                <a:spAutoFit/>
              </a:bodyPr>
              <a:lstStyle/>
              <a:p>
                <a:pPr marL="76200" marR="922655" indent="173355" algn="just">
                  <a:lnSpc>
                    <a:spcPct val="103000"/>
                  </a:lnSpc>
                  <a:spcAft>
                    <a:spcPts val="0"/>
                  </a:spcAft>
                </a:pPr>
                <a14:m>
                  <m:oMath xmlns:m="http://schemas.openxmlformats.org/officeDocument/2006/math">
                    <m:r>
                      <a:rPr lang="en-US">
                        <a:latin typeface="Cambria Math" panose="02040503050406030204" pitchFamily="18" charset="0"/>
                      </a:rPr>
                      <m:t>𝑎</m:t>
                    </m:r>
                  </m:oMath>
                </a14:m>
                <a:r>
                  <a:rPr lang="en-US" dirty="0"/>
                  <a:t> has to  hold at the current state</a:t>
                </a:r>
                <a:endParaRPr lang="en-US" sz="1600" dirty="0">
                  <a:solidFill>
                    <a:srgbClr val="000000"/>
                  </a:solidFill>
                  <a:effectLst/>
                  <a:latin typeface="Times New Roman" panose="02020603050405020304" pitchFamily="18" charset="0"/>
                  <a:ea typeface="Times New Roman" panose="02020603050405020304" pitchFamily="18" charset="0"/>
                </a:endParaRPr>
              </a:p>
            </p:txBody>
          </p:sp>
        </mc:Choice>
        <mc:Fallback>
          <p:sp>
            <p:nvSpPr>
              <p:cNvPr id="16" name="Rectangle 15"/>
              <p:cNvSpPr>
                <a:spLocks noRot="1" noChangeAspect="1" noMove="1" noResize="1" noEditPoints="1" noAdjustHandles="1" noChangeArrowheads="1" noChangeShapeType="1" noTextEdit="1"/>
              </p:cNvSpPr>
              <p:nvPr/>
            </p:nvSpPr>
            <p:spPr>
              <a:xfrm>
                <a:off x="3325217" y="2167012"/>
                <a:ext cx="4510787" cy="377667"/>
              </a:xfrm>
              <a:prstGeom prst="rect">
                <a:avLst/>
              </a:prstGeom>
              <a:blipFill>
                <a:blip r:embed="rId5"/>
                <a:stretch>
                  <a:fillRect t="-8065" b="-22581"/>
                </a:stretch>
              </a:blipFill>
            </p:spPr>
            <p:txBody>
              <a:bodyPr/>
              <a:lstStyle/>
              <a:p>
                <a:r>
                  <a:rPr lang="he-IL">
                    <a:noFill/>
                  </a:rPr>
                  <a:t> </a:t>
                </a:r>
              </a:p>
            </p:txBody>
          </p:sp>
        </mc:Fallback>
      </mc:AlternateContent>
      <p:sp>
        <p:nvSpPr>
          <p:cNvPr id="17" name="Rectangle 16"/>
          <p:cNvSpPr/>
          <p:nvPr/>
        </p:nvSpPr>
        <p:spPr>
          <a:xfrm>
            <a:off x="3873431" y="3056017"/>
            <a:ext cx="4262257" cy="377667"/>
          </a:xfrm>
          <a:prstGeom prst="rect">
            <a:avLst/>
          </a:prstGeom>
        </p:spPr>
        <p:txBody>
          <a:bodyPr wrap="none">
            <a:spAutoFit/>
          </a:bodyPr>
          <a:lstStyle/>
          <a:p>
            <a:pPr marL="76200" marR="922655" indent="173355" algn="just">
              <a:lnSpc>
                <a:spcPct val="103000"/>
              </a:lnSpc>
              <a:spcAft>
                <a:spcPts val="0"/>
              </a:spcAft>
            </a:pPr>
            <a:r>
              <a:rPr lang="en-US" dirty="0"/>
              <a:t>a  has to  hold at the next state</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2323147" y="4275203"/>
            <a:ext cx="8325933" cy="377667"/>
          </a:xfrm>
          <a:prstGeom prst="rect">
            <a:avLst/>
          </a:prstGeom>
        </p:spPr>
        <p:txBody>
          <a:bodyPr wrap="square">
            <a:spAutoFit/>
          </a:bodyPr>
          <a:lstStyle/>
          <a:p>
            <a:pPr marL="76200" marR="922655" indent="173355" algn="just">
              <a:lnSpc>
                <a:spcPct val="103000"/>
              </a:lnSpc>
              <a:spcAft>
                <a:spcPts val="0"/>
              </a:spcAft>
            </a:pPr>
            <a:r>
              <a:rPr lang="en-US" dirty="0"/>
              <a:t>a has to hold until b , which </a:t>
            </a:r>
            <a:r>
              <a:rPr lang="en-US" dirty="0" smtClean="0"/>
              <a:t>holds </a:t>
            </a:r>
            <a:r>
              <a:rPr lang="en-US" dirty="0"/>
              <a:t>at the current or a future position</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2224087" y="6329275"/>
            <a:ext cx="9770541" cy="377667"/>
          </a:xfrm>
          <a:prstGeom prst="rect">
            <a:avLst/>
          </a:prstGeom>
        </p:spPr>
        <p:txBody>
          <a:bodyPr wrap="square">
            <a:spAutoFit/>
          </a:bodyPr>
          <a:lstStyle/>
          <a:p>
            <a:pPr marL="76200" marR="922655" indent="173355" algn="just">
              <a:lnSpc>
                <a:spcPct val="103000"/>
              </a:lnSpc>
              <a:spcAft>
                <a:spcPts val="0"/>
              </a:spcAft>
            </a:pPr>
            <a:r>
              <a:rPr lang="en-US" dirty="0" smtClean="0"/>
              <a:t>A eventually </a:t>
            </a:r>
            <a:r>
              <a:rPr lang="en-US" dirty="0"/>
              <a:t>has to hold (somewhere on the subsequent path);</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3325217" y="5314265"/>
            <a:ext cx="5529784" cy="377667"/>
          </a:xfrm>
          <a:prstGeom prst="rect">
            <a:avLst/>
          </a:prstGeom>
        </p:spPr>
        <p:txBody>
          <a:bodyPr wrap="none">
            <a:spAutoFit/>
          </a:bodyPr>
          <a:lstStyle/>
          <a:p>
            <a:pPr marL="76200" marR="922655" indent="173355" algn="just">
              <a:lnSpc>
                <a:spcPct val="103000"/>
              </a:lnSpc>
              <a:spcAft>
                <a:spcPts val="0"/>
              </a:spcAft>
            </a:pPr>
            <a:r>
              <a:rPr lang="en-US" dirty="0"/>
              <a:t>a has to hold on the entire  subsequent path</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1842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endParaRPr lang="he-IL" dirty="0"/>
          </a:p>
        </p:txBody>
      </p:sp>
      <p:sp>
        <p:nvSpPr>
          <p:cNvPr id="3" name="Content Placeholder 2"/>
          <p:cNvSpPr>
            <a:spLocks noGrp="1"/>
          </p:cNvSpPr>
          <p:nvPr>
            <p:ph idx="1"/>
          </p:nvPr>
        </p:nvSpPr>
        <p:spPr/>
        <p:txBody>
          <a:bodyPr>
            <a:normAutofit/>
          </a:bodyPr>
          <a:lstStyle/>
          <a:p>
            <a:r>
              <a:rPr lang="en-US" dirty="0"/>
              <a:t>Spin </a:t>
            </a:r>
            <a:r>
              <a:rPr lang="en-US" dirty="0" smtClean="0"/>
              <a:t>is </a:t>
            </a:r>
            <a:r>
              <a:rPr lang="en-US" dirty="0"/>
              <a:t>a popular verification tool of distributed systems, used by thousands of people worldwide. It was developed at Bell Labs in the UNIX group of the Computing Sciences Research Center, starting in 1980. </a:t>
            </a:r>
          </a:p>
          <a:p>
            <a:r>
              <a:rPr lang="en-US" dirty="0"/>
              <a:t>The tool can be used for the formal verification of multi-threaded software applications. Spin can perform simulations of the system's execution. Spin can perform interactive, guided, or random simulations of the system's execution</a:t>
            </a:r>
            <a:r>
              <a:rPr lang="en-US" dirty="0" smtClean="0"/>
              <a:t>.</a:t>
            </a:r>
            <a:endParaRPr lang="en-US" dirty="0"/>
          </a:p>
        </p:txBody>
      </p:sp>
    </p:spTree>
    <p:extLst>
      <p:ext uri="{BB962C8B-B14F-4D97-AF65-F5344CB8AC3E}">
        <p14:creationId xmlns:p14="http://schemas.microsoft.com/office/powerpoint/2010/main" val="3768809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a:t>
            </a:r>
            <a:endParaRPr lang="he-I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401" y="1825625"/>
            <a:ext cx="6291198" cy="4351338"/>
          </a:xfrm>
        </p:spPr>
      </p:pic>
    </p:spTree>
    <p:extLst>
      <p:ext uri="{BB962C8B-B14F-4D97-AF65-F5344CB8AC3E}">
        <p14:creationId xmlns:p14="http://schemas.microsoft.com/office/powerpoint/2010/main" val="70531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dirty="0"/>
          </a:p>
        </p:txBody>
      </p:sp>
    </p:spTree>
    <p:extLst>
      <p:ext uri="{BB962C8B-B14F-4D97-AF65-F5344CB8AC3E}">
        <p14:creationId xmlns:p14="http://schemas.microsoft.com/office/powerpoint/2010/main" val="357395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bug ?</a:t>
            </a:r>
            <a:endParaRPr lang="he-IL" dirty="0"/>
          </a:p>
        </p:txBody>
      </p:sp>
      <p:sp>
        <p:nvSpPr>
          <p:cNvPr id="3" name="Content Placeholder 2"/>
          <p:cNvSpPr>
            <a:spLocks noGrp="1"/>
          </p:cNvSpPr>
          <p:nvPr>
            <p:ph idx="1"/>
          </p:nvPr>
        </p:nvSpPr>
        <p:spPr>
          <a:xfrm>
            <a:off x="838200" y="1413164"/>
            <a:ext cx="10515600" cy="4763799"/>
          </a:xfrm>
        </p:spPr>
        <p:txBody>
          <a:bodyPr/>
          <a:lstStyle/>
          <a:p>
            <a:endParaRPr lang="he-IL" dirty="0"/>
          </a:p>
        </p:txBody>
      </p:sp>
    </p:spTree>
    <p:extLst>
      <p:ext uri="{BB962C8B-B14F-4D97-AF65-F5344CB8AC3E}">
        <p14:creationId xmlns:p14="http://schemas.microsoft.com/office/powerpoint/2010/main" val="3490164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 : </a:t>
            </a:r>
            <a:r>
              <a:rPr lang="en-US" b="1" dirty="0"/>
              <a:t>The PROMELA language</a:t>
            </a:r>
            <a:r>
              <a:rPr lang="en-US" dirty="0"/>
              <a:t/>
            </a:r>
            <a:br>
              <a:rPr lang="en-US" dirty="0"/>
            </a:br>
            <a:endParaRPr lang="he-IL" dirty="0"/>
          </a:p>
        </p:txBody>
      </p:sp>
      <p:sp>
        <p:nvSpPr>
          <p:cNvPr id="3" name="Content Placeholder 2"/>
          <p:cNvSpPr>
            <a:spLocks noGrp="1"/>
          </p:cNvSpPr>
          <p:nvPr>
            <p:ph idx="1"/>
          </p:nvPr>
        </p:nvSpPr>
        <p:spPr/>
        <p:txBody>
          <a:bodyPr/>
          <a:lstStyle/>
          <a:p>
            <a:r>
              <a:rPr lang="en-US" dirty="0"/>
              <a:t>PROMELA  (Process or Protocol Meta Language) is a verification modeling language. </a:t>
            </a:r>
            <a:endParaRPr lang="en-US" dirty="0" smtClean="0"/>
          </a:p>
          <a:p>
            <a:r>
              <a:rPr lang="en-US" dirty="0" smtClean="0"/>
              <a:t>The </a:t>
            </a:r>
            <a:r>
              <a:rPr lang="en-US" dirty="0"/>
              <a:t>language allows for the dynamic creation of concurrent processes to model, for example, distributed systems. In PROMELA models, communication via message channels can be defined to be synchronous or asynchronous</a:t>
            </a:r>
            <a:r>
              <a:rPr lang="en-US" dirty="0" smtClean="0"/>
              <a:t>.</a:t>
            </a:r>
          </a:p>
          <a:p>
            <a:r>
              <a:rPr lang="en-US" dirty="0" smtClean="0"/>
              <a:t> </a:t>
            </a:r>
            <a:r>
              <a:rPr lang="en-US" dirty="0"/>
              <a:t>PROMELA models can be analyzed with the SPIN model checker, to verify that the modeled system produces the desired behavior. </a:t>
            </a:r>
          </a:p>
          <a:p>
            <a:r>
              <a:rPr lang="en-US" dirty="0"/>
              <a:t> link</a:t>
            </a:r>
          </a:p>
          <a:p>
            <a:endParaRPr lang="he-IL" dirty="0"/>
          </a:p>
        </p:txBody>
      </p:sp>
    </p:spTree>
    <p:extLst>
      <p:ext uri="{BB962C8B-B14F-4D97-AF65-F5344CB8AC3E}">
        <p14:creationId xmlns:p14="http://schemas.microsoft.com/office/powerpoint/2010/main" val="1589505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390303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bug ?</a:t>
            </a:r>
            <a:endParaRPr lang="he-IL" dirty="0"/>
          </a:p>
        </p:txBody>
      </p:sp>
      <p:sp>
        <p:nvSpPr>
          <p:cNvPr id="3" name="Content Placeholder 2"/>
          <p:cNvSpPr>
            <a:spLocks noGrp="1"/>
          </p:cNvSpPr>
          <p:nvPr>
            <p:ph idx="1"/>
          </p:nvPr>
        </p:nvSpPr>
        <p:spPr/>
        <p:txBody>
          <a:bodyPr/>
          <a:lstStyle/>
          <a:p>
            <a:endParaRPr lang="he-IL"/>
          </a:p>
        </p:txBody>
      </p:sp>
    </p:spTree>
    <p:extLst>
      <p:ext uri="{BB962C8B-B14F-4D97-AF65-F5344CB8AC3E}">
        <p14:creationId xmlns:p14="http://schemas.microsoft.com/office/powerpoint/2010/main" val="4144074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bug ?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How do you know that our spec is correct ?</a:t>
            </a:r>
          </a:p>
          <a:p>
            <a:r>
              <a:rPr lang="en-US" dirty="0" smtClean="0"/>
              <a:t>The ___ about flight mode and WIFI depends upon what is written ?</a:t>
            </a:r>
            <a:endParaRPr lang="he-IL" dirty="0"/>
          </a:p>
        </p:txBody>
      </p:sp>
    </p:spTree>
    <p:extLst>
      <p:ext uri="{BB962C8B-B14F-4D97-AF65-F5344CB8AC3E}">
        <p14:creationId xmlns:p14="http://schemas.microsoft.com/office/powerpoint/2010/main" val="501422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endParaRPr lang="he-IL" dirty="0"/>
          </a:p>
        </p:txBody>
      </p:sp>
      <p:sp>
        <p:nvSpPr>
          <p:cNvPr id="3" name="Content Placeholder 2"/>
          <p:cNvSpPr>
            <a:spLocks noGrp="1"/>
          </p:cNvSpPr>
          <p:nvPr>
            <p:ph idx="1"/>
          </p:nvPr>
        </p:nvSpPr>
        <p:spPr/>
        <p:txBody>
          <a:bodyPr/>
          <a:lstStyle/>
          <a:p>
            <a:r>
              <a:rPr lang="en-US" dirty="0" smtClean="0"/>
              <a:t>Have the definition of SPEC </a:t>
            </a:r>
          </a:p>
          <a:p>
            <a:endParaRPr lang="en-US" dirty="0"/>
          </a:p>
          <a:p>
            <a:r>
              <a:rPr lang="en-US" dirty="0" smtClean="0"/>
              <a:t>Precise and formal </a:t>
            </a:r>
            <a:endParaRPr lang="he-IL" dirty="0"/>
          </a:p>
        </p:txBody>
      </p:sp>
    </p:spTree>
    <p:extLst>
      <p:ext uri="{BB962C8B-B14F-4D97-AF65-F5344CB8AC3E}">
        <p14:creationId xmlns:p14="http://schemas.microsoft.com/office/powerpoint/2010/main" val="3955196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We build a tool to define and check consistency of SPEC’s </a:t>
            </a:r>
            <a:endParaRPr lang="he-IL" dirty="0"/>
          </a:p>
        </p:txBody>
      </p:sp>
    </p:spTree>
    <p:extLst>
      <p:ext uri="{BB962C8B-B14F-4D97-AF65-F5344CB8AC3E}">
        <p14:creationId xmlns:p14="http://schemas.microsoft.com/office/powerpoint/2010/main" val="3845342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Project (</a:t>
            </a:r>
            <a:r>
              <a:rPr lang="en-US" dirty="0" err="1" smtClean="0"/>
              <a:t>Cntd</a:t>
            </a:r>
            <a:r>
              <a:rPr lang="en-US" dirty="0" smtClean="0"/>
              <a:t>.)</a:t>
            </a:r>
            <a:endParaRPr lang="he-IL" dirty="0"/>
          </a:p>
        </p:txBody>
      </p:sp>
      <p:sp>
        <p:nvSpPr>
          <p:cNvPr id="3" name="Content Placeholder 2"/>
          <p:cNvSpPr>
            <a:spLocks noGrp="1"/>
          </p:cNvSpPr>
          <p:nvPr>
            <p:ph idx="1"/>
          </p:nvPr>
        </p:nvSpPr>
        <p:spPr/>
        <p:txBody>
          <a:bodyPr/>
          <a:lstStyle/>
          <a:p>
            <a:r>
              <a:rPr lang="en-US" dirty="0" smtClean="0"/>
              <a:t>We build a tool to define and check consistency of SPEC’s </a:t>
            </a:r>
            <a:endParaRPr lang="he-IL" dirty="0"/>
          </a:p>
        </p:txBody>
      </p:sp>
    </p:spTree>
    <p:extLst>
      <p:ext uri="{BB962C8B-B14F-4D97-AF65-F5344CB8AC3E}">
        <p14:creationId xmlns:p14="http://schemas.microsoft.com/office/powerpoint/2010/main" val="2976997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summary </a:t>
            </a:r>
            <a:endParaRPr lang="he-IL" dirty="0"/>
          </a:p>
        </p:txBody>
      </p:sp>
      <p:sp>
        <p:nvSpPr>
          <p:cNvPr id="3" name="Content Placeholder 2"/>
          <p:cNvSpPr>
            <a:spLocks noGrp="1"/>
          </p:cNvSpPr>
          <p:nvPr>
            <p:ph idx="1"/>
          </p:nvPr>
        </p:nvSpPr>
        <p:spPr/>
        <p:txBody>
          <a:bodyPr/>
          <a:lstStyle/>
          <a:p>
            <a:r>
              <a:rPr lang="en-US" dirty="0" smtClean="0"/>
              <a:t>We took apps of cellular phones because they may be presented as </a:t>
            </a:r>
            <a:r>
              <a:rPr lang="en-US" dirty="0" err="1" smtClean="0"/>
              <a:t>transtions</a:t>
            </a:r>
            <a:r>
              <a:rPr lang="en-US" dirty="0" smtClean="0"/>
              <a:t> between screens using actions </a:t>
            </a:r>
            <a:endParaRPr lang="he-IL" dirty="0"/>
          </a:p>
        </p:txBody>
      </p:sp>
    </p:spTree>
    <p:extLst>
      <p:ext uri="{BB962C8B-B14F-4D97-AF65-F5344CB8AC3E}">
        <p14:creationId xmlns:p14="http://schemas.microsoft.com/office/powerpoint/2010/main" val="241236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he-IL" dirty="0"/>
          </a:p>
        </p:txBody>
      </p:sp>
      <p:sp>
        <p:nvSpPr>
          <p:cNvPr id="3" name="Content Placeholder 2"/>
          <p:cNvSpPr>
            <a:spLocks noGrp="1"/>
          </p:cNvSpPr>
          <p:nvPr>
            <p:ph idx="1"/>
          </p:nvPr>
        </p:nvSpPr>
        <p:spPr/>
        <p:txBody>
          <a:bodyPr/>
          <a:lstStyle/>
          <a:p>
            <a:r>
              <a:rPr lang="en-US" dirty="0" smtClean="0"/>
              <a:t>Screen diagram of </a:t>
            </a:r>
            <a:r>
              <a:rPr lang="en-US" dirty="0" err="1" smtClean="0"/>
              <a:t>BoPo</a:t>
            </a:r>
            <a:r>
              <a:rPr lang="en-US" dirty="0" smtClean="0"/>
              <a:t>  </a:t>
            </a:r>
          </a:p>
          <a:p>
            <a:endParaRPr lang="en-US" dirty="0"/>
          </a:p>
          <a:p>
            <a:endParaRPr lang="en-US" dirty="0" smtClean="0"/>
          </a:p>
          <a:p>
            <a:endParaRPr lang="en-US" dirty="0"/>
          </a:p>
          <a:p>
            <a:pPr marL="0" indent="0">
              <a:buNone/>
            </a:pPr>
            <a:endParaRPr lang="en-US" dirty="0" smtClean="0"/>
          </a:p>
          <a:p>
            <a:pPr marL="0" indent="0">
              <a:buNone/>
            </a:pPr>
            <a:r>
              <a:rPr lang="en-US" dirty="0" smtClean="0"/>
              <a:t>We want to build a tool that produces the screen diagram automatically and makes “sanity” check . </a:t>
            </a:r>
          </a:p>
          <a:p>
            <a:pPr marL="0" indent="0">
              <a:buNone/>
            </a:pPr>
            <a:r>
              <a:rPr lang="en-US" dirty="0" smtClean="0"/>
              <a:t>  </a:t>
            </a:r>
            <a:endParaRPr lang="he-IL" dirty="0"/>
          </a:p>
        </p:txBody>
      </p:sp>
    </p:spTree>
    <p:extLst>
      <p:ext uri="{BB962C8B-B14F-4D97-AF65-F5344CB8AC3E}">
        <p14:creationId xmlns:p14="http://schemas.microsoft.com/office/powerpoint/2010/main" val="1641221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347</Words>
  <Application>Microsoft Office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Introduction</vt:lpstr>
      <vt:lpstr>What is the bug ?</vt:lpstr>
      <vt:lpstr>What is a bug ?</vt:lpstr>
      <vt:lpstr>What is a bug ? (cntd)</vt:lpstr>
      <vt:lpstr>Our Project </vt:lpstr>
      <vt:lpstr>Our Project (Cntd.)</vt:lpstr>
      <vt:lpstr>Our Project (Cntd.)</vt:lpstr>
      <vt:lpstr>Problem summary </vt:lpstr>
      <vt:lpstr>Example </vt:lpstr>
      <vt:lpstr>Transition System (TS)</vt:lpstr>
      <vt:lpstr>PowerPoint Presentation</vt:lpstr>
      <vt:lpstr>Program graph(PG)</vt:lpstr>
      <vt:lpstr>Program graph example</vt:lpstr>
      <vt:lpstr>Linear Temporal Logic </vt:lpstr>
      <vt:lpstr>Linear Temporal Logic  (cont.)</vt:lpstr>
      <vt:lpstr>Semantics of LTL over Paths and States: </vt:lpstr>
      <vt:lpstr>Spin </vt:lpstr>
      <vt:lpstr>SPIN </vt:lpstr>
      <vt:lpstr>PowerPoint Presentation</vt:lpstr>
      <vt:lpstr>Spin : The PROMELA language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adm</dc:creator>
  <cp:lastModifiedBy>adm</cp:lastModifiedBy>
  <cp:revision>7</cp:revision>
  <dcterms:created xsi:type="dcterms:W3CDTF">2017-01-18T09:45:56Z</dcterms:created>
  <dcterms:modified xsi:type="dcterms:W3CDTF">2017-01-18T10:39:34Z</dcterms:modified>
</cp:coreProperties>
</file>