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ipq/+2Joaur+gHhZ4VU6vO0osz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dd01f81ae4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dd01f81ae4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dd01f81ae4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dd01f81ae4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dd01f81ae4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dd01f81ae4_0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dd01f81ae4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dd01f81ae4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dd01f81ae4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d01f81ae4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d01f81ae4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dd01f81ae4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dd01f81ae4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dd01f81ae4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dd01f81ae4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dd01f81ae4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dd01f81ae4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1dd01f81ae4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dd01f81ae4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dd01f81ae4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dd01f81ae4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dd01f81ae4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dd01f81ae4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1dd01f81ae4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dd01f81ae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dd01f81ae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1dd01f81ae4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6" name="Google Shape;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2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leyenda">
  <p:cSld name="Imagen panorámica con leyenda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1" name="Google Shape;8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1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4" name="Google Shape;84;p31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3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leyenda">
  <p:cSld name="Título y leyenda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9" name="Google Shape;8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2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3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leyenda">
  <p:cSld name="Cita con leyenda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6" name="Google Shape;96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s-E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8" name="Google Shape;98;p3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s-E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9" name="Google Shape;99;p33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3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3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6" name="Google Shape;106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4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3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tarjeta de nombre">
  <p:cSld name="Cita tarjeta de nombr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3" name="Google Shape;11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s-E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5" name="Google Shape;115;p3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s-E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6" name="Google Shape;116;p3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5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35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3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3" name="Google Shape;12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6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3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1" name="Google Shape;13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7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8" name="Google Shape;138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8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8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3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3" name="Google Shape;2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conteni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0" name="Google Shape;3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25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5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la sección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47" name="Google Shape;4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6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2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4" name="Google Shape;5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0" name="Google Shape;6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5" name="Google Shape;6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9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3" name="Google Shape;7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0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76" name="Google Shape;76;p30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1.png"/><Relationship Id="rId4" Type="http://schemas.openxmlformats.org/officeDocument/2006/relationships/image" Target="../media/image50.png"/><Relationship Id="rId5" Type="http://schemas.openxmlformats.org/officeDocument/2006/relationships/image" Target="../media/image48.png"/><Relationship Id="rId6" Type="http://schemas.openxmlformats.org/officeDocument/2006/relationships/image" Target="../media/image4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Relationship Id="rId4" Type="http://schemas.openxmlformats.org/officeDocument/2006/relationships/image" Target="../media/image51.png"/><Relationship Id="rId5" Type="http://schemas.openxmlformats.org/officeDocument/2006/relationships/image" Target="../media/image43.png"/><Relationship Id="rId6" Type="http://schemas.openxmlformats.org/officeDocument/2006/relationships/image" Target="../media/image37.png"/><Relationship Id="rId7" Type="http://schemas.openxmlformats.org/officeDocument/2006/relationships/image" Target="../media/image42.png"/><Relationship Id="rId8" Type="http://schemas.openxmlformats.org/officeDocument/2006/relationships/image" Target="../media/image4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4.png"/><Relationship Id="rId4" Type="http://schemas.openxmlformats.org/officeDocument/2006/relationships/image" Target="../media/image5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s-ES"/>
              <a:t>PROYECTO FINAL IA 2</a:t>
            </a:r>
            <a:endParaRPr/>
          </a:p>
        </p:txBody>
      </p:sp>
      <p:sp>
        <p:nvSpPr>
          <p:cNvPr id="149" name="Google Shape;149;p1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DIEGO ANDRES LOZADA NIÑO 2170078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/>
              <a:t>LEWING ANDRES MENDEZ ORTIZ 2162120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651" y="877455"/>
            <a:ext cx="7387724" cy="5440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3327" y="577694"/>
            <a:ext cx="6436372" cy="5702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/>
              <a:t>PROCESAMIENTO DE IMÁGENES</a:t>
            </a:r>
            <a:endParaRPr/>
          </a:p>
        </p:txBody>
      </p:sp>
      <p:sp>
        <p:nvSpPr>
          <p:cNvPr id="218" name="Google Shape;218;p12"/>
          <p:cNvSpPr txBox="1"/>
          <p:nvPr>
            <p:ph idx="2" type="body"/>
          </p:nvPr>
        </p:nvSpPr>
        <p:spPr>
          <a:xfrm>
            <a:off x="5821895" y="1469041"/>
            <a:ext cx="49953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Se reescalan las </a:t>
            </a:r>
            <a:r>
              <a:rPr lang="es-ES"/>
              <a:t>imágenes</a:t>
            </a:r>
            <a:r>
              <a:rPr lang="es-ES"/>
              <a:t> a 384*384 un solo canal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Interfaz de usuario gráfica, Texto" id="219" name="Google Shape;2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9665" y="2112963"/>
            <a:ext cx="5153744" cy="4677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18267"/>
            <a:ext cx="4937452" cy="4487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d01f81ae4_0_83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DISTRIBUCIÓN</a:t>
            </a:r>
            <a:r>
              <a:rPr lang="es-ES"/>
              <a:t> DE DATOS SIN NORMALIZAR</a:t>
            </a:r>
            <a:endParaRPr/>
          </a:p>
        </p:txBody>
      </p:sp>
      <p:pic>
        <p:nvPicPr>
          <p:cNvPr id="227" name="Google Shape;227;g1dd01f81ae4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525" y="2590875"/>
            <a:ext cx="85725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dd01f81ae4_0_91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DISTRIBUCIÓN DE DATOS NORMALIZADOS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g1dd01f81ae4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2065800"/>
            <a:ext cx="872490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d01f81ae4_0_15"/>
          <p:cNvSpPr txBox="1"/>
          <p:nvPr>
            <p:ph type="title"/>
          </p:nvPr>
        </p:nvSpPr>
        <p:spPr>
          <a:xfrm>
            <a:off x="685800" y="609600"/>
            <a:ext cx="3649500" cy="353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VISUALIZANDO, </a:t>
            </a:r>
            <a:r>
              <a:rPr lang="es-ES"/>
              <a:t>BATCH DE </a:t>
            </a:r>
            <a:r>
              <a:rPr lang="es-ES"/>
              <a:t>ENTRENAMIENTO CON IMAGEN Y SU ETIQUETA</a:t>
            </a:r>
            <a:endParaRPr/>
          </a:p>
        </p:txBody>
      </p:sp>
      <p:pic>
        <p:nvPicPr>
          <p:cNvPr id="241" name="Google Shape;241;g1dd01f81ae4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953" y="0"/>
            <a:ext cx="688404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1dd01f81ae4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213" y="4463050"/>
            <a:ext cx="442912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8165" y="68263"/>
            <a:ext cx="8375669" cy="67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"/>
          <p:cNvSpPr txBox="1"/>
          <p:nvPr>
            <p:ph type="title"/>
          </p:nvPr>
        </p:nvSpPr>
        <p:spPr>
          <a:xfrm>
            <a:off x="5347149" y="240108"/>
            <a:ext cx="3646866" cy="1097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/>
              <a:t>ENTRENAMIENTO</a:t>
            </a:r>
            <a:endParaRPr/>
          </a:p>
        </p:txBody>
      </p:sp>
      <p:pic>
        <p:nvPicPr>
          <p:cNvPr id="253" name="Google Shape;253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2925" y="1233300"/>
            <a:ext cx="7644600" cy="51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4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Para el primer entrenamiento se utilizaron 20 epochs.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Para el resto de entrenamientos se utilizaron 10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El mejor optimizador para el entrenamiento de manera empírica fue adadelta.</a:t>
            </a:r>
            <a:endParaRPr/>
          </a:p>
        </p:txBody>
      </p:sp>
      <p:pic>
        <p:nvPicPr>
          <p:cNvPr id="255" name="Google Shape;25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781" y="0"/>
            <a:ext cx="364686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/>
              <a:t>PRIMER ENTRENAMIENTO</a:t>
            </a:r>
            <a:endParaRPr/>
          </a:p>
        </p:txBody>
      </p:sp>
      <p:pic>
        <p:nvPicPr>
          <p:cNvPr id="261" name="Google Shape;261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349384"/>
            <a:ext cx="4995863" cy="3233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1363" y="2639982"/>
            <a:ext cx="4995862" cy="2652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/>
              <a:t>SEGUNDO ENTRENAMIENTO</a:t>
            </a:r>
            <a:endParaRPr/>
          </a:p>
        </p:txBody>
      </p:sp>
      <p:pic>
        <p:nvPicPr>
          <p:cNvPr id="268" name="Google Shape;268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498051"/>
            <a:ext cx="4995900" cy="29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1363" y="2642060"/>
            <a:ext cx="4995900" cy="26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648993" y="252599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/>
              <a:t>RETO</a:t>
            </a:r>
            <a:endParaRPr/>
          </a:p>
        </p:txBody>
      </p:sp>
      <p:pic>
        <p:nvPicPr>
          <p:cNvPr id="156" name="Google Shape;156;p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7175" y="1708866"/>
            <a:ext cx="844867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29285" y="3859984"/>
            <a:ext cx="2333625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"/>
          <p:cNvSpPr txBox="1"/>
          <p:nvPr/>
        </p:nvSpPr>
        <p:spPr>
          <a:xfrm>
            <a:off x="4748837" y="4660768"/>
            <a:ext cx="62042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https://www.kaggle.com/competitions/rsna-2022-cervical-spine-fracture-detection/data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/>
              <a:t>TERCER ENTRENAMIENTO</a:t>
            </a:r>
            <a:endParaRPr/>
          </a:p>
        </p:txBody>
      </p:sp>
      <p:pic>
        <p:nvPicPr>
          <p:cNvPr id="275" name="Google Shape;2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3913" y="2218267"/>
            <a:ext cx="6135687" cy="323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325" y="2904167"/>
            <a:ext cx="5599113" cy="1867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/>
              <a:t>CUARTO ENTRENAMIENTO</a:t>
            </a:r>
            <a:endParaRPr/>
          </a:p>
        </p:txBody>
      </p:sp>
      <p:pic>
        <p:nvPicPr>
          <p:cNvPr id="282" name="Google Shape;2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913280"/>
            <a:ext cx="5516564" cy="1832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764" y="2218267"/>
            <a:ext cx="6065837" cy="3195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dd01f81ae4_0_6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/>
              <a:t>QUINTO</a:t>
            </a:r>
            <a:r>
              <a:rPr lang="es-ES"/>
              <a:t> ENTRENAMIENTO</a:t>
            </a:r>
            <a:endParaRPr/>
          </a:p>
        </p:txBody>
      </p:sp>
      <p:pic>
        <p:nvPicPr>
          <p:cNvPr id="290" name="Google Shape;290;g1dd01f81ae4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25" y="2603250"/>
            <a:ext cx="6295349" cy="209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1dd01f81ae4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9524" y="2218200"/>
            <a:ext cx="5439452" cy="286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dd01f81ae4_0_67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PARA EVALUAR</a:t>
            </a:r>
            <a:endParaRPr/>
          </a:p>
        </p:txBody>
      </p:sp>
      <p:pic>
        <p:nvPicPr>
          <p:cNvPr id="298" name="Google Shape;298;g1dd01f81ae4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725" y="2065800"/>
            <a:ext cx="8053457" cy="44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dd01f81ae4_0_25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RESULTADOS</a:t>
            </a:r>
            <a:endParaRPr/>
          </a:p>
        </p:txBody>
      </p:sp>
      <p:pic>
        <p:nvPicPr>
          <p:cNvPr id="305" name="Google Shape;305;g1dd01f81ae4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88" y="2114900"/>
            <a:ext cx="5070217" cy="15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1dd01f81ae4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225" y="4059250"/>
            <a:ext cx="559117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1dd01f81ae4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0317" y="2065800"/>
            <a:ext cx="5397760" cy="155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1dd01f81ae4_0_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9325" y="4016388"/>
            <a:ext cx="56197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dd01f81ae4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61975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dd01f81ae4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71675"/>
            <a:ext cx="57721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dd01f81ae4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6950" y="152400"/>
            <a:ext cx="588645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dd01f81ae4_0_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800475"/>
            <a:ext cx="577215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dd01f81ae4_0_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6950" y="2000250"/>
            <a:ext cx="559117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dd01f81ae4_0_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76950" y="3790950"/>
            <a:ext cx="561975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dd01f81ae4_0_53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EVALUANDO</a:t>
            </a:r>
            <a:endParaRPr/>
          </a:p>
        </p:txBody>
      </p:sp>
      <p:pic>
        <p:nvPicPr>
          <p:cNvPr id="326" name="Google Shape;326;g1dd01f81ae4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550" y="4480488"/>
            <a:ext cx="83058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1dd01f81ae4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4250" y="2524375"/>
            <a:ext cx="853440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/>
              <a:t>CONSUMO DE RECURSOS EN LOS ENTRENAMIENTOS</a:t>
            </a:r>
            <a:endParaRPr/>
          </a:p>
        </p:txBody>
      </p:sp>
      <p:pic>
        <p:nvPicPr>
          <p:cNvPr descr="Captura de pantalla de computadora&#10;&#10;Descripción generada automáticamente" id="333" name="Google Shape;333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1522121"/>
            <a:ext cx="4889023" cy="4889023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9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Incluso utilizando la librería de keras que permite cargar las imágenes utilizando el disco duro se sigue consumiendo casi la totalidad de memoria RAM en el proceso.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Se </a:t>
            </a:r>
            <a:r>
              <a:rPr lang="es-ES"/>
              <a:t>entrenó</a:t>
            </a:r>
            <a:r>
              <a:rPr lang="es-ES"/>
              <a:t> al modelo </a:t>
            </a:r>
            <a:r>
              <a:rPr lang="es-ES"/>
              <a:t>alrededor</a:t>
            </a:r>
            <a:r>
              <a:rPr lang="es-ES"/>
              <a:t> de 24 horas.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/>
              <a:t>PROBLEMAS</a:t>
            </a:r>
            <a:endParaRPr/>
          </a:p>
        </p:txBody>
      </p:sp>
      <p:sp>
        <p:nvSpPr>
          <p:cNvPr id="340" name="Google Shape;340;p20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La limitación en la capacidad de procesamiento afecta en gran medida el poder realizar un entrenamiento mas riguroso.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La perdida de datos que se obtiene en la clasificación de las imágenes afecta en gran medida al entrenamiento, ya que se realiza a ojo la determinación de las imágenes clasificando por vertebras cada una.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La falta de información del dataset afecta el poder realizar una mejor clasificación y evitar la perdida de datos.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dd01f81ae4_1_0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CONCLUSIONES</a:t>
            </a:r>
            <a:endParaRPr/>
          </a:p>
        </p:txBody>
      </p:sp>
      <p:sp>
        <p:nvSpPr>
          <p:cNvPr id="347" name="Google Shape;347;g1dd01f81ae4_1_0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/>
              <a:t>Se </a:t>
            </a:r>
            <a:r>
              <a:rPr lang="es-ES"/>
              <a:t>encontró</a:t>
            </a:r>
            <a:r>
              <a:rPr lang="es-ES"/>
              <a:t> overfiting.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/>
              <a:t>El modelo al contar con pocas </a:t>
            </a:r>
            <a:r>
              <a:rPr lang="es-ES"/>
              <a:t>imágenes</a:t>
            </a:r>
            <a:r>
              <a:rPr lang="es-ES"/>
              <a:t> clasificadas como fractura se le dificulto aprender.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/>
              <a:t>Aprendió</a:t>
            </a:r>
            <a:r>
              <a:rPr lang="es-ES"/>
              <a:t> muy bien a identificar </a:t>
            </a:r>
            <a:r>
              <a:rPr lang="es-ES"/>
              <a:t>vértebras</a:t>
            </a:r>
            <a:r>
              <a:rPr lang="es-ES"/>
              <a:t> sin fractura.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/>
              <a:t>Importancia de recursos fisicos.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>
            <p:ph type="title"/>
          </p:nvPr>
        </p:nvSpPr>
        <p:spPr>
          <a:xfrm>
            <a:off x="685801" y="137498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/>
              <a:t>TRATAMIENTO DE DATOS</a:t>
            </a:r>
            <a:endParaRPr/>
          </a:p>
        </p:txBody>
      </p:sp>
      <p:sp>
        <p:nvSpPr>
          <p:cNvPr id="164" name="Google Shape;164;p3"/>
          <p:cNvSpPr txBox="1"/>
          <p:nvPr>
            <p:ph idx="1" type="body"/>
          </p:nvPr>
        </p:nvSpPr>
        <p:spPr>
          <a:xfrm>
            <a:off x="685801" y="1288359"/>
            <a:ext cx="10131425" cy="481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El dataset incluye 2019 pacientes, de los cuales se utilizaran 655</a:t>
            </a:r>
            <a:endParaRPr/>
          </a:p>
        </p:txBody>
      </p:sp>
      <p:pic>
        <p:nvPicPr>
          <p:cNvPr id="165" name="Google Shape;1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00" y="1769851"/>
            <a:ext cx="9953625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0087" y="4774862"/>
            <a:ext cx="55245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/>
              <a:t>INFORMACIÓN DETALLADA IMÁGENES DICOM</a:t>
            </a:r>
            <a:endParaRPr/>
          </a:p>
        </p:txBody>
      </p:sp>
      <p:pic>
        <p:nvPicPr>
          <p:cNvPr id="172" name="Google Shape;172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607" y="2136795"/>
            <a:ext cx="7374989" cy="4111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6075" y="2484022"/>
            <a:ext cx="3946318" cy="3634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/>
              <a:t>CANTIDAD DE IMÁGENES POR PACIENTE</a:t>
            </a:r>
            <a:endParaRPr/>
          </a:p>
        </p:txBody>
      </p:sp>
      <p:pic>
        <p:nvPicPr>
          <p:cNvPr id="179" name="Google Shape;17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1" y="2180654"/>
            <a:ext cx="5572125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5132" y="2180654"/>
            <a:ext cx="542925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6312" y="274373"/>
            <a:ext cx="8743312" cy="4699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3582" y="5092109"/>
            <a:ext cx="4995862" cy="1491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5529" y="471055"/>
            <a:ext cx="7805780" cy="5816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97" name="Google Shape;19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587" y="1253836"/>
            <a:ext cx="9833851" cy="4350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223" y="748145"/>
            <a:ext cx="9003553" cy="560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2023-02-15T15:07:16Z</dcterms:created>
  <dc:creator>DIEGO LOZADA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