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Playfair Displ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A07790-3B58-4CCC-8A95-AB49FDEA1E31}">
  <a:tblStyle styleId="{3DA07790-3B58-4CCC-8A95-AB49FDEA1E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PlayfairDisplay-bold.fntdata"/><Relationship Id="rId12" Type="http://schemas.openxmlformats.org/officeDocument/2006/relationships/slide" Target="slides/slide6.xml"/><Relationship Id="rId34" Type="http://schemas.openxmlformats.org/officeDocument/2006/relationships/font" Target="fonts/PlayfairDisplay-regular.fntdata"/><Relationship Id="rId15" Type="http://schemas.openxmlformats.org/officeDocument/2006/relationships/slide" Target="slides/slide9.xml"/><Relationship Id="rId37" Type="http://schemas.openxmlformats.org/officeDocument/2006/relationships/font" Target="fonts/PlayfairDisplay-boldItalic.fntdata"/><Relationship Id="rId14" Type="http://schemas.openxmlformats.org/officeDocument/2006/relationships/slide" Target="slides/slide8.xml"/><Relationship Id="rId36" Type="http://schemas.openxmlformats.org/officeDocument/2006/relationships/font" Target="fonts/PlayfairDisplay-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2db333d5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2db333d5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median value of fraud amounts were 9.25, the 75th percentile was 101.7. Second plot shows the </a:t>
            </a:r>
            <a:r>
              <a:rPr lang="en"/>
              <a:t>distribution</a:t>
            </a:r>
            <a:r>
              <a:rPr lang="en"/>
              <a:t> till approximately the 75th percentile. As one can see the fraud amounts are low for majority of transactions, but it is the high value frauds that have more monetary utility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2db3343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2db3343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genuine transactions peak during the 75000 second mark, and again at 150000 second mark, fraudulent transactions tend to have different timings with a peak at 50000 second mark and smaller peaks at 100000 and 150000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2db333d5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2db333d5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very low </a:t>
            </a:r>
            <a:r>
              <a:rPr lang="en"/>
              <a:t>correlations</a:t>
            </a:r>
            <a:r>
              <a:rPr lang="en"/>
              <a:t> between features the heatmap was fairly uniform, added class, time to shown differentiation. Here since features are PCs and were 28 seeing there distributions had little value. So we just looked for there heatmaps. For visualisation we can look into kaggle dataset link for their individual PC distributions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2db3343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2db3343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Char char="●"/>
            </a:pPr>
            <a:r>
              <a:rPr lang="en" sz="1800">
                <a:solidFill>
                  <a:srgbClr val="434343"/>
                </a:solidFill>
              </a:rPr>
              <a:t>The training dataset was only 0.3 considering the models would learn a lot because of the sheer volume of observations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2db3343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2db3343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34343"/>
              </a:buClr>
              <a:buSzPts val="1400"/>
              <a:buAutoNum type="arabicPeriod"/>
            </a:pPr>
            <a:r>
              <a:rPr lang="en" sz="1400">
                <a:solidFill>
                  <a:srgbClr val="434343"/>
                </a:solidFill>
              </a:rPr>
              <a:t>Logistic Regression: Determines the log of odds of an event based on Regression of features</a:t>
            </a:r>
            <a:endParaRPr sz="1400">
              <a:solidFill>
                <a:srgbClr val="434343"/>
              </a:solidFill>
            </a:endParaRPr>
          </a:p>
          <a:p>
            <a:pPr indent="-317500" lvl="0" marL="457200" rtl="0" algn="l">
              <a:lnSpc>
                <a:spcPct val="115000"/>
              </a:lnSpc>
              <a:spcBef>
                <a:spcPts val="0"/>
              </a:spcBef>
              <a:spcAft>
                <a:spcPts val="0"/>
              </a:spcAft>
              <a:buClr>
                <a:srgbClr val="434343"/>
              </a:buClr>
              <a:buSzPts val="1400"/>
              <a:buAutoNum type="arabicPeriod"/>
            </a:pPr>
            <a:r>
              <a:rPr lang="en" sz="1400">
                <a:solidFill>
                  <a:srgbClr val="434343"/>
                </a:solidFill>
              </a:rPr>
              <a:t>XGBoost: Uses Ensemble of decision trees with iterative weighting of leaf to improve performance</a:t>
            </a:r>
            <a:endParaRPr sz="1400">
              <a:solidFill>
                <a:srgbClr val="434343"/>
              </a:solidFill>
            </a:endParaRPr>
          </a:p>
          <a:p>
            <a:pPr indent="-317500" lvl="0" marL="457200" rtl="0" algn="l">
              <a:lnSpc>
                <a:spcPct val="115000"/>
              </a:lnSpc>
              <a:spcBef>
                <a:spcPts val="0"/>
              </a:spcBef>
              <a:spcAft>
                <a:spcPts val="0"/>
              </a:spcAft>
              <a:buClr>
                <a:srgbClr val="434343"/>
              </a:buClr>
              <a:buSzPts val="1400"/>
              <a:buAutoNum type="arabicPeriod"/>
            </a:pPr>
            <a:r>
              <a:rPr lang="en" sz="1400">
                <a:solidFill>
                  <a:srgbClr val="202124"/>
                </a:solidFill>
                <a:highlight>
                  <a:schemeClr val="lt1"/>
                </a:highlight>
                <a:latin typeface="Roboto"/>
                <a:ea typeface="Roboto"/>
                <a:cs typeface="Roboto"/>
                <a:sym typeface="Roboto"/>
              </a:rPr>
              <a:t>Multi-layer Perceptron classifier: Uses Neural Networks consisting of a hidden layer and nodes</a:t>
            </a:r>
            <a:endParaRPr sz="1400">
              <a:solidFill>
                <a:srgbClr val="202124"/>
              </a:solidFill>
              <a:highlight>
                <a:schemeClr val="lt1"/>
              </a:highlight>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db33433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db33433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2db33433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2db33433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look into LIME, ELI5 or Yellowbrick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2db33433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2db33433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2db3343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2db3343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11aa0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11aa0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2db333d5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2db333d5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db33433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db33433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AutoNum type="arabicPeriod"/>
            </a:pPr>
            <a:r>
              <a:rPr lang="en" sz="1800">
                <a:solidFill>
                  <a:srgbClr val="434343"/>
                </a:solidFill>
              </a:rPr>
              <a:t>so we can’t actually discuss the meaning of different features but only point out at the relevant PCs. This wasWe do not have access to more background information or categorical variables due to confidentiality issues, a problem that would not exist internally from a business standpoint.</a:t>
            </a:r>
            <a:endParaRPr sz="1800">
              <a:solidFill>
                <a:srgbClr val="434343"/>
              </a:solidFill>
            </a:endParaRPr>
          </a:p>
          <a:p>
            <a:pPr indent="-342900" lvl="0" marL="457200" rtl="0" algn="l">
              <a:lnSpc>
                <a:spcPct val="115000"/>
              </a:lnSpc>
              <a:spcBef>
                <a:spcPts val="0"/>
              </a:spcBef>
              <a:spcAft>
                <a:spcPts val="0"/>
              </a:spcAft>
              <a:buClr>
                <a:srgbClr val="434343"/>
              </a:buClr>
              <a:buSzPts val="1800"/>
              <a:buAutoNum type="arabicPeriod"/>
            </a:pPr>
            <a:r>
              <a:rPr lang="en" sz="1800">
                <a:solidFill>
                  <a:srgbClr val="434343"/>
                </a:solidFill>
              </a:rPr>
              <a:t>To some extent we have overcome this hurdle by using CV</a:t>
            </a:r>
            <a:endParaRPr sz="1800">
              <a:solidFill>
                <a:srgbClr val="434343"/>
              </a:solidFill>
            </a:endParaRPr>
          </a:p>
          <a:p>
            <a:pPr indent="0" lvl="0" marL="0" rtl="0" algn="l">
              <a:lnSpc>
                <a:spcPct val="115000"/>
              </a:lnSpc>
              <a:spcBef>
                <a:spcPts val="1600"/>
              </a:spcBef>
              <a:spcAft>
                <a:spcPts val="1600"/>
              </a:spcAft>
              <a:buNone/>
            </a:pPr>
            <a:r>
              <a:rPr lang="en" sz="1800">
                <a:solidFill>
                  <a:srgbClr val="434343"/>
                </a:solidFill>
              </a:rPr>
              <a:t>4. We can consider that in the future works</a:t>
            </a:r>
            <a:endParaRPr sz="1800">
              <a:solidFill>
                <a:srgbClr val="434343"/>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2db33433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2db33433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2db33433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2db33433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2db33433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2db33433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2db333d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2db333d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2db333d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2db333d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1" marL="914400" rtl="0" algn="l">
              <a:lnSpc>
                <a:spcPct val="115000"/>
              </a:lnSpc>
              <a:spcBef>
                <a:spcPts val="0"/>
              </a:spcBef>
              <a:spcAft>
                <a:spcPts val="0"/>
              </a:spcAft>
              <a:buClr>
                <a:srgbClr val="434343"/>
              </a:buClr>
              <a:buSzPts val="1700"/>
              <a:buChar char="○"/>
            </a:pPr>
            <a:r>
              <a:rPr lang="en" sz="1700">
                <a:solidFill>
                  <a:srgbClr val="434343"/>
                </a:solidFill>
              </a:rPr>
              <a:t>Suddenness: While Credit Defaults are long seen coming, Operational Risk are mostly sudden and due to lapses</a:t>
            </a:r>
            <a:endParaRPr sz="1700">
              <a:solidFill>
                <a:srgbClr val="434343"/>
              </a:solidFill>
            </a:endParaRPr>
          </a:p>
          <a:p>
            <a:pPr indent="-336550" lvl="1" marL="914400" rtl="0" algn="l">
              <a:lnSpc>
                <a:spcPct val="115000"/>
              </a:lnSpc>
              <a:spcBef>
                <a:spcPts val="0"/>
              </a:spcBef>
              <a:spcAft>
                <a:spcPts val="0"/>
              </a:spcAft>
              <a:buClr>
                <a:srgbClr val="434343"/>
              </a:buClr>
              <a:buSzPts val="1700"/>
              <a:buChar char="○"/>
            </a:pPr>
            <a:r>
              <a:rPr lang="en" sz="1700">
                <a:solidFill>
                  <a:srgbClr val="434343"/>
                </a:solidFill>
              </a:rPr>
              <a:t>Lack of Security: While Credit is backed by collaterals and guarantees, Operational Risk has higher loss severity  </a:t>
            </a:r>
            <a:endParaRPr sz="1700">
              <a:solidFill>
                <a:srgbClr val="434343"/>
              </a:solidFill>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2db333d5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2db333d5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2db3343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2db3343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2db33433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2db33433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It generates the virtual training records by linear interpolation for the minority class.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After the oversampling process, the data is reconstructed and several classification models can be applied for the processed data.</a:t>
            </a:r>
            <a:endParaRPr sz="18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2db333d5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2db333d5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2db333d5b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2db333d5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 name="Shape 12"/>
        <p:cNvGrpSpPr/>
        <p:nvPr/>
      </p:nvGrpSpPr>
      <p:grpSpPr>
        <a:xfrm>
          <a:off x="0" y="0"/>
          <a:ext cx="0" cy="0"/>
          <a:chOff x="0" y="0"/>
          <a:chExt cx="0" cy="0"/>
        </a:xfrm>
      </p:grpSpPr>
      <p:sp>
        <p:nvSpPr>
          <p:cNvPr id="13" name="Google Shape;13;p2"/>
          <p:cNvSpPr/>
          <p:nvPr/>
        </p:nvSpPr>
        <p:spPr>
          <a:xfrm>
            <a:off x="189800" y="2703763"/>
            <a:ext cx="8702400" cy="1841100"/>
          </a:xfrm>
          <a:prstGeom prst="rect">
            <a:avLst/>
          </a:pr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189800" y="816325"/>
            <a:ext cx="8664300" cy="1584300"/>
          </a:xfrm>
          <a:prstGeom prst="rect">
            <a:avLst/>
          </a:prstGeom>
          <a:noFill/>
        </p:spPr>
        <p:txBody>
          <a:bodyPr anchorCtr="0" anchor="b" bIns="91425" lIns="91425" spcFirstLastPara="1" rIns="91425" wrap="square" tIns="91425">
            <a:noAutofit/>
          </a:bodyPr>
          <a:lstStyle>
            <a:lvl1pPr lvl="0">
              <a:spcBef>
                <a:spcPts val="0"/>
              </a:spcBef>
              <a:spcAft>
                <a:spcPts val="0"/>
              </a:spcAft>
              <a:buSzPts val="3500"/>
              <a:buNone/>
              <a:defRPr sz="3500"/>
            </a:lvl1pPr>
            <a:lvl2pPr lvl="1"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2pPr>
            <a:lvl3pPr lvl="2"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3pPr>
            <a:lvl4pPr lvl="3"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4pPr>
            <a:lvl5pPr lvl="4"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5pPr>
            <a:lvl6pPr lvl="5"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6pPr>
            <a:lvl7pPr lvl="6"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7pPr>
            <a:lvl8pPr lvl="7"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8pPr>
            <a:lvl9pPr lvl="8" algn="ctr">
              <a:spcBef>
                <a:spcPts val="0"/>
              </a:spcBef>
              <a:spcAft>
                <a:spcPts val="0"/>
              </a:spcAft>
              <a:buClr>
                <a:schemeClr val="lt1"/>
              </a:buClr>
              <a:buSzPts val="3500"/>
              <a:buFont typeface="Lato"/>
              <a:buNone/>
              <a:defRPr sz="3500">
                <a:solidFill>
                  <a:schemeClr val="lt1"/>
                </a:solidFill>
                <a:latin typeface="Lato"/>
                <a:ea typeface="Lato"/>
                <a:cs typeface="Lato"/>
                <a:sym typeface="Lato"/>
              </a:defRPr>
            </a:lvl9pPr>
          </a:lstStyle>
          <a:p/>
        </p:txBody>
      </p:sp>
      <p:sp>
        <p:nvSpPr>
          <p:cNvPr id="15" name="Google Shape;15;p2"/>
          <p:cNvSpPr txBox="1"/>
          <p:nvPr>
            <p:ph idx="1" type="subTitle"/>
          </p:nvPr>
        </p:nvSpPr>
        <p:spPr>
          <a:xfrm>
            <a:off x="422300" y="2808613"/>
            <a:ext cx="8199300" cy="16314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500"/>
              <a:buNone/>
              <a:defRPr sz="2500">
                <a:solidFill>
                  <a:schemeClr val="lt1"/>
                </a:solidFill>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47" name="Google Shape;47;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42900" lvl="1" marL="914400" algn="ctr">
              <a:spcBef>
                <a:spcPts val="1600"/>
              </a:spcBef>
              <a:spcAft>
                <a:spcPts val="0"/>
              </a:spcAft>
              <a:buSzPts val="1800"/>
              <a:buChar char="○"/>
              <a:defRPr/>
            </a:lvl2pPr>
            <a:lvl3pPr indent="-342900" lvl="2" marL="1371600" algn="ctr">
              <a:spcBef>
                <a:spcPts val="1600"/>
              </a:spcBef>
              <a:spcAft>
                <a:spcPts val="0"/>
              </a:spcAft>
              <a:buSzPts val="1800"/>
              <a:buChar char="■"/>
              <a:defRPr/>
            </a:lvl3pPr>
            <a:lvl4pPr indent="-342900" lvl="3" marL="1828800" algn="ctr">
              <a:spcBef>
                <a:spcPts val="1600"/>
              </a:spcBef>
              <a:spcAft>
                <a:spcPts val="0"/>
              </a:spcAft>
              <a:buSzPts val="1800"/>
              <a:buChar char="●"/>
              <a:defRPr/>
            </a:lvl4pPr>
            <a:lvl5pPr indent="-342900" lvl="4" marL="2286000" algn="ctr">
              <a:spcBef>
                <a:spcPts val="1600"/>
              </a:spcBef>
              <a:spcAft>
                <a:spcPts val="0"/>
              </a:spcAft>
              <a:buSzPts val="1800"/>
              <a:buChar char="○"/>
              <a:defRPr/>
            </a:lvl5pPr>
            <a:lvl6pPr indent="-342900" lvl="5" marL="2743200" algn="ctr">
              <a:spcBef>
                <a:spcPts val="1600"/>
              </a:spcBef>
              <a:spcAft>
                <a:spcPts val="0"/>
              </a:spcAft>
              <a:buSzPts val="1800"/>
              <a:buChar char="■"/>
              <a:defRPr/>
            </a:lvl6pPr>
            <a:lvl7pPr indent="-342900" lvl="6" marL="3200400" algn="ctr">
              <a:spcBef>
                <a:spcPts val="1600"/>
              </a:spcBef>
              <a:spcAft>
                <a:spcPts val="0"/>
              </a:spcAft>
              <a:buSzPts val="1800"/>
              <a:buChar char="●"/>
              <a:defRPr/>
            </a:lvl7pPr>
            <a:lvl8pPr indent="-342900" lvl="7" marL="3657600" algn="ctr">
              <a:spcBef>
                <a:spcPts val="1600"/>
              </a:spcBef>
              <a:spcAft>
                <a:spcPts val="0"/>
              </a:spcAft>
              <a:buSzPts val="1800"/>
              <a:buChar char="○"/>
              <a:defRPr/>
            </a:lvl8pPr>
            <a:lvl9pPr indent="-342900" lvl="8" marL="4114800" algn="ctr">
              <a:spcBef>
                <a:spcPts val="1600"/>
              </a:spcBef>
              <a:spcAft>
                <a:spcPts val="1600"/>
              </a:spcAft>
              <a:buSzPts val="1800"/>
              <a:buChar char="■"/>
              <a:defRPr/>
            </a:lvl9pPr>
          </a:lstStyle>
          <a:p/>
        </p:txBody>
      </p:sp>
      <p:sp>
        <p:nvSpPr>
          <p:cNvPr id="48" name="Google Shape;48;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509550" y="1423875"/>
            <a:ext cx="8124900" cy="1798200"/>
          </a:xfrm>
          <a:prstGeom prst="rect">
            <a:avLst/>
          </a:prstGeom>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0" name="Shape 20"/>
        <p:cNvGrpSpPr/>
        <p:nvPr/>
      </p:nvGrpSpPr>
      <p:grpSpPr>
        <a:xfrm>
          <a:off x="0" y="0"/>
          <a:ext cx="0" cy="0"/>
          <a:chOff x="0" y="0"/>
          <a:chExt cx="0" cy="0"/>
        </a:xfrm>
      </p:grpSpPr>
      <p:sp>
        <p:nvSpPr>
          <p:cNvPr id="21" name="Google Shape;21;p4"/>
          <p:cNvSpPr txBox="1"/>
          <p:nvPr>
            <p:ph type="title"/>
          </p:nvPr>
        </p:nvSpPr>
        <p:spPr>
          <a:xfrm>
            <a:off x="509550" y="1423875"/>
            <a:ext cx="8124900" cy="17982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143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26" name="Google Shape;26;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6"/>
          <p:cNvSpPr txBox="1"/>
          <p:nvPr>
            <p:ph idx="1" type="body"/>
          </p:nvPr>
        </p:nvSpPr>
        <p:spPr>
          <a:xfrm>
            <a:off x="311700" y="1114375"/>
            <a:ext cx="39999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0" name="Google Shape;30;p6"/>
          <p:cNvSpPr txBox="1"/>
          <p:nvPr>
            <p:ph idx="2" type="body"/>
          </p:nvPr>
        </p:nvSpPr>
        <p:spPr>
          <a:xfrm>
            <a:off x="4832400" y="1114375"/>
            <a:ext cx="39999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7"/>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type="title"/>
          </p:nvPr>
        </p:nvSpPr>
        <p:spPr>
          <a:xfrm>
            <a:off x="2355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8"/>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CCCCCC"/>
        </a:solid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490250" y="526350"/>
            <a:ext cx="7671000" cy="40908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b="0" sz="4800"/>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1" name="Google Shape;41;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000000"/>
              </a:buClr>
              <a:buSzPts val="1800"/>
              <a:buNone/>
              <a:defRPr>
                <a:solidFill>
                  <a:srgbClr val="000000"/>
                </a:solidFill>
              </a:defRPr>
            </a:lvl1pPr>
          </a:lstStyle>
          <a:p/>
        </p:txBody>
      </p:sp>
      <p:sp>
        <p:nvSpPr>
          <p:cNvPr id="44" name="Google Shape;44;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7400" y="429450"/>
            <a:ext cx="8520600" cy="6261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200"/>
              <a:buNone/>
              <a:defRPr sz="3200"/>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143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Char char="●"/>
              <a:defRPr sz="1800">
                <a:solidFill>
                  <a:srgbClr val="434343"/>
                </a:solidFill>
              </a:defRPr>
            </a:lvl1pPr>
            <a:lvl2pPr indent="-342900" lvl="1" marL="914400">
              <a:lnSpc>
                <a:spcPct val="115000"/>
              </a:lnSpc>
              <a:spcBef>
                <a:spcPts val="1600"/>
              </a:spcBef>
              <a:spcAft>
                <a:spcPts val="0"/>
              </a:spcAft>
              <a:buClr>
                <a:srgbClr val="434343"/>
              </a:buClr>
              <a:buSzPts val="1800"/>
              <a:buChar char="○"/>
              <a:defRPr sz="1800">
                <a:solidFill>
                  <a:srgbClr val="434343"/>
                </a:solidFill>
              </a:defRPr>
            </a:lvl2pPr>
            <a:lvl3pPr indent="-342900" lvl="2" marL="1371600">
              <a:lnSpc>
                <a:spcPct val="115000"/>
              </a:lnSpc>
              <a:spcBef>
                <a:spcPts val="1600"/>
              </a:spcBef>
              <a:spcAft>
                <a:spcPts val="0"/>
              </a:spcAft>
              <a:buClr>
                <a:srgbClr val="434343"/>
              </a:buClr>
              <a:buSzPts val="1800"/>
              <a:buChar char="■"/>
              <a:defRPr sz="1800">
                <a:solidFill>
                  <a:srgbClr val="434343"/>
                </a:solidFill>
              </a:defRPr>
            </a:lvl3pPr>
            <a:lvl4pPr indent="-342900" lvl="3" marL="1828800">
              <a:lnSpc>
                <a:spcPct val="115000"/>
              </a:lnSpc>
              <a:spcBef>
                <a:spcPts val="1600"/>
              </a:spcBef>
              <a:spcAft>
                <a:spcPts val="0"/>
              </a:spcAft>
              <a:buClr>
                <a:srgbClr val="434343"/>
              </a:buClr>
              <a:buSzPts val="1800"/>
              <a:buChar char="●"/>
              <a:defRPr sz="1800">
                <a:solidFill>
                  <a:srgbClr val="434343"/>
                </a:solidFill>
              </a:defRPr>
            </a:lvl4pPr>
            <a:lvl5pPr indent="-342900" lvl="4" marL="2286000">
              <a:lnSpc>
                <a:spcPct val="115000"/>
              </a:lnSpc>
              <a:spcBef>
                <a:spcPts val="1600"/>
              </a:spcBef>
              <a:spcAft>
                <a:spcPts val="0"/>
              </a:spcAft>
              <a:buClr>
                <a:srgbClr val="434343"/>
              </a:buClr>
              <a:buSzPts val="1800"/>
              <a:buChar char="○"/>
              <a:defRPr sz="1800">
                <a:solidFill>
                  <a:srgbClr val="434343"/>
                </a:solidFill>
              </a:defRPr>
            </a:lvl5pPr>
            <a:lvl6pPr indent="-342900" lvl="5" marL="2743200">
              <a:lnSpc>
                <a:spcPct val="115000"/>
              </a:lnSpc>
              <a:spcBef>
                <a:spcPts val="1600"/>
              </a:spcBef>
              <a:spcAft>
                <a:spcPts val="0"/>
              </a:spcAft>
              <a:buClr>
                <a:srgbClr val="434343"/>
              </a:buClr>
              <a:buSzPts val="1800"/>
              <a:buChar char="■"/>
              <a:defRPr sz="1800">
                <a:solidFill>
                  <a:srgbClr val="434343"/>
                </a:solidFill>
              </a:defRPr>
            </a:lvl6pPr>
            <a:lvl7pPr indent="-342900" lvl="6" marL="3200400">
              <a:lnSpc>
                <a:spcPct val="115000"/>
              </a:lnSpc>
              <a:spcBef>
                <a:spcPts val="1600"/>
              </a:spcBef>
              <a:spcAft>
                <a:spcPts val="0"/>
              </a:spcAft>
              <a:buClr>
                <a:srgbClr val="434343"/>
              </a:buClr>
              <a:buSzPts val="1800"/>
              <a:buChar char="●"/>
              <a:defRPr sz="1800">
                <a:solidFill>
                  <a:srgbClr val="434343"/>
                </a:solidFill>
              </a:defRPr>
            </a:lvl7pPr>
            <a:lvl8pPr indent="-342900" lvl="7" marL="3657600">
              <a:lnSpc>
                <a:spcPct val="115000"/>
              </a:lnSpc>
              <a:spcBef>
                <a:spcPts val="1600"/>
              </a:spcBef>
              <a:spcAft>
                <a:spcPts val="0"/>
              </a:spcAft>
              <a:buClr>
                <a:srgbClr val="434343"/>
              </a:buClr>
              <a:buSzPts val="1800"/>
              <a:buChar char="○"/>
              <a:defRPr sz="1800">
                <a:solidFill>
                  <a:srgbClr val="434343"/>
                </a:solidFill>
              </a:defRPr>
            </a:lvl8pPr>
            <a:lvl9pPr indent="-342900" lvl="8" marL="4114800">
              <a:lnSpc>
                <a:spcPct val="115000"/>
              </a:lnSpc>
              <a:spcBef>
                <a:spcPts val="1600"/>
              </a:spcBef>
              <a:spcAft>
                <a:spcPts val="1600"/>
              </a:spcAft>
              <a:buClr>
                <a:srgbClr val="434343"/>
              </a:buClr>
              <a:buSzPts val="1800"/>
              <a:buChar char="■"/>
              <a:defRPr sz="1800">
                <a:solidFill>
                  <a:srgbClr val="434343"/>
                </a:solidFill>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3808581" y="130288"/>
            <a:ext cx="1526839" cy="240338"/>
          </a:xfrm>
          <a:prstGeom prst="rect">
            <a:avLst/>
          </a:prstGeom>
          <a:noFill/>
          <a:ln>
            <a:noFill/>
          </a:ln>
        </p:spPr>
      </p:pic>
      <p:cxnSp>
        <p:nvCxnSpPr>
          <p:cNvPr id="10" name="Google Shape;10;p1"/>
          <p:cNvCxnSpPr/>
          <p:nvPr/>
        </p:nvCxnSpPr>
        <p:spPr>
          <a:xfrm>
            <a:off x="208775" y="246875"/>
            <a:ext cx="3454500" cy="0"/>
          </a:xfrm>
          <a:prstGeom prst="straightConnector1">
            <a:avLst/>
          </a:prstGeom>
          <a:noFill/>
          <a:ln cap="flat" cmpd="sng" w="19050">
            <a:solidFill>
              <a:schemeClr val="dk1"/>
            </a:solidFill>
            <a:prstDash val="solid"/>
            <a:round/>
            <a:headEnd len="med" w="med" type="none"/>
            <a:tailEnd len="med" w="med" type="none"/>
          </a:ln>
        </p:spPr>
      </p:cxnSp>
      <p:cxnSp>
        <p:nvCxnSpPr>
          <p:cNvPr id="11" name="Google Shape;11;p1"/>
          <p:cNvCxnSpPr/>
          <p:nvPr/>
        </p:nvCxnSpPr>
        <p:spPr>
          <a:xfrm>
            <a:off x="5456663" y="250456"/>
            <a:ext cx="3454500" cy="0"/>
          </a:xfrm>
          <a:prstGeom prst="straightConnector1">
            <a:avLst/>
          </a:prstGeom>
          <a:noFill/>
          <a:ln cap="flat" cmpd="sng" w="19050">
            <a:solidFill>
              <a:schemeClr val="dk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openxmlformats.org/officeDocument/2006/relationships/hyperlink" Target="https://www.kaggle.com/jdelamorena/recall-97-by-using-undersampling-neural-network/data" TargetMode="External"/><Relationship Id="rId10" Type="http://schemas.openxmlformats.org/officeDocument/2006/relationships/hyperlink" Target="https://datascience.stackexchange.com/questions/44700/how-do-i-get-the-feature-importace-for-a-mlpclassifier" TargetMode="External"/><Relationship Id="rId12" Type="http://schemas.openxmlformats.org/officeDocument/2006/relationships/hyperlink" Target="https://machinelearningmastery.com/feature-importance-and-feature-selection-with-xgboost-in-python/" TargetMode="External"/><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ww.kaggle.com/mlg-ulb/creditcardfraud/version/3" TargetMode="External"/><Relationship Id="rId4" Type="http://schemas.openxmlformats.org/officeDocument/2006/relationships/hyperlink" Target="https://www.occ.treas.gov/news-issuances/bulletins/2019/bulletin-2019-37.html" TargetMode="External"/><Relationship Id="rId9" Type="http://schemas.openxmlformats.org/officeDocument/2006/relationships/hyperlink" Target="https://scikit-learn.org/stable/modules/generated/sklearn.neural_network.MLPClassifier.html" TargetMode="External"/><Relationship Id="rId5" Type="http://schemas.openxmlformats.org/officeDocument/2006/relationships/hyperlink" Target="https://towardsdatascience.com/machine-learning/home" TargetMode="External"/><Relationship Id="rId6" Type="http://schemas.openxmlformats.org/officeDocument/2006/relationships/hyperlink" Target="https://www.analyticsvidhya.com/" TargetMode="External"/><Relationship Id="rId7" Type="http://schemas.openxmlformats.org/officeDocument/2006/relationships/hyperlink" Target="https://www.statology.org/" TargetMode="External"/><Relationship Id="rId8" Type="http://schemas.openxmlformats.org/officeDocument/2006/relationships/hyperlink" Target="https://www.wikipedia.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89800" y="816325"/>
            <a:ext cx="8664300" cy="15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Credit Card Fraud Detection</a:t>
            </a:r>
            <a:endParaRPr/>
          </a:p>
        </p:txBody>
      </p:sp>
      <p:sp>
        <p:nvSpPr>
          <p:cNvPr id="56" name="Google Shape;56;p13"/>
          <p:cNvSpPr txBox="1"/>
          <p:nvPr>
            <p:ph idx="1" type="subTitle"/>
          </p:nvPr>
        </p:nvSpPr>
        <p:spPr>
          <a:xfrm>
            <a:off x="422300" y="2808613"/>
            <a:ext cx="8199300" cy="163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Ananya Mishra</a:t>
            </a:r>
            <a:endParaRPr/>
          </a:p>
          <a:p>
            <a:pPr indent="457200" lvl="0" marL="457200" rtl="0" algn="r">
              <a:spcBef>
                <a:spcPts val="0"/>
              </a:spcBef>
              <a:spcAft>
                <a:spcPts val="0"/>
              </a:spcAft>
              <a:buNone/>
            </a:pPr>
            <a:r>
              <a:rPr lang="en"/>
              <a:t>Ritobhash Ray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 Fraud Amounts</a:t>
            </a:r>
            <a:endParaRPr/>
          </a:p>
        </p:txBody>
      </p:sp>
      <p:pic>
        <p:nvPicPr>
          <p:cNvPr id="110" name="Google Shape;110;p22"/>
          <p:cNvPicPr preferRelativeResize="0"/>
          <p:nvPr/>
        </p:nvPicPr>
        <p:blipFill>
          <a:blip r:embed="rId3">
            <a:alphaModFix/>
          </a:blip>
          <a:stretch>
            <a:fillRect/>
          </a:stretch>
        </p:blipFill>
        <p:spPr>
          <a:xfrm>
            <a:off x="245275" y="1305975"/>
            <a:ext cx="4757575" cy="3655425"/>
          </a:xfrm>
          <a:prstGeom prst="rect">
            <a:avLst/>
          </a:prstGeom>
          <a:noFill/>
          <a:ln>
            <a:noFill/>
          </a:ln>
        </p:spPr>
      </p:pic>
      <p:pic>
        <p:nvPicPr>
          <p:cNvPr id="111" name="Google Shape;111;p22"/>
          <p:cNvPicPr preferRelativeResize="0"/>
          <p:nvPr/>
        </p:nvPicPr>
        <p:blipFill>
          <a:blip r:embed="rId4">
            <a:alphaModFix/>
          </a:blip>
          <a:stretch>
            <a:fillRect/>
          </a:stretch>
        </p:blipFill>
        <p:spPr>
          <a:xfrm>
            <a:off x="5089793" y="1305975"/>
            <a:ext cx="3901807" cy="365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Timing of Frauds</a:t>
            </a:r>
            <a:endParaRPr/>
          </a:p>
          <a:p>
            <a:pPr indent="0" lvl="0" marL="0" rtl="0" algn="ctr">
              <a:spcBef>
                <a:spcPts val="0"/>
              </a:spcBef>
              <a:spcAft>
                <a:spcPts val="0"/>
              </a:spcAft>
              <a:buNone/>
            </a:pPr>
            <a:r>
              <a:t/>
            </a:r>
            <a:endParaRPr/>
          </a:p>
        </p:txBody>
      </p:sp>
      <p:pic>
        <p:nvPicPr>
          <p:cNvPr id="117" name="Google Shape;117;p23"/>
          <p:cNvPicPr preferRelativeResize="0"/>
          <p:nvPr/>
        </p:nvPicPr>
        <p:blipFill>
          <a:blip r:embed="rId3">
            <a:alphaModFix/>
          </a:blip>
          <a:stretch>
            <a:fillRect/>
          </a:stretch>
        </p:blipFill>
        <p:spPr>
          <a:xfrm>
            <a:off x="602850" y="1348575"/>
            <a:ext cx="2755200" cy="2026700"/>
          </a:xfrm>
          <a:prstGeom prst="rect">
            <a:avLst/>
          </a:prstGeom>
          <a:noFill/>
          <a:ln>
            <a:noFill/>
          </a:ln>
        </p:spPr>
      </p:pic>
      <p:sp>
        <p:nvSpPr>
          <p:cNvPr id="118" name="Google Shape;118;p23"/>
          <p:cNvSpPr txBox="1"/>
          <p:nvPr/>
        </p:nvSpPr>
        <p:spPr>
          <a:xfrm>
            <a:off x="861200" y="3468425"/>
            <a:ext cx="2465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Genuine Transactions</a:t>
            </a:r>
            <a:endParaRPr sz="1200"/>
          </a:p>
        </p:txBody>
      </p:sp>
      <p:pic>
        <p:nvPicPr>
          <p:cNvPr id="119" name="Google Shape;119;p23"/>
          <p:cNvPicPr preferRelativeResize="0"/>
          <p:nvPr/>
        </p:nvPicPr>
        <p:blipFill>
          <a:blip r:embed="rId4">
            <a:alphaModFix/>
          </a:blip>
          <a:stretch>
            <a:fillRect/>
          </a:stretch>
        </p:blipFill>
        <p:spPr>
          <a:xfrm>
            <a:off x="3544150" y="1396613"/>
            <a:ext cx="2647200" cy="1930625"/>
          </a:xfrm>
          <a:prstGeom prst="rect">
            <a:avLst/>
          </a:prstGeom>
          <a:noFill/>
          <a:ln>
            <a:noFill/>
          </a:ln>
        </p:spPr>
      </p:pic>
      <p:sp>
        <p:nvSpPr>
          <p:cNvPr id="120" name="Google Shape;120;p23"/>
          <p:cNvSpPr txBox="1"/>
          <p:nvPr/>
        </p:nvSpPr>
        <p:spPr>
          <a:xfrm>
            <a:off x="3965275" y="3482625"/>
            <a:ext cx="2148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Fraudulent Transactions</a:t>
            </a:r>
            <a:endParaRPr sz="1200"/>
          </a:p>
        </p:txBody>
      </p:sp>
      <p:pic>
        <p:nvPicPr>
          <p:cNvPr id="121" name="Google Shape;121;p23"/>
          <p:cNvPicPr preferRelativeResize="0"/>
          <p:nvPr/>
        </p:nvPicPr>
        <p:blipFill>
          <a:blip r:embed="rId5">
            <a:alphaModFix/>
          </a:blip>
          <a:stretch>
            <a:fillRect/>
          </a:stretch>
        </p:blipFill>
        <p:spPr>
          <a:xfrm>
            <a:off x="6296425" y="1348575"/>
            <a:ext cx="2647851" cy="1947741"/>
          </a:xfrm>
          <a:prstGeom prst="rect">
            <a:avLst/>
          </a:prstGeom>
          <a:noFill/>
          <a:ln>
            <a:noFill/>
          </a:ln>
        </p:spPr>
      </p:pic>
      <p:sp>
        <p:nvSpPr>
          <p:cNvPr id="122" name="Google Shape;122;p23"/>
          <p:cNvSpPr txBox="1"/>
          <p:nvPr/>
        </p:nvSpPr>
        <p:spPr>
          <a:xfrm>
            <a:off x="6846950" y="3473175"/>
            <a:ext cx="189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All Transactions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Heat Map and VIF Analysis</a:t>
            </a:r>
            <a:endParaRPr/>
          </a:p>
        </p:txBody>
      </p:sp>
      <p:pic>
        <p:nvPicPr>
          <p:cNvPr id="128" name="Google Shape;128;p24"/>
          <p:cNvPicPr preferRelativeResize="0"/>
          <p:nvPr/>
        </p:nvPicPr>
        <p:blipFill>
          <a:blip r:embed="rId3">
            <a:alphaModFix/>
          </a:blip>
          <a:stretch>
            <a:fillRect/>
          </a:stretch>
        </p:blipFill>
        <p:spPr>
          <a:xfrm>
            <a:off x="642400" y="1175375"/>
            <a:ext cx="4090324" cy="3475875"/>
          </a:xfrm>
          <a:prstGeom prst="rect">
            <a:avLst/>
          </a:prstGeom>
          <a:noFill/>
          <a:ln>
            <a:noFill/>
          </a:ln>
        </p:spPr>
      </p:pic>
      <p:pic>
        <p:nvPicPr>
          <p:cNvPr id="129" name="Google Shape;129;p24"/>
          <p:cNvPicPr preferRelativeResize="0"/>
          <p:nvPr/>
        </p:nvPicPr>
        <p:blipFill>
          <a:blip r:embed="rId4">
            <a:alphaModFix/>
          </a:blip>
          <a:stretch>
            <a:fillRect/>
          </a:stretch>
        </p:blipFill>
        <p:spPr>
          <a:xfrm>
            <a:off x="5842925" y="1055550"/>
            <a:ext cx="1078700" cy="390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Modelling Steps </a:t>
            </a:r>
            <a:endParaRPr/>
          </a:p>
          <a:p>
            <a:pPr indent="0" lvl="0" marL="0" rtl="0" algn="ctr">
              <a:spcBef>
                <a:spcPts val="0"/>
              </a:spcBef>
              <a:spcAft>
                <a:spcPts val="0"/>
              </a:spcAft>
              <a:buNone/>
            </a:pPr>
            <a:r>
              <a:t/>
            </a:r>
            <a:endParaRPr/>
          </a:p>
        </p:txBody>
      </p:sp>
      <p:sp>
        <p:nvSpPr>
          <p:cNvPr id="135" name="Google Shape;135;p25"/>
          <p:cNvSpPr txBox="1"/>
          <p:nvPr>
            <p:ph idx="1" type="body"/>
          </p:nvPr>
        </p:nvSpPr>
        <p:spPr>
          <a:xfrm>
            <a:off x="311700" y="1114375"/>
            <a:ext cx="8520600" cy="104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In this project, we used a two stage model: </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First Stage: Classify the transactions</a:t>
            </a:r>
            <a:endParaRPr sz="1400">
              <a:solidFill>
                <a:srgbClr val="000000"/>
              </a:solidFill>
            </a:endParaRPr>
          </a:p>
          <a:p>
            <a:pPr indent="-342900" lvl="1" marL="914400" rtl="0" algn="l">
              <a:spcBef>
                <a:spcPts val="0"/>
              </a:spcBef>
              <a:spcAft>
                <a:spcPts val="0"/>
              </a:spcAft>
              <a:buClr>
                <a:srgbClr val="000000"/>
              </a:buClr>
              <a:buSzPts val="1800"/>
              <a:buChar char="○"/>
            </a:pPr>
            <a:r>
              <a:rPr lang="en" sz="1400">
                <a:solidFill>
                  <a:srgbClr val="000000"/>
                </a:solidFill>
              </a:rPr>
              <a:t>Second Stage: Determine the amount of fraudulent transactions detected</a:t>
            </a:r>
            <a:r>
              <a:rPr lang="en">
                <a:solidFill>
                  <a:srgbClr val="000000"/>
                </a:solidFill>
              </a:rPr>
              <a:t>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
        <p:nvSpPr>
          <p:cNvPr id="136" name="Google Shape;136;p25"/>
          <p:cNvSpPr txBox="1"/>
          <p:nvPr/>
        </p:nvSpPr>
        <p:spPr>
          <a:xfrm>
            <a:off x="402200" y="2282075"/>
            <a:ext cx="3974700" cy="25878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0"/>
              </a:spcAft>
              <a:buNone/>
            </a:pPr>
            <a:r>
              <a:rPr lang="en"/>
              <a:t>FIRST STAGE</a:t>
            </a:r>
            <a:endParaRPr/>
          </a:p>
          <a:p>
            <a:pPr indent="-317500" lvl="0" marL="457200" rtl="0" algn="l">
              <a:lnSpc>
                <a:spcPct val="115000"/>
              </a:lnSpc>
              <a:spcBef>
                <a:spcPts val="1600"/>
              </a:spcBef>
              <a:spcAft>
                <a:spcPts val="0"/>
              </a:spcAft>
              <a:buClr>
                <a:srgbClr val="000000"/>
              </a:buClr>
              <a:buSzPts val="1400"/>
              <a:buChar char="●"/>
            </a:pPr>
            <a:r>
              <a:rPr lang="en"/>
              <a:t>We first trained our model on an oversampled dataset (test size=0.7) with equal number of genuine and fraudulent transactions</a:t>
            </a:r>
            <a:endParaRPr/>
          </a:p>
          <a:p>
            <a:pPr indent="-317500" lvl="0" marL="457200" rtl="0" algn="l">
              <a:lnSpc>
                <a:spcPct val="115000"/>
              </a:lnSpc>
              <a:spcBef>
                <a:spcPts val="0"/>
              </a:spcBef>
              <a:spcAft>
                <a:spcPts val="0"/>
              </a:spcAft>
              <a:buClr>
                <a:srgbClr val="000000"/>
              </a:buClr>
              <a:buSzPts val="1400"/>
              <a:buChar char="●"/>
            </a:pPr>
            <a:r>
              <a:rPr lang="en"/>
              <a:t>Once the model was trained its performance measures were calculated to get an idea of its recall score and suitability for further analysis</a:t>
            </a:r>
            <a:endParaRPr/>
          </a:p>
        </p:txBody>
      </p:sp>
      <p:sp>
        <p:nvSpPr>
          <p:cNvPr id="137" name="Google Shape;137;p25"/>
          <p:cNvSpPr txBox="1"/>
          <p:nvPr/>
        </p:nvSpPr>
        <p:spPr>
          <a:xfrm>
            <a:off x="5031900" y="2282075"/>
            <a:ext cx="3930300" cy="2340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t>	SECOND STAGE</a:t>
            </a:r>
            <a:endParaRPr/>
          </a:p>
          <a:p>
            <a:pPr indent="-317500" lvl="0" marL="457200" rtl="0" algn="l">
              <a:lnSpc>
                <a:spcPct val="115000"/>
              </a:lnSpc>
              <a:spcBef>
                <a:spcPts val="1600"/>
              </a:spcBef>
              <a:spcAft>
                <a:spcPts val="0"/>
              </a:spcAft>
              <a:buClr>
                <a:srgbClr val="000000"/>
              </a:buClr>
              <a:buSzPts val="1400"/>
              <a:buChar char="●"/>
            </a:pPr>
            <a:r>
              <a:rPr lang="en"/>
              <a:t>Then this trained model was used to predict on the 492 observations of the actual fraudulent transactions</a:t>
            </a:r>
            <a:endParaRPr/>
          </a:p>
          <a:p>
            <a:pPr indent="-317500" lvl="0" marL="457200" rtl="0" algn="l">
              <a:lnSpc>
                <a:spcPct val="115000"/>
              </a:lnSpc>
              <a:spcBef>
                <a:spcPts val="0"/>
              </a:spcBef>
              <a:spcAft>
                <a:spcPts val="0"/>
              </a:spcAft>
              <a:buClr>
                <a:srgbClr val="000000"/>
              </a:buClr>
              <a:buSzPts val="1400"/>
              <a:buChar char="●"/>
            </a:pPr>
            <a:r>
              <a:rPr lang="en"/>
              <a:t>Based on the predictions the amount of fraud detected was computed and compared with the actual fraudulent amount</a:t>
            </a:r>
            <a:endParaRPr sz="1000"/>
          </a:p>
        </p:txBody>
      </p:sp>
      <p:cxnSp>
        <p:nvCxnSpPr>
          <p:cNvPr id="138" name="Google Shape;138;p25"/>
          <p:cNvCxnSpPr/>
          <p:nvPr/>
        </p:nvCxnSpPr>
        <p:spPr>
          <a:xfrm flipH="1" rot="10800000">
            <a:off x="4064650" y="2451175"/>
            <a:ext cx="1575600" cy="1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Modelling</a:t>
            </a:r>
            <a:endParaRPr/>
          </a:p>
        </p:txBody>
      </p:sp>
      <p:sp>
        <p:nvSpPr>
          <p:cNvPr id="144" name="Google Shape;144;p26"/>
          <p:cNvSpPr txBox="1"/>
          <p:nvPr>
            <p:ph idx="1" type="body"/>
          </p:nvPr>
        </p:nvSpPr>
        <p:spPr>
          <a:xfrm>
            <a:off x="311700" y="1114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In this project we used three different models having varied algorithm basis:</a:t>
            </a:r>
            <a:endParaRPr sz="1400">
              <a:solidFill>
                <a:srgbClr val="000000"/>
              </a:solidFill>
            </a:endParaRPr>
          </a:p>
          <a:p>
            <a:pPr indent="-317500" lvl="0" marL="457200" rtl="0" algn="l">
              <a:spcBef>
                <a:spcPts val="1600"/>
              </a:spcBef>
              <a:spcAft>
                <a:spcPts val="0"/>
              </a:spcAft>
              <a:buClr>
                <a:srgbClr val="000000"/>
              </a:buClr>
              <a:buSzPts val="1400"/>
              <a:buAutoNum type="arabicPeriod"/>
            </a:pPr>
            <a:r>
              <a:rPr lang="en" sz="1400">
                <a:solidFill>
                  <a:srgbClr val="000000"/>
                </a:solidFill>
              </a:rPr>
              <a:t>Logistic Regression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rPr>
              <a:t>XGBoost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a:solidFill>
                  <a:srgbClr val="000000"/>
                </a:solidFill>
                <a:highlight>
                  <a:srgbClr val="FFFFFF"/>
                </a:highlight>
                <a:latin typeface="Roboto"/>
                <a:ea typeface="Roboto"/>
                <a:cs typeface="Roboto"/>
                <a:sym typeface="Roboto"/>
              </a:rPr>
              <a:t>Multi-layer Perceptron classifier</a:t>
            </a:r>
            <a:endParaRPr sz="14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400">
                <a:solidFill>
                  <a:srgbClr val="000000"/>
                </a:solidFill>
                <a:highlight>
                  <a:srgbClr val="FFFFFF"/>
                </a:highlight>
                <a:latin typeface="Roboto"/>
                <a:ea typeface="Roboto"/>
                <a:cs typeface="Roboto"/>
                <a:sym typeface="Roboto"/>
              </a:rPr>
              <a:t>Why choose Recall Score?</a:t>
            </a:r>
            <a:endParaRPr sz="1400">
              <a:solidFill>
                <a:srgbClr val="000000"/>
              </a:solidFill>
              <a:highlight>
                <a:srgbClr val="FFFFFF"/>
              </a:highlight>
              <a:latin typeface="Roboto"/>
              <a:ea typeface="Roboto"/>
              <a:cs typeface="Roboto"/>
              <a:sym typeface="Roboto"/>
            </a:endParaRPr>
          </a:p>
          <a:p>
            <a:pPr indent="-317500" lvl="0" marL="457200" rtl="0" algn="l">
              <a:spcBef>
                <a:spcPts val="160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As we are detecting fraudulent transactions, every False Positive is harmless considering monetary consequences, but False Negatives can lead to losses for clients and banks. </a:t>
            </a:r>
            <a:endParaRPr sz="1400">
              <a:solidFill>
                <a:srgbClr val="000000"/>
              </a:solidFill>
              <a:highlight>
                <a:srgbClr val="FFFFFF"/>
              </a:highlight>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To focus on False Negatives, we focus on Recall instead of accuracy as it gives a measure of how well our model predicts the losses and not just genuine transactions, factoring which can inflate our performance. </a:t>
            </a:r>
            <a:endParaRPr sz="1400">
              <a:solidFill>
                <a:srgbClr val="000000"/>
              </a:solidFill>
              <a:highlight>
                <a:srgbClr val="FFFFFF"/>
              </a:highlight>
              <a:latin typeface="Roboto"/>
              <a:ea typeface="Roboto"/>
              <a:cs typeface="Roboto"/>
              <a:sym typeface="Roboto"/>
            </a:endParaRPr>
          </a:p>
          <a:p>
            <a:pPr indent="0" lvl="0" marL="457200" rtl="0" algn="l">
              <a:spcBef>
                <a:spcPts val="1600"/>
              </a:spcBef>
              <a:spcAft>
                <a:spcPts val="1600"/>
              </a:spcAft>
              <a:buNone/>
            </a:pPr>
            <a:r>
              <a:t/>
            </a:r>
            <a:endParaRPr sz="14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Logistic Regression Model</a:t>
            </a:r>
            <a:endParaRPr sz="2700"/>
          </a:p>
          <a:p>
            <a:pPr indent="0" lvl="0" marL="0" rtl="0" algn="ctr">
              <a:spcBef>
                <a:spcPts val="0"/>
              </a:spcBef>
              <a:spcAft>
                <a:spcPts val="0"/>
              </a:spcAft>
              <a:buNone/>
            </a:pPr>
            <a:r>
              <a:t/>
            </a:r>
            <a:endParaRPr sz="2700"/>
          </a:p>
        </p:txBody>
      </p:sp>
      <p:sp>
        <p:nvSpPr>
          <p:cNvPr id="150" name="Google Shape;150;p27"/>
          <p:cNvSpPr txBox="1"/>
          <p:nvPr>
            <p:ph idx="1" type="body"/>
          </p:nvPr>
        </p:nvSpPr>
        <p:spPr>
          <a:xfrm>
            <a:off x="311700" y="11143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recall score for the fitted model was 91.4%</a:t>
            </a:r>
            <a:endParaRPr/>
          </a:p>
          <a:p>
            <a:pPr indent="-342900" lvl="0" marL="457200" rtl="0" algn="l">
              <a:spcBef>
                <a:spcPts val="0"/>
              </a:spcBef>
              <a:spcAft>
                <a:spcPts val="0"/>
              </a:spcAft>
              <a:buSzPts val="1800"/>
              <a:buAutoNum type="arabicPeriod"/>
            </a:pPr>
            <a:r>
              <a:rPr lang="en"/>
              <a:t>Performing 5-Fold Cross Validation we got a mean accuracy of 92.27% and a Standard deviation of 2%, </a:t>
            </a:r>
            <a:r>
              <a:rPr lang="en"/>
              <a:t>which signifies a fairly consistent performance</a:t>
            </a:r>
            <a:endParaRPr/>
          </a:p>
          <a:p>
            <a:pPr indent="-342900" lvl="0" marL="457200" rtl="0" algn="l">
              <a:spcBef>
                <a:spcPts val="0"/>
              </a:spcBef>
              <a:spcAft>
                <a:spcPts val="0"/>
              </a:spcAft>
              <a:buSzPts val="1800"/>
              <a:buAutoNum type="arabicPeriod"/>
            </a:pPr>
            <a:r>
              <a:rPr lang="en"/>
              <a:t>Based on the performance of model we estimated the predicted fraud amount at €52,918.49 out of actual fraud amount of €60,128</a:t>
            </a:r>
            <a:endParaRPr/>
          </a:p>
          <a:p>
            <a:pPr indent="-342900" lvl="0" marL="457200" rtl="0" algn="l">
              <a:spcBef>
                <a:spcPts val="0"/>
              </a:spcBef>
              <a:spcAft>
                <a:spcPts val="0"/>
              </a:spcAft>
              <a:buSzPts val="1800"/>
              <a:buAutoNum type="arabicPeriod"/>
            </a:pPr>
            <a:r>
              <a:rPr lang="en"/>
              <a:t>Feature Importance: Based on the plot shown, </a:t>
            </a:r>
            <a:endParaRPr/>
          </a:p>
          <a:p>
            <a:pPr indent="0" lvl="0" marL="0" rtl="0" algn="l">
              <a:spcBef>
                <a:spcPts val="1600"/>
              </a:spcBef>
              <a:spcAft>
                <a:spcPts val="1600"/>
              </a:spcAft>
              <a:buNone/>
            </a:pPr>
            <a:r>
              <a:rPr lang="en"/>
              <a:t>	V4,V10,V12,V14 were the most important.</a:t>
            </a:r>
            <a:endParaRPr/>
          </a:p>
        </p:txBody>
      </p:sp>
      <p:pic>
        <p:nvPicPr>
          <p:cNvPr id="151" name="Google Shape;151;p27"/>
          <p:cNvPicPr preferRelativeResize="0"/>
          <p:nvPr/>
        </p:nvPicPr>
        <p:blipFill>
          <a:blip r:embed="rId3">
            <a:alphaModFix/>
          </a:blip>
          <a:stretch>
            <a:fillRect/>
          </a:stretch>
        </p:blipFill>
        <p:spPr>
          <a:xfrm>
            <a:off x="5848994" y="2790694"/>
            <a:ext cx="2869000" cy="224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Multi-Layer Perceptron Classifier</a:t>
            </a:r>
            <a:endParaRPr/>
          </a:p>
          <a:p>
            <a:pPr indent="0" lvl="0" marL="0" rtl="0" algn="ctr">
              <a:spcBef>
                <a:spcPts val="0"/>
              </a:spcBef>
              <a:spcAft>
                <a:spcPts val="0"/>
              </a:spcAft>
              <a:buNone/>
            </a:pPr>
            <a:r>
              <a:t/>
            </a:r>
            <a:endParaRPr/>
          </a:p>
        </p:txBody>
      </p:sp>
      <p:sp>
        <p:nvSpPr>
          <p:cNvPr id="157" name="Google Shape;157;p28"/>
          <p:cNvSpPr txBox="1"/>
          <p:nvPr>
            <p:ph idx="1" type="body"/>
          </p:nvPr>
        </p:nvSpPr>
        <p:spPr>
          <a:xfrm>
            <a:off x="311700" y="11143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recall score for the fitted model was 77.9%</a:t>
            </a:r>
            <a:endParaRPr/>
          </a:p>
          <a:p>
            <a:pPr indent="-342900" lvl="0" marL="457200" rtl="0" algn="l">
              <a:spcBef>
                <a:spcPts val="0"/>
              </a:spcBef>
              <a:spcAft>
                <a:spcPts val="0"/>
              </a:spcAft>
              <a:buSzPts val="1800"/>
              <a:buAutoNum type="arabicPeriod"/>
            </a:pPr>
            <a:r>
              <a:rPr lang="en"/>
              <a:t>Performing 5-Fold Cross Validation we got a mean accuracy of 99.88% and a Standard deviation of 0.1%, which signifies a fairly consistent performance</a:t>
            </a:r>
            <a:endParaRPr/>
          </a:p>
          <a:p>
            <a:pPr indent="-342900" lvl="0" marL="457200" rtl="0" algn="l">
              <a:spcBef>
                <a:spcPts val="0"/>
              </a:spcBef>
              <a:spcAft>
                <a:spcPts val="0"/>
              </a:spcAft>
              <a:buSzPts val="1800"/>
              <a:buAutoNum type="arabicPeriod"/>
            </a:pPr>
            <a:r>
              <a:rPr lang="en"/>
              <a:t>Based on the performance of model we estimated the predicted fraud amount at €51,547.45 out of actual fraud amount of €60,128</a:t>
            </a:r>
            <a:endParaRPr/>
          </a:p>
          <a:p>
            <a:pPr indent="-342900" lvl="0" marL="457200" rtl="0" algn="l">
              <a:spcBef>
                <a:spcPts val="0"/>
              </a:spcBef>
              <a:spcAft>
                <a:spcPts val="0"/>
              </a:spcAft>
              <a:buSzPts val="1800"/>
              <a:buAutoNum type="arabicPeriod"/>
            </a:pPr>
            <a:r>
              <a:rPr lang="en"/>
              <a:t>Feature Importance: Considering this was a neural network based Classifier, there are no direct metrics to get feature importance, which is a limitation of this model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XGBoost Model</a:t>
            </a:r>
            <a:endParaRPr/>
          </a:p>
        </p:txBody>
      </p:sp>
      <p:sp>
        <p:nvSpPr>
          <p:cNvPr id="163" name="Google Shape;163;p29"/>
          <p:cNvSpPr txBox="1"/>
          <p:nvPr>
            <p:ph idx="1" type="body"/>
          </p:nvPr>
        </p:nvSpPr>
        <p:spPr>
          <a:xfrm>
            <a:off x="311700" y="11143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recall score for the fitted model was 99.96%</a:t>
            </a:r>
            <a:endParaRPr/>
          </a:p>
          <a:p>
            <a:pPr indent="-342900" lvl="0" marL="457200" rtl="0" algn="l">
              <a:spcBef>
                <a:spcPts val="0"/>
              </a:spcBef>
              <a:spcAft>
                <a:spcPts val="0"/>
              </a:spcAft>
              <a:buSzPts val="1800"/>
              <a:buAutoNum type="arabicPeriod"/>
            </a:pPr>
            <a:r>
              <a:rPr lang="en"/>
              <a:t>Performing 5-Fold Cross Validation we got a mean accuracy of 99.88% and a Standard deviation of 0.12%, which signifies a fairly consistent performance</a:t>
            </a:r>
            <a:endParaRPr/>
          </a:p>
          <a:p>
            <a:pPr indent="-342900" lvl="0" marL="457200" rtl="0" algn="l">
              <a:spcBef>
                <a:spcPts val="0"/>
              </a:spcBef>
              <a:spcAft>
                <a:spcPts val="0"/>
              </a:spcAft>
              <a:buSzPts val="1800"/>
              <a:buAutoNum type="arabicPeriod"/>
            </a:pPr>
            <a:r>
              <a:rPr lang="en"/>
              <a:t>Based on the performance of model we estimated the predicted fraud amount at €60,107.62 out of actual fraud amount of €60,128</a:t>
            </a:r>
            <a:endParaRPr/>
          </a:p>
          <a:p>
            <a:pPr indent="-342900" lvl="0" marL="457200" rtl="0" algn="l">
              <a:spcBef>
                <a:spcPts val="0"/>
              </a:spcBef>
              <a:spcAft>
                <a:spcPts val="0"/>
              </a:spcAft>
              <a:buSzPts val="1800"/>
              <a:buAutoNum type="arabicPeriod"/>
            </a:pPr>
            <a:r>
              <a:rPr lang="en"/>
              <a:t>Feature Importance: Based on the plot shown, </a:t>
            </a:r>
            <a:endParaRPr/>
          </a:p>
          <a:p>
            <a:pPr indent="0" lvl="0" marL="0" rtl="0" algn="l">
              <a:spcBef>
                <a:spcPts val="1600"/>
              </a:spcBef>
              <a:spcAft>
                <a:spcPts val="0"/>
              </a:spcAft>
              <a:buNone/>
            </a:pPr>
            <a:r>
              <a:rPr lang="en"/>
              <a:t>	V4,V14,V12,V1,V3 were the most important.</a:t>
            </a:r>
            <a:endParaRPr/>
          </a:p>
          <a:p>
            <a:pPr indent="0" lvl="0" marL="0" rtl="0" algn="l">
              <a:spcBef>
                <a:spcPts val="1600"/>
              </a:spcBef>
              <a:spcAft>
                <a:spcPts val="1600"/>
              </a:spcAft>
              <a:buNone/>
            </a:pPr>
            <a:r>
              <a:t/>
            </a:r>
            <a:endParaRPr/>
          </a:p>
        </p:txBody>
      </p:sp>
      <p:pic>
        <p:nvPicPr>
          <p:cNvPr id="164" name="Google Shape;164;p29"/>
          <p:cNvPicPr preferRelativeResize="0"/>
          <p:nvPr/>
        </p:nvPicPr>
        <p:blipFill>
          <a:blip r:embed="rId3">
            <a:alphaModFix/>
          </a:blip>
          <a:stretch>
            <a:fillRect/>
          </a:stretch>
        </p:blipFill>
        <p:spPr>
          <a:xfrm>
            <a:off x="5664000" y="2779325"/>
            <a:ext cx="2704425" cy="2141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Summary</a:t>
            </a:r>
            <a:endParaRPr/>
          </a:p>
        </p:txBody>
      </p:sp>
      <p:graphicFrame>
        <p:nvGraphicFramePr>
          <p:cNvPr id="170" name="Google Shape;170;p30"/>
          <p:cNvGraphicFramePr/>
          <p:nvPr/>
        </p:nvGraphicFramePr>
        <p:xfrm>
          <a:off x="952500" y="1619250"/>
          <a:ext cx="3000000" cy="3000000"/>
        </p:xfrm>
        <a:graphic>
          <a:graphicData uri="http://schemas.openxmlformats.org/drawingml/2006/table">
            <a:tbl>
              <a:tblPr>
                <a:noFill/>
                <a:tableStyleId>{3DA07790-3B58-4CCC-8A95-AB49FDEA1E31}</a:tableStyleId>
              </a:tblPr>
              <a:tblGrid>
                <a:gridCol w="1809750"/>
                <a:gridCol w="1809750"/>
                <a:gridCol w="1809750"/>
                <a:gridCol w="1809750"/>
              </a:tblGrid>
              <a:tr h="3810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MLP Classifier</a:t>
                      </a:r>
                      <a:endParaRPr/>
                    </a:p>
                  </a:txBody>
                  <a:tcPr marT="91425" marB="91425" marR="91425" marL="91425"/>
                </a:tc>
                <a:tc>
                  <a:txBody>
                    <a:bodyPr/>
                    <a:lstStyle/>
                    <a:p>
                      <a:pPr indent="0" lvl="0" marL="0" rtl="0" algn="l">
                        <a:spcBef>
                          <a:spcPts val="0"/>
                        </a:spcBef>
                        <a:spcAft>
                          <a:spcPts val="0"/>
                        </a:spcAft>
                        <a:buNone/>
                      </a:pPr>
                      <a:r>
                        <a:rPr lang="en"/>
                        <a:t>XGBoost</a:t>
                      </a:r>
                      <a:endParaRPr/>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91.4%</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77.9%</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99.96%</a:t>
                      </a:r>
                      <a:endParaRPr/>
                    </a:p>
                  </a:txBody>
                  <a:tcPr marT="91425" marB="91425" marR="91425" marL="91425"/>
                </a:tc>
              </a:tr>
              <a:tr h="381000">
                <a:tc>
                  <a:txBody>
                    <a:bodyPr/>
                    <a:lstStyle/>
                    <a:p>
                      <a:pPr indent="0" lvl="0" marL="0" rtl="0" algn="l">
                        <a:spcBef>
                          <a:spcPts val="0"/>
                        </a:spcBef>
                        <a:spcAft>
                          <a:spcPts val="0"/>
                        </a:spcAft>
                        <a:buNone/>
                      </a:pPr>
                      <a:r>
                        <a:rPr lang="en"/>
                        <a:t>Mean Accuracy (Std)</a:t>
                      </a:r>
                      <a:endParaRPr/>
                    </a:p>
                  </a:txBody>
                  <a:tcPr marT="91425" marB="91425" marR="91425" marL="91425"/>
                </a:tc>
                <a:tc>
                  <a:txBody>
                    <a:bodyPr/>
                    <a:lstStyle/>
                    <a:p>
                      <a:pPr indent="0" lvl="0" marL="0" rtl="0" algn="l">
                        <a:spcBef>
                          <a:spcPts val="0"/>
                        </a:spcBef>
                        <a:spcAft>
                          <a:spcPts val="0"/>
                        </a:spcAft>
                        <a:buNone/>
                      </a:pPr>
                      <a:r>
                        <a:rPr lang="en"/>
                        <a:t>92.27%(</a:t>
                      </a:r>
                      <a:r>
                        <a:rPr lang="en">
                          <a:solidFill>
                            <a:srgbClr val="434343"/>
                          </a:solidFill>
                        </a:rPr>
                        <a:t>2%)</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99.88%(0.1%)</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99.88%(0.12%)</a:t>
                      </a:r>
                      <a:endParaRPr/>
                    </a:p>
                  </a:txBody>
                  <a:tcPr marT="91425" marB="91425" marR="91425" marL="91425"/>
                </a:tc>
              </a:tr>
              <a:tr h="3810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V4,V10,V12,V14</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V4,V14,V12,V1,V3</a:t>
                      </a:r>
                      <a:endParaRPr/>
                    </a:p>
                  </a:txBody>
                  <a:tcPr marT="91425" marB="91425" marR="91425" marL="91425"/>
                </a:tc>
              </a:tr>
              <a:tr h="381000">
                <a:tc>
                  <a:txBody>
                    <a:bodyPr/>
                    <a:lstStyle/>
                    <a:p>
                      <a:pPr indent="0" lvl="0" marL="0" rtl="0" algn="l">
                        <a:spcBef>
                          <a:spcPts val="0"/>
                        </a:spcBef>
                        <a:spcAft>
                          <a:spcPts val="0"/>
                        </a:spcAft>
                        <a:buNone/>
                      </a:pPr>
                      <a:r>
                        <a:rPr lang="en"/>
                        <a:t>Fraud Predicted</a:t>
                      </a:r>
                      <a:endParaRPr/>
                    </a:p>
                    <a:p>
                      <a:pPr indent="0" lvl="0" marL="0" rtl="0" algn="l">
                        <a:spcBef>
                          <a:spcPts val="0"/>
                        </a:spcBef>
                        <a:spcAft>
                          <a:spcPts val="0"/>
                        </a:spcAft>
                        <a:buNone/>
                      </a:pPr>
                      <a:r>
                        <a:rPr lang="en"/>
                        <a:t>(€60,128)</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€52,918.49</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€51,547.45</a:t>
                      </a:r>
                      <a:endParaRPr/>
                    </a:p>
                  </a:txBody>
                  <a:tcPr marT="91425" marB="91425" marR="91425" marL="91425"/>
                </a:tc>
                <a:tc>
                  <a:txBody>
                    <a:bodyPr/>
                    <a:lstStyle/>
                    <a:p>
                      <a:pPr indent="0" lvl="0" marL="0" rtl="0" algn="l">
                        <a:lnSpc>
                          <a:spcPct val="115000"/>
                        </a:lnSpc>
                        <a:spcBef>
                          <a:spcPts val="0"/>
                        </a:spcBef>
                        <a:spcAft>
                          <a:spcPts val="1600"/>
                        </a:spcAft>
                        <a:buNone/>
                      </a:pPr>
                      <a:r>
                        <a:rPr lang="en">
                          <a:solidFill>
                            <a:srgbClr val="434343"/>
                          </a:solidFill>
                        </a:rPr>
                        <a:t>€60,107.62</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Summary:Top 10 Frauds</a:t>
            </a:r>
            <a:endParaRPr/>
          </a:p>
        </p:txBody>
      </p:sp>
      <p:graphicFrame>
        <p:nvGraphicFramePr>
          <p:cNvPr id="176" name="Google Shape;176;p31"/>
          <p:cNvGraphicFramePr/>
          <p:nvPr/>
        </p:nvGraphicFramePr>
        <p:xfrm>
          <a:off x="470300" y="1809750"/>
          <a:ext cx="3000000" cy="3000000"/>
        </p:xfrm>
        <a:graphic>
          <a:graphicData uri="http://schemas.openxmlformats.org/drawingml/2006/table">
            <a:tbl>
              <a:tblPr>
                <a:noFill/>
                <a:tableStyleId>{3DA07790-3B58-4CCC-8A95-AB49FDEA1E31}</a:tableStyleId>
              </a:tblPr>
              <a:tblGrid>
                <a:gridCol w="2010350"/>
                <a:gridCol w="1367450"/>
                <a:gridCol w="1447800"/>
                <a:gridCol w="1447800"/>
                <a:gridCol w="1708975"/>
              </a:tblGrid>
              <a:tr h="906525">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Recall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Predicted Amount</a:t>
                      </a:r>
                      <a:endParaRPr/>
                    </a:p>
                    <a:p>
                      <a:pPr indent="0" lvl="0" marL="0" rtl="0" algn="l">
                        <a:spcBef>
                          <a:spcPts val="0"/>
                        </a:spcBef>
                        <a:spcAft>
                          <a:spcPts val="0"/>
                        </a:spcAft>
                        <a:buNone/>
                      </a:pPr>
                      <a:r>
                        <a:rPr lang="en"/>
                        <a:t>(€14233.6)</a:t>
                      </a:r>
                      <a:endParaRPr/>
                    </a:p>
                  </a:txBody>
                  <a:tcPr marT="91425" marB="91425" marR="91425" marL="91425"/>
                </a:tc>
              </a:tr>
              <a:tr h="6715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c>
                  <a:txBody>
                    <a:bodyPr/>
                    <a:lstStyle/>
                    <a:p>
                      <a:pPr indent="0" lvl="0" marL="0" rtl="0" algn="l">
                        <a:spcBef>
                          <a:spcPts val="0"/>
                        </a:spcBef>
                        <a:spcAft>
                          <a:spcPts val="0"/>
                        </a:spcAft>
                        <a:buNone/>
                      </a:pPr>
                      <a:r>
                        <a:rPr lang="en"/>
                        <a:t>100%</a:t>
                      </a:r>
                      <a:endParaRPr/>
                    </a:p>
                    <a:p>
                      <a:pPr indent="0" lvl="0" marL="0" rtl="0" algn="l">
                        <a:spcBef>
                          <a:spcPts val="0"/>
                        </a:spcBef>
                        <a:spcAft>
                          <a:spcPts val="0"/>
                        </a:spcAft>
                        <a:buNone/>
                      </a:pPr>
                      <a:r>
                        <a:rPr lang="en"/>
                        <a:t>(Since FP=0)</a:t>
                      </a:r>
                      <a:endParaRPr/>
                    </a:p>
                  </a:txBody>
                  <a:tcPr marT="91425" marB="91425" marR="91425" marL="91425"/>
                </a:tc>
                <a:tc>
                  <a:txBody>
                    <a:bodyPr/>
                    <a:lstStyle/>
                    <a:p>
                      <a:pPr indent="0" lvl="0" marL="0" rtl="0" algn="l">
                        <a:spcBef>
                          <a:spcPts val="0"/>
                        </a:spcBef>
                        <a:spcAft>
                          <a:spcPts val="0"/>
                        </a:spcAft>
                        <a:buNone/>
                      </a:pPr>
                      <a:r>
                        <a:rPr lang="en"/>
                        <a:t>€11010.74</a:t>
                      </a:r>
                      <a:endParaRPr/>
                    </a:p>
                  </a:txBody>
                  <a:tcPr marT="91425" marB="91425" marR="91425" marL="91425"/>
                </a:tc>
              </a:tr>
              <a:tr h="436450">
                <a:tc>
                  <a:txBody>
                    <a:bodyPr/>
                    <a:lstStyle/>
                    <a:p>
                      <a:pPr indent="0" lvl="0" marL="0" rtl="0" algn="l">
                        <a:spcBef>
                          <a:spcPts val="0"/>
                        </a:spcBef>
                        <a:spcAft>
                          <a:spcPts val="0"/>
                        </a:spcAft>
                        <a:buNone/>
                      </a:pPr>
                      <a:r>
                        <a:rPr lang="en"/>
                        <a:t>MLPC</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€13237.33</a:t>
                      </a:r>
                      <a:endParaRPr/>
                    </a:p>
                  </a:txBody>
                  <a:tcPr marT="91425" marB="91425" marR="91425" marL="91425"/>
                </a:tc>
              </a:tr>
              <a:tr h="436450">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€14233.6</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CC Fraud Detection: Overview</a:t>
            </a:r>
            <a:endParaRPr/>
          </a:p>
          <a:p>
            <a:pPr indent="0" lvl="0" marL="0" rtl="0" algn="ctr">
              <a:spcBef>
                <a:spcPts val="0"/>
              </a:spcBef>
              <a:spcAft>
                <a:spcPts val="0"/>
              </a:spcAft>
              <a:buNone/>
            </a:pPr>
            <a:r>
              <a:t/>
            </a:r>
            <a:endParaRPr/>
          </a:p>
        </p:txBody>
      </p:sp>
      <p:sp>
        <p:nvSpPr>
          <p:cNvPr id="62" name="Google Shape;62;p14"/>
          <p:cNvSpPr txBox="1"/>
          <p:nvPr>
            <p:ph idx="1" type="body"/>
          </p:nvPr>
        </p:nvSpPr>
        <p:spPr>
          <a:xfrm>
            <a:off x="311700" y="1114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150000"/>
              </a:lnSpc>
              <a:spcBef>
                <a:spcPts val="1600"/>
              </a:spcBef>
              <a:spcAft>
                <a:spcPts val="0"/>
              </a:spcAft>
              <a:buSzPts val="1800"/>
              <a:buChar char="●"/>
            </a:pPr>
            <a:r>
              <a:rPr lang="en"/>
              <a:t>US remains one of the most credit card fraud prone country. </a:t>
            </a:r>
            <a:endParaRPr/>
          </a:p>
          <a:p>
            <a:pPr indent="-342900" lvl="0" marL="457200" rtl="0" algn="l">
              <a:lnSpc>
                <a:spcPct val="150000"/>
              </a:lnSpc>
              <a:spcBef>
                <a:spcPts val="0"/>
              </a:spcBef>
              <a:spcAft>
                <a:spcPts val="0"/>
              </a:spcAft>
              <a:buSzPts val="1800"/>
              <a:buChar char="●"/>
            </a:pPr>
            <a:r>
              <a:rPr lang="en"/>
              <a:t>Globally, credit card frauds amounts to $28.65bn annually, about $11bn of this occurs in US</a:t>
            </a:r>
            <a:endParaRPr/>
          </a:p>
          <a:p>
            <a:pPr indent="-342900" lvl="0" marL="457200" rtl="0" algn="l">
              <a:lnSpc>
                <a:spcPct val="150000"/>
              </a:lnSpc>
              <a:spcBef>
                <a:spcPts val="0"/>
              </a:spcBef>
              <a:spcAft>
                <a:spcPts val="0"/>
              </a:spcAft>
              <a:buSzPts val="1800"/>
              <a:buChar char="●"/>
            </a:pPr>
            <a:r>
              <a:rPr lang="en"/>
              <a:t>With the pandemic and the rise of online transactions, it is expected frauds in coming year will become more frequent</a:t>
            </a:r>
            <a:endParaRPr/>
          </a:p>
          <a:p>
            <a:pPr indent="0" lvl="0" marL="0" rtl="0" algn="l">
              <a:spcBef>
                <a:spcPts val="1600"/>
              </a:spcBef>
              <a:spcAft>
                <a:spcPts val="16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182" name="Google Shape;182;p32"/>
          <p:cNvSpPr txBox="1"/>
          <p:nvPr>
            <p:ph idx="1" type="body"/>
          </p:nvPr>
        </p:nvSpPr>
        <p:spPr>
          <a:xfrm>
            <a:off x="311700" y="13667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features in the dataset contains only Principal components. However, considering in a real world scenario as an internal process, we will have access to the PCs.</a:t>
            </a:r>
            <a:endParaRPr/>
          </a:p>
          <a:p>
            <a:pPr indent="-342900" lvl="0" marL="457200" rtl="0" algn="l">
              <a:spcBef>
                <a:spcPts val="0"/>
              </a:spcBef>
              <a:spcAft>
                <a:spcPts val="0"/>
              </a:spcAft>
              <a:buSzPts val="1800"/>
              <a:buAutoNum type="arabicPeriod"/>
            </a:pPr>
            <a:r>
              <a:rPr lang="en"/>
              <a:t>We have only used a training and testing dataset. To fine tune our model we could have looked into Validation Dataset. </a:t>
            </a:r>
            <a:endParaRPr/>
          </a:p>
          <a:p>
            <a:pPr indent="-342900" lvl="0" marL="457200" rtl="0" algn="l">
              <a:spcBef>
                <a:spcPts val="0"/>
              </a:spcBef>
              <a:spcAft>
                <a:spcPts val="0"/>
              </a:spcAft>
              <a:buSzPts val="1800"/>
              <a:buAutoNum type="arabicPeriod"/>
            </a:pPr>
            <a:r>
              <a:rPr lang="en"/>
              <a:t>We could have used Stratified Cross Validation on the </a:t>
            </a:r>
            <a:r>
              <a:rPr lang="en"/>
              <a:t>imbalance</a:t>
            </a:r>
            <a:r>
              <a:rPr lang="en"/>
              <a:t> dataset instead of 5-Fold on the oversampled data set</a:t>
            </a:r>
            <a:endParaRPr/>
          </a:p>
          <a:p>
            <a:pPr indent="-342900" lvl="0" marL="457200" rtl="0" algn="l">
              <a:spcBef>
                <a:spcPts val="0"/>
              </a:spcBef>
              <a:spcAft>
                <a:spcPts val="0"/>
              </a:spcAft>
              <a:buSzPts val="1800"/>
              <a:buAutoNum type="arabicPeriod"/>
            </a:pPr>
            <a:r>
              <a:rPr lang="en"/>
              <a:t>The MLP classifier is a NN technique and hence determining feature importance requires using </a:t>
            </a:r>
            <a:r>
              <a:rPr lang="en"/>
              <a:t>packages like LIME and ELI5</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188" name="Google Shape;188;p33"/>
          <p:cNvSpPr txBox="1"/>
          <p:nvPr>
            <p:ph idx="1" type="body"/>
          </p:nvPr>
        </p:nvSpPr>
        <p:spPr>
          <a:xfrm>
            <a:off x="197400" y="14831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recall score in </a:t>
            </a:r>
            <a:r>
              <a:rPr lang="en"/>
              <a:t>MLP classifier is lower, yet it gives very high accuracy and estimates fraud equal to Logistic Regression, underscoring why accuracy is a misleading performance measure</a:t>
            </a:r>
            <a:r>
              <a:rPr lang="en"/>
              <a:t>.</a:t>
            </a:r>
            <a:endParaRPr/>
          </a:p>
          <a:p>
            <a:pPr indent="-342900" lvl="0" marL="457200" rtl="0" algn="l">
              <a:spcBef>
                <a:spcPts val="0"/>
              </a:spcBef>
              <a:spcAft>
                <a:spcPts val="0"/>
              </a:spcAft>
              <a:buSzPts val="1800"/>
              <a:buAutoNum type="arabicPeriod"/>
            </a:pPr>
            <a:r>
              <a:rPr lang="en"/>
              <a:t>Since the features are numeric in nature, XGBoost is a good choice for a technique as its algorithm does not </a:t>
            </a:r>
            <a:r>
              <a:rPr lang="en"/>
              <a:t>work</a:t>
            </a:r>
            <a:r>
              <a:rPr lang="en"/>
              <a:t> well on categorical data.</a:t>
            </a:r>
            <a:endParaRPr/>
          </a:p>
          <a:p>
            <a:pPr indent="-342900" lvl="0" marL="457200" rtl="0" algn="l">
              <a:spcBef>
                <a:spcPts val="0"/>
              </a:spcBef>
              <a:spcAft>
                <a:spcPts val="0"/>
              </a:spcAft>
              <a:buSzPts val="1800"/>
              <a:buAutoNum type="arabicPeriod"/>
            </a:pPr>
            <a:r>
              <a:rPr lang="en"/>
              <a:t>The overall performances of all three models were satisfactory. Tow of the models failed to estimate only worth €8000 fraud, while XGBoost was almost completely successful. </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94" name="Google Shape;194;p34"/>
          <p:cNvSpPr txBox="1"/>
          <p:nvPr>
            <p:ph idx="1" type="body"/>
          </p:nvPr>
        </p:nvSpPr>
        <p:spPr>
          <a:xfrm>
            <a:off x="311700" y="11143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Dataset: </a:t>
            </a:r>
            <a:r>
              <a:rPr lang="en" sz="1200" u="sng">
                <a:solidFill>
                  <a:schemeClr val="hlink"/>
                </a:solidFill>
                <a:hlinkClick r:id="rId3"/>
              </a:rPr>
              <a:t>Credit Card Fraud Detection | Kaggle</a:t>
            </a:r>
            <a:endParaRPr sz="1200"/>
          </a:p>
          <a:p>
            <a:pPr indent="-304800" lvl="0" marL="457200" rtl="0" algn="l">
              <a:spcBef>
                <a:spcPts val="0"/>
              </a:spcBef>
              <a:spcAft>
                <a:spcPts val="0"/>
              </a:spcAft>
              <a:buSzPts val="1200"/>
              <a:buAutoNum type="arabicPeriod"/>
            </a:pPr>
            <a:r>
              <a:rPr lang="en" sz="1200" u="sng">
                <a:solidFill>
                  <a:schemeClr val="hlink"/>
                </a:solidFill>
                <a:hlinkClick r:id="rId4"/>
              </a:rPr>
              <a:t>https://www.occ.treas.gov/news-issuances/bulletins/2019/bulletin-2019-37.html</a:t>
            </a:r>
            <a:endParaRPr sz="1200"/>
          </a:p>
          <a:p>
            <a:pPr indent="-304800" lvl="0" marL="457200" rtl="0" algn="l">
              <a:spcBef>
                <a:spcPts val="0"/>
              </a:spcBef>
              <a:spcAft>
                <a:spcPts val="0"/>
              </a:spcAft>
              <a:buSzPts val="1200"/>
              <a:buAutoNum type="arabicPeriod"/>
            </a:pPr>
            <a:r>
              <a:rPr lang="en" sz="1200" u="sng">
                <a:solidFill>
                  <a:schemeClr val="hlink"/>
                </a:solidFill>
                <a:hlinkClick r:id="rId5"/>
              </a:rPr>
              <a:t>Machine Learning – Towards Data Science</a:t>
            </a:r>
            <a:endParaRPr sz="1200"/>
          </a:p>
          <a:p>
            <a:pPr indent="-304800" lvl="0" marL="457200" rtl="0" algn="l">
              <a:spcBef>
                <a:spcPts val="0"/>
              </a:spcBef>
              <a:spcAft>
                <a:spcPts val="0"/>
              </a:spcAft>
              <a:buSzPts val="1200"/>
              <a:buAutoNum type="arabicPeriod"/>
            </a:pPr>
            <a:r>
              <a:rPr lang="en" sz="1200" u="sng">
                <a:solidFill>
                  <a:schemeClr val="hlink"/>
                </a:solidFill>
                <a:hlinkClick r:id="rId6"/>
              </a:rPr>
              <a:t>Analytics Vidhya - Learn Machine learning, artificial intelligence, business analytics, data science, big data, data visualizations tools and techniques. | Analytics Vidhya</a:t>
            </a:r>
            <a:endParaRPr sz="1200"/>
          </a:p>
          <a:p>
            <a:pPr indent="-304800" lvl="0" marL="457200" rtl="0" algn="l">
              <a:spcBef>
                <a:spcPts val="0"/>
              </a:spcBef>
              <a:spcAft>
                <a:spcPts val="0"/>
              </a:spcAft>
              <a:buSzPts val="1200"/>
              <a:buAutoNum type="arabicPeriod"/>
            </a:pPr>
            <a:r>
              <a:rPr lang="en" sz="1200" u="sng">
                <a:solidFill>
                  <a:schemeClr val="hlink"/>
                </a:solidFill>
                <a:hlinkClick r:id="rId7"/>
              </a:rPr>
              <a:t>- Statology</a:t>
            </a:r>
            <a:endParaRPr sz="1200"/>
          </a:p>
          <a:p>
            <a:pPr indent="-304800" lvl="0" marL="457200" rtl="0" algn="l">
              <a:spcBef>
                <a:spcPts val="0"/>
              </a:spcBef>
              <a:spcAft>
                <a:spcPts val="0"/>
              </a:spcAft>
              <a:buSzPts val="1200"/>
              <a:buAutoNum type="arabicPeriod"/>
            </a:pPr>
            <a:r>
              <a:rPr lang="en" sz="1200" u="sng">
                <a:solidFill>
                  <a:schemeClr val="hlink"/>
                </a:solidFill>
                <a:hlinkClick r:id="rId8"/>
              </a:rPr>
              <a:t>Wikipedia</a:t>
            </a:r>
            <a:endParaRPr sz="1200"/>
          </a:p>
          <a:p>
            <a:pPr indent="-304800" lvl="0" marL="457200" rtl="0" algn="l">
              <a:spcBef>
                <a:spcPts val="0"/>
              </a:spcBef>
              <a:spcAft>
                <a:spcPts val="0"/>
              </a:spcAft>
              <a:buSzPts val="1200"/>
              <a:buAutoNum type="arabicPeriod"/>
            </a:pPr>
            <a:r>
              <a:rPr lang="en" sz="1200" u="sng">
                <a:solidFill>
                  <a:schemeClr val="hlink"/>
                </a:solidFill>
                <a:hlinkClick r:id="rId9"/>
              </a:rPr>
              <a:t>https://scikit-learn.org/stable/modules/generated/sklearn.neural_network.MLPClassifier.html</a:t>
            </a:r>
            <a:endParaRPr sz="1200"/>
          </a:p>
          <a:p>
            <a:pPr indent="-304800" lvl="0" marL="457200" rtl="0" algn="l">
              <a:spcBef>
                <a:spcPts val="0"/>
              </a:spcBef>
              <a:spcAft>
                <a:spcPts val="0"/>
              </a:spcAft>
              <a:buSzPts val="1200"/>
              <a:buAutoNum type="arabicPeriod"/>
            </a:pPr>
            <a:r>
              <a:rPr lang="en" sz="1200" u="sng">
                <a:solidFill>
                  <a:schemeClr val="hlink"/>
                </a:solidFill>
                <a:hlinkClick r:id="rId10"/>
              </a:rPr>
              <a:t>https://datascience.stackexchange.com/questions/44700/how-do-i-get-the-feature-importace-for-a-mlpclassifier</a:t>
            </a:r>
            <a:endParaRPr sz="1200"/>
          </a:p>
          <a:p>
            <a:pPr indent="-304800" lvl="0" marL="457200" rtl="0" algn="l">
              <a:spcBef>
                <a:spcPts val="0"/>
              </a:spcBef>
              <a:spcAft>
                <a:spcPts val="0"/>
              </a:spcAft>
              <a:buSzPts val="1200"/>
              <a:buAutoNum type="arabicPeriod"/>
            </a:pPr>
            <a:r>
              <a:rPr lang="en" sz="1200" u="sng">
                <a:solidFill>
                  <a:schemeClr val="hlink"/>
                </a:solidFill>
                <a:hlinkClick r:id="rId11"/>
              </a:rPr>
              <a:t>https://www.kaggle.com/jdelamorena/recall-97-by-using-undersampling-neural-network/data</a:t>
            </a:r>
            <a:endParaRPr sz="1200"/>
          </a:p>
          <a:p>
            <a:pPr indent="-304800" lvl="0" marL="457200" rtl="0" algn="l">
              <a:spcBef>
                <a:spcPts val="0"/>
              </a:spcBef>
              <a:spcAft>
                <a:spcPts val="0"/>
              </a:spcAft>
              <a:buSzPts val="1200"/>
              <a:buAutoNum type="arabicPeriod"/>
            </a:pPr>
            <a:r>
              <a:rPr lang="en" sz="1200" u="sng">
                <a:solidFill>
                  <a:schemeClr val="hlink"/>
                </a:solidFill>
                <a:hlinkClick r:id="rId12"/>
              </a:rPr>
              <a:t>https://machinelearningmastery.com/feature-importance-and-feature-selection-with-xgboost-in-python/</a:t>
            </a:r>
            <a:endParaRPr sz="1200"/>
          </a:p>
          <a:p>
            <a:pPr indent="0" lvl="0" marL="0" rtl="0" algn="l">
              <a:spcBef>
                <a:spcPts val="1600"/>
              </a:spcBef>
              <a:spcAft>
                <a:spcPts val="0"/>
              </a:spcAft>
              <a:buNone/>
            </a:pPr>
            <a:r>
              <a:t/>
            </a:r>
            <a:endParaRPr sz="1200"/>
          </a:p>
          <a:p>
            <a:pPr indent="0" lvl="0" marL="457200" rtl="0" algn="l">
              <a:spcBef>
                <a:spcPts val="1600"/>
              </a:spcBef>
              <a:spcAft>
                <a:spcPts val="160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We would be happy to answer questions!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Operational Risks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4439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BCBS defines operational risks for banks as: “the risk of loss resulting from inadequate or failed internal processes, people, and systems, or external events”</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Credit Card Frauds </a:t>
            </a:r>
            <a:r>
              <a:rPr lang="en" sz="1700">
                <a:solidFill>
                  <a:srgbClr val="000000"/>
                </a:solidFill>
              </a:rPr>
              <a:t>represent an external event and are therefore categorized un</a:t>
            </a:r>
            <a:r>
              <a:rPr lang="en" sz="1700">
                <a:solidFill>
                  <a:srgbClr val="000000"/>
                </a:solidFill>
              </a:rPr>
              <a:t>der Operational Risk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As per the BASEL II guidelines,Credit Card are categorized as External Fraud and under that as Victim Fraud</a:t>
            </a:r>
            <a:endParaRPr sz="17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Banks: Regulations and Cost</a:t>
            </a:r>
            <a:endParaRPr/>
          </a:p>
          <a:p>
            <a:pPr indent="0" lvl="0" marL="0" rtl="0" algn="ctr">
              <a:spcBef>
                <a:spcPts val="0"/>
              </a:spcBef>
              <a:spcAft>
                <a:spcPts val="0"/>
              </a:spcAft>
              <a:buNone/>
            </a:pPr>
            <a:r>
              <a:t/>
            </a:r>
            <a:endParaRPr/>
          </a:p>
        </p:txBody>
      </p:sp>
      <p:sp>
        <p:nvSpPr>
          <p:cNvPr id="74" name="Google Shape;74;p16"/>
          <p:cNvSpPr txBox="1"/>
          <p:nvPr>
            <p:ph idx="1" type="body"/>
          </p:nvPr>
        </p:nvSpPr>
        <p:spPr>
          <a:xfrm>
            <a:off x="311700" y="1345125"/>
            <a:ext cx="8520600" cy="3416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Char char="●"/>
            </a:pPr>
            <a:r>
              <a:rPr lang="en" sz="1700">
                <a:solidFill>
                  <a:srgbClr val="000000"/>
                </a:solidFill>
              </a:rPr>
              <a:t>For such operational risk, BASEL Norms has set capital provisioning requirements based on Expected Losses based on the actual loss amount and the legal, operational cost associated with such loss. </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en" sz="1700">
                <a:solidFill>
                  <a:srgbClr val="000000"/>
                </a:solidFill>
              </a:rPr>
              <a:t>Operational Risk are different from Credit Risk in two ways: </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en" sz="1700">
                <a:solidFill>
                  <a:srgbClr val="000000"/>
                </a:solidFill>
              </a:rPr>
              <a:t>Suddenness</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en" sz="1700">
                <a:solidFill>
                  <a:srgbClr val="000000"/>
                </a:solidFill>
              </a:rPr>
              <a:t>Lack of Security</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lang="en" sz="1700">
                <a:solidFill>
                  <a:srgbClr val="000000"/>
                </a:solidFill>
              </a:rPr>
              <a:t>Considering the nature and the provisioning, frauds significantly impact Banks profitability and reputation</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Structure and Imbalances</a:t>
            </a:r>
            <a:endParaRPr/>
          </a:p>
          <a:p>
            <a:pPr indent="0" lvl="0" marL="0" rtl="0" algn="ctr">
              <a:spcBef>
                <a:spcPts val="0"/>
              </a:spcBef>
              <a:spcAft>
                <a:spcPts val="0"/>
              </a:spcAft>
              <a:buNone/>
            </a:pPr>
            <a:r>
              <a:t/>
            </a:r>
            <a:endParaRPr/>
          </a:p>
        </p:txBody>
      </p:sp>
      <p:sp>
        <p:nvSpPr>
          <p:cNvPr id="80" name="Google Shape;80;p17"/>
          <p:cNvSpPr txBox="1"/>
          <p:nvPr>
            <p:ph idx="1" type="body"/>
          </p:nvPr>
        </p:nvSpPr>
        <p:spPr>
          <a:xfrm>
            <a:off x="256775" y="1114375"/>
            <a:ext cx="8520600" cy="3416400"/>
          </a:xfrm>
          <a:prstGeom prst="rect">
            <a:avLst/>
          </a:prstGeom>
        </p:spPr>
        <p:txBody>
          <a:bodyPr anchorCtr="0" anchor="t" bIns="91425" lIns="91425" spcFirstLastPara="1" rIns="91425" wrap="square" tIns="91425">
            <a:noAutofit/>
          </a:bodyPr>
          <a:lstStyle/>
          <a:p>
            <a:pPr indent="-342900" lvl="0" marL="457200" rtl="0" algn="l">
              <a:spcBef>
                <a:spcPts val="800"/>
              </a:spcBef>
              <a:spcAft>
                <a:spcPts val="0"/>
              </a:spcAft>
              <a:buClr>
                <a:srgbClr val="000000"/>
              </a:buClr>
              <a:buSzPts val="1800"/>
              <a:buChar char="●"/>
            </a:pPr>
            <a:r>
              <a:rPr lang="en">
                <a:solidFill>
                  <a:srgbClr val="000000"/>
                </a:solidFill>
                <a:highlight>
                  <a:srgbClr val="FFFFFF"/>
                </a:highlight>
              </a:rPr>
              <a:t>The dataset contains transactions made by credit cards in September 2013 by European cardholders.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This dataset presents transactions that occurred in two days, where we have 492 frauds out of 284,807 transactions.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The dataset is highly unbalanced, the positive class (frauds) account for 0.172% of all transactions.</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The total amount of transactions is €25 Million out of which only €60000 is fraud which translates to 0.24% of the amount </a:t>
            </a:r>
            <a:endParaRPr>
              <a:solidFill>
                <a:srgbClr val="000000"/>
              </a:solidFill>
              <a:highlight>
                <a:srgbClr val="FFFFFF"/>
              </a:highlight>
            </a:endParaRPr>
          </a:p>
          <a:p>
            <a:pPr indent="0" lvl="0" marL="0" rtl="0" algn="l">
              <a:spcBef>
                <a:spcPts val="800"/>
              </a:spcBef>
              <a:spcAft>
                <a:spcPts val="0"/>
              </a:spcAft>
              <a:buNone/>
            </a:pPr>
            <a:r>
              <a:t/>
            </a:r>
            <a:endParaRPr sz="1050">
              <a:solidFill>
                <a:srgbClr val="000000"/>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This Dataset?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6" name="Google Shape;86;p18"/>
          <p:cNvSpPr txBox="1"/>
          <p:nvPr>
            <p:ph idx="1" type="body"/>
          </p:nvPr>
        </p:nvSpPr>
        <p:spPr>
          <a:xfrm>
            <a:off x="311700" y="1454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The data set we have chosen has a very high number of observations with a significantly low percentage of fraud, making it an excellent real-world example to work on.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Since</a:t>
            </a:r>
            <a:r>
              <a:rPr lang="en">
                <a:solidFill>
                  <a:srgbClr val="000000"/>
                </a:solidFill>
              </a:rPr>
              <a:t> the dataset also has mentioned the amount of each transaction we can estimate how well in terms of monetary value our model performs.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data has been cleaned so a large part of the data management is taken care of and we can focus on the model and performance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All the features have been reduced to uncorrelated Principal Components which allows us to develop a very powerful model</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216800" y="6235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Transformation Technique Used</a:t>
            </a:r>
            <a:endParaRPr/>
          </a:p>
        </p:txBody>
      </p:sp>
      <p:sp>
        <p:nvSpPr>
          <p:cNvPr id="92" name="Google Shape;92;p19"/>
          <p:cNvSpPr txBox="1"/>
          <p:nvPr>
            <p:ph idx="1" type="body"/>
          </p:nvPr>
        </p:nvSpPr>
        <p:spPr>
          <a:xfrm>
            <a:off x="311700" y="1492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Since our data set is heavily imbalanced, we </a:t>
            </a:r>
            <a:r>
              <a:rPr lang="en">
                <a:solidFill>
                  <a:srgbClr val="000000"/>
                </a:solidFill>
              </a:rPr>
              <a:t>have used Synthetic Minority Oversampling Technique (SMOTE) to </a:t>
            </a:r>
            <a:r>
              <a:rPr lang="en">
                <a:solidFill>
                  <a:srgbClr val="000000"/>
                </a:solidFill>
              </a:rPr>
              <a:t>increase number of minority class.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SMOTE aims to balance class distribution by randomly increasing minority class examples by replicating them.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 advantage of SMOTE is that we are not generating duplicates but rather creating synthetic data points that are slightly different from the original data points.</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Features </a:t>
            </a:r>
            <a:endParaRPr/>
          </a:p>
          <a:p>
            <a:pPr indent="0" lvl="0" marL="0" rtl="0" algn="ctr">
              <a:spcBef>
                <a:spcPts val="0"/>
              </a:spcBef>
              <a:spcAft>
                <a:spcPts val="0"/>
              </a:spcAft>
              <a:buNone/>
            </a:pPr>
            <a:r>
              <a:t/>
            </a:r>
            <a:endParaRPr/>
          </a:p>
        </p:txBody>
      </p:sp>
      <p:sp>
        <p:nvSpPr>
          <p:cNvPr id="98" name="Google Shape;98;p20"/>
          <p:cNvSpPr txBox="1"/>
          <p:nvPr>
            <p:ph idx="1" type="body"/>
          </p:nvPr>
        </p:nvSpPr>
        <p:spPr>
          <a:xfrm>
            <a:off x="311700" y="1468150"/>
            <a:ext cx="8520600" cy="3276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800"/>
              </a:spcBef>
              <a:spcAft>
                <a:spcPts val="0"/>
              </a:spcAft>
              <a:buClr>
                <a:srgbClr val="000000"/>
              </a:buClr>
              <a:buSzPts val="1800"/>
              <a:buChar char="●"/>
            </a:pPr>
            <a:r>
              <a:rPr lang="en">
                <a:solidFill>
                  <a:srgbClr val="000000"/>
                </a:solidFill>
                <a:highlight>
                  <a:srgbClr val="FFFFFF"/>
                </a:highlight>
              </a:rPr>
              <a:t>Data </a:t>
            </a:r>
            <a:r>
              <a:rPr lang="en">
                <a:solidFill>
                  <a:srgbClr val="000000"/>
                </a:solidFill>
                <a:highlight>
                  <a:srgbClr val="FFFFFF"/>
                </a:highlight>
              </a:rPr>
              <a:t>contains only numeric input variables which are the result of a PCA transformation. </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Due to confidentiality issues, we are not provided with the original features and more background information about the data.</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 Features V1, V2, … V28 are the principal components obtained with PCA </a:t>
            </a:r>
            <a:endParaRPr>
              <a:solidFill>
                <a:srgbClr val="000000"/>
              </a:solidFill>
              <a:highlight>
                <a:srgbClr val="FFFFFF"/>
              </a:highlight>
            </a:endParaRPr>
          </a:p>
          <a:p>
            <a:pPr indent="0" lvl="0" marL="457200" rtl="0" algn="l">
              <a:spcBef>
                <a:spcPts val="800"/>
              </a:spcBef>
              <a:spcAft>
                <a:spcPts val="8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97400" y="4294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Targets</a:t>
            </a:r>
            <a:endParaRPr/>
          </a:p>
        </p:txBody>
      </p:sp>
      <p:sp>
        <p:nvSpPr>
          <p:cNvPr id="104" name="Google Shape;104;p21"/>
          <p:cNvSpPr txBox="1"/>
          <p:nvPr>
            <p:ph idx="1" type="body"/>
          </p:nvPr>
        </p:nvSpPr>
        <p:spPr>
          <a:xfrm>
            <a:off x="291725" y="1349100"/>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800"/>
              </a:spcBef>
              <a:spcAft>
                <a:spcPts val="0"/>
              </a:spcAft>
              <a:buClr>
                <a:srgbClr val="000000"/>
              </a:buClr>
              <a:buSzPts val="1800"/>
              <a:buChar char="●"/>
            </a:pPr>
            <a:r>
              <a:rPr lang="en">
                <a:solidFill>
                  <a:srgbClr val="000000"/>
                </a:solidFill>
                <a:highlight>
                  <a:srgbClr val="FFFFFF"/>
                </a:highlight>
              </a:rPr>
              <a:t>Feature 'Time' contains the seconds elapsed between each transaction and the first transaction in the dataset. </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The target variable 'Amount' is the transaction Amount, this can be used for modeling the total loss</a:t>
            </a:r>
            <a:endParaRPr>
              <a:solidFill>
                <a:srgbClr val="000000"/>
              </a:solidFill>
              <a:highlight>
                <a:srgbClr val="FFFFFF"/>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rgbClr val="FFFFFF"/>
                </a:highlight>
              </a:rPr>
              <a:t> The target variable 'Class' is the response variable and it takes value 1 in case of fraud and 0 otherwise.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d Rectangle">
  <a:themeElements>
    <a:clrScheme name="Coral">
      <a:dk1>
        <a:srgbClr val="CC0000"/>
      </a:dk1>
      <a:lt1>
        <a:srgbClr val="FFFFFF"/>
      </a:lt1>
      <a:dk2>
        <a:srgbClr val="6D6D6D"/>
      </a:dk2>
      <a:lt2>
        <a:srgbClr val="C3C3C3"/>
      </a:lt2>
      <a:accent1>
        <a:srgbClr val="990000"/>
      </a:accent1>
      <a:accent2>
        <a:srgbClr val="008473"/>
      </a:accent2>
      <a:accent3>
        <a:srgbClr val="427E93"/>
      </a:accent3>
      <a:accent4>
        <a:srgbClr val="D14905"/>
      </a:accent4>
      <a:accent5>
        <a:srgbClr val="FAC800"/>
      </a:accent5>
      <a:accent6>
        <a:srgbClr val="6F7D1C"/>
      </a:accent6>
      <a:hlink>
        <a:srgbClr val="CC0000"/>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