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Oswald"/>
      <p:regular r:id="rId39"/>
      <p:bold r:id="rId40"/>
    </p:embeddedFont>
    <p:embeddedFont>
      <p:font typeface="Source Sans Pro"/>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6.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8.xml"/><Relationship Id="rId44" Type="http://schemas.openxmlformats.org/officeDocument/2006/relationships/font" Target="fonts/SourceSansPro-boldItalic.fntdata"/><Relationship Id="rId21" Type="http://schemas.openxmlformats.org/officeDocument/2006/relationships/slide" Target="slides/slide17.xml"/><Relationship Id="rId43" Type="http://schemas.openxmlformats.org/officeDocument/2006/relationships/font" Target="fonts/SourceSansPro-italic.fntdata"/><Relationship Id="rId24" Type="http://schemas.openxmlformats.org/officeDocument/2006/relationships/slide" Target="slides/slide20.xml"/><Relationship Id="rId46" Type="http://schemas.openxmlformats.org/officeDocument/2006/relationships/font" Target="fonts/OpenSans-bold.fntdata"/><Relationship Id="rId23" Type="http://schemas.openxmlformats.org/officeDocument/2006/relationships/slide" Target="slides/slide19.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OpenSans-boldItalic.fntdata"/><Relationship Id="rId25" Type="http://schemas.openxmlformats.org/officeDocument/2006/relationships/slide" Target="slides/slide21.xml"/><Relationship Id="rId47" Type="http://schemas.openxmlformats.org/officeDocument/2006/relationships/font" Target="fonts/OpenSans-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Oswald-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173e441879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173e441879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Software as Service business subscriptions are important, ECOM has focus on brands over retails and now brands represent 40% of the revenues, this show that effectiveness on the the company strategy.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173e441879_0_2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173e44187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highlight>
                  <a:srgbClr val="FFFFFF"/>
                </a:highlight>
                <a:latin typeface="Source Sans Pro"/>
                <a:ea typeface="Source Sans Pro"/>
                <a:cs typeface="Source Sans Pro"/>
                <a:sym typeface="Source Sans Pro"/>
              </a:rPr>
              <a:t>The revenue has showed an </a:t>
            </a:r>
            <a:r>
              <a:rPr lang="en" sz="1200">
                <a:solidFill>
                  <a:srgbClr val="111111"/>
                </a:solidFill>
                <a:highlight>
                  <a:srgbClr val="FFFFFF"/>
                </a:highlight>
                <a:latin typeface="Source Sans Pro"/>
                <a:ea typeface="Source Sans Pro"/>
                <a:cs typeface="Source Sans Pro"/>
                <a:sym typeface="Source Sans Pro"/>
              </a:rPr>
              <a:t>compound</a:t>
            </a:r>
            <a:r>
              <a:rPr lang="en" sz="1200">
                <a:solidFill>
                  <a:srgbClr val="111111"/>
                </a:solidFill>
                <a:highlight>
                  <a:srgbClr val="FFFFFF"/>
                </a:highlight>
                <a:latin typeface="Source Sans Pro"/>
                <a:ea typeface="Source Sans Pro"/>
                <a:cs typeface="Source Sans Pro"/>
                <a:sym typeface="Source Sans Pro"/>
              </a:rPr>
              <a:t> annual growth rate of 24% in 5 years. </a:t>
            </a:r>
            <a:endParaRPr sz="1200">
              <a:solidFill>
                <a:srgbClr val="111111"/>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en" sz="1200">
                <a:solidFill>
                  <a:srgbClr val="111111"/>
                </a:solidFill>
                <a:highlight>
                  <a:srgbClr val="FFFFFF"/>
                </a:highlight>
                <a:latin typeface="Source Sans Pro"/>
                <a:ea typeface="Source Sans Pro"/>
                <a:cs typeface="Source Sans Pro"/>
                <a:sym typeface="Source Sans Pro"/>
              </a:rPr>
              <a:t>But why brands? They’re more stable than retailers, they are less financially leveraged and they have higher margins compared to retailers as well as higher spend potential.</a:t>
            </a:r>
            <a:endParaRPr sz="1200">
              <a:latin typeface="Source Sans Pro"/>
              <a:ea typeface="Source Sans Pro"/>
              <a:cs typeface="Source Sans Pro"/>
              <a:sym typeface="Source Sans Pr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173e441879_0_2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173e44187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Brand are accelerating annual recurring growth </a:t>
            </a:r>
            <a:r>
              <a:rPr lang="en" sz="1200">
                <a:latin typeface="Source Sans Pro"/>
                <a:ea typeface="Source Sans Pro"/>
                <a:cs typeface="Source Sans Pro"/>
                <a:sym typeface="Source Sans Pro"/>
              </a:rPr>
              <a:t>revenue</a:t>
            </a:r>
            <a:r>
              <a:rPr lang="en" sz="1200">
                <a:latin typeface="Source Sans Pro"/>
                <a:ea typeface="Source Sans Pro"/>
                <a:cs typeface="Source Sans Pro"/>
                <a:sym typeface="Source Sans Pro"/>
              </a:rPr>
              <a:t> growth, with brands showing an increase of 49%. </a:t>
            </a:r>
            <a:r>
              <a:rPr lang="en" sz="1200">
                <a:solidFill>
                  <a:srgbClr val="1A232B"/>
                </a:solidFill>
                <a:latin typeface="Source Sans Pro"/>
                <a:ea typeface="Source Sans Pro"/>
                <a:cs typeface="Source Sans Pro"/>
                <a:sym typeface="Source Sans Pro"/>
              </a:rPr>
              <a:t>ECOM show that is capable to maintain and increase good relationships with their customers. </a:t>
            </a:r>
            <a:endParaRPr sz="1200">
              <a:solidFill>
                <a:srgbClr val="1A232B"/>
              </a:solidFill>
              <a:latin typeface="Source Sans Pro"/>
              <a:ea typeface="Source Sans Pro"/>
              <a:cs typeface="Source Sans Pro"/>
              <a:sym typeface="Source Sans Pro"/>
            </a:endParaRPr>
          </a:p>
          <a:p>
            <a:pPr indent="0" lvl="0" marL="0" rtl="0" algn="l">
              <a:spcBef>
                <a:spcPts val="0"/>
              </a:spcBef>
              <a:spcAft>
                <a:spcPts val="0"/>
              </a:spcAft>
              <a:buNone/>
            </a:pPr>
            <a:r>
              <a:rPr lang="en" sz="1200">
                <a:solidFill>
                  <a:srgbClr val="1A232B"/>
                </a:solidFill>
                <a:latin typeface="Source Sans Pro"/>
                <a:ea typeface="Source Sans Pro"/>
                <a:cs typeface="Source Sans Pro"/>
                <a:sym typeface="Source Sans Pro"/>
              </a:rPr>
              <a:t>—-- Not read:</a:t>
            </a:r>
            <a:endParaRPr sz="1200">
              <a:solidFill>
                <a:srgbClr val="1A232B"/>
              </a:solidFill>
              <a:latin typeface="Source Sans Pro"/>
              <a:ea typeface="Source Sans Pro"/>
              <a:cs typeface="Source Sans Pro"/>
              <a:sym typeface="Source Sans Pro"/>
            </a:endParaRPr>
          </a:p>
          <a:p>
            <a:pPr indent="0" lvl="0" marL="0" rtl="0" algn="l">
              <a:spcBef>
                <a:spcPts val="0"/>
              </a:spcBef>
              <a:spcAft>
                <a:spcPts val="0"/>
              </a:spcAft>
              <a:buNone/>
            </a:pPr>
            <a:r>
              <a:rPr lang="en" sz="1200">
                <a:solidFill>
                  <a:srgbClr val="1A232B"/>
                </a:solidFill>
                <a:latin typeface="Source Sans Pro"/>
                <a:ea typeface="Source Sans Pro"/>
                <a:cs typeface="Source Sans Pro"/>
                <a:sym typeface="Source Sans Pro"/>
              </a:rPr>
              <a:t>T</a:t>
            </a:r>
            <a:r>
              <a:rPr lang="en" sz="1200">
                <a:solidFill>
                  <a:srgbClr val="1A232B"/>
                </a:solidFill>
                <a:latin typeface="Source Sans Pro"/>
                <a:ea typeface="Source Sans Pro"/>
                <a:cs typeface="Source Sans Pro"/>
                <a:sym typeface="Source Sans Pro"/>
              </a:rPr>
              <a:t>he subscription economy is based on </a:t>
            </a:r>
            <a:r>
              <a:rPr lang="en" sz="1200">
                <a:solidFill>
                  <a:srgbClr val="1A232B"/>
                </a:solidFill>
                <a:latin typeface="Source Sans Pro"/>
                <a:ea typeface="Source Sans Pro"/>
                <a:cs typeface="Source Sans Pro"/>
                <a:sym typeface="Source Sans Pro"/>
              </a:rPr>
              <a:t>relationships </a:t>
            </a:r>
            <a:r>
              <a:rPr lang="en" sz="1200">
                <a:solidFill>
                  <a:srgbClr val="1A232B"/>
                </a:solidFill>
                <a:latin typeface="Source Sans Pro"/>
                <a:ea typeface="Source Sans Pro"/>
                <a:cs typeface="Source Sans Pro"/>
                <a:sym typeface="Source Sans Pro"/>
              </a:rPr>
              <a:t>- not one-time sales</a:t>
            </a:r>
            <a:r>
              <a:rPr lang="en" sz="1200">
                <a:solidFill>
                  <a:srgbClr val="1A232B"/>
                </a:solidFill>
                <a:latin typeface="Source Sans Pro"/>
                <a:ea typeface="Source Sans Pro"/>
                <a:cs typeface="Source Sans Pro"/>
                <a:sym typeface="Source Sans Pro"/>
              </a:rPr>
              <a:t>. ARR is the most accurate way to measure relationship changes by new or lost customers, renewals, upgrades, or downgrades. </a:t>
            </a:r>
            <a:endParaRPr sz="1200">
              <a:solidFill>
                <a:srgbClr val="1A232B"/>
              </a:solidFill>
              <a:latin typeface="Source Sans Pro"/>
              <a:ea typeface="Source Sans Pro"/>
              <a:cs typeface="Source Sans Pro"/>
              <a:sym typeface="Source Sans Pro"/>
            </a:endParaRPr>
          </a:p>
          <a:p>
            <a:pPr indent="0" lvl="0" marL="0" rtl="0" algn="l">
              <a:spcBef>
                <a:spcPts val="0"/>
              </a:spcBef>
              <a:spcAft>
                <a:spcPts val="0"/>
              </a:spcAft>
              <a:buNone/>
            </a:pPr>
            <a:r>
              <a:rPr lang="en" sz="1200">
                <a:solidFill>
                  <a:srgbClr val="1A232B"/>
                </a:solidFill>
                <a:latin typeface="Source Sans Pro"/>
                <a:ea typeface="Source Sans Pro"/>
                <a:cs typeface="Source Sans Pro"/>
                <a:sym typeface="Source Sans Pro"/>
              </a:rPr>
              <a:t>ARR at the end of 2021: </a:t>
            </a:r>
            <a:endParaRPr sz="1200">
              <a:solidFill>
                <a:srgbClr val="1A232B"/>
              </a:solidFill>
              <a:latin typeface="Source Sans Pro"/>
              <a:ea typeface="Source Sans Pro"/>
              <a:cs typeface="Source Sans Pro"/>
              <a:sym typeface="Source Sans Pr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173e441879_0_8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173e441879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some of the brands that work with ECOM.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173e441879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173e44187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173e441879_0_3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173e44187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 has invested 13.62% on research and development </a:t>
            </a:r>
            <a:r>
              <a:rPr lang="en"/>
              <a:t>similar</a:t>
            </a:r>
            <a:r>
              <a:rPr lang="en"/>
              <a:t> to bigger competitors like Amazon and Ebay. And their </a:t>
            </a:r>
            <a:r>
              <a:rPr lang="en"/>
              <a:t>philosophy</a:t>
            </a:r>
            <a:r>
              <a:rPr lang="en"/>
              <a:t> is to have just one tool with multiple integrated solutions based on the client’s needed. To give an example, during 2021 they added 100 </a:t>
            </a:r>
            <a:r>
              <a:rPr lang="en">
                <a:solidFill>
                  <a:schemeClr val="dk1"/>
                </a:solidFill>
              </a:rPr>
              <a:t>new </a:t>
            </a:r>
            <a:r>
              <a:rPr lang="en"/>
              <a:t>channels.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173e441879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173e44187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173e441879_0_3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173e441879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Revenues of ECOM has seen an uptick in last couple of years. It has turned a corner by increasing revenues in 2020 and 2021. A large part of it has been attributed to the pandemic, recent </a:t>
            </a:r>
            <a:r>
              <a:rPr lang="en"/>
              <a:t>acquisitions and business strategy. We believe that ECOM is on the cusp of booming and then plateauing in revenue growth, so we have taken the estimate of y-o-y quarter to quarter growth and estimate of increase in revenue from q-o-q growth to estimate a 20% increase in revenue y-o-y. We then expect the sales growth to decline by 5% at 15 and sequentially drop to 5% by 2025. This gives us the estimate of 244K by 2025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173e441879_0_3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173e44187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increasing revenue and scale, we expect the cost of revenue to increase at a rate of 2% per annum. By these estimate the cost of revenue will reach 30% by 2025 up from 20% in 2021. Historically, cost of revenue has been low, but as ECOM enters a phase of high growth, the cost of revenue is bound to increase. </a:t>
            </a:r>
            <a:endParaRPr/>
          </a:p>
          <a:p>
            <a:pPr indent="0" lvl="0" marL="0" rtl="0" algn="l">
              <a:spcBef>
                <a:spcPts val="0"/>
              </a:spcBef>
              <a:spcAft>
                <a:spcPts val="0"/>
              </a:spcAft>
              <a:buNone/>
            </a:pPr>
            <a:r>
              <a:rPr lang="en"/>
              <a:t>Expenses Marketing 50%, 30% and 20% in long run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73e441879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73e44187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173e441879_0_4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173e44187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Considering he estimates the EBITDA and the gross margins would increase. But with time these margins would stagnate and resultingly stabilize. EBITDA has moved from </a:t>
            </a:r>
            <a:r>
              <a:rPr lang="en"/>
              <a:t>negative territory and has actually improved from 2018 to 2020. We believe this momentum will start plateauing and moderating in the next years.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163ba58849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163ba5884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asset liabilities consideration, we have </a:t>
            </a:r>
            <a:endParaRPr/>
          </a:p>
          <a:p>
            <a:pPr indent="0" lvl="0" marL="0" rtl="0" algn="l">
              <a:spcBef>
                <a:spcPts val="0"/>
              </a:spcBef>
              <a:spcAft>
                <a:spcPts val="0"/>
              </a:spcAft>
              <a:buNone/>
            </a:pPr>
            <a:r>
              <a:rPr lang="en"/>
              <a:t>Current ratio stands at 2.97 higher than last year 2.56 (cash increased by 40%). Debt was low at 7 million and the company does not seem to be looking to take debt. Cash pile has hit 100mn up from 71 mn, whicch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173e441879_0_4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173e44187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163ba58849_1_2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163ba58849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WACC calculations are based on 2 factors i.e., Market Risk Premium and Inflation. The other 2 factors which are part of the WACC calculations are redundant in case of channeladvisor and hence not been considered in our calculations because the company doesn’t really have any debt and hence also does not have a credit risk premium associated with it. The other 2 factors which are market risk premium have been calculated using CAPM model with a Beta of 1.07 which gave us a cost of equity as 7.3% and we have considered inflation as 4% based on December 2021 CPI numbers which have been discounted to moderate the long term impact of inflation in United States. This gave us a weighted average cost of capital of 11.3% which we used in our discounted cash flow model.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165a5b0c89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165a5b0c8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Discounted Cash Flow model uses the tradition Free Cash flow to Firm method which has been </a:t>
            </a:r>
            <a:r>
              <a:rPr lang="en"/>
              <a:t>derived</a:t>
            </a:r>
            <a:r>
              <a:rPr lang="en"/>
              <a:t> based on reasonable assumptions as per our understanding of the business and their potential growth in the future. The FCFF has then been used to </a:t>
            </a:r>
            <a:r>
              <a:rPr lang="en"/>
              <a:t>derive</a:t>
            </a:r>
            <a:r>
              <a:rPr lang="en"/>
              <a:t> the Enterprise value for ECOM. After removing the debt from the EV we were able to compute the equity value of around 840 million which was then divided by the shared outstanding to get a intrinsic value of 26.65</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173e441879_0_4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173e441879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conducted a </a:t>
            </a:r>
            <a:r>
              <a:rPr lang="en"/>
              <a:t>scenario</a:t>
            </a:r>
            <a:r>
              <a:rPr lang="en"/>
              <a:t> analysis using 3 </a:t>
            </a:r>
            <a:r>
              <a:rPr lang="en"/>
              <a:t>scenarios. In the base case, we considered our assumptions to be the same as what we used in our DCF analysis and expected the business to grow in the mid to low double digit over the near few years with mildly high inflation. In the bear case, we considered that the ecommerce growth has stunted and the industry is not growing at the rates we expected. Also, we assumed that the company is growing at a much slower pace than anticipated with additional damage being contributed by higher elongated inflation which would hurt long term consumer sentiments. In our bull case, we assumed that the company would have rapid expansion and have high 10’s or low 20’s percentage growth over the coming years further fueled by long term consumer habit changes who prefer the convenience of shopping online causing more brands and retailers to grow there ecommerce presence. Further, we assumed a mild 2% per year inflation which is the target of the federal reserve. The target price in this case if close to $33 which is a 65% increase from our price considered while valuing the company.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173e441879_0_4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173e441879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further conducted comparable company analysis using EV/EBITDA, EV/EBIT, and P/E ratios. The price obtained through these ratios are $23.5, $30.36, and $44.11 respectively. The high P/E values of $44.11 obtained is due to the high P/E ratio of Amazon. From above analysis, the relative valuation analysis supports our buy recommendation.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173e441879_0_5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1173e441879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sensitivity analysis was conducted to assess the impact of change in key input such as Weighted avg cost of capital, revenue projection, COGS/Revenue, and growth rate on our valuations.  The stock price as of 20th January was 20.32 and as per the sensitivity valuations shown above, we can see that in extreme conditions the price of the stock will be less than the current price. Considering the current situation of covid and the change in consumer behavior for online shopping, these extreme conditions are highly unlikely.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165a5b0c89_3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165a5b0c8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is significant part that needs to be considered in investment. The risk is categorized into 3 section</a:t>
            </a:r>
            <a:endParaRPr/>
          </a:p>
          <a:p>
            <a:pPr indent="0" lvl="0" marL="0" rtl="0" algn="l">
              <a:spcBef>
                <a:spcPts val="0"/>
              </a:spcBef>
              <a:spcAft>
                <a:spcPts val="0"/>
              </a:spcAft>
              <a:buNone/>
            </a:pPr>
            <a:r>
              <a:rPr lang="en"/>
              <a:t>Operational risk, Market risk and political risk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173e441879_0_5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173e44187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heatmap summary of major investment risk for ECOM. </a:t>
            </a:r>
            <a:r>
              <a:rPr lang="en">
                <a:solidFill>
                  <a:schemeClr val="dk1"/>
                </a:solidFill>
              </a:rPr>
              <a:t> Execution risk which is the ability to sustainably execute operational functions by keeping up with the growth is a challenge. This risk can be mitigated by investing and retaining talent who are able to assist with the execution as planned. The impact of Channel risk is high as ECOM is highly dependent on major channels such as Amazon, Facebook and Google.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Threat of new entrant is a major concern to ECOM as the business can be easily replicated with a low investment cost.  This risk can be mitigated by onboarding multiple channels onto their platform putting them in a unique position.</a:t>
            </a:r>
            <a:endParaRPr b="1">
              <a:solidFill>
                <a:schemeClr val="dk1"/>
              </a:solidFill>
            </a:endParaRPr>
          </a:p>
          <a:p>
            <a:pPr indent="0" lvl="0" marL="0" rtl="0" algn="l">
              <a:spcBef>
                <a:spcPts val="0"/>
              </a:spcBef>
              <a:spcAft>
                <a:spcPts val="0"/>
              </a:spcAft>
              <a:buNone/>
            </a:pPr>
            <a:r>
              <a:rPr lang="en">
                <a:solidFill>
                  <a:schemeClr val="dk1"/>
                </a:solidFill>
              </a:rPr>
              <a:t>Data privacy has been a major point of discussion among consumers, organizations, and governments in the recent past.  ECOM can mitigate  customers data safety by investing and incorporating cloud technology as the cloud allows organizations to store large amounts of data in a secure and encrypted manner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is from our side. Thank you.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173e441879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173e4418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173e441879_0_5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173e44187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173e441879_0_7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173e441879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173e441879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173e44187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a:t>
            </a:r>
            <a:r>
              <a:rPr lang="en"/>
              <a:t>pillars</a:t>
            </a:r>
            <a:r>
              <a:rPr lang="en"/>
              <a:t> on our recommendation are: ecommerce </a:t>
            </a:r>
            <a:r>
              <a:rPr lang="en"/>
              <a:t>growth,</a:t>
            </a:r>
            <a:r>
              <a:rPr lang="en"/>
              <a:t> brand focus and continuous improvement and innovation with their products </a:t>
            </a:r>
            <a:r>
              <a:rPr lang="en"/>
              <a:t>offerings</a:t>
            </a:r>
            <a:r>
              <a:rPr lang="en"/>
              <a:t> and development.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173e441879_0_3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173e44187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173e441879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173e441879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According to the United States Census Bureau ecommerce </a:t>
            </a:r>
            <a:r>
              <a:rPr lang="en"/>
              <a:t>represented</a:t>
            </a:r>
            <a:r>
              <a:rPr lang="en"/>
              <a:t> 13.3% of retail sales, and during 2020, COVID-19 was a catalyst for growth instead of a weakness for the company, the ecommerce industry </a:t>
            </a:r>
            <a:r>
              <a:rPr lang="en"/>
              <a:t>show a change in consumer behaviour and represents a value proposition for brands.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2"/>
          </a:solidFill>
          <a:ln>
            <a:noFill/>
          </a:ln>
          <a:effectLst>
            <a:reflection blurRad="0" dir="0" dist="0" endA="0" endPos="1000" fadeDir="5400012" kx="0" rotWithShape="0" algn="bl" stA="70000" stPos="0" sy="-100000" ky="0"/>
          </a:effectLst>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chemeClr val="accent1"/>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000"/>
              <a:buNone/>
              <a:defRPr sz="4000">
                <a:solidFill>
                  <a:srgbClr val="FFFFFF"/>
                </a:solidFill>
              </a:defRPr>
            </a:lvl1pPr>
            <a:lvl2pPr lvl="1" algn="r">
              <a:spcBef>
                <a:spcPts val="0"/>
              </a:spcBef>
              <a:spcAft>
                <a:spcPts val="0"/>
              </a:spcAft>
              <a:buClr>
                <a:srgbClr val="FFFFFF"/>
              </a:buClr>
              <a:buSzPts val="4000"/>
              <a:buNone/>
              <a:defRPr sz="4000">
                <a:solidFill>
                  <a:srgbClr val="FFFFFF"/>
                </a:solidFill>
              </a:defRPr>
            </a:lvl2pPr>
            <a:lvl3pPr lvl="2" algn="r">
              <a:spcBef>
                <a:spcPts val="0"/>
              </a:spcBef>
              <a:spcAft>
                <a:spcPts val="0"/>
              </a:spcAft>
              <a:buClr>
                <a:srgbClr val="FFFFFF"/>
              </a:buClr>
              <a:buSzPts val="4000"/>
              <a:buNone/>
              <a:defRPr sz="4000">
                <a:solidFill>
                  <a:srgbClr val="FFFFFF"/>
                </a:solidFill>
              </a:defRPr>
            </a:lvl3pPr>
            <a:lvl4pPr lvl="3" algn="r">
              <a:spcBef>
                <a:spcPts val="0"/>
              </a:spcBef>
              <a:spcAft>
                <a:spcPts val="0"/>
              </a:spcAft>
              <a:buClr>
                <a:srgbClr val="FFFFFF"/>
              </a:buClr>
              <a:buSzPts val="4000"/>
              <a:buNone/>
              <a:defRPr sz="4000">
                <a:solidFill>
                  <a:srgbClr val="FFFFFF"/>
                </a:solidFill>
              </a:defRPr>
            </a:lvl4pPr>
            <a:lvl5pPr lvl="4" algn="r">
              <a:spcBef>
                <a:spcPts val="0"/>
              </a:spcBef>
              <a:spcAft>
                <a:spcPts val="0"/>
              </a:spcAft>
              <a:buClr>
                <a:srgbClr val="FFFFFF"/>
              </a:buClr>
              <a:buSzPts val="4000"/>
              <a:buNone/>
              <a:defRPr sz="4000">
                <a:solidFill>
                  <a:srgbClr val="FFFFFF"/>
                </a:solidFill>
              </a:defRPr>
            </a:lvl5pPr>
            <a:lvl6pPr lvl="5" algn="r">
              <a:spcBef>
                <a:spcPts val="0"/>
              </a:spcBef>
              <a:spcAft>
                <a:spcPts val="0"/>
              </a:spcAft>
              <a:buClr>
                <a:srgbClr val="FFFFFF"/>
              </a:buClr>
              <a:buSzPts val="4000"/>
              <a:buNone/>
              <a:defRPr sz="4000">
                <a:solidFill>
                  <a:srgbClr val="FFFFFF"/>
                </a:solidFill>
              </a:defRPr>
            </a:lvl6pPr>
            <a:lvl7pPr lvl="6" algn="r">
              <a:spcBef>
                <a:spcPts val="0"/>
              </a:spcBef>
              <a:spcAft>
                <a:spcPts val="0"/>
              </a:spcAft>
              <a:buClr>
                <a:srgbClr val="FFFFFF"/>
              </a:buClr>
              <a:buSzPts val="4000"/>
              <a:buNone/>
              <a:defRPr sz="4000">
                <a:solidFill>
                  <a:srgbClr val="FFFFFF"/>
                </a:solidFill>
              </a:defRPr>
            </a:lvl7pPr>
            <a:lvl8pPr lvl="7" algn="r">
              <a:spcBef>
                <a:spcPts val="0"/>
              </a:spcBef>
              <a:spcAft>
                <a:spcPts val="0"/>
              </a:spcAft>
              <a:buClr>
                <a:srgbClr val="FFFFFF"/>
              </a:buClr>
              <a:buSzPts val="4000"/>
              <a:buNone/>
              <a:defRPr sz="4000">
                <a:solidFill>
                  <a:srgbClr val="FFFFFF"/>
                </a:solidFill>
              </a:defRPr>
            </a:lvl8pPr>
            <a:lvl9pPr lvl="8" algn="r">
              <a:spcBef>
                <a:spcPts val="0"/>
              </a:spcBef>
              <a:spcAft>
                <a:spcPts val="0"/>
              </a:spcAft>
              <a:buClr>
                <a:srgbClr val="FFFFFF"/>
              </a:buClr>
              <a:buSzPts val="4000"/>
              <a:buNone/>
              <a:defRPr sz="4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20" name="Shape 420"/>
        <p:cNvGrpSpPr/>
        <p:nvPr/>
      </p:nvGrpSpPr>
      <p:grpSpPr>
        <a:xfrm>
          <a:off x="0" y="0"/>
          <a:ext cx="0" cy="0"/>
          <a:chOff x="0" y="0"/>
          <a:chExt cx="0" cy="0"/>
        </a:xfrm>
      </p:grpSpPr>
      <p:sp>
        <p:nvSpPr>
          <p:cNvPr id="421" name="Google Shape;421;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2"/>
          </a:solidFill>
          <a:ln>
            <a:noFill/>
          </a:ln>
        </p:spPr>
      </p:sp>
      <p:sp>
        <p:nvSpPr>
          <p:cNvPr id="422" name="Google Shape;422;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chemeClr val="accent1"/>
          </a:solidFill>
          <a:ln>
            <a:noFill/>
          </a:ln>
        </p:spPr>
      </p:sp>
      <p:sp>
        <p:nvSpPr>
          <p:cNvPr id="423" name="Google Shape;423;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1"/>
          <p:cNvGrpSpPr/>
          <p:nvPr/>
        </p:nvGrpSpPr>
        <p:grpSpPr>
          <a:xfrm>
            <a:off x="-9525" y="652475"/>
            <a:ext cx="9167825" cy="595300"/>
            <a:chOff x="-9525" y="4462475"/>
            <a:chExt cx="9167825" cy="595300"/>
          </a:xfrm>
        </p:grpSpPr>
        <p:sp>
          <p:nvSpPr>
            <p:cNvPr id="427" name="Google Shape;427;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428" name="Google Shape;428;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429" name="Google Shape;429;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grpSp>
        <p:nvGrpSpPr>
          <p:cNvPr id="430" name="Google Shape;430;p11"/>
          <p:cNvGrpSpPr/>
          <p:nvPr/>
        </p:nvGrpSpPr>
        <p:grpSpPr>
          <a:xfrm>
            <a:off x="-42837" y="633488"/>
            <a:ext cx="9229575" cy="642787"/>
            <a:chOff x="-42837" y="4443488"/>
            <a:chExt cx="9229575" cy="642787"/>
          </a:xfrm>
        </p:grpSpPr>
        <p:sp>
          <p:nvSpPr>
            <p:cNvPr id="431" name="Google Shape;431;p11"/>
            <p:cNvSpPr/>
            <p:nvPr/>
          </p:nvSpPr>
          <p:spPr>
            <a:xfrm>
              <a:off x="1114450" y="49006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1495450" y="502927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733450" y="49721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352450" y="49626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42837" y="46054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1876450" y="48340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2257450" y="48292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2638450" y="454826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019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3400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3781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4162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4543450" y="46673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4924450" y="45435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5305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5686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6067450" y="48483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6448450" y="47292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6829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7210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7591450" y="44434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7972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8353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8734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9129738" y="48673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11"/>
          <p:cNvSpPr/>
          <p:nvPr/>
        </p:nvSpPr>
        <p:spPr>
          <a:xfrm>
            <a:off x="2990700" y="7762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1085700" y="10619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4895700" y="7060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61" name="Shape 461"/>
        <p:cNvGrpSpPr/>
        <p:nvPr/>
      </p:nvGrpSpPr>
      <p:grpSpPr>
        <a:xfrm>
          <a:off x="0" y="0"/>
          <a:ext cx="0" cy="0"/>
          <a:chOff x="0" y="0"/>
          <a:chExt cx="0" cy="0"/>
        </a:xfrm>
      </p:grpSpPr>
      <p:sp>
        <p:nvSpPr>
          <p:cNvPr id="462" name="Google Shape;462;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2"/>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chemeClr val="accent1"/>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rtl="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2"/>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chemeClr val="accent1"/>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2"/>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chemeClr val="accent1"/>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42837" y="4443488"/>
            <a:ext cx="9229575" cy="642788"/>
            <a:chOff x="-42837" y="4443488"/>
            <a:chExt cx="9229575" cy="642788"/>
          </a:xfrm>
        </p:grpSpPr>
        <p:sp>
          <p:nvSpPr>
            <p:cNvPr id="167" name="Google Shape;167;p5"/>
            <p:cNvSpPr/>
            <p:nvPr/>
          </p:nvSpPr>
          <p:spPr>
            <a:xfrm>
              <a:off x="1114450" y="49006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1495450" y="502927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733450" y="49721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352450" y="49626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42837" y="46054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876450" y="48340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2257450" y="48292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2638450" y="454826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3019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3400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3781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4162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4543450" y="46673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4924450" y="45435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5305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5686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6067450" y="48483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6448450" y="47292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6829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7210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7591450" y="44434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7972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353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734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9129738" y="48673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9525" y="4462475"/>
            <a:ext cx="9167825" cy="595300"/>
            <a:chOff x="-9525" y="4462475"/>
            <a:chExt cx="9167825" cy="595300"/>
          </a:xfrm>
        </p:grpSpPr>
        <p:grpSp>
          <p:nvGrpSpPr>
            <p:cNvPr id="193" name="Google Shape;193;p5"/>
            <p:cNvGrpSpPr/>
            <p:nvPr/>
          </p:nvGrpSpPr>
          <p:grpSpPr>
            <a:xfrm>
              <a:off x="-9525" y="4462475"/>
              <a:ext cx="9167825" cy="595300"/>
              <a:chOff x="-9525" y="4462475"/>
              <a:chExt cx="9167825" cy="595300"/>
            </a:xfrm>
          </p:grpSpPr>
          <p:sp>
            <p:nvSpPr>
              <p:cNvPr id="194" name="Google Shape;194;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195" name="Google Shape;195;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196" name="Google Shape;196;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sp>
          <p:nvSpPr>
            <p:cNvPr id="197" name="Google Shape;197;p5"/>
            <p:cNvSpPr/>
            <p:nvPr/>
          </p:nvSpPr>
          <p:spPr>
            <a:xfrm>
              <a:off x="2990700" y="45862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1085700" y="48719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895700" y="45160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2" name="Google Shape;202;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3" name="Google Shape;203;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4" name="Shape 204"/>
        <p:cNvGrpSpPr/>
        <p:nvPr/>
      </p:nvGrpSpPr>
      <p:grpSpPr>
        <a:xfrm>
          <a:off x="0" y="0"/>
          <a:ext cx="0" cy="0"/>
          <a:chOff x="0" y="0"/>
          <a:chExt cx="0" cy="0"/>
        </a:xfrm>
      </p:grpSpPr>
      <p:sp>
        <p:nvSpPr>
          <p:cNvPr id="205" name="Google Shape;205;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2"/>
          </a:solidFill>
          <a:ln>
            <a:noFill/>
          </a:ln>
        </p:spPr>
      </p:sp>
      <p:sp>
        <p:nvSpPr>
          <p:cNvPr id="206" name="Google Shape;206;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chemeClr val="accent1"/>
          </a:solidFill>
          <a:ln>
            <a:noFill/>
          </a:ln>
        </p:spPr>
      </p:sp>
      <p:sp>
        <p:nvSpPr>
          <p:cNvPr id="207" name="Google Shape;207;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2" name="Google Shape;212;p6"/>
          <p:cNvSpPr txBox="1"/>
          <p:nvPr>
            <p:ph idx="1" type="body"/>
          </p:nvPr>
        </p:nvSpPr>
        <p:spPr>
          <a:xfrm>
            <a:off x="158300" y="1349925"/>
            <a:ext cx="40971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3" name="Google Shape;213;p6"/>
          <p:cNvSpPr txBox="1"/>
          <p:nvPr>
            <p:ph idx="2" type="body"/>
          </p:nvPr>
        </p:nvSpPr>
        <p:spPr>
          <a:xfrm>
            <a:off x="4430325" y="1349925"/>
            <a:ext cx="42441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4" name="Google Shape;214;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15" name="Google Shape;215;p6"/>
          <p:cNvGrpSpPr/>
          <p:nvPr/>
        </p:nvGrpSpPr>
        <p:grpSpPr>
          <a:xfrm>
            <a:off x="-9525" y="4462475"/>
            <a:ext cx="9167825" cy="595300"/>
            <a:chOff x="-9525" y="4462475"/>
            <a:chExt cx="9167825" cy="595300"/>
          </a:xfrm>
        </p:grpSpPr>
        <p:grpSp>
          <p:nvGrpSpPr>
            <p:cNvPr id="216" name="Google Shape;216;p6"/>
            <p:cNvGrpSpPr/>
            <p:nvPr/>
          </p:nvGrpSpPr>
          <p:grpSpPr>
            <a:xfrm>
              <a:off x="-9525" y="4462475"/>
              <a:ext cx="9167825" cy="595300"/>
              <a:chOff x="-9525" y="4462475"/>
              <a:chExt cx="9167825" cy="595300"/>
            </a:xfrm>
          </p:grpSpPr>
          <p:sp>
            <p:nvSpPr>
              <p:cNvPr id="217" name="Google Shape;217;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218" name="Google Shape;218;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219" name="Google Shape;219;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sp>
          <p:nvSpPr>
            <p:cNvPr id="220" name="Google Shape;220;p6"/>
            <p:cNvSpPr/>
            <p:nvPr/>
          </p:nvSpPr>
          <p:spPr>
            <a:xfrm>
              <a:off x="2990700" y="45862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1085700" y="48719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4895700" y="45160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grpSp>
        <p:nvGrpSpPr>
          <p:cNvPr id="224" name="Google Shape;224;p6"/>
          <p:cNvGrpSpPr/>
          <p:nvPr/>
        </p:nvGrpSpPr>
        <p:grpSpPr>
          <a:xfrm>
            <a:off x="-42837" y="4443488"/>
            <a:ext cx="9229575" cy="642788"/>
            <a:chOff x="-42837" y="4443488"/>
            <a:chExt cx="9229575" cy="642788"/>
          </a:xfrm>
        </p:grpSpPr>
        <p:sp>
          <p:nvSpPr>
            <p:cNvPr id="225" name="Google Shape;225;p6"/>
            <p:cNvSpPr/>
            <p:nvPr/>
          </p:nvSpPr>
          <p:spPr>
            <a:xfrm>
              <a:off x="1114450" y="49006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1495450" y="502927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733450" y="49721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352450" y="49626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42837" y="46054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1876450" y="48340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2257450" y="48292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2638450" y="454826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3019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3400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3781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4162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4543450" y="46673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4924450" y="45435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5305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5686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6067450" y="48483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6448450" y="47292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6829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7210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7591450" y="44434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7972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8353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734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9129738" y="48673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50" name="Shape 250"/>
        <p:cNvGrpSpPr/>
        <p:nvPr/>
      </p:nvGrpSpPr>
      <p:grpSpPr>
        <a:xfrm>
          <a:off x="0" y="0"/>
          <a:ext cx="0" cy="0"/>
          <a:chOff x="0" y="0"/>
          <a:chExt cx="0" cy="0"/>
        </a:xfrm>
      </p:grpSpPr>
      <p:sp>
        <p:nvSpPr>
          <p:cNvPr id="251" name="Google Shape;251;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2"/>
          </a:solidFill>
          <a:ln>
            <a:noFill/>
          </a:ln>
        </p:spPr>
      </p:sp>
      <p:sp>
        <p:nvSpPr>
          <p:cNvPr id="252" name="Google Shape;252;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chemeClr val="accent1"/>
          </a:solidFill>
          <a:ln>
            <a:noFill/>
          </a:ln>
        </p:spPr>
      </p:sp>
      <p:sp>
        <p:nvSpPr>
          <p:cNvPr id="253" name="Google Shape;253;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7"/>
          <p:cNvGrpSpPr/>
          <p:nvPr/>
        </p:nvGrpSpPr>
        <p:grpSpPr>
          <a:xfrm>
            <a:off x="-9525" y="4462475"/>
            <a:ext cx="9167825" cy="595300"/>
            <a:chOff x="-9525" y="4462475"/>
            <a:chExt cx="9167825" cy="595300"/>
          </a:xfrm>
        </p:grpSpPr>
        <p:sp>
          <p:nvSpPr>
            <p:cNvPr id="257" name="Google Shape;257;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258" name="Google Shape;258;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259" name="Google Shape;259;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grpSp>
        <p:nvGrpSpPr>
          <p:cNvPr id="260" name="Google Shape;260;p7"/>
          <p:cNvGrpSpPr/>
          <p:nvPr/>
        </p:nvGrpSpPr>
        <p:grpSpPr>
          <a:xfrm>
            <a:off x="-42837" y="4443488"/>
            <a:ext cx="9229575" cy="642788"/>
            <a:chOff x="-42837" y="4443488"/>
            <a:chExt cx="9229575" cy="642788"/>
          </a:xfrm>
        </p:grpSpPr>
        <p:sp>
          <p:nvSpPr>
            <p:cNvPr id="261" name="Google Shape;261;p7"/>
            <p:cNvSpPr/>
            <p:nvPr/>
          </p:nvSpPr>
          <p:spPr>
            <a:xfrm>
              <a:off x="1114450" y="49006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1495450" y="502927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733450" y="49721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352450" y="49626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42837" y="46054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1876450" y="48340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257450" y="48292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2638450" y="454826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3019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3400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3781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4162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4543450" y="46673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4924450" y="45435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5305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5686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6067450" y="48483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6448450" y="47292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6829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7210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7591450" y="44434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7972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8353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8734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9129738" y="48673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7"/>
          <p:cNvSpPr/>
          <p:nvPr/>
        </p:nvSpPr>
        <p:spPr>
          <a:xfrm>
            <a:off x="2990700" y="45862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1085700" y="48719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4895700" y="45160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91" name="Google Shape;291;p7"/>
          <p:cNvSpPr txBox="1"/>
          <p:nvPr>
            <p:ph idx="1" type="body"/>
          </p:nvPr>
        </p:nvSpPr>
        <p:spPr>
          <a:xfrm>
            <a:off x="135225" y="1437400"/>
            <a:ext cx="4016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2" name="Google Shape;292;p7"/>
          <p:cNvSpPr txBox="1"/>
          <p:nvPr>
            <p:ph idx="2" type="body"/>
          </p:nvPr>
        </p:nvSpPr>
        <p:spPr>
          <a:xfrm>
            <a:off x="2683937" y="1698275"/>
            <a:ext cx="37809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3" name="Google Shape;293;p7"/>
          <p:cNvSpPr txBox="1"/>
          <p:nvPr>
            <p:ph idx="3" type="body"/>
          </p:nvPr>
        </p:nvSpPr>
        <p:spPr>
          <a:xfrm>
            <a:off x="5543625" y="1612663"/>
            <a:ext cx="33993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4" name="Google Shape;294;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5" name="Shape 295"/>
        <p:cNvGrpSpPr/>
        <p:nvPr/>
      </p:nvGrpSpPr>
      <p:grpSpPr>
        <a:xfrm>
          <a:off x="0" y="0"/>
          <a:ext cx="0" cy="0"/>
          <a:chOff x="0" y="0"/>
          <a:chExt cx="0" cy="0"/>
        </a:xfrm>
      </p:grpSpPr>
      <p:sp>
        <p:nvSpPr>
          <p:cNvPr id="296" name="Google Shape;296;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2"/>
          </a:solidFill>
          <a:ln>
            <a:noFill/>
          </a:ln>
        </p:spPr>
      </p:sp>
      <p:sp>
        <p:nvSpPr>
          <p:cNvPr id="297" name="Google Shape;297;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chemeClr val="accent1"/>
          </a:solidFill>
          <a:ln>
            <a:noFill/>
          </a:ln>
        </p:spPr>
      </p:sp>
      <p:sp>
        <p:nvSpPr>
          <p:cNvPr id="298" name="Google Shape;298;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8"/>
          <p:cNvGrpSpPr/>
          <p:nvPr/>
        </p:nvGrpSpPr>
        <p:grpSpPr>
          <a:xfrm>
            <a:off x="-9525" y="4462475"/>
            <a:ext cx="9167825" cy="595300"/>
            <a:chOff x="-9525" y="4462475"/>
            <a:chExt cx="9167825" cy="595300"/>
          </a:xfrm>
        </p:grpSpPr>
        <p:sp>
          <p:nvSpPr>
            <p:cNvPr id="302" name="Google Shape;302;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303" name="Google Shape;303;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304" name="Google Shape;304;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grpSp>
        <p:nvGrpSpPr>
          <p:cNvPr id="305" name="Google Shape;305;p8"/>
          <p:cNvGrpSpPr/>
          <p:nvPr/>
        </p:nvGrpSpPr>
        <p:grpSpPr>
          <a:xfrm>
            <a:off x="-42837" y="4443488"/>
            <a:ext cx="9229575" cy="642788"/>
            <a:chOff x="-42837" y="4443488"/>
            <a:chExt cx="9229575" cy="642788"/>
          </a:xfrm>
        </p:grpSpPr>
        <p:sp>
          <p:nvSpPr>
            <p:cNvPr id="306" name="Google Shape;306;p8"/>
            <p:cNvSpPr/>
            <p:nvPr/>
          </p:nvSpPr>
          <p:spPr>
            <a:xfrm>
              <a:off x="1114450" y="49006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1495450" y="502927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733450" y="49721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352450" y="49626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42837" y="46054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1876450" y="48340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2257450" y="48292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2638450" y="454826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3019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3400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3781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162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543450" y="46673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4924450" y="45435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5305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5686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6067450" y="48483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6448450" y="47292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6829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7210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7591450" y="44434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7972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8353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8734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9129738" y="48673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8"/>
          <p:cNvSpPr/>
          <p:nvPr/>
        </p:nvSpPr>
        <p:spPr>
          <a:xfrm>
            <a:off x="2990700" y="45862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1085700" y="48719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4895700" y="45160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txBox="1"/>
          <p:nvPr>
            <p:ph type="title"/>
          </p:nvPr>
        </p:nvSpPr>
        <p:spPr>
          <a:xfrm>
            <a:off x="1068925" y="6376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6" name="Google Shape;336;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7" name="Shape 337"/>
        <p:cNvGrpSpPr/>
        <p:nvPr/>
      </p:nvGrpSpPr>
      <p:grpSpPr>
        <a:xfrm>
          <a:off x="0" y="0"/>
          <a:ext cx="0" cy="0"/>
          <a:chOff x="0" y="0"/>
          <a:chExt cx="0" cy="0"/>
        </a:xfrm>
      </p:grpSpPr>
      <p:sp>
        <p:nvSpPr>
          <p:cNvPr id="338" name="Google Shape;338;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2"/>
          </a:solidFill>
          <a:ln>
            <a:noFill/>
          </a:ln>
        </p:spPr>
      </p:sp>
      <p:sp>
        <p:nvSpPr>
          <p:cNvPr id="339" name="Google Shape;339;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chemeClr val="accent1"/>
          </a:solidFill>
          <a:ln>
            <a:noFill/>
          </a:ln>
        </p:spPr>
      </p:sp>
      <p:sp>
        <p:nvSpPr>
          <p:cNvPr id="340" name="Google Shape;340;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9"/>
          <p:cNvGrpSpPr/>
          <p:nvPr/>
        </p:nvGrpSpPr>
        <p:grpSpPr>
          <a:xfrm>
            <a:off x="-9525" y="4462475"/>
            <a:ext cx="9167825" cy="595300"/>
            <a:chOff x="-9525" y="4462475"/>
            <a:chExt cx="9167825" cy="595300"/>
          </a:xfrm>
        </p:grpSpPr>
        <p:sp>
          <p:nvSpPr>
            <p:cNvPr id="344" name="Google Shape;344;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345" name="Google Shape;345;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346" name="Google Shape;346;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grpSp>
        <p:nvGrpSpPr>
          <p:cNvPr id="347" name="Google Shape;347;p9"/>
          <p:cNvGrpSpPr/>
          <p:nvPr/>
        </p:nvGrpSpPr>
        <p:grpSpPr>
          <a:xfrm>
            <a:off x="-42837" y="4443488"/>
            <a:ext cx="9229575" cy="642788"/>
            <a:chOff x="-42837" y="4443488"/>
            <a:chExt cx="9229575" cy="642788"/>
          </a:xfrm>
        </p:grpSpPr>
        <p:sp>
          <p:nvSpPr>
            <p:cNvPr id="348" name="Google Shape;348;p9"/>
            <p:cNvSpPr/>
            <p:nvPr/>
          </p:nvSpPr>
          <p:spPr>
            <a:xfrm>
              <a:off x="1114450" y="49006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1495450" y="502927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733450" y="49721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352450" y="49626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42837" y="46054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1876450" y="48340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2257450" y="48292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2638450" y="454826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3019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3400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3781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4162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4543450" y="46673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4924450" y="45435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5305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5686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6067450" y="48483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6448450" y="47292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6829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7210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7591450" y="44434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7972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8353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8734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9129738" y="48673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9"/>
          <p:cNvSpPr/>
          <p:nvPr/>
        </p:nvSpPr>
        <p:spPr>
          <a:xfrm>
            <a:off x="2990700" y="45862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1085700" y="48719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4895700" y="45160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8" name="Google Shape;378;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9" name="Shape 379"/>
        <p:cNvGrpSpPr/>
        <p:nvPr/>
      </p:nvGrpSpPr>
      <p:grpSpPr>
        <a:xfrm>
          <a:off x="0" y="0"/>
          <a:ext cx="0" cy="0"/>
          <a:chOff x="0" y="0"/>
          <a:chExt cx="0" cy="0"/>
        </a:xfrm>
      </p:grpSpPr>
      <p:sp>
        <p:nvSpPr>
          <p:cNvPr id="380" name="Google Shape;380;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2"/>
          </a:solidFill>
          <a:ln>
            <a:noFill/>
          </a:ln>
        </p:spPr>
      </p:sp>
      <p:sp>
        <p:nvSpPr>
          <p:cNvPr id="381" name="Google Shape;381;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chemeClr val="accent1"/>
          </a:solidFill>
          <a:ln>
            <a:noFill/>
          </a:ln>
        </p:spPr>
      </p:sp>
      <p:sp>
        <p:nvSpPr>
          <p:cNvPr id="382" name="Google Shape;382;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0"/>
          <p:cNvGrpSpPr/>
          <p:nvPr/>
        </p:nvGrpSpPr>
        <p:grpSpPr>
          <a:xfrm>
            <a:off x="-9525" y="4462475"/>
            <a:ext cx="9167825" cy="595300"/>
            <a:chOff x="-9525" y="4462475"/>
            <a:chExt cx="9167825" cy="595300"/>
          </a:xfrm>
        </p:grpSpPr>
        <p:sp>
          <p:nvSpPr>
            <p:cNvPr id="386" name="Google Shape;386;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4"/>
              </a:solidFill>
              <a:prstDash val="solid"/>
              <a:round/>
              <a:headEnd len="med" w="med" type="none"/>
              <a:tailEnd len="med" w="med" type="none"/>
            </a:ln>
          </p:spPr>
        </p:sp>
        <p:sp>
          <p:nvSpPr>
            <p:cNvPr id="387" name="Google Shape;387;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4"/>
              </a:solidFill>
              <a:prstDash val="solid"/>
              <a:round/>
              <a:headEnd len="med" w="med" type="none"/>
              <a:tailEnd len="med" w="med" type="none"/>
            </a:ln>
          </p:spPr>
        </p:sp>
        <p:sp>
          <p:nvSpPr>
            <p:cNvPr id="388" name="Google Shape;388;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4"/>
              </a:solidFill>
              <a:prstDash val="solid"/>
              <a:round/>
              <a:headEnd len="med" w="med" type="none"/>
              <a:tailEnd len="med" w="med" type="none"/>
            </a:ln>
          </p:spPr>
        </p:sp>
      </p:grpSp>
      <p:grpSp>
        <p:nvGrpSpPr>
          <p:cNvPr id="389" name="Google Shape;389;p10"/>
          <p:cNvGrpSpPr/>
          <p:nvPr/>
        </p:nvGrpSpPr>
        <p:grpSpPr>
          <a:xfrm>
            <a:off x="-42837" y="4443488"/>
            <a:ext cx="9229575" cy="642788"/>
            <a:chOff x="-42837" y="4443488"/>
            <a:chExt cx="9229575" cy="642788"/>
          </a:xfrm>
        </p:grpSpPr>
        <p:sp>
          <p:nvSpPr>
            <p:cNvPr id="390" name="Google Shape;390;p10"/>
            <p:cNvSpPr/>
            <p:nvPr/>
          </p:nvSpPr>
          <p:spPr>
            <a:xfrm>
              <a:off x="1114450" y="49006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1495450" y="502927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733450" y="49721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352450" y="49626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42837" y="46054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1876450" y="48340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2257450" y="48292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2638450" y="454826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3019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3400450" y="46149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3781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4162450" y="49483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4543450" y="4667325"/>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4924450" y="45435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5305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5686450" y="47721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6067450" y="484830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6448450" y="472923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6829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7210450" y="5024513"/>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7591450" y="44434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7972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a:off x="8353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8734450" y="4557788"/>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9129738" y="4867350"/>
              <a:ext cx="57000" cy="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10"/>
          <p:cNvSpPr/>
          <p:nvPr/>
        </p:nvSpPr>
        <p:spPr>
          <a:xfrm>
            <a:off x="2990700" y="458620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1085700" y="4871950"/>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0"/>
          <p:cNvSpPr/>
          <p:nvPr/>
        </p:nvSpPr>
        <p:spPr>
          <a:xfrm>
            <a:off x="4895700" y="4516032"/>
            <a:ext cx="114600" cy="114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8.jpg"/><Relationship Id="rId6" Type="http://schemas.openxmlformats.org/officeDocument/2006/relationships/image" Target="../media/image16.jpg"/><Relationship Id="rId7" Type="http://schemas.openxmlformats.org/officeDocument/2006/relationships/image" Target="../media/image1.jpg"/><Relationship Id="rId8"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3"/>
          <p:cNvSpPr txBox="1"/>
          <p:nvPr>
            <p:ph type="ctrTitle"/>
          </p:nvPr>
        </p:nvSpPr>
        <p:spPr>
          <a:xfrm>
            <a:off x="6184975" y="2979100"/>
            <a:ext cx="2619600" cy="153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CFA RESEARCH CHALLENGE</a:t>
            </a:r>
            <a:endParaRPr sz="4000"/>
          </a:p>
        </p:txBody>
      </p:sp>
      <p:pic>
        <p:nvPicPr>
          <p:cNvPr id="468" name="Google Shape;468;p13"/>
          <p:cNvPicPr preferRelativeResize="0"/>
          <p:nvPr/>
        </p:nvPicPr>
        <p:blipFill>
          <a:blip r:embed="rId3">
            <a:alphaModFix/>
          </a:blip>
          <a:stretch>
            <a:fillRect/>
          </a:stretch>
        </p:blipFill>
        <p:spPr>
          <a:xfrm>
            <a:off x="6112400" y="131575"/>
            <a:ext cx="2619600" cy="1014975"/>
          </a:xfrm>
          <a:prstGeom prst="rect">
            <a:avLst/>
          </a:prstGeom>
          <a:noFill/>
          <a:ln>
            <a:noFill/>
          </a:ln>
        </p:spPr>
      </p:pic>
      <p:pic>
        <p:nvPicPr>
          <p:cNvPr id="469" name="Google Shape;469;p13"/>
          <p:cNvPicPr preferRelativeResize="0"/>
          <p:nvPr/>
        </p:nvPicPr>
        <p:blipFill rotWithShape="1">
          <a:blip r:embed="rId4">
            <a:alphaModFix/>
          </a:blip>
          <a:srcRect b="0" l="0" r="0" t="0"/>
          <a:stretch/>
        </p:blipFill>
        <p:spPr>
          <a:xfrm>
            <a:off x="361450" y="3149169"/>
            <a:ext cx="894300" cy="894300"/>
          </a:xfrm>
          <a:prstGeom prst="ellipse">
            <a:avLst/>
          </a:prstGeom>
          <a:noFill/>
          <a:ln>
            <a:noFill/>
          </a:ln>
        </p:spPr>
      </p:pic>
      <p:pic>
        <p:nvPicPr>
          <p:cNvPr id="470" name="Google Shape;470;p13"/>
          <p:cNvPicPr preferRelativeResize="0"/>
          <p:nvPr/>
        </p:nvPicPr>
        <p:blipFill rotWithShape="1">
          <a:blip r:embed="rId5">
            <a:alphaModFix/>
          </a:blip>
          <a:srcRect b="28032" l="0" r="0" t="5318"/>
          <a:stretch/>
        </p:blipFill>
        <p:spPr>
          <a:xfrm>
            <a:off x="1550037" y="3149169"/>
            <a:ext cx="894300" cy="894300"/>
          </a:xfrm>
          <a:prstGeom prst="ellipse">
            <a:avLst/>
          </a:prstGeom>
          <a:noFill/>
          <a:ln>
            <a:noFill/>
          </a:ln>
        </p:spPr>
      </p:pic>
      <p:pic>
        <p:nvPicPr>
          <p:cNvPr id="471" name="Google Shape;471;p13"/>
          <p:cNvPicPr preferRelativeResize="0"/>
          <p:nvPr/>
        </p:nvPicPr>
        <p:blipFill rotWithShape="1">
          <a:blip r:embed="rId6">
            <a:alphaModFix/>
          </a:blip>
          <a:srcRect b="31998" l="3888" r="8530" t="9631"/>
          <a:stretch/>
        </p:blipFill>
        <p:spPr>
          <a:xfrm>
            <a:off x="2738624" y="3149169"/>
            <a:ext cx="894300" cy="894300"/>
          </a:xfrm>
          <a:prstGeom prst="ellipse">
            <a:avLst/>
          </a:prstGeom>
          <a:noFill/>
          <a:ln>
            <a:noFill/>
          </a:ln>
        </p:spPr>
      </p:pic>
      <p:pic>
        <p:nvPicPr>
          <p:cNvPr id="472" name="Google Shape;472;p13"/>
          <p:cNvPicPr preferRelativeResize="0"/>
          <p:nvPr/>
        </p:nvPicPr>
        <p:blipFill rotWithShape="1">
          <a:blip r:embed="rId7">
            <a:alphaModFix/>
          </a:blip>
          <a:srcRect b="0" l="0" r="0" t="0"/>
          <a:stretch/>
        </p:blipFill>
        <p:spPr>
          <a:xfrm>
            <a:off x="3927212" y="3149169"/>
            <a:ext cx="894300" cy="894300"/>
          </a:xfrm>
          <a:prstGeom prst="ellipse">
            <a:avLst/>
          </a:prstGeom>
          <a:noFill/>
          <a:ln>
            <a:noFill/>
          </a:ln>
        </p:spPr>
      </p:pic>
      <p:sp>
        <p:nvSpPr>
          <p:cNvPr id="473" name="Google Shape;473;p13"/>
          <p:cNvSpPr txBox="1"/>
          <p:nvPr/>
        </p:nvSpPr>
        <p:spPr>
          <a:xfrm>
            <a:off x="421150" y="4171550"/>
            <a:ext cx="7749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200">
                <a:solidFill>
                  <a:schemeClr val="lt1"/>
                </a:solidFill>
                <a:latin typeface="Source Sans Pro"/>
                <a:ea typeface="Source Sans Pro"/>
                <a:cs typeface="Source Sans Pro"/>
                <a:sym typeface="Source Sans Pro"/>
              </a:rPr>
              <a:t>Naman Goel</a:t>
            </a:r>
            <a:endParaRPr b="1" sz="1200">
              <a:solidFill>
                <a:schemeClr val="lt1"/>
              </a:solidFill>
              <a:latin typeface="Source Sans Pro"/>
              <a:ea typeface="Source Sans Pro"/>
              <a:cs typeface="Source Sans Pro"/>
              <a:sym typeface="Source Sans Pro"/>
            </a:endParaRPr>
          </a:p>
          <a:p>
            <a:pPr indent="0" lvl="0" marL="0" marR="0" rtl="0" algn="ctr">
              <a:lnSpc>
                <a:spcPct val="100000"/>
              </a:lnSpc>
              <a:spcBef>
                <a:spcPts val="400"/>
              </a:spcBef>
              <a:spcAft>
                <a:spcPts val="400"/>
              </a:spcAft>
              <a:buNone/>
            </a:pPr>
            <a:r>
              <a:t/>
            </a:r>
            <a:endParaRPr b="1" sz="1200">
              <a:solidFill>
                <a:schemeClr val="lt1"/>
              </a:solidFill>
              <a:latin typeface="Source Sans Pro"/>
              <a:ea typeface="Source Sans Pro"/>
              <a:cs typeface="Source Sans Pro"/>
              <a:sym typeface="Source Sans Pro"/>
            </a:endParaRPr>
          </a:p>
        </p:txBody>
      </p:sp>
      <p:sp>
        <p:nvSpPr>
          <p:cNvPr id="474" name="Google Shape;474;p13"/>
          <p:cNvSpPr txBox="1"/>
          <p:nvPr/>
        </p:nvSpPr>
        <p:spPr>
          <a:xfrm>
            <a:off x="1609725" y="4171550"/>
            <a:ext cx="7749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200">
                <a:solidFill>
                  <a:schemeClr val="lt1"/>
                </a:solidFill>
                <a:latin typeface="Source Sans Pro"/>
                <a:ea typeface="Source Sans Pro"/>
                <a:cs typeface="Source Sans Pro"/>
                <a:sym typeface="Source Sans Pro"/>
              </a:rPr>
              <a:t>Ananya Mishra</a:t>
            </a:r>
            <a:endParaRPr>
              <a:solidFill>
                <a:schemeClr val="lt1"/>
              </a:solidFill>
              <a:latin typeface="Source Sans Pro"/>
              <a:ea typeface="Source Sans Pro"/>
              <a:cs typeface="Source Sans Pro"/>
              <a:sym typeface="Source Sans Pro"/>
            </a:endParaRPr>
          </a:p>
          <a:p>
            <a:pPr indent="0" lvl="0" marL="0" rtl="0" algn="ctr">
              <a:spcBef>
                <a:spcPts val="400"/>
              </a:spcBef>
              <a:spcAft>
                <a:spcPts val="400"/>
              </a:spcAft>
              <a:buNone/>
            </a:pPr>
            <a:r>
              <a:t/>
            </a:r>
            <a:endParaRPr>
              <a:solidFill>
                <a:schemeClr val="lt1"/>
              </a:solidFill>
              <a:latin typeface="Source Sans Pro"/>
              <a:ea typeface="Source Sans Pro"/>
              <a:cs typeface="Source Sans Pro"/>
              <a:sym typeface="Source Sans Pro"/>
            </a:endParaRPr>
          </a:p>
        </p:txBody>
      </p:sp>
      <p:sp>
        <p:nvSpPr>
          <p:cNvPr id="475" name="Google Shape;475;p13"/>
          <p:cNvSpPr txBox="1"/>
          <p:nvPr/>
        </p:nvSpPr>
        <p:spPr>
          <a:xfrm>
            <a:off x="2798300" y="4171550"/>
            <a:ext cx="7749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lt1"/>
                </a:solidFill>
                <a:latin typeface="Source Sans Pro"/>
                <a:ea typeface="Source Sans Pro"/>
                <a:cs typeface="Source Sans Pro"/>
                <a:sym typeface="Source Sans Pro"/>
              </a:rPr>
              <a:t>Hans Castro</a:t>
            </a:r>
            <a:endParaRPr>
              <a:solidFill>
                <a:schemeClr val="lt1"/>
              </a:solidFill>
              <a:latin typeface="Source Sans Pro"/>
              <a:ea typeface="Source Sans Pro"/>
              <a:cs typeface="Source Sans Pro"/>
              <a:sym typeface="Source Sans Pro"/>
            </a:endParaRPr>
          </a:p>
          <a:p>
            <a:pPr indent="0" lvl="0" marL="0" rtl="0" algn="ctr">
              <a:spcBef>
                <a:spcPts val="400"/>
              </a:spcBef>
              <a:spcAft>
                <a:spcPts val="400"/>
              </a:spcAft>
              <a:buNone/>
            </a:pPr>
            <a:r>
              <a:t/>
            </a:r>
            <a:endParaRPr>
              <a:solidFill>
                <a:schemeClr val="lt1"/>
              </a:solidFill>
              <a:latin typeface="Source Sans Pro"/>
              <a:ea typeface="Source Sans Pro"/>
              <a:cs typeface="Source Sans Pro"/>
              <a:sym typeface="Source Sans Pro"/>
            </a:endParaRPr>
          </a:p>
        </p:txBody>
      </p:sp>
      <p:sp>
        <p:nvSpPr>
          <p:cNvPr id="476" name="Google Shape;476;p13"/>
          <p:cNvSpPr txBox="1"/>
          <p:nvPr/>
        </p:nvSpPr>
        <p:spPr>
          <a:xfrm>
            <a:off x="3927200" y="4171550"/>
            <a:ext cx="8943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lt1"/>
                </a:solidFill>
                <a:latin typeface="Source Sans Pro"/>
                <a:ea typeface="Source Sans Pro"/>
                <a:cs typeface="Source Sans Pro"/>
                <a:sym typeface="Source Sans Pro"/>
              </a:rPr>
              <a:t>Madhur Jiwtani</a:t>
            </a:r>
            <a:endParaRPr b="1" sz="1200">
              <a:solidFill>
                <a:schemeClr val="lt1"/>
              </a:solidFill>
              <a:latin typeface="Source Sans Pro"/>
              <a:ea typeface="Source Sans Pro"/>
              <a:cs typeface="Source Sans Pro"/>
              <a:sym typeface="Source Sans Pro"/>
            </a:endParaRPr>
          </a:p>
          <a:p>
            <a:pPr indent="0" lvl="0" marL="0" rtl="0" algn="ctr">
              <a:spcBef>
                <a:spcPts val="400"/>
              </a:spcBef>
              <a:spcAft>
                <a:spcPts val="400"/>
              </a:spcAft>
              <a:buNone/>
            </a:pPr>
            <a:r>
              <a:t/>
            </a:r>
            <a:endParaRPr>
              <a:solidFill>
                <a:schemeClr val="lt1"/>
              </a:solidFill>
              <a:latin typeface="Source Sans Pro"/>
              <a:ea typeface="Source Sans Pro"/>
              <a:cs typeface="Source Sans Pro"/>
              <a:sym typeface="Source Sans Pro"/>
            </a:endParaRPr>
          </a:p>
        </p:txBody>
      </p:sp>
      <p:pic>
        <p:nvPicPr>
          <p:cNvPr id="477" name="Google Shape;477;p13"/>
          <p:cNvPicPr preferRelativeResize="0"/>
          <p:nvPr/>
        </p:nvPicPr>
        <p:blipFill rotWithShape="1">
          <a:blip r:embed="rId8">
            <a:alphaModFix/>
          </a:blip>
          <a:srcRect b="28032" l="0" r="0" t="5318"/>
          <a:stretch/>
        </p:blipFill>
        <p:spPr>
          <a:xfrm>
            <a:off x="5115787" y="3149169"/>
            <a:ext cx="894300" cy="894300"/>
          </a:xfrm>
          <a:prstGeom prst="ellipse">
            <a:avLst/>
          </a:prstGeom>
          <a:noFill/>
          <a:ln>
            <a:noFill/>
          </a:ln>
        </p:spPr>
      </p:pic>
      <p:sp>
        <p:nvSpPr>
          <p:cNvPr id="478" name="Google Shape;478;p13"/>
          <p:cNvSpPr txBox="1"/>
          <p:nvPr/>
        </p:nvSpPr>
        <p:spPr>
          <a:xfrm>
            <a:off x="5020688" y="4043475"/>
            <a:ext cx="9651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400"/>
              </a:spcAft>
              <a:buNone/>
            </a:pPr>
            <a:r>
              <a:rPr b="1" lang="en" sz="1200">
                <a:solidFill>
                  <a:schemeClr val="lt1"/>
                </a:solidFill>
                <a:latin typeface="Source Sans Pro"/>
                <a:ea typeface="Source Sans Pro"/>
                <a:cs typeface="Source Sans Pro"/>
                <a:sym typeface="Source Sans Pro"/>
              </a:rPr>
              <a:t>Manan Shah</a:t>
            </a:r>
            <a:endParaRPr b="1" sz="1200">
              <a:solidFill>
                <a:schemeClr val="lt1"/>
              </a:solidFill>
              <a:latin typeface="Source Sans Pro"/>
              <a:ea typeface="Source Sans Pro"/>
              <a:cs typeface="Source Sans Pro"/>
              <a:sym typeface="Source Sans Pro"/>
            </a:endParaRPr>
          </a:p>
        </p:txBody>
      </p:sp>
      <p:sp>
        <p:nvSpPr>
          <p:cNvPr id="479" name="Google Shape;479;p13"/>
          <p:cNvSpPr txBox="1"/>
          <p:nvPr>
            <p:ph type="ctrTitle"/>
          </p:nvPr>
        </p:nvSpPr>
        <p:spPr>
          <a:xfrm>
            <a:off x="361450" y="241350"/>
            <a:ext cx="5624400" cy="16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Team R</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2"/>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BRAND FOCUS</a:t>
            </a:r>
            <a:endParaRPr/>
          </a:p>
        </p:txBody>
      </p:sp>
      <p:sp>
        <p:nvSpPr>
          <p:cNvPr id="692" name="Google Shape;692;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3" name="Google Shape;693;p22"/>
          <p:cNvSpPr/>
          <p:nvPr/>
        </p:nvSpPr>
        <p:spPr>
          <a:xfrm>
            <a:off x="7800103" y="3339578"/>
            <a:ext cx="1051481" cy="1045331"/>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7" name="Shape 697"/>
        <p:cNvGrpSpPr/>
        <p:nvPr/>
      </p:nvGrpSpPr>
      <p:grpSpPr>
        <a:xfrm>
          <a:off x="0" y="0"/>
          <a:ext cx="0" cy="0"/>
          <a:chOff x="0" y="0"/>
          <a:chExt cx="0" cy="0"/>
        </a:xfrm>
      </p:grpSpPr>
      <p:sp>
        <p:nvSpPr>
          <p:cNvPr id="698" name="Google Shape;698;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99" name="Google Shape;699;p23"/>
          <p:cNvGrpSpPr/>
          <p:nvPr/>
        </p:nvGrpSpPr>
        <p:grpSpPr>
          <a:xfrm>
            <a:off x="904000" y="609125"/>
            <a:ext cx="7336002" cy="3787424"/>
            <a:chOff x="904000" y="486350"/>
            <a:chExt cx="7336002" cy="3787424"/>
          </a:xfrm>
        </p:grpSpPr>
        <p:pic>
          <p:nvPicPr>
            <p:cNvPr id="700" name="Google Shape;700;p23"/>
            <p:cNvPicPr preferRelativeResize="0"/>
            <p:nvPr/>
          </p:nvPicPr>
          <p:blipFill>
            <a:blip r:embed="rId3">
              <a:alphaModFix/>
            </a:blip>
            <a:stretch>
              <a:fillRect/>
            </a:stretch>
          </p:blipFill>
          <p:spPr>
            <a:xfrm>
              <a:off x="904000" y="486350"/>
              <a:ext cx="7336002" cy="3787424"/>
            </a:xfrm>
            <a:prstGeom prst="rect">
              <a:avLst/>
            </a:prstGeom>
            <a:noFill/>
            <a:ln>
              <a:noFill/>
            </a:ln>
          </p:spPr>
        </p:pic>
        <p:sp>
          <p:nvSpPr>
            <p:cNvPr id="701" name="Google Shape;701;p23"/>
            <p:cNvSpPr/>
            <p:nvPr/>
          </p:nvSpPr>
          <p:spPr>
            <a:xfrm>
              <a:off x="1734425" y="3397100"/>
              <a:ext cx="741600" cy="56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2771975" y="3301400"/>
              <a:ext cx="741600" cy="65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3821487" y="3146000"/>
              <a:ext cx="741600" cy="81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4870975" y="3011325"/>
              <a:ext cx="741600" cy="94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5932437" y="2816850"/>
              <a:ext cx="741600" cy="1142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6993875" y="2694125"/>
              <a:ext cx="741600" cy="126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23"/>
          <p:cNvSpPr/>
          <p:nvPr/>
        </p:nvSpPr>
        <p:spPr>
          <a:xfrm>
            <a:off x="1013550" y="0"/>
            <a:ext cx="33882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BRAND FOCUS</a:t>
            </a:r>
            <a:endParaRPr b="1" sz="1600">
              <a:solidFill>
                <a:schemeClr val="lt1"/>
              </a:solidFill>
              <a:latin typeface="Source Sans Pro"/>
              <a:ea typeface="Source Sans Pro"/>
              <a:cs typeface="Source Sans Pro"/>
              <a:sym typeface="Source Sans Pro"/>
            </a:endParaRPr>
          </a:p>
        </p:txBody>
      </p:sp>
      <p:sp>
        <p:nvSpPr>
          <p:cNvPr id="708" name="Google Shape;708;p23"/>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6</a:t>
            </a:r>
            <a:endParaRPr b="1" sz="1600">
              <a:solidFill>
                <a:schemeClr val="dk1"/>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4" name="Google Shape;714;p24"/>
          <p:cNvPicPr preferRelativeResize="0"/>
          <p:nvPr/>
        </p:nvPicPr>
        <p:blipFill rotWithShape="1">
          <a:blip r:embed="rId3">
            <a:alphaModFix/>
          </a:blip>
          <a:srcRect b="5003" l="4590" r="3421" t="8273"/>
          <a:stretch/>
        </p:blipFill>
        <p:spPr>
          <a:xfrm>
            <a:off x="3506600" y="655150"/>
            <a:ext cx="5429507" cy="3545526"/>
          </a:xfrm>
          <a:prstGeom prst="rect">
            <a:avLst/>
          </a:prstGeom>
          <a:noFill/>
          <a:ln>
            <a:noFill/>
          </a:ln>
        </p:spPr>
      </p:pic>
      <p:sp>
        <p:nvSpPr>
          <p:cNvPr id="715" name="Google Shape;715;p24"/>
          <p:cNvSpPr/>
          <p:nvPr/>
        </p:nvSpPr>
        <p:spPr>
          <a:xfrm>
            <a:off x="1013550" y="0"/>
            <a:ext cx="33882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BRAND FOCUS</a:t>
            </a:r>
            <a:endParaRPr b="1" sz="1600">
              <a:solidFill>
                <a:schemeClr val="lt1"/>
              </a:solidFill>
              <a:latin typeface="Source Sans Pro"/>
              <a:ea typeface="Source Sans Pro"/>
              <a:cs typeface="Source Sans Pro"/>
              <a:sym typeface="Source Sans Pro"/>
            </a:endParaRPr>
          </a:p>
        </p:txBody>
      </p:sp>
      <p:sp>
        <p:nvSpPr>
          <p:cNvPr id="716" name="Google Shape;716;p24"/>
          <p:cNvSpPr/>
          <p:nvPr/>
        </p:nvSpPr>
        <p:spPr>
          <a:xfrm>
            <a:off x="-10" y="0"/>
            <a:ext cx="11763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5</a:t>
            </a:r>
            <a:endParaRPr b="1" sz="1600">
              <a:solidFill>
                <a:schemeClr val="dk1"/>
              </a:solidFill>
              <a:latin typeface="Source Sans Pro"/>
              <a:ea typeface="Source Sans Pro"/>
              <a:cs typeface="Source Sans Pro"/>
              <a:sym typeface="Source Sans Pro"/>
            </a:endParaRPr>
          </a:p>
        </p:txBody>
      </p:sp>
      <p:sp>
        <p:nvSpPr>
          <p:cNvPr id="717" name="Google Shape;717;p24"/>
          <p:cNvSpPr/>
          <p:nvPr/>
        </p:nvSpPr>
        <p:spPr>
          <a:xfrm>
            <a:off x="318250" y="1187738"/>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Open Sans"/>
                <a:ea typeface="Open Sans"/>
                <a:cs typeface="Open Sans"/>
                <a:sym typeface="Open Sans"/>
              </a:rPr>
              <a:t>1</a:t>
            </a:r>
            <a:endParaRPr b="1" sz="2000">
              <a:solidFill>
                <a:schemeClr val="lt1"/>
              </a:solidFill>
              <a:latin typeface="Open Sans"/>
              <a:ea typeface="Open Sans"/>
              <a:cs typeface="Open Sans"/>
              <a:sym typeface="Open Sans"/>
            </a:endParaRPr>
          </a:p>
        </p:txBody>
      </p:sp>
      <p:sp>
        <p:nvSpPr>
          <p:cNvPr id="718" name="Google Shape;718;p24"/>
          <p:cNvSpPr/>
          <p:nvPr/>
        </p:nvSpPr>
        <p:spPr>
          <a:xfrm>
            <a:off x="897475" y="1218138"/>
            <a:ext cx="1530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Sans Pro"/>
                <a:ea typeface="Source Sans Pro"/>
                <a:cs typeface="Source Sans Pro"/>
                <a:sym typeface="Source Sans Pro"/>
              </a:rPr>
              <a:t>More stable</a:t>
            </a:r>
            <a:endParaRPr>
              <a:solidFill>
                <a:srgbClr val="000000"/>
              </a:solidFill>
              <a:latin typeface="Source Sans Pro"/>
              <a:ea typeface="Source Sans Pro"/>
              <a:cs typeface="Source Sans Pro"/>
              <a:sym typeface="Source Sans Pro"/>
            </a:endParaRPr>
          </a:p>
        </p:txBody>
      </p:sp>
      <p:sp>
        <p:nvSpPr>
          <p:cNvPr id="719" name="Google Shape;719;p24"/>
          <p:cNvSpPr/>
          <p:nvPr/>
        </p:nvSpPr>
        <p:spPr>
          <a:xfrm>
            <a:off x="891025" y="1874213"/>
            <a:ext cx="2478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Sans Pro"/>
                <a:ea typeface="Source Sans Pro"/>
                <a:cs typeface="Source Sans Pro"/>
                <a:sym typeface="Source Sans Pro"/>
              </a:rPr>
              <a:t>Less financially leveraged </a:t>
            </a:r>
            <a:endParaRPr>
              <a:solidFill>
                <a:srgbClr val="000000"/>
              </a:solidFill>
              <a:latin typeface="Source Sans Pro"/>
              <a:ea typeface="Source Sans Pro"/>
              <a:cs typeface="Source Sans Pro"/>
              <a:sym typeface="Source Sans Pro"/>
            </a:endParaRPr>
          </a:p>
        </p:txBody>
      </p:sp>
      <p:sp>
        <p:nvSpPr>
          <p:cNvPr id="720" name="Google Shape;720;p24"/>
          <p:cNvSpPr/>
          <p:nvPr/>
        </p:nvSpPr>
        <p:spPr>
          <a:xfrm>
            <a:off x="897475" y="2530288"/>
            <a:ext cx="2149500" cy="49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Sans Pro"/>
                <a:ea typeface="Source Sans Pro"/>
                <a:cs typeface="Source Sans Pro"/>
                <a:sym typeface="Source Sans Pro"/>
              </a:rPr>
              <a:t>Higher margins compared to retailers</a:t>
            </a:r>
            <a:endParaRPr>
              <a:solidFill>
                <a:srgbClr val="000000"/>
              </a:solidFill>
              <a:latin typeface="Source Sans Pro"/>
              <a:ea typeface="Source Sans Pro"/>
              <a:cs typeface="Source Sans Pro"/>
              <a:sym typeface="Source Sans Pro"/>
            </a:endParaRPr>
          </a:p>
        </p:txBody>
      </p:sp>
      <p:sp>
        <p:nvSpPr>
          <p:cNvPr id="721" name="Google Shape;721;p24"/>
          <p:cNvSpPr/>
          <p:nvPr/>
        </p:nvSpPr>
        <p:spPr>
          <a:xfrm>
            <a:off x="897463" y="3201050"/>
            <a:ext cx="2478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Source Sans Pro"/>
                <a:ea typeface="Source Sans Pro"/>
                <a:cs typeface="Source Sans Pro"/>
                <a:sym typeface="Source Sans Pro"/>
              </a:rPr>
              <a:t>Higher spend potential</a:t>
            </a:r>
            <a:endParaRPr>
              <a:solidFill>
                <a:srgbClr val="000000"/>
              </a:solidFill>
              <a:latin typeface="Source Sans Pro"/>
              <a:ea typeface="Source Sans Pro"/>
              <a:cs typeface="Source Sans Pro"/>
              <a:sym typeface="Source Sans Pro"/>
            </a:endParaRPr>
          </a:p>
        </p:txBody>
      </p:sp>
      <p:sp>
        <p:nvSpPr>
          <p:cNvPr id="722" name="Google Shape;722;p24"/>
          <p:cNvSpPr/>
          <p:nvPr/>
        </p:nvSpPr>
        <p:spPr>
          <a:xfrm>
            <a:off x="318250" y="1847963"/>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lt1"/>
                </a:solidFill>
                <a:latin typeface="Open Sans"/>
                <a:ea typeface="Open Sans"/>
                <a:cs typeface="Open Sans"/>
                <a:sym typeface="Open Sans"/>
              </a:rPr>
              <a:t>2</a:t>
            </a:r>
            <a:endParaRPr b="1" sz="2000">
              <a:latin typeface="Open Sans"/>
              <a:ea typeface="Open Sans"/>
              <a:cs typeface="Open Sans"/>
              <a:sym typeface="Open Sans"/>
            </a:endParaRPr>
          </a:p>
        </p:txBody>
      </p:sp>
      <p:sp>
        <p:nvSpPr>
          <p:cNvPr id="723" name="Google Shape;723;p24"/>
          <p:cNvSpPr/>
          <p:nvPr/>
        </p:nvSpPr>
        <p:spPr>
          <a:xfrm>
            <a:off x="318250" y="2504075"/>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lt1"/>
                </a:solidFill>
                <a:latin typeface="Open Sans"/>
                <a:ea typeface="Open Sans"/>
                <a:cs typeface="Open Sans"/>
                <a:sym typeface="Open Sans"/>
              </a:rPr>
              <a:t>3</a:t>
            </a:r>
            <a:endParaRPr b="1" sz="2000">
              <a:latin typeface="Open Sans"/>
              <a:ea typeface="Open Sans"/>
              <a:cs typeface="Open Sans"/>
              <a:sym typeface="Open Sans"/>
            </a:endParaRPr>
          </a:p>
        </p:txBody>
      </p:sp>
      <p:sp>
        <p:nvSpPr>
          <p:cNvPr id="724" name="Google Shape;724;p24"/>
          <p:cNvSpPr/>
          <p:nvPr/>
        </p:nvSpPr>
        <p:spPr>
          <a:xfrm>
            <a:off x="318250" y="3160175"/>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lt1"/>
                </a:solidFill>
                <a:latin typeface="Open Sans"/>
                <a:ea typeface="Open Sans"/>
                <a:cs typeface="Open Sans"/>
                <a:sym typeface="Open Sans"/>
              </a:rPr>
              <a:t>4</a:t>
            </a:r>
            <a:endParaRPr b="1" sz="2000">
              <a:solidFill>
                <a:schemeClr val="l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0" name="Google Shape;730;p25"/>
          <p:cNvSpPr/>
          <p:nvPr/>
        </p:nvSpPr>
        <p:spPr>
          <a:xfrm>
            <a:off x="1013550" y="0"/>
            <a:ext cx="33882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BRAND FOCUS</a:t>
            </a:r>
            <a:endParaRPr b="1" sz="1600">
              <a:solidFill>
                <a:schemeClr val="lt1"/>
              </a:solidFill>
              <a:latin typeface="Source Sans Pro"/>
              <a:ea typeface="Source Sans Pro"/>
              <a:cs typeface="Source Sans Pro"/>
              <a:sym typeface="Source Sans Pro"/>
            </a:endParaRPr>
          </a:p>
        </p:txBody>
      </p:sp>
      <p:sp>
        <p:nvSpPr>
          <p:cNvPr id="731" name="Google Shape;731;p25"/>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5</a:t>
            </a:r>
            <a:endParaRPr b="1" sz="1600">
              <a:solidFill>
                <a:schemeClr val="dk1"/>
              </a:solidFill>
              <a:latin typeface="Source Sans Pro"/>
              <a:ea typeface="Source Sans Pro"/>
              <a:cs typeface="Source Sans Pro"/>
              <a:sym typeface="Source Sans Pro"/>
            </a:endParaRPr>
          </a:p>
        </p:txBody>
      </p:sp>
      <p:pic>
        <p:nvPicPr>
          <p:cNvPr id="732" name="Google Shape;732;p25"/>
          <p:cNvPicPr preferRelativeResize="0"/>
          <p:nvPr/>
        </p:nvPicPr>
        <p:blipFill rotWithShape="1">
          <a:blip r:embed="rId3">
            <a:alphaModFix/>
          </a:blip>
          <a:srcRect b="4557" l="3971" r="5767" t="18849"/>
          <a:stretch/>
        </p:blipFill>
        <p:spPr>
          <a:xfrm>
            <a:off x="2271070" y="815838"/>
            <a:ext cx="6285705" cy="2998987"/>
          </a:xfrm>
          <a:prstGeom prst="rect">
            <a:avLst/>
          </a:prstGeom>
          <a:noFill/>
          <a:ln>
            <a:noFill/>
          </a:ln>
        </p:spPr>
      </p:pic>
      <p:sp>
        <p:nvSpPr>
          <p:cNvPr id="733" name="Google Shape;733;p25"/>
          <p:cNvSpPr txBox="1"/>
          <p:nvPr/>
        </p:nvSpPr>
        <p:spPr>
          <a:xfrm>
            <a:off x="396075" y="1791988"/>
            <a:ext cx="187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Brands are accelerating </a:t>
            </a:r>
            <a:r>
              <a:rPr lang="en">
                <a:latin typeface="Source Sans Pro"/>
                <a:ea typeface="Source Sans Pro"/>
                <a:cs typeface="Source Sans Pro"/>
                <a:sym typeface="Source Sans Pro"/>
              </a:rPr>
              <a:t>Annual Recurring Revenue (ARR) Growth</a:t>
            </a: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9" name="Google Shape;739;p26"/>
          <p:cNvPicPr preferRelativeResize="0"/>
          <p:nvPr/>
        </p:nvPicPr>
        <p:blipFill>
          <a:blip r:embed="rId3">
            <a:alphaModFix/>
          </a:blip>
          <a:stretch>
            <a:fillRect/>
          </a:stretch>
        </p:blipFill>
        <p:spPr>
          <a:xfrm>
            <a:off x="152400" y="271725"/>
            <a:ext cx="8839198" cy="3860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27"/>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PRODUCT OFFERINGS AND DEVELOPMENT</a:t>
            </a:r>
            <a:endParaRPr/>
          </a:p>
        </p:txBody>
      </p:sp>
      <p:sp>
        <p:nvSpPr>
          <p:cNvPr id="745" name="Google Shape;745;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6" name="Google Shape;746;p27"/>
          <p:cNvSpPr/>
          <p:nvPr/>
        </p:nvSpPr>
        <p:spPr>
          <a:xfrm>
            <a:off x="7851555" y="3031142"/>
            <a:ext cx="904357" cy="90430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2" name="Google Shape;752;p28"/>
          <p:cNvSpPr/>
          <p:nvPr/>
        </p:nvSpPr>
        <p:spPr>
          <a:xfrm>
            <a:off x="1013550" y="0"/>
            <a:ext cx="42615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PRODUCT OFFERINGS AND DEVELOPMENT</a:t>
            </a:r>
            <a:endParaRPr b="1" sz="1600">
              <a:solidFill>
                <a:schemeClr val="lt1"/>
              </a:solidFill>
              <a:latin typeface="Source Sans Pro"/>
              <a:ea typeface="Source Sans Pro"/>
              <a:cs typeface="Source Sans Pro"/>
              <a:sym typeface="Source Sans Pro"/>
            </a:endParaRPr>
          </a:p>
        </p:txBody>
      </p:sp>
      <p:sp>
        <p:nvSpPr>
          <p:cNvPr id="753" name="Google Shape;753;p28"/>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7</a:t>
            </a:r>
            <a:endParaRPr b="1" sz="1600">
              <a:solidFill>
                <a:schemeClr val="dk1"/>
              </a:solidFill>
              <a:latin typeface="Source Sans Pro"/>
              <a:ea typeface="Source Sans Pro"/>
              <a:cs typeface="Source Sans Pro"/>
              <a:sym typeface="Source Sans Pro"/>
            </a:endParaRPr>
          </a:p>
        </p:txBody>
      </p:sp>
      <p:pic>
        <p:nvPicPr>
          <p:cNvPr id="754" name="Google Shape;754;p28"/>
          <p:cNvPicPr preferRelativeResize="0"/>
          <p:nvPr/>
        </p:nvPicPr>
        <p:blipFill rotWithShape="1">
          <a:blip r:embed="rId3">
            <a:alphaModFix/>
          </a:blip>
          <a:srcRect b="8467" l="5587" r="5862" t="5392"/>
          <a:stretch/>
        </p:blipFill>
        <p:spPr>
          <a:xfrm>
            <a:off x="3378275" y="524800"/>
            <a:ext cx="5234099" cy="3818724"/>
          </a:xfrm>
          <a:prstGeom prst="rect">
            <a:avLst/>
          </a:prstGeom>
          <a:noFill/>
          <a:ln>
            <a:noFill/>
          </a:ln>
        </p:spPr>
      </p:pic>
      <p:sp>
        <p:nvSpPr>
          <p:cNvPr id="755" name="Google Shape;755;p28"/>
          <p:cNvSpPr txBox="1"/>
          <p:nvPr>
            <p:ph idx="4294967295" type="ctrTitle"/>
          </p:nvPr>
        </p:nvSpPr>
        <p:spPr>
          <a:xfrm>
            <a:off x="299025" y="756475"/>
            <a:ext cx="26916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13.62</a:t>
            </a:r>
            <a:r>
              <a:rPr lang="en" sz="4800">
                <a:solidFill>
                  <a:schemeClr val="accent2"/>
                </a:solidFill>
              </a:rPr>
              <a:t>%</a:t>
            </a:r>
            <a:endParaRPr sz="4800">
              <a:solidFill>
                <a:schemeClr val="accent2"/>
              </a:solidFill>
            </a:endParaRPr>
          </a:p>
        </p:txBody>
      </p:sp>
      <p:sp>
        <p:nvSpPr>
          <p:cNvPr id="756" name="Google Shape;756;p28"/>
          <p:cNvSpPr txBox="1"/>
          <p:nvPr>
            <p:ph idx="4294967295" type="subTitle"/>
          </p:nvPr>
        </p:nvSpPr>
        <p:spPr>
          <a:xfrm>
            <a:off x="299025" y="1367374"/>
            <a:ext cx="2691600" cy="894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latin typeface="Open Sans"/>
                <a:ea typeface="Open Sans"/>
                <a:cs typeface="Open Sans"/>
                <a:sym typeface="Open Sans"/>
              </a:rPr>
              <a:t>Investment in R&amp;D, to develop and improve technology</a:t>
            </a:r>
            <a:endParaRPr sz="1400"/>
          </a:p>
        </p:txBody>
      </p:sp>
      <p:sp>
        <p:nvSpPr>
          <p:cNvPr id="757" name="Google Shape;757;p28"/>
          <p:cNvSpPr txBox="1"/>
          <p:nvPr>
            <p:ph idx="4294967295" type="ctrTitle"/>
          </p:nvPr>
        </p:nvSpPr>
        <p:spPr>
          <a:xfrm>
            <a:off x="299025" y="2489550"/>
            <a:ext cx="28110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1</a:t>
            </a:r>
            <a:r>
              <a:rPr lang="en" sz="4800">
                <a:solidFill>
                  <a:schemeClr val="accent2"/>
                </a:solidFill>
              </a:rPr>
              <a:t>-</a:t>
            </a:r>
            <a:r>
              <a:rPr lang="en" sz="4800">
                <a:solidFill>
                  <a:schemeClr val="accent2"/>
                </a:solidFill>
              </a:rPr>
              <a:t>to-</a:t>
            </a:r>
            <a:r>
              <a:rPr lang="en" sz="4800"/>
              <a:t>many</a:t>
            </a:r>
            <a:endParaRPr sz="4800"/>
          </a:p>
        </p:txBody>
      </p:sp>
      <p:sp>
        <p:nvSpPr>
          <p:cNvPr id="758" name="Google Shape;758;p28"/>
          <p:cNvSpPr txBox="1"/>
          <p:nvPr>
            <p:ph idx="4294967295" type="subTitle"/>
          </p:nvPr>
        </p:nvSpPr>
        <p:spPr>
          <a:xfrm>
            <a:off x="299025" y="3278149"/>
            <a:ext cx="2691600" cy="894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latin typeface="Open Sans"/>
                <a:ea typeface="Open Sans"/>
                <a:cs typeface="Open Sans"/>
                <a:sym typeface="Open Sans"/>
              </a:rPr>
              <a:t>Multiple integrated solutions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29"/>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FINANCIAL ANALYSIS</a:t>
            </a:r>
            <a:endParaRPr/>
          </a:p>
        </p:txBody>
      </p:sp>
      <p:sp>
        <p:nvSpPr>
          <p:cNvPr id="764" name="Google Shape;764;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65" name="Google Shape;765;p29"/>
          <p:cNvGrpSpPr/>
          <p:nvPr/>
        </p:nvGrpSpPr>
        <p:grpSpPr>
          <a:xfrm>
            <a:off x="7942409" y="3153736"/>
            <a:ext cx="299852" cy="1092622"/>
            <a:chOff x="727175" y="2957625"/>
            <a:chExt cx="130700" cy="476275"/>
          </a:xfrm>
        </p:grpSpPr>
        <p:sp>
          <p:nvSpPr>
            <p:cNvPr id="766" name="Google Shape;766;p29"/>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3" name="Google Shape;773;p30"/>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REVENUE ESTIMATE</a:t>
            </a:r>
            <a:endParaRPr b="1" sz="1600">
              <a:solidFill>
                <a:schemeClr val="lt1"/>
              </a:solidFill>
              <a:latin typeface="Source Sans Pro"/>
              <a:ea typeface="Source Sans Pro"/>
              <a:cs typeface="Source Sans Pro"/>
              <a:sym typeface="Source Sans Pro"/>
            </a:endParaRPr>
          </a:p>
        </p:txBody>
      </p:sp>
      <p:sp>
        <p:nvSpPr>
          <p:cNvPr id="774" name="Google Shape;774;p30"/>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8.1</a:t>
            </a:r>
            <a:endParaRPr b="1" sz="1600">
              <a:solidFill>
                <a:schemeClr val="dk1"/>
              </a:solidFill>
              <a:latin typeface="Source Sans Pro"/>
              <a:ea typeface="Source Sans Pro"/>
              <a:cs typeface="Source Sans Pro"/>
              <a:sym typeface="Source Sans Pro"/>
            </a:endParaRPr>
          </a:p>
        </p:txBody>
      </p:sp>
      <p:sp>
        <p:nvSpPr>
          <p:cNvPr id="775" name="Google Shape;775;p30"/>
          <p:cNvSpPr/>
          <p:nvPr/>
        </p:nvSpPr>
        <p:spPr>
          <a:xfrm>
            <a:off x="294325" y="1893675"/>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lt1"/>
                </a:solidFill>
                <a:latin typeface="Open Sans"/>
                <a:ea typeface="Open Sans"/>
                <a:cs typeface="Open Sans"/>
                <a:sym typeface="Open Sans"/>
              </a:rPr>
              <a:t>1</a:t>
            </a:r>
            <a:endParaRPr b="1" sz="2000">
              <a:solidFill>
                <a:schemeClr val="lt1"/>
              </a:solidFill>
              <a:latin typeface="Open Sans"/>
              <a:ea typeface="Open Sans"/>
              <a:cs typeface="Open Sans"/>
              <a:sym typeface="Open Sans"/>
            </a:endParaRPr>
          </a:p>
        </p:txBody>
      </p:sp>
      <p:sp>
        <p:nvSpPr>
          <p:cNvPr id="776" name="Google Shape;776;p30"/>
          <p:cNvSpPr/>
          <p:nvPr/>
        </p:nvSpPr>
        <p:spPr>
          <a:xfrm>
            <a:off x="873550" y="1924088"/>
            <a:ext cx="2149500" cy="50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Pandemic and ecommerce </a:t>
            </a:r>
            <a:r>
              <a:rPr lang="en">
                <a:latin typeface="Source Sans Pro"/>
                <a:ea typeface="Source Sans Pro"/>
                <a:cs typeface="Source Sans Pro"/>
                <a:sym typeface="Source Sans Pro"/>
              </a:rPr>
              <a:t>boom</a:t>
            </a:r>
            <a:endParaRPr>
              <a:solidFill>
                <a:srgbClr val="000000"/>
              </a:solidFill>
              <a:latin typeface="Source Sans Pro"/>
              <a:ea typeface="Source Sans Pro"/>
              <a:cs typeface="Source Sans Pro"/>
              <a:sym typeface="Source Sans Pro"/>
            </a:endParaRPr>
          </a:p>
        </p:txBody>
      </p:sp>
      <p:sp>
        <p:nvSpPr>
          <p:cNvPr id="777" name="Google Shape;777;p30"/>
          <p:cNvSpPr/>
          <p:nvPr/>
        </p:nvSpPr>
        <p:spPr>
          <a:xfrm>
            <a:off x="867100" y="2580163"/>
            <a:ext cx="2478900" cy="49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Recent acquisitions</a:t>
            </a:r>
            <a:endParaRPr>
              <a:solidFill>
                <a:srgbClr val="000000"/>
              </a:solidFill>
              <a:latin typeface="Source Sans Pro"/>
              <a:ea typeface="Source Sans Pro"/>
              <a:cs typeface="Source Sans Pro"/>
              <a:sym typeface="Source Sans Pro"/>
            </a:endParaRPr>
          </a:p>
        </p:txBody>
      </p:sp>
      <p:sp>
        <p:nvSpPr>
          <p:cNvPr id="778" name="Google Shape;778;p30"/>
          <p:cNvSpPr/>
          <p:nvPr/>
        </p:nvSpPr>
        <p:spPr>
          <a:xfrm>
            <a:off x="873550" y="3236225"/>
            <a:ext cx="2149500" cy="49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Focus on bigger brands</a:t>
            </a:r>
            <a:endParaRPr>
              <a:solidFill>
                <a:srgbClr val="000000"/>
              </a:solidFill>
              <a:latin typeface="Source Sans Pro"/>
              <a:ea typeface="Source Sans Pro"/>
              <a:cs typeface="Source Sans Pro"/>
              <a:sym typeface="Source Sans Pro"/>
            </a:endParaRPr>
          </a:p>
        </p:txBody>
      </p:sp>
      <p:sp>
        <p:nvSpPr>
          <p:cNvPr id="779" name="Google Shape;779;p30"/>
          <p:cNvSpPr/>
          <p:nvPr/>
        </p:nvSpPr>
        <p:spPr>
          <a:xfrm>
            <a:off x="294325" y="2553900"/>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lt1"/>
                </a:solidFill>
                <a:latin typeface="Open Sans"/>
                <a:ea typeface="Open Sans"/>
                <a:cs typeface="Open Sans"/>
                <a:sym typeface="Open Sans"/>
              </a:rPr>
              <a:t>2</a:t>
            </a:r>
            <a:endParaRPr b="1" sz="2000">
              <a:solidFill>
                <a:schemeClr val="lt1"/>
              </a:solidFill>
              <a:latin typeface="Open Sans"/>
              <a:ea typeface="Open Sans"/>
              <a:cs typeface="Open Sans"/>
              <a:sym typeface="Open Sans"/>
            </a:endParaRPr>
          </a:p>
        </p:txBody>
      </p:sp>
      <p:sp>
        <p:nvSpPr>
          <p:cNvPr id="780" name="Google Shape;780;p30"/>
          <p:cNvSpPr/>
          <p:nvPr/>
        </p:nvSpPr>
        <p:spPr>
          <a:xfrm>
            <a:off x="294325" y="3210013"/>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lt1"/>
                </a:solidFill>
                <a:latin typeface="Open Sans"/>
                <a:ea typeface="Open Sans"/>
                <a:cs typeface="Open Sans"/>
                <a:sym typeface="Open Sans"/>
              </a:rPr>
              <a:t>3</a:t>
            </a:r>
            <a:endParaRPr b="1" sz="2000">
              <a:solidFill>
                <a:schemeClr val="lt1"/>
              </a:solidFill>
              <a:latin typeface="Open Sans"/>
              <a:ea typeface="Open Sans"/>
              <a:cs typeface="Open Sans"/>
              <a:sym typeface="Open Sans"/>
            </a:endParaRPr>
          </a:p>
        </p:txBody>
      </p:sp>
      <p:pic>
        <p:nvPicPr>
          <p:cNvPr id="781" name="Google Shape;781;p30"/>
          <p:cNvPicPr preferRelativeResize="0"/>
          <p:nvPr/>
        </p:nvPicPr>
        <p:blipFill rotWithShape="1">
          <a:blip r:embed="rId3">
            <a:alphaModFix/>
          </a:blip>
          <a:srcRect b="8217" l="6702" r="5222" t="8275"/>
          <a:stretch/>
        </p:blipFill>
        <p:spPr>
          <a:xfrm>
            <a:off x="3118300" y="470399"/>
            <a:ext cx="5451374" cy="3876593"/>
          </a:xfrm>
          <a:prstGeom prst="rect">
            <a:avLst/>
          </a:prstGeom>
          <a:noFill/>
          <a:ln>
            <a:noFill/>
          </a:ln>
        </p:spPr>
      </p:pic>
      <p:sp>
        <p:nvSpPr>
          <p:cNvPr id="782" name="Google Shape;782;p30"/>
          <p:cNvSpPr txBox="1"/>
          <p:nvPr>
            <p:ph idx="4294967295" type="ctrTitle"/>
          </p:nvPr>
        </p:nvSpPr>
        <p:spPr>
          <a:xfrm>
            <a:off x="294325" y="1087666"/>
            <a:ext cx="2607000" cy="65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Factors contributing to high revenue projections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8" name="Google Shape;788;p31"/>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COSTS AND EXPENSES</a:t>
            </a:r>
            <a:endParaRPr b="1" sz="1600">
              <a:solidFill>
                <a:schemeClr val="lt1"/>
              </a:solidFill>
              <a:latin typeface="Source Sans Pro"/>
              <a:ea typeface="Source Sans Pro"/>
              <a:cs typeface="Source Sans Pro"/>
              <a:sym typeface="Source Sans Pro"/>
            </a:endParaRPr>
          </a:p>
        </p:txBody>
      </p:sp>
      <p:sp>
        <p:nvSpPr>
          <p:cNvPr id="789" name="Google Shape;789;p31"/>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8.2</a:t>
            </a:r>
            <a:endParaRPr b="1" sz="1600">
              <a:solidFill>
                <a:schemeClr val="dk1"/>
              </a:solidFill>
              <a:latin typeface="Source Sans Pro"/>
              <a:ea typeface="Source Sans Pro"/>
              <a:cs typeface="Source Sans Pro"/>
              <a:sym typeface="Source Sans Pro"/>
            </a:endParaRPr>
          </a:p>
        </p:txBody>
      </p:sp>
      <p:grpSp>
        <p:nvGrpSpPr>
          <p:cNvPr id="790" name="Google Shape;790;p31"/>
          <p:cNvGrpSpPr/>
          <p:nvPr/>
        </p:nvGrpSpPr>
        <p:grpSpPr>
          <a:xfrm>
            <a:off x="2801209" y="1275804"/>
            <a:ext cx="1474470" cy="1814132"/>
            <a:chOff x="8011692" y="3184166"/>
            <a:chExt cx="306600" cy="391644"/>
          </a:xfrm>
        </p:grpSpPr>
        <p:sp>
          <p:nvSpPr>
            <p:cNvPr id="791" name="Google Shape;791;p31"/>
            <p:cNvSpPr/>
            <p:nvPr/>
          </p:nvSpPr>
          <p:spPr>
            <a:xfrm>
              <a:off x="8011692" y="3556881"/>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92" name="Google Shape;792;p31"/>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93" name="Google Shape;793;p31"/>
            <p:cNvSpPr txBox="1"/>
            <p:nvPr/>
          </p:nvSpPr>
          <p:spPr>
            <a:xfrm>
              <a:off x="8011692" y="3395332"/>
              <a:ext cx="306600" cy="157200"/>
            </a:xfrm>
            <a:prstGeom prst="rect">
              <a:avLst/>
            </a:prstGeom>
            <a:solidFill>
              <a:schemeClr val="accent2"/>
            </a:solid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400"/>
                <a:buFont typeface="Calibri"/>
                <a:buNone/>
              </a:pPr>
              <a:r>
                <a:rPr b="1" lang="en" sz="2500">
                  <a:solidFill>
                    <a:schemeClr val="lt1"/>
                  </a:solidFill>
                  <a:latin typeface="Source Sans Pro"/>
                  <a:ea typeface="Source Sans Pro"/>
                  <a:cs typeface="Source Sans Pro"/>
                  <a:sym typeface="Source Sans Pro"/>
                </a:rPr>
                <a:t>50 % </a:t>
              </a:r>
              <a:endParaRPr b="1" sz="2500">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1"/>
                </a:buClr>
                <a:buSzPts val="1400"/>
                <a:buFont typeface="Calibri"/>
                <a:buNone/>
              </a:pPr>
              <a:r>
                <a:rPr lang="en">
                  <a:solidFill>
                    <a:schemeClr val="lt1"/>
                  </a:solidFill>
                  <a:latin typeface="Source Sans Pro"/>
                  <a:ea typeface="Source Sans Pro"/>
                  <a:cs typeface="Source Sans Pro"/>
                  <a:sym typeface="Source Sans Pro"/>
                </a:rPr>
                <a:t>Expenses</a:t>
              </a:r>
              <a:endParaRPr sz="900">
                <a:solidFill>
                  <a:schemeClr val="dk1"/>
                </a:solidFill>
                <a:latin typeface="Source Sans Pro"/>
                <a:ea typeface="Source Sans Pro"/>
                <a:cs typeface="Source Sans Pro"/>
                <a:sym typeface="Source Sans Pro"/>
              </a:endParaRPr>
            </a:p>
          </p:txBody>
        </p:sp>
        <p:sp>
          <p:nvSpPr>
            <p:cNvPr id="794" name="Google Shape;794;p31"/>
            <p:cNvSpPr txBox="1"/>
            <p:nvPr/>
          </p:nvSpPr>
          <p:spPr>
            <a:xfrm>
              <a:off x="8011692" y="3231683"/>
              <a:ext cx="306600" cy="1593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2500">
                  <a:solidFill>
                    <a:schemeClr val="lt1"/>
                  </a:solidFill>
                  <a:latin typeface="Source Sans Pro"/>
                  <a:ea typeface="Source Sans Pro"/>
                  <a:cs typeface="Source Sans Pro"/>
                  <a:sym typeface="Source Sans Pro"/>
                </a:rPr>
                <a:t>30 % </a:t>
              </a:r>
              <a:endParaRPr b="1" sz="2500">
                <a:solidFill>
                  <a:schemeClr val="lt1"/>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chemeClr val="dk1"/>
                </a:buClr>
                <a:buSzPts val="1400"/>
                <a:buFont typeface="Calibri"/>
                <a:buNone/>
              </a:pPr>
              <a:r>
                <a:rPr lang="en">
                  <a:solidFill>
                    <a:schemeClr val="lt1"/>
                  </a:solidFill>
                  <a:latin typeface="Source Sans Pro"/>
                  <a:ea typeface="Source Sans Pro"/>
                  <a:cs typeface="Source Sans Pro"/>
                  <a:sym typeface="Source Sans Pro"/>
                </a:rPr>
                <a:t>Costs of revenue</a:t>
              </a:r>
              <a:endParaRPr i="0" u="none">
                <a:solidFill>
                  <a:schemeClr val="lt1"/>
                </a:solidFill>
                <a:latin typeface="Source Sans Pro"/>
                <a:ea typeface="Source Sans Pro"/>
                <a:cs typeface="Source Sans Pro"/>
                <a:sym typeface="Source Sans Pro"/>
              </a:endParaRPr>
            </a:p>
          </p:txBody>
        </p:sp>
      </p:grpSp>
      <p:sp>
        <p:nvSpPr>
          <p:cNvPr id="795" name="Google Shape;795;p31"/>
          <p:cNvSpPr/>
          <p:nvPr/>
        </p:nvSpPr>
        <p:spPr>
          <a:xfrm>
            <a:off x="6407275" y="4006721"/>
            <a:ext cx="2149500" cy="31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*Estimated by 2025</a:t>
            </a:r>
            <a:endParaRPr>
              <a:solidFill>
                <a:srgbClr val="000000"/>
              </a:solidFill>
              <a:latin typeface="Source Sans Pro"/>
              <a:ea typeface="Source Sans Pro"/>
              <a:cs typeface="Source Sans Pro"/>
              <a:sym typeface="Source Sans Pro"/>
            </a:endParaRPr>
          </a:p>
        </p:txBody>
      </p:sp>
      <p:grpSp>
        <p:nvGrpSpPr>
          <p:cNvPr id="796" name="Google Shape;796;p31"/>
          <p:cNvGrpSpPr/>
          <p:nvPr/>
        </p:nvGrpSpPr>
        <p:grpSpPr>
          <a:xfrm>
            <a:off x="4937158" y="1691739"/>
            <a:ext cx="1405638" cy="1814101"/>
            <a:chOff x="8011692" y="3184166"/>
            <a:chExt cx="306600" cy="558305"/>
          </a:xfrm>
        </p:grpSpPr>
        <p:sp>
          <p:nvSpPr>
            <p:cNvPr id="797" name="Google Shape;797;p31"/>
            <p:cNvSpPr/>
            <p:nvPr/>
          </p:nvSpPr>
          <p:spPr>
            <a:xfrm>
              <a:off x="8011747" y="3723543"/>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98" name="Google Shape;798;p31"/>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99" name="Google Shape;799;p31"/>
            <p:cNvSpPr txBox="1"/>
            <p:nvPr/>
          </p:nvSpPr>
          <p:spPr>
            <a:xfrm>
              <a:off x="8011692" y="3395332"/>
              <a:ext cx="306600" cy="1572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lang="en">
                  <a:solidFill>
                    <a:schemeClr val="lt1"/>
                  </a:solidFill>
                  <a:latin typeface="Source Sans Pro"/>
                  <a:ea typeface="Source Sans Pro"/>
                  <a:cs typeface="Source Sans Pro"/>
                  <a:sym typeface="Source Sans Pro"/>
                </a:rPr>
                <a:t>General Administration</a:t>
              </a:r>
              <a:endParaRPr i="0" sz="1400" u="none">
                <a:solidFill>
                  <a:schemeClr val="lt1"/>
                </a:solidFill>
                <a:latin typeface="Source Sans Pro"/>
                <a:ea typeface="Source Sans Pro"/>
                <a:cs typeface="Source Sans Pro"/>
                <a:sym typeface="Source Sans Pro"/>
              </a:endParaRPr>
            </a:p>
          </p:txBody>
        </p:sp>
        <p:sp>
          <p:nvSpPr>
            <p:cNvPr id="800" name="Google Shape;800;p31"/>
            <p:cNvSpPr txBox="1"/>
            <p:nvPr/>
          </p:nvSpPr>
          <p:spPr>
            <a:xfrm>
              <a:off x="8011692" y="3231683"/>
              <a:ext cx="306600" cy="159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lang="en">
                  <a:solidFill>
                    <a:schemeClr val="lt1"/>
                  </a:solidFill>
                  <a:latin typeface="Source Sans Pro"/>
                  <a:ea typeface="Source Sans Pro"/>
                  <a:cs typeface="Source Sans Pro"/>
                  <a:sym typeface="Source Sans Pro"/>
                </a:rPr>
                <a:t>Marketing</a:t>
              </a:r>
              <a:endParaRPr i="0" sz="1400" u="none">
                <a:solidFill>
                  <a:schemeClr val="lt1"/>
                </a:solidFill>
                <a:latin typeface="Source Sans Pro"/>
                <a:ea typeface="Source Sans Pro"/>
                <a:cs typeface="Source Sans Pro"/>
                <a:sym typeface="Source Sans Pro"/>
              </a:endParaRPr>
            </a:p>
          </p:txBody>
        </p:sp>
        <p:sp>
          <p:nvSpPr>
            <p:cNvPr id="801" name="Google Shape;801;p31"/>
            <p:cNvSpPr txBox="1"/>
            <p:nvPr/>
          </p:nvSpPr>
          <p:spPr>
            <a:xfrm>
              <a:off x="8011692" y="3558389"/>
              <a:ext cx="306600" cy="1593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lang="en">
                  <a:solidFill>
                    <a:schemeClr val="lt1"/>
                  </a:solidFill>
                  <a:latin typeface="Source Sans Pro"/>
                  <a:ea typeface="Source Sans Pro"/>
                  <a:cs typeface="Source Sans Pro"/>
                  <a:sym typeface="Source Sans Pro"/>
                </a:rPr>
                <a:t>R&amp;D</a:t>
              </a:r>
              <a:endParaRPr i="0" sz="1400" u="none">
                <a:solidFill>
                  <a:schemeClr val="lt1"/>
                </a:solidFill>
                <a:latin typeface="Source Sans Pro"/>
                <a:ea typeface="Source Sans Pro"/>
                <a:cs typeface="Source Sans Pro"/>
                <a:sym typeface="Source Sans Pro"/>
              </a:endParaRPr>
            </a:p>
          </p:txBody>
        </p:sp>
      </p:grpSp>
      <p:sp>
        <p:nvSpPr>
          <p:cNvPr id="802" name="Google Shape;802;p31"/>
          <p:cNvSpPr/>
          <p:nvPr/>
        </p:nvSpPr>
        <p:spPr>
          <a:xfrm>
            <a:off x="4536063" y="1691750"/>
            <a:ext cx="275100" cy="1903500"/>
          </a:xfrm>
          <a:prstGeom prst="lef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4"/>
          <p:cNvSpPr/>
          <p:nvPr/>
        </p:nvSpPr>
        <p:spPr>
          <a:xfrm>
            <a:off x="7841075" y="2552925"/>
            <a:ext cx="1302900" cy="393600"/>
          </a:xfrm>
          <a:prstGeom prst="rect">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sp>
        <p:nvSpPr>
          <p:cNvPr id="485" name="Google Shape;485;p14"/>
          <p:cNvSpPr/>
          <p:nvPr/>
        </p:nvSpPr>
        <p:spPr>
          <a:xfrm>
            <a:off x="7181543" y="2552925"/>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10</a:t>
            </a:r>
            <a:endParaRPr b="1" sz="1600">
              <a:solidFill>
                <a:schemeClr val="lt1"/>
              </a:solidFill>
              <a:latin typeface="Source Sans Pro"/>
              <a:ea typeface="Source Sans Pro"/>
              <a:cs typeface="Source Sans Pro"/>
              <a:sym typeface="Source Sans Pro"/>
            </a:endParaRPr>
          </a:p>
        </p:txBody>
      </p:sp>
      <p:sp>
        <p:nvSpPr>
          <p:cNvPr id="486" name="Google Shape;486;p14"/>
          <p:cNvSpPr/>
          <p:nvPr/>
        </p:nvSpPr>
        <p:spPr>
          <a:xfrm>
            <a:off x="6521459" y="2552925"/>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9</a:t>
            </a:r>
            <a:endParaRPr b="1" sz="1600">
              <a:solidFill>
                <a:schemeClr val="lt1"/>
              </a:solidFill>
              <a:latin typeface="Source Sans Pro"/>
              <a:ea typeface="Source Sans Pro"/>
              <a:cs typeface="Source Sans Pro"/>
              <a:sym typeface="Source Sans Pro"/>
            </a:endParaRPr>
          </a:p>
        </p:txBody>
      </p:sp>
      <p:sp>
        <p:nvSpPr>
          <p:cNvPr id="487" name="Google Shape;487;p14"/>
          <p:cNvSpPr/>
          <p:nvPr/>
        </p:nvSpPr>
        <p:spPr>
          <a:xfrm>
            <a:off x="5861375" y="2552925"/>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8</a:t>
            </a:r>
            <a:endParaRPr b="1" sz="1600">
              <a:solidFill>
                <a:schemeClr val="lt1"/>
              </a:solidFill>
              <a:latin typeface="Source Sans Pro"/>
              <a:ea typeface="Source Sans Pro"/>
              <a:cs typeface="Source Sans Pro"/>
              <a:sym typeface="Source Sans Pro"/>
            </a:endParaRPr>
          </a:p>
        </p:txBody>
      </p:sp>
      <p:sp>
        <p:nvSpPr>
          <p:cNvPr id="488" name="Google Shape;488;p14"/>
          <p:cNvSpPr/>
          <p:nvPr/>
        </p:nvSpPr>
        <p:spPr>
          <a:xfrm>
            <a:off x="5201829" y="2552925"/>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7</a:t>
            </a:r>
            <a:endParaRPr b="1" sz="1600">
              <a:solidFill>
                <a:schemeClr val="lt1"/>
              </a:solidFill>
              <a:latin typeface="Source Sans Pro"/>
              <a:ea typeface="Source Sans Pro"/>
              <a:cs typeface="Source Sans Pro"/>
              <a:sym typeface="Source Sans Pro"/>
            </a:endParaRPr>
          </a:p>
        </p:txBody>
      </p:sp>
      <p:sp>
        <p:nvSpPr>
          <p:cNvPr id="489" name="Google Shape;489;p14"/>
          <p:cNvSpPr txBox="1"/>
          <p:nvPr>
            <p:ph type="title"/>
          </p:nvPr>
        </p:nvSpPr>
        <p:spPr>
          <a:xfrm>
            <a:off x="1058688" y="6974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Content</a:t>
            </a:r>
            <a:endParaRPr/>
          </a:p>
        </p:txBody>
      </p:sp>
      <p:sp>
        <p:nvSpPr>
          <p:cNvPr id="490" name="Google Shape;490;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14"/>
          <p:cNvSpPr/>
          <p:nvPr/>
        </p:nvSpPr>
        <p:spPr>
          <a:xfrm>
            <a:off x="4541216" y="255130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6</a:t>
            </a:r>
            <a:endParaRPr b="1" sz="1600">
              <a:solidFill>
                <a:schemeClr val="lt1"/>
              </a:solidFill>
              <a:latin typeface="Source Sans Pro"/>
              <a:ea typeface="Source Sans Pro"/>
              <a:cs typeface="Source Sans Pro"/>
              <a:sym typeface="Source Sans Pro"/>
            </a:endParaRPr>
          </a:p>
        </p:txBody>
      </p:sp>
      <p:sp>
        <p:nvSpPr>
          <p:cNvPr id="492" name="Google Shape;492;p14"/>
          <p:cNvSpPr/>
          <p:nvPr/>
        </p:nvSpPr>
        <p:spPr>
          <a:xfrm>
            <a:off x="3881132" y="255130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5</a:t>
            </a:r>
            <a:endParaRPr b="1" sz="1600">
              <a:solidFill>
                <a:schemeClr val="lt1"/>
              </a:solidFill>
              <a:latin typeface="Source Sans Pro"/>
              <a:ea typeface="Source Sans Pro"/>
              <a:cs typeface="Source Sans Pro"/>
              <a:sym typeface="Source Sans Pro"/>
            </a:endParaRPr>
          </a:p>
        </p:txBody>
      </p:sp>
      <p:sp>
        <p:nvSpPr>
          <p:cNvPr id="493" name="Google Shape;493;p14"/>
          <p:cNvSpPr/>
          <p:nvPr/>
        </p:nvSpPr>
        <p:spPr>
          <a:xfrm>
            <a:off x="3221048" y="255130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4</a:t>
            </a:r>
            <a:endParaRPr b="1" sz="1600">
              <a:solidFill>
                <a:schemeClr val="lt1"/>
              </a:solidFill>
              <a:latin typeface="Source Sans Pro"/>
              <a:ea typeface="Source Sans Pro"/>
              <a:cs typeface="Source Sans Pro"/>
              <a:sym typeface="Source Sans Pro"/>
            </a:endParaRPr>
          </a:p>
        </p:txBody>
      </p:sp>
      <p:sp>
        <p:nvSpPr>
          <p:cNvPr id="494" name="Google Shape;494;p14"/>
          <p:cNvSpPr/>
          <p:nvPr/>
        </p:nvSpPr>
        <p:spPr>
          <a:xfrm>
            <a:off x="2560964" y="2551300"/>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3</a:t>
            </a:r>
            <a:endParaRPr b="1" sz="1600">
              <a:solidFill>
                <a:schemeClr val="lt1"/>
              </a:solidFill>
              <a:latin typeface="Source Sans Pro"/>
              <a:ea typeface="Source Sans Pro"/>
              <a:cs typeface="Source Sans Pro"/>
              <a:sym typeface="Source Sans Pro"/>
            </a:endParaRPr>
          </a:p>
        </p:txBody>
      </p:sp>
      <p:sp>
        <p:nvSpPr>
          <p:cNvPr id="495" name="Google Shape;495;p14"/>
          <p:cNvSpPr/>
          <p:nvPr/>
        </p:nvSpPr>
        <p:spPr>
          <a:xfrm>
            <a:off x="1900880" y="2551300"/>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2</a:t>
            </a:r>
            <a:endParaRPr b="1" sz="1600">
              <a:solidFill>
                <a:schemeClr val="lt1"/>
              </a:solidFill>
              <a:latin typeface="Source Sans Pro"/>
              <a:ea typeface="Source Sans Pro"/>
              <a:cs typeface="Source Sans Pro"/>
              <a:sym typeface="Source Sans Pro"/>
            </a:endParaRPr>
          </a:p>
        </p:txBody>
      </p:sp>
      <p:sp>
        <p:nvSpPr>
          <p:cNvPr id="496" name="Google Shape;496;p14"/>
          <p:cNvSpPr/>
          <p:nvPr/>
        </p:nvSpPr>
        <p:spPr>
          <a:xfrm>
            <a:off x="1240796" y="2551300"/>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1</a:t>
            </a:r>
            <a:endParaRPr b="1" sz="1600">
              <a:solidFill>
                <a:schemeClr val="lt1"/>
              </a:solidFill>
              <a:latin typeface="Source Sans Pro"/>
              <a:ea typeface="Source Sans Pro"/>
              <a:cs typeface="Source Sans Pro"/>
              <a:sym typeface="Source Sans Pro"/>
            </a:endParaRPr>
          </a:p>
        </p:txBody>
      </p:sp>
      <p:sp>
        <p:nvSpPr>
          <p:cNvPr id="497" name="Google Shape;497;p14"/>
          <p:cNvSpPr/>
          <p:nvPr/>
        </p:nvSpPr>
        <p:spPr>
          <a:xfrm>
            <a:off x="14900" y="2552925"/>
            <a:ext cx="13887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498" name="Google Shape;498;p14"/>
          <p:cNvCxnSpPr/>
          <p:nvPr/>
        </p:nvCxnSpPr>
        <p:spPr>
          <a:xfrm rot="10800000">
            <a:off x="1535435" y="2077281"/>
            <a:ext cx="0" cy="498600"/>
          </a:xfrm>
          <a:prstGeom prst="straightConnector1">
            <a:avLst/>
          </a:prstGeom>
          <a:noFill/>
          <a:ln cap="flat" cmpd="sng" w="9525">
            <a:solidFill>
              <a:schemeClr val="accent6"/>
            </a:solidFill>
            <a:prstDash val="solid"/>
            <a:round/>
            <a:headEnd len="med" w="med" type="oval"/>
            <a:tailEnd len="med" w="med" type="oval"/>
          </a:ln>
        </p:spPr>
      </p:cxnSp>
      <p:sp>
        <p:nvSpPr>
          <p:cNvPr id="499" name="Google Shape;499;p14"/>
          <p:cNvSpPr txBox="1"/>
          <p:nvPr/>
        </p:nvSpPr>
        <p:spPr>
          <a:xfrm>
            <a:off x="1494413" y="152255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Recommendation</a:t>
            </a:r>
            <a:endParaRPr sz="1300">
              <a:solidFill>
                <a:schemeClr val="dk1"/>
              </a:solidFill>
              <a:latin typeface="Source Sans Pro"/>
              <a:ea typeface="Source Sans Pro"/>
              <a:cs typeface="Source Sans Pro"/>
              <a:sym typeface="Source Sans Pro"/>
            </a:endParaRPr>
          </a:p>
        </p:txBody>
      </p:sp>
      <p:cxnSp>
        <p:nvCxnSpPr>
          <p:cNvPr id="500" name="Google Shape;500;p14"/>
          <p:cNvCxnSpPr/>
          <p:nvPr/>
        </p:nvCxnSpPr>
        <p:spPr>
          <a:xfrm rot="10800000">
            <a:off x="2856670" y="2077281"/>
            <a:ext cx="0" cy="498600"/>
          </a:xfrm>
          <a:prstGeom prst="straightConnector1">
            <a:avLst/>
          </a:prstGeom>
          <a:noFill/>
          <a:ln cap="flat" cmpd="sng" w="9525">
            <a:solidFill>
              <a:schemeClr val="accent6"/>
            </a:solidFill>
            <a:prstDash val="solid"/>
            <a:round/>
            <a:headEnd len="med" w="med" type="oval"/>
            <a:tailEnd len="med" w="med" type="oval"/>
          </a:ln>
        </p:spPr>
      </p:cxnSp>
      <p:sp>
        <p:nvSpPr>
          <p:cNvPr id="501" name="Google Shape;501;p14"/>
          <p:cNvSpPr txBox="1"/>
          <p:nvPr/>
        </p:nvSpPr>
        <p:spPr>
          <a:xfrm>
            <a:off x="2817155" y="1522550"/>
            <a:ext cx="1249500" cy="533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1300">
                <a:solidFill>
                  <a:schemeClr val="dk1"/>
                </a:solidFill>
                <a:latin typeface="Source Sans Pro"/>
                <a:ea typeface="Source Sans Pro"/>
                <a:cs typeface="Source Sans Pro"/>
                <a:sym typeface="Source Sans Pro"/>
              </a:rPr>
              <a:t>ESG</a:t>
            </a:r>
            <a:endParaRPr sz="1300">
              <a:solidFill>
                <a:schemeClr val="dk1"/>
              </a:solidFill>
              <a:latin typeface="Source Sans Pro"/>
              <a:ea typeface="Source Sans Pro"/>
              <a:cs typeface="Source Sans Pro"/>
              <a:sym typeface="Source Sans Pro"/>
            </a:endParaRPr>
          </a:p>
        </p:txBody>
      </p:sp>
      <p:cxnSp>
        <p:nvCxnSpPr>
          <p:cNvPr id="502" name="Google Shape;502;p14"/>
          <p:cNvCxnSpPr/>
          <p:nvPr/>
        </p:nvCxnSpPr>
        <p:spPr>
          <a:xfrm rot="10800000">
            <a:off x="4177905" y="2077281"/>
            <a:ext cx="0" cy="498600"/>
          </a:xfrm>
          <a:prstGeom prst="straightConnector1">
            <a:avLst/>
          </a:prstGeom>
          <a:noFill/>
          <a:ln cap="flat" cmpd="sng" w="9525">
            <a:solidFill>
              <a:schemeClr val="accent6"/>
            </a:solidFill>
            <a:prstDash val="solid"/>
            <a:round/>
            <a:headEnd len="med" w="med" type="oval"/>
            <a:tailEnd len="med" w="med" type="oval"/>
          </a:ln>
        </p:spPr>
      </p:cxnSp>
      <p:sp>
        <p:nvSpPr>
          <p:cNvPr id="503" name="Google Shape;503;p14"/>
          <p:cNvSpPr txBox="1"/>
          <p:nvPr/>
        </p:nvSpPr>
        <p:spPr>
          <a:xfrm>
            <a:off x="5434300" y="1445113"/>
            <a:ext cx="1249500" cy="6003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Products offerings and development</a:t>
            </a:r>
            <a:endParaRPr sz="1300">
              <a:solidFill>
                <a:schemeClr val="dk1"/>
              </a:solidFill>
              <a:latin typeface="Source Sans Pro"/>
              <a:ea typeface="Source Sans Pro"/>
              <a:cs typeface="Source Sans Pro"/>
              <a:sym typeface="Source Sans Pro"/>
            </a:endParaRPr>
          </a:p>
        </p:txBody>
      </p:sp>
      <p:cxnSp>
        <p:nvCxnSpPr>
          <p:cNvPr id="504" name="Google Shape;504;p14"/>
          <p:cNvCxnSpPr/>
          <p:nvPr/>
        </p:nvCxnSpPr>
        <p:spPr>
          <a:xfrm rot="10800000">
            <a:off x="5499140" y="2077281"/>
            <a:ext cx="0" cy="498600"/>
          </a:xfrm>
          <a:prstGeom prst="straightConnector1">
            <a:avLst/>
          </a:prstGeom>
          <a:noFill/>
          <a:ln cap="flat" cmpd="sng" w="9525">
            <a:solidFill>
              <a:schemeClr val="accent6"/>
            </a:solidFill>
            <a:prstDash val="solid"/>
            <a:round/>
            <a:headEnd len="med" w="med" type="oval"/>
            <a:tailEnd len="med" w="med" type="oval"/>
          </a:ln>
        </p:spPr>
      </p:cxnSp>
      <p:sp>
        <p:nvSpPr>
          <p:cNvPr id="505" name="Google Shape;505;p14"/>
          <p:cNvSpPr txBox="1"/>
          <p:nvPr/>
        </p:nvSpPr>
        <p:spPr>
          <a:xfrm>
            <a:off x="6824663" y="152255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Valuation</a:t>
            </a:r>
            <a:endParaRPr sz="1300">
              <a:solidFill>
                <a:schemeClr val="dk1"/>
              </a:solidFill>
              <a:latin typeface="Source Sans Pro"/>
              <a:ea typeface="Source Sans Pro"/>
              <a:cs typeface="Source Sans Pro"/>
              <a:sym typeface="Source Sans Pro"/>
            </a:endParaRPr>
          </a:p>
        </p:txBody>
      </p:sp>
      <p:cxnSp>
        <p:nvCxnSpPr>
          <p:cNvPr id="506" name="Google Shape;506;p14"/>
          <p:cNvCxnSpPr/>
          <p:nvPr/>
        </p:nvCxnSpPr>
        <p:spPr>
          <a:xfrm rot="10800000">
            <a:off x="6820375" y="2077281"/>
            <a:ext cx="0" cy="498600"/>
          </a:xfrm>
          <a:prstGeom prst="straightConnector1">
            <a:avLst/>
          </a:prstGeom>
          <a:noFill/>
          <a:ln cap="flat" cmpd="sng" w="9525">
            <a:solidFill>
              <a:schemeClr val="accent6"/>
            </a:solidFill>
            <a:prstDash val="solid"/>
            <a:round/>
            <a:headEnd len="med" w="med" type="oval"/>
            <a:tailEnd len="med" w="med" type="oval"/>
          </a:ln>
        </p:spPr>
      </p:cxnSp>
      <p:sp>
        <p:nvSpPr>
          <p:cNvPr id="507" name="Google Shape;507;p14"/>
          <p:cNvSpPr txBox="1"/>
          <p:nvPr/>
        </p:nvSpPr>
        <p:spPr>
          <a:xfrm>
            <a:off x="7457630" y="344350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Risk</a:t>
            </a:r>
            <a:endParaRPr sz="1300">
              <a:solidFill>
                <a:schemeClr val="dk1"/>
              </a:solidFill>
              <a:latin typeface="Source Sans Pro"/>
              <a:ea typeface="Source Sans Pro"/>
              <a:cs typeface="Source Sans Pro"/>
              <a:sym typeface="Source Sans Pro"/>
            </a:endParaRPr>
          </a:p>
        </p:txBody>
      </p:sp>
      <p:cxnSp>
        <p:nvCxnSpPr>
          <p:cNvPr id="508" name="Google Shape;508;p14"/>
          <p:cNvCxnSpPr/>
          <p:nvPr/>
        </p:nvCxnSpPr>
        <p:spPr>
          <a:xfrm rot="10800000">
            <a:off x="2206199" y="2920319"/>
            <a:ext cx="0" cy="498600"/>
          </a:xfrm>
          <a:prstGeom prst="straightConnector1">
            <a:avLst/>
          </a:prstGeom>
          <a:noFill/>
          <a:ln cap="flat" cmpd="sng" w="9525">
            <a:solidFill>
              <a:schemeClr val="accent6"/>
            </a:solidFill>
            <a:prstDash val="solid"/>
            <a:round/>
            <a:headEnd len="med" w="med" type="oval"/>
            <a:tailEnd len="med" w="med" type="oval"/>
          </a:ln>
        </p:spPr>
      </p:cxnSp>
      <p:sp>
        <p:nvSpPr>
          <p:cNvPr id="509" name="Google Shape;509;p14"/>
          <p:cNvSpPr txBox="1"/>
          <p:nvPr/>
        </p:nvSpPr>
        <p:spPr>
          <a:xfrm>
            <a:off x="2136060" y="344350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Business Description</a:t>
            </a:r>
            <a:endParaRPr sz="1300">
              <a:solidFill>
                <a:schemeClr val="dk1"/>
              </a:solidFill>
              <a:latin typeface="Source Sans Pro"/>
              <a:ea typeface="Source Sans Pro"/>
              <a:cs typeface="Source Sans Pro"/>
              <a:sym typeface="Source Sans Pro"/>
            </a:endParaRPr>
          </a:p>
        </p:txBody>
      </p:sp>
      <p:cxnSp>
        <p:nvCxnSpPr>
          <p:cNvPr id="510" name="Google Shape;510;p14"/>
          <p:cNvCxnSpPr/>
          <p:nvPr/>
        </p:nvCxnSpPr>
        <p:spPr>
          <a:xfrm rot="10800000">
            <a:off x="3527434" y="2920319"/>
            <a:ext cx="0" cy="498600"/>
          </a:xfrm>
          <a:prstGeom prst="straightConnector1">
            <a:avLst/>
          </a:prstGeom>
          <a:noFill/>
          <a:ln cap="flat" cmpd="sng" w="9525">
            <a:solidFill>
              <a:schemeClr val="accent6"/>
            </a:solidFill>
            <a:prstDash val="solid"/>
            <a:round/>
            <a:headEnd len="med" w="med" type="oval"/>
            <a:tailEnd len="med" w="med" type="oval"/>
          </a:ln>
        </p:spPr>
      </p:cxnSp>
      <p:sp>
        <p:nvSpPr>
          <p:cNvPr id="511" name="Google Shape;511;p14"/>
          <p:cNvSpPr txBox="1"/>
          <p:nvPr/>
        </p:nvSpPr>
        <p:spPr>
          <a:xfrm>
            <a:off x="3466456" y="34402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Investment Summary</a:t>
            </a:r>
            <a:endParaRPr sz="1300">
              <a:solidFill>
                <a:schemeClr val="dk1"/>
              </a:solidFill>
              <a:latin typeface="Source Sans Pro"/>
              <a:ea typeface="Source Sans Pro"/>
              <a:cs typeface="Source Sans Pro"/>
              <a:sym typeface="Source Sans Pro"/>
            </a:endParaRPr>
          </a:p>
        </p:txBody>
      </p:sp>
      <p:cxnSp>
        <p:nvCxnSpPr>
          <p:cNvPr id="512" name="Google Shape;512;p14"/>
          <p:cNvCxnSpPr/>
          <p:nvPr/>
        </p:nvCxnSpPr>
        <p:spPr>
          <a:xfrm rot="10800000">
            <a:off x="4848669" y="2920319"/>
            <a:ext cx="0" cy="498600"/>
          </a:xfrm>
          <a:prstGeom prst="straightConnector1">
            <a:avLst/>
          </a:prstGeom>
          <a:noFill/>
          <a:ln cap="flat" cmpd="sng" w="9525">
            <a:solidFill>
              <a:schemeClr val="accent6"/>
            </a:solidFill>
            <a:prstDash val="solid"/>
            <a:round/>
            <a:headEnd len="med" w="med" type="oval"/>
            <a:tailEnd len="med" w="med" type="oval"/>
          </a:ln>
        </p:spPr>
      </p:cxnSp>
      <p:sp>
        <p:nvSpPr>
          <p:cNvPr id="513" name="Google Shape;513;p14"/>
          <p:cNvSpPr txBox="1"/>
          <p:nvPr/>
        </p:nvSpPr>
        <p:spPr>
          <a:xfrm>
            <a:off x="4043952" y="152255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Ecommerce growth</a:t>
            </a:r>
            <a:endParaRPr sz="1300">
              <a:solidFill>
                <a:schemeClr val="dk1"/>
              </a:solidFill>
              <a:latin typeface="Source Sans Pro"/>
              <a:ea typeface="Source Sans Pro"/>
              <a:cs typeface="Source Sans Pro"/>
              <a:sym typeface="Source Sans Pro"/>
            </a:endParaRPr>
          </a:p>
        </p:txBody>
      </p:sp>
      <p:cxnSp>
        <p:nvCxnSpPr>
          <p:cNvPr id="514" name="Google Shape;514;p14"/>
          <p:cNvCxnSpPr/>
          <p:nvPr/>
        </p:nvCxnSpPr>
        <p:spPr>
          <a:xfrm rot="10800000">
            <a:off x="6169904" y="2920319"/>
            <a:ext cx="0" cy="498600"/>
          </a:xfrm>
          <a:prstGeom prst="straightConnector1">
            <a:avLst/>
          </a:prstGeom>
          <a:noFill/>
          <a:ln cap="flat" cmpd="sng" w="9525">
            <a:solidFill>
              <a:schemeClr val="accent6"/>
            </a:solidFill>
            <a:prstDash val="solid"/>
            <a:round/>
            <a:headEnd len="med" w="med" type="oval"/>
            <a:tailEnd len="med" w="med" type="oval"/>
          </a:ln>
        </p:spPr>
      </p:cxnSp>
      <p:sp>
        <p:nvSpPr>
          <p:cNvPr id="515" name="Google Shape;515;p14"/>
          <p:cNvSpPr txBox="1"/>
          <p:nvPr/>
        </p:nvSpPr>
        <p:spPr>
          <a:xfrm>
            <a:off x="6127248" y="344350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Financial </a:t>
            </a:r>
            <a:endParaRPr sz="13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Analysis</a:t>
            </a:r>
            <a:endParaRPr sz="1300">
              <a:solidFill>
                <a:schemeClr val="dk1"/>
              </a:solidFill>
              <a:latin typeface="Source Sans Pro"/>
              <a:ea typeface="Source Sans Pro"/>
              <a:cs typeface="Source Sans Pro"/>
              <a:sym typeface="Source Sans Pro"/>
            </a:endParaRPr>
          </a:p>
        </p:txBody>
      </p:sp>
      <p:sp>
        <p:nvSpPr>
          <p:cNvPr id="516" name="Google Shape;516;p14"/>
          <p:cNvSpPr txBox="1"/>
          <p:nvPr/>
        </p:nvSpPr>
        <p:spPr>
          <a:xfrm>
            <a:off x="4796843" y="3418913"/>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Brand Focus</a:t>
            </a:r>
            <a:endParaRPr sz="1300">
              <a:solidFill>
                <a:schemeClr val="dk1"/>
              </a:solidFill>
              <a:latin typeface="Source Sans Pro"/>
              <a:ea typeface="Source Sans Pro"/>
              <a:cs typeface="Source Sans Pro"/>
              <a:sym typeface="Source Sans Pro"/>
            </a:endParaRPr>
          </a:p>
        </p:txBody>
      </p:sp>
      <p:cxnSp>
        <p:nvCxnSpPr>
          <p:cNvPr id="517" name="Google Shape;517;p14"/>
          <p:cNvCxnSpPr/>
          <p:nvPr/>
        </p:nvCxnSpPr>
        <p:spPr>
          <a:xfrm rot="10800000">
            <a:off x="7449404" y="2920319"/>
            <a:ext cx="0" cy="498600"/>
          </a:xfrm>
          <a:prstGeom prst="straightConnector1">
            <a:avLst/>
          </a:prstGeom>
          <a:noFill/>
          <a:ln cap="flat" cmpd="sng" w="9525">
            <a:solidFill>
              <a:schemeClr val="accent6"/>
            </a:solidFill>
            <a:prstDash val="solid"/>
            <a:round/>
            <a:headEnd len="med" w="med" type="oval"/>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8" name="Google Shape;808;p32"/>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EBIDTA / NET MARGIN</a:t>
            </a:r>
            <a:endParaRPr b="1" sz="1600">
              <a:solidFill>
                <a:schemeClr val="lt1"/>
              </a:solidFill>
              <a:latin typeface="Source Sans Pro"/>
              <a:ea typeface="Source Sans Pro"/>
              <a:cs typeface="Source Sans Pro"/>
              <a:sym typeface="Source Sans Pro"/>
            </a:endParaRPr>
          </a:p>
        </p:txBody>
      </p:sp>
      <p:sp>
        <p:nvSpPr>
          <p:cNvPr id="809" name="Google Shape;809;p32"/>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8.3</a:t>
            </a:r>
            <a:endParaRPr b="1" sz="1600">
              <a:solidFill>
                <a:schemeClr val="dk1"/>
              </a:solidFill>
              <a:latin typeface="Source Sans Pro"/>
              <a:ea typeface="Source Sans Pro"/>
              <a:cs typeface="Source Sans Pro"/>
              <a:sym typeface="Source Sans Pro"/>
            </a:endParaRPr>
          </a:p>
        </p:txBody>
      </p:sp>
      <p:pic>
        <p:nvPicPr>
          <p:cNvPr id="810" name="Google Shape;810;p32" title="Points scored"/>
          <p:cNvPicPr preferRelativeResize="0"/>
          <p:nvPr/>
        </p:nvPicPr>
        <p:blipFill rotWithShape="1">
          <a:blip r:embed="rId3">
            <a:alphaModFix/>
          </a:blip>
          <a:srcRect b="1797" l="0" r="-532" t="0"/>
          <a:stretch/>
        </p:blipFill>
        <p:spPr>
          <a:xfrm>
            <a:off x="1104925" y="554225"/>
            <a:ext cx="6275400" cy="36921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6" name="Google Shape;816;p33"/>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8.4</a:t>
            </a:r>
            <a:endParaRPr b="1" sz="1600">
              <a:solidFill>
                <a:schemeClr val="dk1"/>
              </a:solidFill>
              <a:latin typeface="Source Sans Pro"/>
              <a:ea typeface="Source Sans Pro"/>
              <a:cs typeface="Source Sans Pro"/>
              <a:sym typeface="Source Sans Pro"/>
            </a:endParaRPr>
          </a:p>
        </p:txBody>
      </p:sp>
      <p:sp>
        <p:nvSpPr>
          <p:cNvPr id="817" name="Google Shape;817;p33"/>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ASSET/LIABILITIES</a:t>
            </a:r>
            <a:endParaRPr b="1" sz="1600">
              <a:solidFill>
                <a:schemeClr val="lt1"/>
              </a:solidFill>
              <a:latin typeface="Source Sans Pro"/>
              <a:ea typeface="Source Sans Pro"/>
              <a:cs typeface="Source Sans Pro"/>
              <a:sym typeface="Source Sans Pro"/>
            </a:endParaRPr>
          </a:p>
        </p:txBody>
      </p:sp>
      <p:grpSp>
        <p:nvGrpSpPr>
          <p:cNvPr id="818" name="Google Shape;818;p33"/>
          <p:cNvGrpSpPr/>
          <p:nvPr/>
        </p:nvGrpSpPr>
        <p:grpSpPr>
          <a:xfrm>
            <a:off x="683311" y="927450"/>
            <a:ext cx="2726286" cy="2547000"/>
            <a:chOff x="1293736" y="1258050"/>
            <a:chExt cx="2726286" cy="2547000"/>
          </a:xfrm>
        </p:grpSpPr>
        <p:sp>
          <p:nvSpPr>
            <p:cNvPr id="819" name="Google Shape;819;p33"/>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821" name="Google Shape;821;p33"/>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Rich Cash Pile</a:t>
              </a:r>
              <a:endParaRPr b="1" sz="800">
                <a:solidFill>
                  <a:srgbClr val="FFFFFF"/>
                </a:solidFill>
                <a:latin typeface="Roboto"/>
                <a:ea typeface="Roboto"/>
                <a:cs typeface="Roboto"/>
                <a:sym typeface="Roboto"/>
              </a:endParaRPr>
            </a:p>
          </p:txBody>
        </p:sp>
        <p:sp>
          <p:nvSpPr>
            <p:cNvPr id="822" name="Google Shape;822;p33"/>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Roboto"/>
                  <a:ea typeface="Roboto"/>
                  <a:cs typeface="Roboto"/>
                  <a:sym typeface="Roboto"/>
                </a:rPr>
                <a:t>Due to low debt, low cost and high revenue, a large chunk of assets are Cash</a:t>
              </a:r>
              <a:endParaRPr b="1" sz="1200">
                <a:latin typeface="Roboto"/>
                <a:ea typeface="Roboto"/>
                <a:cs typeface="Roboto"/>
                <a:sym typeface="Roboto"/>
              </a:endParaRPr>
            </a:p>
          </p:txBody>
        </p:sp>
      </p:grpSp>
      <p:grpSp>
        <p:nvGrpSpPr>
          <p:cNvPr id="823" name="Google Shape;823;p33"/>
          <p:cNvGrpSpPr/>
          <p:nvPr/>
        </p:nvGrpSpPr>
        <p:grpSpPr>
          <a:xfrm>
            <a:off x="3107883" y="927450"/>
            <a:ext cx="2726286" cy="2547000"/>
            <a:chOff x="3203958" y="1258050"/>
            <a:chExt cx="2726286" cy="2547000"/>
          </a:xfrm>
        </p:grpSpPr>
        <p:sp>
          <p:nvSpPr>
            <p:cNvPr id="824" name="Google Shape;824;p33"/>
            <p:cNvSpPr/>
            <p:nvPr/>
          </p:nvSpPr>
          <p:spPr>
            <a:xfrm rot="2700000">
              <a:off x="4196595" y="1011412"/>
              <a:ext cx="561726" cy="3040276"/>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826" name="Google Shape;826;p33"/>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Liquidity</a:t>
              </a:r>
              <a:endParaRPr b="1" sz="800">
                <a:solidFill>
                  <a:srgbClr val="FFFFFF"/>
                </a:solidFill>
                <a:latin typeface="Roboto"/>
                <a:ea typeface="Roboto"/>
                <a:cs typeface="Roboto"/>
                <a:sym typeface="Roboto"/>
              </a:endParaRPr>
            </a:p>
          </p:txBody>
        </p:sp>
        <p:sp>
          <p:nvSpPr>
            <p:cNvPr id="827" name="Google Shape;827;p33"/>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Roboto"/>
                  <a:ea typeface="Roboto"/>
                  <a:cs typeface="Roboto"/>
                  <a:sym typeface="Roboto"/>
                </a:rPr>
                <a:t>Due to large cash pile and low debt, liquidity is high and therefore firm does not have distress in short term funding</a:t>
              </a:r>
              <a:r>
                <a:rPr lang="en" sz="1200">
                  <a:latin typeface="Roboto"/>
                  <a:ea typeface="Roboto"/>
                  <a:cs typeface="Roboto"/>
                  <a:sym typeface="Roboto"/>
                </a:rPr>
                <a:t>.</a:t>
              </a:r>
              <a:endParaRPr b="1" sz="1200">
                <a:latin typeface="Roboto"/>
                <a:ea typeface="Roboto"/>
                <a:cs typeface="Roboto"/>
                <a:sym typeface="Roboto"/>
              </a:endParaRPr>
            </a:p>
          </p:txBody>
        </p:sp>
      </p:grpSp>
      <p:grpSp>
        <p:nvGrpSpPr>
          <p:cNvPr id="828" name="Google Shape;828;p33"/>
          <p:cNvGrpSpPr/>
          <p:nvPr/>
        </p:nvGrpSpPr>
        <p:grpSpPr>
          <a:xfrm>
            <a:off x="5734402" y="927450"/>
            <a:ext cx="2726286" cy="2547000"/>
            <a:chOff x="5123977" y="1258050"/>
            <a:chExt cx="2726286" cy="2547000"/>
          </a:xfrm>
        </p:grpSpPr>
        <p:sp>
          <p:nvSpPr>
            <p:cNvPr id="829" name="Google Shape;829;p33"/>
            <p:cNvSpPr/>
            <p:nvPr/>
          </p:nvSpPr>
          <p:spPr>
            <a:xfrm rot="2700000">
              <a:off x="6116614" y="1011412"/>
              <a:ext cx="561726" cy="3040276"/>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831" name="Google Shape;831;p33"/>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Debt Considerations</a:t>
              </a:r>
              <a:endParaRPr b="1" sz="800">
                <a:solidFill>
                  <a:srgbClr val="FFFFFF"/>
                </a:solidFill>
                <a:latin typeface="Roboto"/>
                <a:ea typeface="Roboto"/>
                <a:cs typeface="Roboto"/>
                <a:sym typeface="Roboto"/>
              </a:endParaRPr>
            </a:p>
          </p:txBody>
        </p:sp>
        <p:sp>
          <p:nvSpPr>
            <p:cNvPr id="832" name="Google Shape;832;p33"/>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Roboto"/>
                  <a:ea typeface="Roboto"/>
                  <a:cs typeface="Roboto"/>
                  <a:sym typeface="Roboto"/>
                </a:rPr>
                <a:t>Debt</a:t>
              </a:r>
              <a:r>
                <a:rPr lang="en" sz="1200">
                  <a:latin typeface="Roboto"/>
                  <a:ea typeface="Roboto"/>
                  <a:cs typeface="Roboto"/>
                  <a:sym typeface="Roboto"/>
                </a:rPr>
                <a:t> levels are very low, with a debt to equity level at 0.01</a:t>
              </a:r>
              <a:r>
                <a:rPr lang="en" sz="1200">
                  <a:latin typeface="Roboto"/>
                  <a:ea typeface="Roboto"/>
                  <a:cs typeface="Roboto"/>
                  <a:sym typeface="Roboto"/>
                </a:rPr>
                <a:t>.</a:t>
              </a:r>
              <a:endParaRPr b="1" sz="1200">
                <a:latin typeface="Roboto"/>
                <a:ea typeface="Roboto"/>
                <a:cs typeface="Roboto"/>
                <a:sym typeface="Robo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4"/>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VALUATION</a:t>
            </a:r>
            <a:endParaRPr/>
          </a:p>
        </p:txBody>
      </p:sp>
      <p:sp>
        <p:nvSpPr>
          <p:cNvPr id="838" name="Google Shape;838;p3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39" name="Google Shape;839;p34"/>
          <p:cNvGrpSpPr/>
          <p:nvPr/>
        </p:nvGrpSpPr>
        <p:grpSpPr>
          <a:xfrm>
            <a:off x="7793017" y="3411524"/>
            <a:ext cx="763747" cy="779432"/>
            <a:chOff x="3955900" y="2984500"/>
            <a:chExt cx="414000" cy="422525"/>
          </a:xfrm>
        </p:grpSpPr>
        <p:sp>
          <p:nvSpPr>
            <p:cNvPr id="840" name="Google Shape;840;p34"/>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35"/>
          <p:cNvSpPr/>
          <p:nvPr/>
        </p:nvSpPr>
        <p:spPr>
          <a:xfrm>
            <a:off x="502400" y="3767925"/>
            <a:ext cx="8054400" cy="57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9" name="Google Shape;849;p35"/>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9.1</a:t>
            </a:r>
            <a:endParaRPr b="1" sz="1600">
              <a:solidFill>
                <a:schemeClr val="dk1"/>
              </a:solidFill>
              <a:latin typeface="Source Sans Pro"/>
              <a:ea typeface="Source Sans Pro"/>
              <a:cs typeface="Source Sans Pro"/>
              <a:sym typeface="Source Sans Pro"/>
            </a:endParaRPr>
          </a:p>
        </p:txBody>
      </p:sp>
      <p:sp>
        <p:nvSpPr>
          <p:cNvPr id="850" name="Google Shape;850;p35"/>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WACC CALCULATIONS</a:t>
            </a:r>
            <a:endParaRPr b="1" sz="1600">
              <a:solidFill>
                <a:schemeClr val="lt1"/>
              </a:solidFill>
              <a:latin typeface="Source Sans Pro"/>
              <a:ea typeface="Source Sans Pro"/>
              <a:cs typeface="Source Sans Pro"/>
              <a:sym typeface="Source Sans Pro"/>
            </a:endParaRPr>
          </a:p>
        </p:txBody>
      </p:sp>
      <p:sp>
        <p:nvSpPr>
          <p:cNvPr id="851" name="Google Shape;851;p35"/>
          <p:cNvSpPr/>
          <p:nvPr/>
        </p:nvSpPr>
        <p:spPr>
          <a:xfrm>
            <a:off x="2904838" y="708387"/>
            <a:ext cx="1007100" cy="30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Contribution</a:t>
            </a:r>
            <a:endParaRPr b="1" sz="1100">
              <a:solidFill>
                <a:srgbClr val="FFFFFF"/>
              </a:solidFill>
              <a:latin typeface="Roboto"/>
              <a:ea typeface="Roboto"/>
              <a:cs typeface="Roboto"/>
              <a:sym typeface="Roboto"/>
            </a:endParaRPr>
          </a:p>
        </p:txBody>
      </p:sp>
      <p:sp>
        <p:nvSpPr>
          <p:cNvPr id="852" name="Google Shape;852;p35"/>
          <p:cNvSpPr/>
          <p:nvPr/>
        </p:nvSpPr>
        <p:spPr>
          <a:xfrm>
            <a:off x="3923804" y="708387"/>
            <a:ext cx="1007100" cy="30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Contribution</a:t>
            </a:r>
            <a:endParaRPr b="1" sz="1100">
              <a:solidFill>
                <a:srgbClr val="FFFFFF"/>
              </a:solidFill>
              <a:latin typeface="Roboto"/>
              <a:ea typeface="Roboto"/>
              <a:cs typeface="Roboto"/>
              <a:sym typeface="Roboto"/>
            </a:endParaRPr>
          </a:p>
        </p:txBody>
      </p:sp>
      <p:sp>
        <p:nvSpPr>
          <p:cNvPr id="853" name="Google Shape;853;p35"/>
          <p:cNvSpPr/>
          <p:nvPr/>
        </p:nvSpPr>
        <p:spPr>
          <a:xfrm>
            <a:off x="4942775" y="708375"/>
            <a:ext cx="3614100" cy="30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Justification</a:t>
            </a:r>
            <a:r>
              <a:rPr b="1" lang="en" sz="1100">
                <a:solidFill>
                  <a:srgbClr val="FFFFFF"/>
                </a:solidFill>
                <a:latin typeface="Roboto"/>
                <a:ea typeface="Roboto"/>
                <a:cs typeface="Roboto"/>
                <a:sym typeface="Roboto"/>
              </a:rPr>
              <a:t>  </a:t>
            </a:r>
            <a:endParaRPr b="1" sz="1100">
              <a:solidFill>
                <a:srgbClr val="FFFFFF"/>
              </a:solidFill>
              <a:latin typeface="Roboto"/>
              <a:ea typeface="Roboto"/>
              <a:cs typeface="Roboto"/>
              <a:sym typeface="Roboto"/>
            </a:endParaRPr>
          </a:p>
        </p:txBody>
      </p:sp>
      <p:sp>
        <p:nvSpPr>
          <p:cNvPr id="854" name="Google Shape;854;p35"/>
          <p:cNvSpPr/>
          <p:nvPr/>
        </p:nvSpPr>
        <p:spPr>
          <a:xfrm>
            <a:off x="512163" y="708387"/>
            <a:ext cx="2380800" cy="30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p>
        </p:txBody>
      </p:sp>
      <p:sp>
        <p:nvSpPr>
          <p:cNvPr id="855" name="Google Shape;855;p35"/>
          <p:cNvSpPr/>
          <p:nvPr/>
        </p:nvSpPr>
        <p:spPr>
          <a:xfrm>
            <a:off x="4942775" y="1704800"/>
            <a:ext cx="36141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Source Sans Pro"/>
                <a:ea typeface="Source Sans Pro"/>
                <a:cs typeface="Source Sans Pro"/>
                <a:sym typeface="Source Sans Pro"/>
              </a:rPr>
              <a:t>High liquidity and low debt suggest credit risk is almost negligible therefore credit risk premium is not factored</a:t>
            </a:r>
            <a:r>
              <a:rPr lang="en" sz="1000">
                <a:solidFill>
                  <a:schemeClr val="dk1"/>
                </a:solidFill>
                <a:latin typeface="Source Sans Pro"/>
                <a:ea typeface="Source Sans Pro"/>
                <a:cs typeface="Source Sans Pro"/>
                <a:sym typeface="Source Sans Pro"/>
              </a:rPr>
              <a:t> </a:t>
            </a:r>
            <a:endParaRPr sz="1000">
              <a:solidFill>
                <a:schemeClr val="dk1"/>
              </a:solidFill>
              <a:latin typeface="Source Sans Pro"/>
              <a:ea typeface="Source Sans Pro"/>
              <a:cs typeface="Source Sans Pro"/>
              <a:sym typeface="Source Sans Pro"/>
            </a:endParaRPr>
          </a:p>
        </p:txBody>
      </p:sp>
      <p:sp>
        <p:nvSpPr>
          <p:cNvPr id="856" name="Google Shape;856;p35"/>
          <p:cNvSpPr/>
          <p:nvPr/>
        </p:nvSpPr>
        <p:spPr>
          <a:xfrm>
            <a:off x="513098" y="1704800"/>
            <a:ext cx="2379900" cy="67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57" name="Google Shape;857;p35"/>
          <p:cNvSpPr/>
          <p:nvPr/>
        </p:nvSpPr>
        <p:spPr>
          <a:xfrm>
            <a:off x="1201497" y="1704812"/>
            <a:ext cx="674400" cy="674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58" name="Google Shape;858;p35"/>
          <p:cNvSpPr/>
          <p:nvPr/>
        </p:nvSpPr>
        <p:spPr>
          <a:xfrm>
            <a:off x="513098" y="1704812"/>
            <a:ext cx="687600" cy="674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59" name="Google Shape;859;p35"/>
          <p:cNvSpPr/>
          <p:nvPr/>
        </p:nvSpPr>
        <p:spPr>
          <a:xfrm>
            <a:off x="2904838" y="1704812"/>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60" name="Google Shape;860;p35"/>
          <p:cNvSpPr/>
          <p:nvPr/>
        </p:nvSpPr>
        <p:spPr>
          <a:xfrm>
            <a:off x="3923804" y="1704812"/>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61" name="Google Shape;861;p35"/>
          <p:cNvSpPr/>
          <p:nvPr/>
        </p:nvSpPr>
        <p:spPr>
          <a:xfrm>
            <a:off x="780223" y="1704857"/>
            <a:ext cx="425700" cy="4092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Source Sans Pro"/>
                <a:ea typeface="Source Sans Pro"/>
                <a:cs typeface="Source Sans Pro"/>
                <a:sym typeface="Source Sans Pro"/>
              </a:rPr>
              <a:t>2</a:t>
            </a:r>
            <a:endParaRPr sz="1600">
              <a:solidFill>
                <a:schemeClr val="dk1"/>
              </a:solidFill>
              <a:latin typeface="Source Sans Pro"/>
              <a:ea typeface="Source Sans Pro"/>
              <a:cs typeface="Source Sans Pro"/>
              <a:sym typeface="Source Sans Pro"/>
            </a:endParaRPr>
          </a:p>
        </p:txBody>
      </p:sp>
      <p:sp>
        <p:nvSpPr>
          <p:cNvPr id="862" name="Google Shape;862;p35"/>
          <p:cNvSpPr/>
          <p:nvPr/>
        </p:nvSpPr>
        <p:spPr>
          <a:xfrm>
            <a:off x="3203188" y="1836812"/>
            <a:ext cx="410400" cy="410400"/>
          </a:xfrm>
          <a:prstGeom prst="mathMultiply">
            <a:avLst>
              <a:gd fmla="val 508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863" name="Google Shape;863;p35"/>
          <p:cNvSpPr/>
          <p:nvPr/>
        </p:nvSpPr>
        <p:spPr>
          <a:xfrm>
            <a:off x="1205925" y="1704850"/>
            <a:ext cx="16869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Credit Risk Premium</a:t>
            </a:r>
            <a:endParaRPr sz="1200">
              <a:solidFill>
                <a:schemeClr val="dk1"/>
              </a:solidFill>
              <a:latin typeface="Source Sans Pro"/>
              <a:ea typeface="Source Sans Pro"/>
              <a:cs typeface="Source Sans Pro"/>
              <a:sym typeface="Source Sans Pro"/>
            </a:endParaRPr>
          </a:p>
        </p:txBody>
      </p:sp>
      <p:sp>
        <p:nvSpPr>
          <p:cNvPr id="864" name="Google Shape;864;p35"/>
          <p:cNvSpPr/>
          <p:nvPr/>
        </p:nvSpPr>
        <p:spPr>
          <a:xfrm>
            <a:off x="4942775" y="2313875"/>
            <a:ext cx="3614100" cy="76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Source Sans Pro"/>
                <a:ea typeface="Source Sans Pro"/>
                <a:cs typeface="Source Sans Pro"/>
                <a:sym typeface="Source Sans Pro"/>
              </a:rPr>
              <a:t>The market risk premium is determined using Beta and the market returns and risk free rate. The market return is 8.3%, risk free rate at 1.5%. With a Beta at 1.07, we get market risk premium at</a:t>
            </a:r>
            <a:r>
              <a:rPr lang="en" sz="1000">
                <a:solidFill>
                  <a:schemeClr val="dk1"/>
                </a:solidFill>
                <a:latin typeface="Source Sans Pro"/>
                <a:ea typeface="Source Sans Pro"/>
                <a:cs typeface="Source Sans Pro"/>
                <a:sym typeface="Source Sans Pro"/>
              </a:rPr>
              <a:t> 7.3%</a:t>
            </a:r>
            <a:endParaRPr sz="1000">
              <a:solidFill>
                <a:schemeClr val="dk1"/>
              </a:solidFill>
              <a:latin typeface="Source Sans Pro"/>
              <a:ea typeface="Source Sans Pro"/>
              <a:cs typeface="Source Sans Pro"/>
              <a:sym typeface="Source Sans Pro"/>
            </a:endParaRPr>
          </a:p>
        </p:txBody>
      </p:sp>
      <p:sp>
        <p:nvSpPr>
          <p:cNvPr id="865" name="Google Shape;865;p35"/>
          <p:cNvSpPr/>
          <p:nvPr/>
        </p:nvSpPr>
        <p:spPr>
          <a:xfrm>
            <a:off x="513098" y="2390075"/>
            <a:ext cx="2379900" cy="67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513098" y="2390087"/>
            <a:ext cx="687600" cy="674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3923804" y="2390087"/>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780223" y="2390132"/>
            <a:ext cx="425700" cy="4092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Source Sans Pro"/>
                <a:ea typeface="Source Sans Pro"/>
                <a:cs typeface="Source Sans Pro"/>
                <a:sym typeface="Source Sans Pro"/>
              </a:rPr>
              <a:t>3</a:t>
            </a:r>
            <a:endParaRPr sz="1600">
              <a:solidFill>
                <a:schemeClr val="dk1"/>
              </a:solidFill>
              <a:latin typeface="Source Sans Pro"/>
              <a:ea typeface="Source Sans Pro"/>
              <a:cs typeface="Source Sans Pro"/>
              <a:sym typeface="Source Sans Pro"/>
            </a:endParaRPr>
          </a:p>
        </p:txBody>
      </p:sp>
      <p:sp>
        <p:nvSpPr>
          <p:cNvPr id="869" name="Google Shape;869;p35"/>
          <p:cNvSpPr/>
          <p:nvPr/>
        </p:nvSpPr>
        <p:spPr>
          <a:xfrm>
            <a:off x="3203188" y="2522087"/>
            <a:ext cx="410400" cy="410400"/>
          </a:xfrm>
          <a:prstGeom prst="mathMultiply">
            <a:avLst>
              <a:gd fmla="val 508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1217900" y="2390125"/>
            <a:ext cx="16869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Market Risk Premium</a:t>
            </a:r>
            <a:endParaRPr sz="1200">
              <a:solidFill>
                <a:schemeClr val="dk1"/>
              </a:solidFill>
              <a:latin typeface="Source Sans Pro"/>
              <a:ea typeface="Source Sans Pro"/>
              <a:cs typeface="Source Sans Pro"/>
              <a:sym typeface="Source Sans Pro"/>
            </a:endParaRPr>
          </a:p>
        </p:txBody>
      </p:sp>
      <p:sp>
        <p:nvSpPr>
          <p:cNvPr id="871" name="Google Shape;871;p35"/>
          <p:cNvSpPr/>
          <p:nvPr/>
        </p:nvSpPr>
        <p:spPr>
          <a:xfrm>
            <a:off x="2904838" y="2390087"/>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rot="-2700000">
            <a:off x="3255456" y="2625216"/>
            <a:ext cx="305894" cy="116673"/>
          </a:xfrm>
          <a:prstGeom prst="corner">
            <a:avLst>
              <a:gd fmla="val 18804" name="adj1"/>
              <a:gd fmla="val 1814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873" name="Google Shape;873;p35"/>
          <p:cNvSpPr/>
          <p:nvPr/>
        </p:nvSpPr>
        <p:spPr>
          <a:xfrm>
            <a:off x="4942775" y="1019525"/>
            <a:ext cx="36141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Source Sans Pro"/>
                <a:ea typeface="Source Sans Pro"/>
                <a:cs typeface="Source Sans Pro"/>
                <a:sym typeface="Source Sans Pro"/>
              </a:rPr>
              <a:t>Low Debt (Debt to Equity=0.01) implies cost of debt is not  a factor in WACC calculations</a:t>
            </a:r>
            <a:endParaRPr sz="1000">
              <a:solidFill>
                <a:schemeClr val="dk1"/>
              </a:solidFill>
              <a:latin typeface="Source Sans Pro"/>
              <a:ea typeface="Source Sans Pro"/>
              <a:cs typeface="Source Sans Pro"/>
              <a:sym typeface="Source Sans Pro"/>
            </a:endParaRPr>
          </a:p>
        </p:txBody>
      </p:sp>
      <p:sp>
        <p:nvSpPr>
          <p:cNvPr id="874" name="Google Shape;874;p35"/>
          <p:cNvSpPr/>
          <p:nvPr/>
        </p:nvSpPr>
        <p:spPr>
          <a:xfrm>
            <a:off x="525062" y="1007563"/>
            <a:ext cx="1903200" cy="67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513098" y="1019537"/>
            <a:ext cx="687600" cy="674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2904838" y="1019537"/>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780223" y="1019582"/>
            <a:ext cx="425700" cy="4092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Source Sans Pro"/>
                <a:ea typeface="Source Sans Pro"/>
                <a:cs typeface="Source Sans Pro"/>
                <a:sym typeface="Source Sans Pro"/>
              </a:rPr>
              <a:t>1</a:t>
            </a:r>
            <a:endParaRPr sz="1600">
              <a:solidFill>
                <a:schemeClr val="dk1"/>
              </a:solidFill>
              <a:latin typeface="Source Sans Pro"/>
              <a:ea typeface="Source Sans Pro"/>
              <a:cs typeface="Source Sans Pro"/>
              <a:sym typeface="Source Sans Pro"/>
            </a:endParaRPr>
          </a:p>
        </p:txBody>
      </p:sp>
      <p:sp>
        <p:nvSpPr>
          <p:cNvPr id="878" name="Google Shape;878;p35"/>
          <p:cNvSpPr/>
          <p:nvPr/>
        </p:nvSpPr>
        <p:spPr>
          <a:xfrm rot="-2700000">
            <a:off x="4274406" y="1257416"/>
            <a:ext cx="305894" cy="116673"/>
          </a:xfrm>
          <a:prstGeom prst="corner">
            <a:avLst>
              <a:gd fmla="val 18804" name="adj1"/>
              <a:gd fmla="val 1814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3203188" y="1151537"/>
            <a:ext cx="410400" cy="410400"/>
          </a:xfrm>
          <a:prstGeom prst="mathMultiply">
            <a:avLst>
              <a:gd fmla="val 508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880" name="Google Shape;880;p35"/>
          <p:cNvSpPr/>
          <p:nvPr/>
        </p:nvSpPr>
        <p:spPr>
          <a:xfrm>
            <a:off x="1206000" y="1019575"/>
            <a:ext cx="16869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Cost of Debt</a:t>
            </a:r>
            <a:endParaRPr sz="1200">
              <a:solidFill>
                <a:schemeClr val="dk1"/>
              </a:solidFill>
              <a:latin typeface="Source Sans Pro"/>
              <a:ea typeface="Source Sans Pro"/>
              <a:cs typeface="Source Sans Pro"/>
              <a:sym typeface="Source Sans Pro"/>
            </a:endParaRPr>
          </a:p>
        </p:txBody>
      </p:sp>
      <p:sp>
        <p:nvSpPr>
          <p:cNvPr id="881" name="Google Shape;881;p35"/>
          <p:cNvSpPr/>
          <p:nvPr/>
        </p:nvSpPr>
        <p:spPr>
          <a:xfrm>
            <a:off x="3923804" y="1019537"/>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2" name="Google Shape;882;p35"/>
          <p:cNvCxnSpPr/>
          <p:nvPr/>
        </p:nvCxnSpPr>
        <p:spPr>
          <a:xfrm>
            <a:off x="4206825" y="1357300"/>
            <a:ext cx="381600" cy="0"/>
          </a:xfrm>
          <a:prstGeom prst="straightConnector1">
            <a:avLst/>
          </a:prstGeom>
          <a:noFill/>
          <a:ln cap="flat" cmpd="sng" w="28575">
            <a:solidFill>
              <a:schemeClr val="dk1"/>
            </a:solidFill>
            <a:prstDash val="solid"/>
            <a:round/>
            <a:headEnd len="med" w="med" type="none"/>
            <a:tailEnd len="med" w="med" type="none"/>
          </a:ln>
        </p:spPr>
      </p:cxnSp>
      <p:cxnSp>
        <p:nvCxnSpPr>
          <p:cNvPr id="883" name="Google Shape;883;p35"/>
          <p:cNvCxnSpPr/>
          <p:nvPr/>
        </p:nvCxnSpPr>
        <p:spPr>
          <a:xfrm>
            <a:off x="4236550" y="2042025"/>
            <a:ext cx="381600" cy="0"/>
          </a:xfrm>
          <a:prstGeom prst="straightConnector1">
            <a:avLst/>
          </a:prstGeom>
          <a:noFill/>
          <a:ln cap="flat" cmpd="sng" w="28575">
            <a:solidFill>
              <a:schemeClr val="dk1"/>
            </a:solidFill>
            <a:prstDash val="solid"/>
            <a:round/>
            <a:headEnd len="med" w="med" type="none"/>
            <a:tailEnd len="med" w="med" type="none"/>
          </a:ln>
        </p:spPr>
      </p:cxnSp>
      <p:sp>
        <p:nvSpPr>
          <p:cNvPr id="884" name="Google Shape;884;p35"/>
          <p:cNvSpPr txBox="1"/>
          <p:nvPr/>
        </p:nvSpPr>
        <p:spPr>
          <a:xfrm>
            <a:off x="4108600" y="2488800"/>
            <a:ext cx="637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Source Sans Pro"/>
                <a:ea typeface="Source Sans Pro"/>
                <a:cs typeface="Source Sans Pro"/>
                <a:sym typeface="Source Sans Pro"/>
              </a:rPr>
              <a:t> </a:t>
            </a:r>
            <a:r>
              <a:rPr lang="en" sz="2200">
                <a:solidFill>
                  <a:schemeClr val="dk1"/>
                </a:solidFill>
                <a:latin typeface="Source Sans Pro"/>
                <a:ea typeface="Source Sans Pro"/>
                <a:cs typeface="Source Sans Pro"/>
                <a:sym typeface="Source Sans Pro"/>
              </a:rPr>
              <a:t>7.3</a:t>
            </a:r>
            <a:endParaRPr sz="2200">
              <a:solidFill>
                <a:schemeClr val="dk1"/>
              </a:solidFill>
              <a:latin typeface="Source Sans Pro"/>
              <a:ea typeface="Source Sans Pro"/>
              <a:cs typeface="Source Sans Pro"/>
              <a:sym typeface="Source Sans Pro"/>
            </a:endParaRPr>
          </a:p>
        </p:txBody>
      </p:sp>
      <p:sp>
        <p:nvSpPr>
          <p:cNvPr id="885" name="Google Shape;885;p35"/>
          <p:cNvSpPr/>
          <p:nvPr/>
        </p:nvSpPr>
        <p:spPr>
          <a:xfrm>
            <a:off x="4942775" y="3075375"/>
            <a:ext cx="36141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Source Sans Pro"/>
                <a:ea typeface="Source Sans Pro"/>
                <a:cs typeface="Source Sans Pro"/>
                <a:sym typeface="Source Sans Pro"/>
              </a:rPr>
              <a:t>Considering a very high inflation environment which will have to moderate in future, </a:t>
            </a:r>
            <a:r>
              <a:rPr lang="en" sz="1000">
                <a:solidFill>
                  <a:schemeClr val="dk1"/>
                </a:solidFill>
                <a:latin typeface="Source Sans Pro"/>
                <a:ea typeface="Source Sans Pro"/>
                <a:cs typeface="Source Sans Pro"/>
                <a:sym typeface="Source Sans Pro"/>
              </a:rPr>
              <a:t>the</a:t>
            </a:r>
            <a:r>
              <a:rPr lang="en" sz="1000">
                <a:solidFill>
                  <a:schemeClr val="dk1"/>
                </a:solidFill>
                <a:latin typeface="Source Sans Pro"/>
                <a:ea typeface="Source Sans Pro"/>
                <a:cs typeface="Source Sans Pro"/>
                <a:sym typeface="Source Sans Pro"/>
              </a:rPr>
              <a:t> factor of inflation is lower than the current considering a medium term perspective</a:t>
            </a:r>
            <a:r>
              <a:rPr lang="en" sz="1000">
                <a:solidFill>
                  <a:schemeClr val="dk1"/>
                </a:solidFill>
                <a:latin typeface="Source Sans Pro"/>
                <a:ea typeface="Source Sans Pro"/>
                <a:cs typeface="Source Sans Pro"/>
                <a:sym typeface="Source Sans Pro"/>
              </a:rPr>
              <a:t> </a:t>
            </a:r>
            <a:endParaRPr sz="1000">
              <a:solidFill>
                <a:schemeClr val="dk1"/>
              </a:solidFill>
              <a:latin typeface="Source Sans Pro"/>
              <a:ea typeface="Source Sans Pro"/>
              <a:cs typeface="Source Sans Pro"/>
              <a:sym typeface="Source Sans Pro"/>
            </a:endParaRPr>
          </a:p>
        </p:txBody>
      </p:sp>
      <p:sp>
        <p:nvSpPr>
          <p:cNvPr id="886" name="Google Shape;886;p35"/>
          <p:cNvSpPr/>
          <p:nvPr/>
        </p:nvSpPr>
        <p:spPr>
          <a:xfrm>
            <a:off x="513098" y="3075375"/>
            <a:ext cx="2379900" cy="67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887" name="Google Shape;887;p35"/>
          <p:cNvSpPr/>
          <p:nvPr/>
        </p:nvSpPr>
        <p:spPr>
          <a:xfrm>
            <a:off x="1201497" y="3075387"/>
            <a:ext cx="674400" cy="674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888" name="Google Shape;888;p35"/>
          <p:cNvSpPr/>
          <p:nvPr/>
        </p:nvSpPr>
        <p:spPr>
          <a:xfrm>
            <a:off x="513098" y="3075387"/>
            <a:ext cx="687600" cy="674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889" name="Google Shape;889;p35"/>
          <p:cNvSpPr/>
          <p:nvPr/>
        </p:nvSpPr>
        <p:spPr>
          <a:xfrm>
            <a:off x="3923804" y="3075387"/>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890" name="Google Shape;890;p35"/>
          <p:cNvSpPr/>
          <p:nvPr/>
        </p:nvSpPr>
        <p:spPr>
          <a:xfrm>
            <a:off x="780223" y="3075432"/>
            <a:ext cx="425700" cy="4092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Source Sans Pro"/>
                <a:ea typeface="Source Sans Pro"/>
                <a:cs typeface="Source Sans Pro"/>
                <a:sym typeface="Source Sans Pro"/>
              </a:rPr>
              <a:t>4</a:t>
            </a:r>
            <a:endParaRPr sz="1600">
              <a:solidFill>
                <a:schemeClr val="dk1"/>
              </a:solidFill>
              <a:latin typeface="Source Sans Pro"/>
              <a:ea typeface="Source Sans Pro"/>
              <a:cs typeface="Source Sans Pro"/>
              <a:sym typeface="Source Sans Pro"/>
            </a:endParaRPr>
          </a:p>
        </p:txBody>
      </p:sp>
      <p:sp>
        <p:nvSpPr>
          <p:cNvPr id="891" name="Google Shape;891;p35"/>
          <p:cNvSpPr/>
          <p:nvPr/>
        </p:nvSpPr>
        <p:spPr>
          <a:xfrm>
            <a:off x="3203188" y="3207387"/>
            <a:ext cx="410400" cy="410400"/>
          </a:xfrm>
          <a:prstGeom prst="mathMultiply">
            <a:avLst>
              <a:gd fmla="val 5080"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892" name="Google Shape;892;p35"/>
          <p:cNvSpPr/>
          <p:nvPr/>
        </p:nvSpPr>
        <p:spPr>
          <a:xfrm>
            <a:off x="1218000" y="3075425"/>
            <a:ext cx="16869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Inflation</a:t>
            </a:r>
            <a:endParaRPr sz="1200">
              <a:solidFill>
                <a:schemeClr val="dk1"/>
              </a:solidFill>
              <a:latin typeface="Source Sans Pro"/>
              <a:ea typeface="Source Sans Pro"/>
              <a:cs typeface="Source Sans Pro"/>
              <a:sym typeface="Source Sans Pro"/>
            </a:endParaRPr>
          </a:p>
        </p:txBody>
      </p:sp>
      <p:sp>
        <p:nvSpPr>
          <p:cNvPr id="893" name="Google Shape;893;p35"/>
          <p:cNvSpPr/>
          <p:nvPr/>
        </p:nvSpPr>
        <p:spPr>
          <a:xfrm>
            <a:off x="2904838" y="3075387"/>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894" name="Google Shape;894;p35"/>
          <p:cNvSpPr/>
          <p:nvPr/>
        </p:nvSpPr>
        <p:spPr>
          <a:xfrm rot="-2700000">
            <a:off x="3290431" y="3247341"/>
            <a:ext cx="305894" cy="116673"/>
          </a:xfrm>
          <a:prstGeom prst="corner">
            <a:avLst>
              <a:gd fmla="val 18804" name="adj1"/>
              <a:gd fmla="val 1814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txBox="1"/>
          <p:nvPr/>
        </p:nvSpPr>
        <p:spPr>
          <a:xfrm>
            <a:off x="4206825" y="3166300"/>
            <a:ext cx="548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Source Sans Pro"/>
                <a:ea typeface="Source Sans Pro"/>
                <a:cs typeface="Source Sans Pro"/>
                <a:sym typeface="Source Sans Pro"/>
              </a:rPr>
              <a:t>4.0</a:t>
            </a:r>
            <a:endParaRPr sz="2000">
              <a:solidFill>
                <a:schemeClr val="dk1"/>
              </a:solidFill>
              <a:latin typeface="Source Sans Pro"/>
              <a:ea typeface="Source Sans Pro"/>
              <a:cs typeface="Source Sans Pro"/>
              <a:sym typeface="Source Sans Pro"/>
            </a:endParaRPr>
          </a:p>
        </p:txBody>
      </p:sp>
      <p:sp>
        <p:nvSpPr>
          <p:cNvPr id="896" name="Google Shape;896;p35"/>
          <p:cNvSpPr/>
          <p:nvPr/>
        </p:nvSpPr>
        <p:spPr>
          <a:xfrm>
            <a:off x="513098" y="3760675"/>
            <a:ext cx="23799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897" name="Google Shape;897;p35"/>
          <p:cNvSpPr/>
          <p:nvPr/>
        </p:nvSpPr>
        <p:spPr>
          <a:xfrm>
            <a:off x="1201497" y="3760687"/>
            <a:ext cx="674400" cy="674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898" name="Google Shape;898;p35"/>
          <p:cNvSpPr/>
          <p:nvPr/>
        </p:nvSpPr>
        <p:spPr>
          <a:xfrm>
            <a:off x="3923804" y="3760687"/>
            <a:ext cx="10071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Source Sans Pro"/>
                <a:ea typeface="Source Sans Pro"/>
                <a:cs typeface="Source Sans Pro"/>
                <a:sym typeface="Source Sans Pro"/>
              </a:rPr>
              <a:t>11.3</a:t>
            </a:r>
            <a:endParaRPr sz="2000">
              <a:solidFill>
                <a:schemeClr val="dk1"/>
              </a:solidFill>
              <a:latin typeface="Source Sans Pro"/>
              <a:ea typeface="Source Sans Pro"/>
              <a:cs typeface="Source Sans Pro"/>
              <a:sym typeface="Source Sans Pro"/>
            </a:endParaRPr>
          </a:p>
        </p:txBody>
      </p:sp>
      <p:sp>
        <p:nvSpPr>
          <p:cNvPr id="899" name="Google Shape;899;p35"/>
          <p:cNvSpPr/>
          <p:nvPr/>
        </p:nvSpPr>
        <p:spPr>
          <a:xfrm>
            <a:off x="1274100" y="3760725"/>
            <a:ext cx="14886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Sans Pro"/>
                <a:ea typeface="Source Sans Pro"/>
                <a:cs typeface="Source Sans Pro"/>
                <a:sym typeface="Source Sans Pro"/>
              </a:rPr>
              <a:t>Total</a:t>
            </a:r>
            <a:endParaRPr sz="1200">
              <a:solidFill>
                <a:schemeClr val="dk1"/>
              </a:solidFill>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3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5" name="Google Shape;905;p36"/>
          <p:cNvPicPr preferRelativeResize="0"/>
          <p:nvPr/>
        </p:nvPicPr>
        <p:blipFill>
          <a:blip r:embed="rId3">
            <a:alphaModFix/>
          </a:blip>
          <a:stretch>
            <a:fillRect/>
          </a:stretch>
        </p:blipFill>
        <p:spPr>
          <a:xfrm>
            <a:off x="109475" y="1208575"/>
            <a:ext cx="6098574" cy="2338795"/>
          </a:xfrm>
          <a:prstGeom prst="rect">
            <a:avLst/>
          </a:prstGeom>
          <a:noFill/>
          <a:ln>
            <a:noFill/>
          </a:ln>
        </p:spPr>
      </p:pic>
      <p:pic>
        <p:nvPicPr>
          <p:cNvPr id="906" name="Google Shape;906;p36"/>
          <p:cNvPicPr preferRelativeResize="0"/>
          <p:nvPr/>
        </p:nvPicPr>
        <p:blipFill>
          <a:blip r:embed="rId4">
            <a:alphaModFix/>
          </a:blip>
          <a:stretch>
            <a:fillRect/>
          </a:stretch>
        </p:blipFill>
        <p:spPr>
          <a:xfrm>
            <a:off x="6299600" y="1336562"/>
            <a:ext cx="2483100" cy="2012225"/>
          </a:xfrm>
          <a:prstGeom prst="rect">
            <a:avLst/>
          </a:prstGeom>
          <a:noFill/>
          <a:ln>
            <a:noFill/>
          </a:ln>
        </p:spPr>
      </p:pic>
      <p:sp>
        <p:nvSpPr>
          <p:cNvPr id="907" name="Google Shape;907;p36"/>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DCF VALUATION</a:t>
            </a:r>
            <a:endParaRPr b="1" sz="1600">
              <a:solidFill>
                <a:schemeClr val="lt1"/>
              </a:solidFill>
              <a:latin typeface="Source Sans Pro"/>
              <a:ea typeface="Source Sans Pro"/>
              <a:cs typeface="Source Sans Pro"/>
              <a:sym typeface="Source Sans Pro"/>
            </a:endParaRPr>
          </a:p>
        </p:txBody>
      </p:sp>
      <p:sp>
        <p:nvSpPr>
          <p:cNvPr id="908" name="Google Shape;908;p36"/>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9.2</a:t>
            </a:r>
            <a:endParaRPr b="1" sz="1600">
              <a:solidFill>
                <a:schemeClr val="dk1"/>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3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4" name="Google Shape;914;p37"/>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SCENARIO</a:t>
            </a:r>
            <a:r>
              <a:rPr b="1" lang="en" sz="1600">
                <a:solidFill>
                  <a:schemeClr val="lt1"/>
                </a:solidFill>
                <a:latin typeface="Source Sans Pro"/>
                <a:ea typeface="Source Sans Pro"/>
                <a:cs typeface="Source Sans Pro"/>
                <a:sym typeface="Source Sans Pro"/>
              </a:rPr>
              <a:t> ANALYSIS</a:t>
            </a:r>
            <a:endParaRPr b="1" sz="1600">
              <a:solidFill>
                <a:schemeClr val="lt1"/>
              </a:solidFill>
              <a:latin typeface="Source Sans Pro"/>
              <a:ea typeface="Source Sans Pro"/>
              <a:cs typeface="Source Sans Pro"/>
              <a:sym typeface="Source Sans Pro"/>
            </a:endParaRPr>
          </a:p>
        </p:txBody>
      </p:sp>
      <p:sp>
        <p:nvSpPr>
          <p:cNvPr id="915" name="Google Shape;915;p37"/>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9.3</a:t>
            </a:r>
            <a:endParaRPr b="1" sz="1600">
              <a:solidFill>
                <a:schemeClr val="dk1"/>
              </a:solidFill>
              <a:latin typeface="Source Sans Pro"/>
              <a:ea typeface="Source Sans Pro"/>
              <a:cs typeface="Source Sans Pro"/>
              <a:sym typeface="Source Sans Pro"/>
            </a:endParaRPr>
          </a:p>
        </p:txBody>
      </p:sp>
      <p:pic>
        <p:nvPicPr>
          <p:cNvPr id="916" name="Google Shape;916;p37"/>
          <p:cNvPicPr preferRelativeResize="0"/>
          <p:nvPr/>
        </p:nvPicPr>
        <p:blipFill rotWithShape="1">
          <a:blip r:embed="rId3">
            <a:alphaModFix/>
          </a:blip>
          <a:srcRect b="19568" l="0" r="0" t="17589"/>
          <a:stretch/>
        </p:blipFill>
        <p:spPr>
          <a:xfrm>
            <a:off x="765865" y="673275"/>
            <a:ext cx="1309810" cy="823123"/>
          </a:xfrm>
          <a:prstGeom prst="rect">
            <a:avLst/>
          </a:prstGeom>
          <a:noFill/>
          <a:ln>
            <a:noFill/>
          </a:ln>
        </p:spPr>
      </p:pic>
      <p:pic>
        <p:nvPicPr>
          <p:cNvPr id="917" name="Google Shape;917;p37"/>
          <p:cNvPicPr preferRelativeResize="0"/>
          <p:nvPr/>
        </p:nvPicPr>
        <p:blipFill rotWithShape="1">
          <a:blip r:embed="rId4">
            <a:alphaModFix/>
          </a:blip>
          <a:srcRect b="20681" l="0" r="0" t="22642"/>
          <a:stretch/>
        </p:blipFill>
        <p:spPr>
          <a:xfrm>
            <a:off x="7068325" y="673274"/>
            <a:ext cx="1027399" cy="823124"/>
          </a:xfrm>
          <a:prstGeom prst="rect">
            <a:avLst/>
          </a:prstGeom>
          <a:noFill/>
          <a:ln>
            <a:noFill/>
          </a:ln>
        </p:spPr>
      </p:pic>
      <p:grpSp>
        <p:nvGrpSpPr>
          <p:cNvPr id="918" name="Google Shape;918;p37"/>
          <p:cNvGrpSpPr/>
          <p:nvPr/>
        </p:nvGrpSpPr>
        <p:grpSpPr>
          <a:xfrm>
            <a:off x="4185739" y="673287"/>
            <a:ext cx="772513" cy="823110"/>
            <a:chOff x="5970800" y="1619250"/>
            <a:chExt cx="428650" cy="456725"/>
          </a:xfrm>
        </p:grpSpPr>
        <p:sp>
          <p:nvSpPr>
            <p:cNvPr id="919" name="Google Shape;919;p37"/>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37"/>
          <p:cNvSpPr txBox="1"/>
          <p:nvPr>
            <p:ph idx="4294967295" type="ctrTitle"/>
          </p:nvPr>
        </p:nvSpPr>
        <p:spPr>
          <a:xfrm>
            <a:off x="529675" y="1496400"/>
            <a:ext cx="17583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accent2"/>
                </a:solidFill>
              </a:rPr>
              <a:t>$</a:t>
            </a:r>
            <a:r>
              <a:rPr lang="en" sz="3600"/>
              <a:t>18.32</a:t>
            </a:r>
            <a:endParaRPr sz="3600">
              <a:solidFill>
                <a:schemeClr val="accent2"/>
              </a:solidFill>
            </a:endParaRPr>
          </a:p>
        </p:txBody>
      </p:sp>
      <p:sp>
        <p:nvSpPr>
          <p:cNvPr id="925" name="Google Shape;925;p37"/>
          <p:cNvSpPr txBox="1"/>
          <p:nvPr>
            <p:ph idx="4294967295" type="subTitle"/>
          </p:nvPr>
        </p:nvSpPr>
        <p:spPr>
          <a:xfrm>
            <a:off x="529675" y="2112225"/>
            <a:ext cx="1647300" cy="488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400">
                <a:solidFill>
                  <a:schemeClr val="accent1"/>
                </a:solidFill>
                <a:latin typeface="Open Sans"/>
                <a:ea typeface="Open Sans"/>
                <a:cs typeface="Open Sans"/>
                <a:sym typeface="Open Sans"/>
              </a:rPr>
              <a:t>(-10%)</a:t>
            </a:r>
            <a:endParaRPr b="1" sz="1400">
              <a:solidFill>
                <a:schemeClr val="accent1"/>
              </a:solidFill>
            </a:endParaRPr>
          </a:p>
        </p:txBody>
      </p:sp>
      <p:sp>
        <p:nvSpPr>
          <p:cNvPr id="926" name="Google Shape;926;p37"/>
          <p:cNvSpPr txBox="1"/>
          <p:nvPr>
            <p:ph idx="4294967295" type="subTitle"/>
          </p:nvPr>
        </p:nvSpPr>
        <p:spPr>
          <a:xfrm>
            <a:off x="585175" y="2600625"/>
            <a:ext cx="1647300" cy="1370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latin typeface="Open Sans"/>
                <a:ea typeface="Open Sans"/>
                <a:cs typeface="Open Sans"/>
                <a:sym typeface="Open Sans"/>
              </a:rPr>
              <a:t>Sustained high inflation</a:t>
            </a:r>
            <a:endParaRPr sz="1400">
              <a:latin typeface="Open Sans"/>
              <a:ea typeface="Open Sans"/>
              <a:cs typeface="Open Sans"/>
              <a:sym typeface="Open Sans"/>
            </a:endParaRPr>
          </a:p>
          <a:p>
            <a:pPr indent="0" lvl="0" marL="0" rtl="0" algn="ctr">
              <a:spcBef>
                <a:spcPts val="600"/>
              </a:spcBef>
              <a:spcAft>
                <a:spcPts val="0"/>
              </a:spcAft>
              <a:buNone/>
            </a:pPr>
            <a:r>
              <a:rPr lang="en" sz="1400">
                <a:latin typeface="Open Sans"/>
                <a:ea typeface="Open Sans"/>
                <a:cs typeface="Open Sans"/>
                <a:sym typeface="Open Sans"/>
              </a:rPr>
              <a:t>Unable to growth at projected rated</a:t>
            </a:r>
            <a:endParaRPr sz="1400">
              <a:latin typeface="Open Sans"/>
              <a:ea typeface="Open Sans"/>
              <a:cs typeface="Open Sans"/>
              <a:sym typeface="Open Sans"/>
            </a:endParaRPr>
          </a:p>
        </p:txBody>
      </p:sp>
      <p:sp>
        <p:nvSpPr>
          <p:cNvPr id="927" name="Google Shape;927;p37"/>
          <p:cNvSpPr txBox="1"/>
          <p:nvPr>
            <p:ph idx="4294967295" type="subTitle"/>
          </p:nvPr>
        </p:nvSpPr>
        <p:spPr>
          <a:xfrm>
            <a:off x="3680900" y="2112225"/>
            <a:ext cx="1647300" cy="488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400">
                <a:solidFill>
                  <a:schemeClr val="accent1"/>
                </a:solidFill>
                <a:latin typeface="Open Sans"/>
                <a:ea typeface="Open Sans"/>
                <a:cs typeface="Open Sans"/>
                <a:sym typeface="Open Sans"/>
              </a:rPr>
              <a:t>(+31%)</a:t>
            </a:r>
            <a:endParaRPr b="1" sz="1400">
              <a:solidFill>
                <a:schemeClr val="accent1"/>
              </a:solidFill>
            </a:endParaRPr>
          </a:p>
        </p:txBody>
      </p:sp>
      <p:sp>
        <p:nvSpPr>
          <p:cNvPr id="928" name="Google Shape;928;p37"/>
          <p:cNvSpPr txBox="1"/>
          <p:nvPr>
            <p:ph idx="4294967295" type="subTitle"/>
          </p:nvPr>
        </p:nvSpPr>
        <p:spPr>
          <a:xfrm>
            <a:off x="3625400" y="2600625"/>
            <a:ext cx="1936800" cy="1861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latin typeface="Open Sans"/>
                <a:ea typeface="Open Sans"/>
                <a:cs typeface="Open Sans"/>
                <a:sym typeface="Open Sans"/>
              </a:rPr>
              <a:t>More brands</a:t>
            </a:r>
            <a:endParaRPr sz="1400">
              <a:latin typeface="Open Sans"/>
              <a:ea typeface="Open Sans"/>
              <a:cs typeface="Open Sans"/>
              <a:sym typeface="Open Sans"/>
            </a:endParaRPr>
          </a:p>
          <a:p>
            <a:pPr indent="0" lvl="0" marL="0" rtl="0" algn="ctr">
              <a:spcBef>
                <a:spcPts val="600"/>
              </a:spcBef>
              <a:spcAft>
                <a:spcPts val="0"/>
              </a:spcAft>
              <a:buNone/>
            </a:pPr>
            <a:r>
              <a:rPr lang="en" sz="1400">
                <a:latin typeface="Open Sans"/>
                <a:ea typeface="Open Sans"/>
                <a:cs typeface="Open Sans"/>
                <a:sym typeface="Open Sans"/>
              </a:rPr>
              <a:t>Double digit growth</a:t>
            </a:r>
            <a:endParaRPr sz="1400">
              <a:latin typeface="Open Sans"/>
              <a:ea typeface="Open Sans"/>
              <a:cs typeface="Open Sans"/>
              <a:sym typeface="Open Sans"/>
            </a:endParaRPr>
          </a:p>
          <a:p>
            <a:pPr indent="0" lvl="0" marL="0" rtl="0" algn="ctr">
              <a:spcBef>
                <a:spcPts val="600"/>
              </a:spcBef>
              <a:spcAft>
                <a:spcPts val="0"/>
              </a:spcAft>
              <a:buNone/>
            </a:pPr>
            <a:r>
              <a:rPr lang="en" sz="1400">
                <a:latin typeface="Open Sans"/>
                <a:ea typeface="Open Sans"/>
                <a:cs typeface="Open Sans"/>
                <a:sym typeface="Open Sans"/>
              </a:rPr>
              <a:t>Continuous</a:t>
            </a:r>
            <a:r>
              <a:rPr lang="en" sz="1400">
                <a:latin typeface="Open Sans"/>
                <a:ea typeface="Open Sans"/>
                <a:cs typeface="Open Sans"/>
                <a:sym typeface="Open Sans"/>
              </a:rPr>
              <a:t> strong ecommerce growth</a:t>
            </a:r>
            <a:endParaRPr sz="1400">
              <a:latin typeface="Open Sans"/>
              <a:ea typeface="Open Sans"/>
              <a:cs typeface="Open Sans"/>
              <a:sym typeface="Open Sans"/>
            </a:endParaRPr>
          </a:p>
        </p:txBody>
      </p:sp>
      <p:sp>
        <p:nvSpPr>
          <p:cNvPr id="929" name="Google Shape;929;p37"/>
          <p:cNvSpPr txBox="1"/>
          <p:nvPr>
            <p:ph idx="4294967295" type="ctrTitle"/>
          </p:nvPr>
        </p:nvSpPr>
        <p:spPr>
          <a:xfrm>
            <a:off x="3625400" y="1496400"/>
            <a:ext cx="17583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accent2"/>
                </a:solidFill>
              </a:rPr>
              <a:t>$</a:t>
            </a:r>
            <a:r>
              <a:rPr lang="en" sz="3600"/>
              <a:t>26.65</a:t>
            </a:r>
            <a:endParaRPr sz="3600">
              <a:solidFill>
                <a:schemeClr val="accent2"/>
              </a:solidFill>
            </a:endParaRPr>
          </a:p>
        </p:txBody>
      </p:sp>
      <p:sp>
        <p:nvSpPr>
          <p:cNvPr id="930" name="Google Shape;930;p37"/>
          <p:cNvSpPr txBox="1"/>
          <p:nvPr>
            <p:ph idx="4294967295" type="subTitle"/>
          </p:nvPr>
        </p:nvSpPr>
        <p:spPr>
          <a:xfrm>
            <a:off x="6669125" y="2112225"/>
            <a:ext cx="1647300" cy="488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400">
                <a:solidFill>
                  <a:schemeClr val="accent1"/>
                </a:solidFill>
                <a:latin typeface="Open Sans"/>
                <a:ea typeface="Open Sans"/>
                <a:cs typeface="Open Sans"/>
                <a:sym typeface="Open Sans"/>
              </a:rPr>
              <a:t>(+65%)</a:t>
            </a:r>
            <a:endParaRPr b="1" sz="1400">
              <a:solidFill>
                <a:schemeClr val="accent1"/>
              </a:solidFill>
            </a:endParaRPr>
          </a:p>
        </p:txBody>
      </p:sp>
      <p:sp>
        <p:nvSpPr>
          <p:cNvPr id="931" name="Google Shape;931;p37"/>
          <p:cNvSpPr txBox="1"/>
          <p:nvPr>
            <p:ph idx="4294967295" type="subTitle"/>
          </p:nvPr>
        </p:nvSpPr>
        <p:spPr>
          <a:xfrm>
            <a:off x="6613625" y="2600625"/>
            <a:ext cx="1936800" cy="1861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latin typeface="Open Sans"/>
                <a:ea typeface="Open Sans"/>
                <a:cs typeface="Open Sans"/>
                <a:sym typeface="Open Sans"/>
              </a:rPr>
              <a:t>Major</a:t>
            </a:r>
            <a:r>
              <a:rPr lang="en" sz="1400">
                <a:latin typeface="Open Sans"/>
                <a:ea typeface="Open Sans"/>
                <a:cs typeface="Open Sans"/>
                <a:sym typeface="Open Sans"/>
              </a:rPr>
              <a:t> brands</a:t>
            </a:r>
            <a:endParaRPr sz="1400">
              <a:latin typeface="Open Sans"/>
              <a:ea typeface="Open Sans"/>
              <a:cs typeface="Open Sans"/>
              <a:sym typeface="Open Sans"/>
            </a:endParaRPr>
          </a:p>
          <a:p>
            <a:pPr indent="0" lvl="0" marL="0" rtl="0" algn="ctr">
              <a:spcBef>
                <a:spcPts val="600"/>
              </a:spcBef>
              <a:spcAft>
                <a:spcPts val="0"/>
              </a:spcAft>
              <a:buNone/>
            </a:pPr>
            <a:r>
              <a:rPr lang="en" sz="1400">
                <a:latin typeface="Open Sans"/>
                <a:ea typeface="Open Sans"/>
                <a:cs typeface="Open Sans"/>
                <a:sym typeface="Open Sans"/>
              </a:rPr>
              <a:t>Higher expected growth</a:t>
            </a:r>
            <a:endParaRPr sz="1400">
              <a:latin typeface="Open Sans"/>
              <a:ea typeface="Open Sans"/>
              <a:cs typeface="Open Sans"/>
              <a:sym typeface="Open Sans"/>
            </a:endParaRPr>
          </a:p>
          <a:p>
            <a:pPr indent="0" lvl="0" marL="0" rtl="0" algn="ctr">
              <a:spcBef>
                <a:spcPts val="600"/>
              </a:spcBef>
              <a:spcAft>
                <a:spcPts val="0"/>
              </a:spcAft>
              <a:buNone/>
            </a:pPr>
            <a:r>
              <a:rPr lang="en" sz="1400">
                <a:latin typeface="Open Sans"/>
                <a:ea typeface="Open Sans"/>
                <a:cs typeface="Open Sans"/>
                <a:sym typeface="Open Sans"/>
              </a:rPr>
              <a:t>Continued COVID-19 consumer behaviour</a:t>
            </a:r>
            <a:endParaRPr sz="1400">
              <a:latin typeface="Open Sans"/>
              <a:ea typeface="Open Sans"/>
              <a:cs typeface="Open Sans"/>
              <a:sym typeface="Open Sans"/>
            </a:endParaRPr>
          </a:p>
        </p:txBody>
      </p:sp>
      <p:sp>
        <p:nvSpPr>
          <p:cNvPr id="932" name="Google Shape;932;p37"/>
          <p:cNvSpPr txBox="1"/>
          <p:nvPr>
            <p:ph idx="4294967295" type="ctrTitle"/>
          </p:nvPr>
        </p:nvSpPr>
        <p:spPr>
          <a:xfrm>
            <a:off x="6613625" y="1496400"/>
            <a:ext cx="17583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accent2"/>
                </a:solidFill>
              </a:rPr>
              <a:t>$</a:t>
            </a:r>
            <a:r>
              <a:rPr lang="en" sz="3600"/>
              <a:t>33.51</a:t>
            </a:r>
            <a:endParaRPr sz="360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3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8" name="Google Shape;938;p38"/>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RELATIVE VALUATION</a:t>
            </a:r>
            <a:endParaRPr b="1" sz="1600">
              <a:solidFill>
                <a:schemeClr val="lt1"/>
              </a:solidFill>
              <a:latin typeface="Source Sans Pro"/>
              <a:ea typeface="Source Sans Pro"/>
              <a:cs typeface="Source Sans Pro"/>
              <a:sym typeface="Source Sans Pro"/>
            </a:endParaRPr>
          </a:p>
        </p:txBody>
      </p:sp>
      <p:sp>
        <p:nvSpPr>
          <p:cNvPr id="939" name="Google Shape;939;p38"/>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9.4</a:t>
            </a:r>
            <a:endParaRPr b="1" sz="1600">
              <a:solidFill>
                <a:schemeClr val="dk1"/>
              </a:solidFill>
              <a:latin typeface="Source Sans Pro"/>
              <a:ea typeface="Source Sans Pro"/>
              <a:cs typeface="Source Sans Pro"/>
              <a:sym typeface="Source Sans Pro"/>
            </a:endParaRPr>
          </a:p>
        </p:txBody>
      </p:sp>
      <p:pic>
        <p:nvPicPr>
          <p:cNvPr id="940" name="Google Shape;940;p38"/>
          <p:cNvPicPr preferRelativeResize="0"/>
          <p:nvPr/>
        </p:nvPicPr>
        <p:blipFill>
          <a:blip r:embed="rId3">
            <a:alphaModFix/>
          </a:blip>
          <a:stretch>
            <a:fillRect/>
          </a:stretch>
        </p:blipFill>
        <p:spPr>
          <a:xfrm>
            <a:off x="152400" y="615950"/>
            <a:ext cx="8839199" cy="2466549"/>
          </a:xfrm>
          <a:prstGeom prst="rect">
            <a:avLst/>
          </a:prstGeom>
          <a:noFill/>
          <a:ln>
            <a:noFill/>
          </a:ln>
        </p:spPr>
      </p:pic>
      <p:sp>
        <p:nvSpPr>
          <p:cNvPr id="941" name="Google Shape;941;p38"/>
          <p:cNvSpPr txBox="1"/>
          <p:nvPr>
            <p:ph idx="4294967295" type="subTitle"/>
          </p:nvPr>
        </p:nvSpPr>
        <p:spPr>
          <a:xfrm>
            <a:off x="610050" y="3082500"/>
            <a:ext cx="7882800" cy="103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Open Sans"/>
                <a:ea typeface="Open Sans"/>
                <a:cs typeface="Open Sans"/>
                <a:sym typeface="Open Sans"/>
              </a:rPr>
              <a:t>On one hand, Amazon is a reputable company and on other hand, it has high growth opportunity due to covid and change in customer behaviour. Thus, it has high PE which is increasing the comparable pricing of ECOM.</a:t>
            </a:r>
            <a:endParaRPr sz="1400">
              <a:latin typeface="Open Sans"/>
              <a:ea typeface="Open Sans"/>
              <a:cs typeface="Open Sans"/>
              <a:sym typeface="Open Sans"/>
            </a:endParaRPr>
          </a:p>
          <a:p>
            <a:pPr indent="0" lvl="0" marL="0" rtl="0" algn="l">
              <a:spcBef>
                <a:spcPts val="600"/>
              </a:spcBef>
              <a:spcAft>
                <a:spcPts val="0"/>
              </a:spcAft>
              <a:buNone/>
            </a:pPr>
            <a:r>
              <a:rPr lang="en" sz="1400">
                <a:latin typeface="Open Sans"/>
                <a:ea typeface="Open Sans"/>
                <a:cs typeface="Open Sans"/>
                <a:sym typeface="Open Sans"/>
              </a:rPr>
              <a:t>All 3 valuation metrics supports our buy recommendation</a:t>
            </a:r>
            <a:endParaRPr sz="14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7" name="Google Shape;947;p39"/>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SENSITIVITY ANALYSIS</a:t>
            </a:r>
            <a:endParaRPr b="1" sz="1600">
              <a:solidFill>
                <a:schemeClr val="lt1"/>
              </a:solidFill>
              <a:latin typeface="Source Sans Pro"/>
              <a:ea typeface="Source Sans Pro"/>
              <a:cs typeface="Source Sans Pro"/>
              <a:sym typeface="Source Sans Pro"/>
            </a:endParaRPr>
          </a:p>
        </p:txBody>
      </p:sp>
      <p:sp>
        <p:nvSpPr>
          <p:cNvPr id="948" name="Google Shape;948;p39"/>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9.5</a:t>
            </a:r>
            <a:endParaRPr b="1" sz="1600">
              <a:solidFill>
                <a:schemeClr val="dk1"/>
              </a:solidFill>
              <a:latin typeface="Source Sans Pro"/>
              <a:ea typeface="Source Sans Pro"/>
              <a:cs typeface="Source Sans Pro"/>
              <a:sym typeface="Source Sans Pro"/>
            </a:endParaRPr>
          </a:p>
        </p:txBody>
      </p:sp>
      <p:sp>
        <p:nvSpPr>
          <p:cNvPr id="949" name="Google Shape;949;p39"/>
          <p:cNvSpPr txBox="1"/>
          <p:nvPr>
            <p:ph idx="4294967295" type="subTitle"/>
          </p:nvPr>
        </p:nvSpPr>
        <p:spPr>
          <a:xfrm>
            <a:off x="4651450" y="2542625"/>
            <a:ext cx="3905400" cy="142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Open Sans"/>
                <a:ea typeface="Open Sans"/>
                <a:cs typeface="Open Sans"/>
                <a:sym typeface="Open Sans"/>
              </a:rPr>
              <a:t>I</a:t>
            </a:r>
            <a:r>
              <a:rPr lang="en" sz="1400">
                <a:latin typeface="Open Sans"/>
                <a:ea typeface="Open Sans"/>
                <a:cs typeface="Open Sans"/>
                <a:sym typeface="Open Sans"/>
              </a:rPr>
              <a:t>n extreme conditions the price of the stock will be less than the current price.</a:t>
            </a:r>
            <a:endParaRPr sz="1400">
              <a:latin typeface="Open Sans"/>
              <a:ea typeface="Open Sans"/>
              <a:cs typeface="Open Sans"/>
              <a:sym typeface="Open Sans"/>
            </a:endParaRPr>
          </a:p>
          <a:p>
            <a:pPr indent="0" lvl="0" marL="0" rtl="0" algn="l">
              <a:spcBef>
                <a:spcPts val="600"/>
              </a:spcBef>
              <a:spcAft>
                <a:spcPts val="0"/>
              </a:spcAft>
              <a:buNone/>
            </a:pPr>
            <a:r>
              <a:rPr lang="en" sz="1400">
                <a:latin typeface="Open Sans"/>
                <a:ea typeface="Open Sans"/>
                <a:cs typeface="Open Sans"/>
                <a:sym typeface="Open Sans"/>
              </a:rPr>
              <a:t>These extreme conditions are highly unlikely considering the change in consumer behavior for online shopping.</a:t>
            </a:r>
            <a:endParaRPr sz="1400">
              <a:latin typeface="Open Sans"/>
              <a:ea typeface="Open Sans"/>
              <a:cs typeface="Open Sans"/>
              <a:sym typeface="Open Sans"/>
            </a:endParaRPr>
          </a:p>
        </p:txBody>
      </p:sp>
      <p:pic>
        <p:nvPicPr>
          <p:cNvPr id="950" name="Google Shape;950;p39"/>
          <p:cNvPicPr preferRelativeResize="0"/>
          <p:nvPr/>
        </p:nvPicPr>
        <p:blipFill rotWithShape="1">
          <a:blip r:embed="rId3">
            <a:alphaModFix/>
          </a:blip>
          <a:srcRect b="67854" l="0" r="0" t="0"/>
          <a:stretch/>
        </p:blipFill>
        <p:spPr>
          <a:xfrm>
            <a:off x="283975" y="845050"/>
            <a:ext cx="4046625" cy="1428900"/>
          </a:xfrm>
          <a:prstGeom prst="rect">
            <a:avLst/>
          </a:prstGeom>
          <a:noFill/>
          <a:ln>
            <a:noFill/>
          </a:ln>
        </p:spPr>
      </p:pic>
      <p:pic>
        <p:nvPicPr>
          <p:cNvPr id="951" name="Google Shape;951;p39"/>
          <p:cNvPicPr preferRelativeResize="0"/>
          <p:nvPr/>
        </p:nvPicPr>
        <p:blipFill rotWithShape="1">
          <a:blip r:embed="rId3">
            <a:alphaModFix/>
          </a:blip>
          <a:srcRect b="33485" l="0" r="0" t="32992"/>
          <a:stretch/>
        </p:blipFill>
        <p:spPr>
          <a:xfrm>
            <a:off x="283975" y="2512037"/>
            <a:ext cx="4046625" cy="1490074"/>
          </a:xfrm>
          <a:prstGeom prst="rect">
            <a:avLst/>
          </a:prstGeom>
          <a:noFill/>
          <a:ln>
            <a:noFill/>
          </a:ln>
        </p:spPr>
      </p:pic>
      <p:pic>
        <p:nvPicPr>
          <p:cNvPr id="952" name="Google Shape;952;p39"/>
          <p:cNvPicPr preferRelativeResize="0"/>
          <p:nvPr/>
        </p:nvPicPr>
        <p:blipFill rotWithShape="1">
          <a:blip r:embed="rId3">
            <a:alphaModFix/>
          </a:blip>
          <a:srcRect b="0" l="0" r="0" t="65216"/>
          <a:stretch/>
        </p:blipFill>
        <p:spPr>
          <a:xfrm>
            <a:off x="4703575" y="786425"/>
            <a:ext cx="4046625" cy="1546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40"/>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INVESTMENT RISK</a:t>
            </a:r>
            <a:endParaRPr/>
          </a:p>
        </p:txBody>
      </p:sp>
      <p:sp>
        <p:nvSpPr>
          <p:cNvPr id="958" name="Google Shape;958;p4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9" name="Google Shape;959;p40"/>
          <p:cNvSpPr/>
          <p:nvPr/>
        </p:nvSpPr>
        <p:spPr>
          <a:xfrm>
            <a:off x="7728302" y="3191852"/>
            <a:ext cx="949284" cy="838401"/>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4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5" name="Google Shape;965;p41"/>
          <p:cNvPicPr preferRelativeResize="0"/>
          <p:nvPr/>
        </p:nvPicPr>
        <p:blipFill>
          <a:blip r:embed="rId3">
            <a:alphaModFix/>
          </a:blip>
          <a:stretch>
            <a:fillRect/>
          </a:stretch>
        </p:blipFill>
        <p:spPr>
          <a:xfrm>
            <a:off x="2740525" y="1063750"/>
            <a:ext cx="6187074" cy="3092300"/>
          </a:xfrm>
          <a:prstGeom prst="rect">
            <a:avLst/>
          </a:prstGeom>
          <a:noFill/>
          <a:ln>
            <a:noFill/>
          </a:ln>
        </p:spPr>
      </p:pic>
      <p:sp>
        <p:nvSpPr>
          <p:cNvPr id="966" name="Google Shape;966;p41"/>
          <p:cNvSpPr/>
          <p:nvPr/>
        </p:nvSpPr>
        <p:spPr>
          <a:xfrm>
            <a:off x="1013550" y="0"/>
            <a:ext cx="51945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INVESTMENT RISK SUMMARY</a:t>
            </a:r>
            <a:endParaRPr b="1" sz="1600">
              <a:solidFill>
                <a:schemeClr val="lt1"/>
              </a:solidFill>
              <a:latin typeface="Source Sans Pro"/>
              <a:ea typeface="Source Sans Pro"/>
              <a:cs typeface="Source Sans Pro"/>
              <a:sym typeface="Source Sans Pro"/>
            </a:endParaRPr>
          </a:p>
        </p:txBody>
      </p:sp>
      <p:sp>
        <p:nvSpPr>
          <p:cNvPr id="967" name="Google Shape;967;p41"/>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10.4</a:t>
            </a:r>
            <a:endParaRPr b="1" sz="1600">
              <a:solidFill>
                <a:schemeClr val="dk1"/>
              </a:solidFill>
              <a:latin typeface="Source Sans Pro"/>
              <a:ea typeface="Source Sans Pro"/>
              <a:cs typeface="Source Sans Pro"/>
              <a:sym typeface="Source Sans Pro"/>
            </a:endParaRPr>
          </a:p>
        </p:txBody>
      </p:sp>
      <p:sp>
        <p:nvSpPr>
          <p:cNvPr id="968" name="Google Shape;968;p41"/>
          <p:cNvSpPr txBox="1"/>
          <p:nvPr>
            <p:ph idx="4294967295" type="subTitle"/>
          </p:nvPr>
        </p:nvSpPr>
        <p:spPr>
          <a:xfrm>
            <a:off x="165925" y="1431800"/>
            <a:ext cx="2574600" cy="235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Open Sans"/>
                <a:ea typeface="Open Sans"/>
                <a:cs typeface="Open Sans"/>
                <a:sym typeface="Open Sans"/>
              </a:rPr>
              <a:t>The regulations pertaining to data privacy proves to be the biggest risk for ECOM in obtaining long term goals.</a:t>
            </a:r>
            <a:endParaRPr sz="1400">
              <a:latin typeface="Open Sans"/>
              <a:ea typeface="Open Sans"/>
              <a:cs typeface="Open Sans"/>
              <a:sym typeface="Open Sans"/>
            </a:endParaRPr>
          </a:p>
          <a:p>
            <a:pPr indent="0" lvl="0" marL="0" rtl="0" algn="l">
              <a:spcBef>
                <a:spcPts val="600"/>
              </a:spcBef>
              <a:spcAft>
                <a:spcPts val="0"/>
              </a:spcAft>
              <a:buNone/>
            </a:pPr>
            <a:r>
              <a:rPr lang="en" sz="1400">
                <a:latin typeface="Open Sans"/>
                <a:ea typeface="Open Sans"/>
                <a:cs typeface="Open Sans"/>
                <a:sym typeface="Open Sans"/>
              </a:rPr>
              <a:t>Other risk such as pandemic risk, technology risk, and threat to new entrant have either low probability or low impact</a:t>
            </a:r>
            <a:endParaRPr sz="14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5"/>
          <p:cNvSpPr txBox="1"/>
          <p:nvPr>
            <p:ph idx="4294967295" type="ctrTitle"/>
          </p:nvPr>
        </p:nvSpPr>
        <p:spPr>
          <a:xfrm>
            <a:off x="398875" y="972550"/>
            <a:ext cx="4182300" cy="162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BUY</a:t>
            </a:r>
            <a:endParaRPr sz="10000"/>
          </a:p>
        </p:txBody>
      </p:sp>
      <p:sp>
        <p:nvSpPr>
          <p:cNvPr id="523" name="Google Shape;523;p15"/>
          <p:cNvSpPr txBox="1"/>
          <p:nvPr>
            <p:ph idx="4294967295" type="subTitle"/>
          </p:nvPr>
        </p:nvSpPr>
        <p:spPr>
          <a:xfrm>
            <a:off x="4843900" y="944650"/>
            <a:ext cx="32703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4000">
                <a:solidFill>
                  <a:schemeClr val="accent2"/>
                </a:solidFill>
              </a:rPr>
              <a:t>US$</a:t>
            </a:r>
            <a:r>
              <a:rPr b="1" lang="en" sz="4000">
                <a:solidFill>
                  <a:schemeClr val="accent1"/>
                </a:solidFill>
              </a:rPr>
              <a:t>26.65</a:t>
            </a:r>
            <a:endParaRPr b="1" sz="4000">
              <a:solidFill>
                <a:schemeClr val="accent1"/>
              </a:solidFill>
            </a:endParaRPr>
          </a:p>
          <a:p>
            <a:pPr indent="0" lvl="0" marL="0" rtl="0" algn="ctr">
              <a:spcBef>
                <a:spcPts val="600"/>
              </a:spcBef>
              <a:spcAft>
                <a:spcPts val="0"/>
              </a:spcAft>
              <a:buClr>
                <a:schemeClr val="dk1"/>
              </a:buClr>
              <a:buSzPts val="1100"/>
              <a:buFont typeface="Arial"/>
              <a:buNone/>
            </a:pPr>
            <a:r>
              <a:rPr lang="en"/>
              <a:t>🔼</a:t>
            </a:r>
            <a:r>
              <a:rPr b="1" lang="en"/>
              <a:t>31.15%</a:t>
            </a:r>
            <a:endParaRPr b="1"/>
          </a:p>
          <a:p>
            <a:pPr indent="0" lvl="0" marL="0" rtl="0" algn="ctr">
              <a:spcBef>
                <a:spcPts val="600"/>
              </a:spcBef>
              <a:spcAft>
                <a:spcPts val="0"/>
              </a:spcAft>
              <a:buClr>
                <a:schemeClr val="dk1"/>
              </a:buClr>
              <a:buSzPts val="1100"/>
              <a:buFont typeface="Arial"/>
              <a:buNone/>
            </a:pPr>
            <a:r>
              <a:t/>
            </a:r>
            <a:endParaRPr sz="1400"/>
          </a:p>
          <a:p>
            <a:pPr indent="0" lvl="0" marL="0" rtl="0" algn="ctr">
              <a:spcBef>
                <a:spcPts val="600"/>
              </a:spcBef>
              <a:spcAft>
                <a:spcPts val="0"/>
              </a:spcAft>
              <a:buNone/>
            </a:pPr>
            <a:r>
              <a:t/>
            </a:r>
            <a:endParaRPr b="1" sz="3600"/>
          </a:p>
        </p:txBody>
      </p:sp>
      <p:sp>
        <p:nvSpPr>
          <p:cNvPr id="524" name="Google Shape;524;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5" name="Google Shape;525;p15"/>
          <p:cNvSpPr txBox="1"/>
          <p:nvPr>
            <p:ph idx="4294967295" type="subTitle"/>
          </p:nvPr>
        </p:nvSpPr>
        <p:spPr>
          <a:xfrm>
            <a:off x="1152325" y="3066050"/>
            <a:ext cx="2675400" cy="1132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chemeClr val="accent2"/>
                </a:solidFill>
              </a:rPr>
              <a:t>US$</a:t>
            </a:r>
            <a:r>
              <a:rPr b="1" lang="en" sz="2400">
                <a:solidFill>
                  <a:schemeClr val="accent1"/>
                </a:solidFill>
              </a:rPr>
              <a:t>20.32</a:t>
            </a:r>
            <a:endParaRPr b="1" sz="2400">
              <a:solidFill>
                <a:schemeClr val="accent1"/>
              </a:solidFill>
            </a:endParaRPr>
          </a:p>
          <a:p>
            <a:pPr indent="0" lvl="0" marL="0" rtl="0" algn="ctr">
              <a:spcBef>
                <a:spcPts val="600"/>
              </a:spcBef>
              <a:spcAft>
                <a:spcPts val="0"/>
              </a:spcAft>
              <a:buClr>
                <a:schemeClr val="dk1"/>
              </a:buClr>
              <a:buSzPts val="1100"/>
              <a:buFont typeface="Arial"/>
              <a:buNone/>
            </a:pPr>
            <a:r>
              <a:rPr lang="en" sz="1400"/>
              <a:t>01/21/2022</a:t>
            </a:r>
            <a:endParaRPr b="1" sz="3000"/>
          </a:p>
        </p:txBody>
      </p:sp>
      <p:cxnSp>
        <p:nvCxnSpPr>
          <p:cNvPr id="526" name="Google Shape;526;p15"/>
          <p:cNvCxnSpPr/>
          <p:nvPr/>
        </p:nvCxnSpPr>
        <p:spPr>
          <a:xfrm flipH="1" rot="10800000">
            <a:off x="3425425" y="1961225"/>
            <a:ext cx="1910400" cy="1350000"/>
          </a:xfrm>
          <a:prstGeom prst="straightConnector1">
            <a:avLst/>
          </a:prstGeom>
          <a:noFill/>
          <a:ln cap="flat" cmpd="sng" w="38100">
            <a:solidFill>
              <a:schemeClr val="accent4"/>
            </a:solidFill>
            <a:prstDash val="solid"/>
            <a:round/>
            <a:headEnd len="med" w="med" type="none"/>
            <a:tailEnd len="med" w="med" type="triangle"/>
          </a:ln>
        </p:spPr>
      </p:cxnSp>
      <p:pic>
        <p:nvPicPr>
          <p:cNvPr id="527" name="Google Shape;527;p15"/>
          <p:cNvPicPr preferRelativeResize="0"/>
          <p:nvPr/>
        </p:nvPicPr>
        <p:blipFill>
          <a:blip r:embed="rId3">
            <a:alphaModFix/>
          </a:blip>
          <a:stretch>
            <a:fillRect/>
          </a:stretch>
        </p:blipFill>
        <p:spPr>
          <a:xfrm>
            <a:off x="5533261" y="3149750"/>
            <a:ext cx="1891600" cy="732950"/>
          </a:xfrm>
          <a:prstGeom prst="rect">
            <a:avLst/>
          </a:prstGeom>
          <a:noFill/>
          <a:ln>
            <a:noFill/>
          </a:ln>
        </p:spPr>
      </p:pic>
      <p:grpSp>
        <p:nvGrpSpPr>
          <p:cNvPr id="528" name="Google Shape;528;p15"/>
          <p:cNvGrpSpPr/>
          <p:nvPr/>
        </p:nvGrpSpPr>
        <p:grpSpPr>
          <a:xfrm>
            <a:off x="4843897" y="1219660"/>
            <a:ext cx="436794" cy="465357"/>
            <a:chOff x="5970800" y="1619250"/>
            <a:chExt cx="428650" cy="456725"/>
          </a:xfrm>
        </p:grpSpPr>
        <p:sp>
          <p:nvSpPr>
            <p:cNvPr id="529" name="Google Shape;529;p15"/>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15"/>
          <p:cNvSpPr/>
          <p:nvPr/>
        </p:nvSpPr>
        <p:spPr>
          <a:xfrm>
            <a:off x="1013550" y="0"/>
            <a:ext cx="33882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RECOMMENDATION</a:t>
            </a:r>
            <a:endParaRPr b="1" sz="1600">
              <a:solidFill>
                <a:schemeClr val="lt1"/>
              </a:solidFill>
              <a:latin typeface="Source Sans Pro"/>
              <a:ea typeface="Source Sans Pro"/>
              <a:cs typeface="Source Sans Pro"/>
              <a:sym typeface="Source Sans Pro"/>
            </a:endParaRPr>
          </a:p>
        </p:txBody>
      </p:sp>
      <p:sp>
        <p:nvSpPr>
          <p:cNvPr id="535" name="Google Shape;535;p15"/>
          <p:cNvSpPr/>
          <p:nvPr/>
        </p:nvSpPr>
        <p:spPr>
          <a:xfrm>
            <a:off x="-10" y="0"/>
            <a:ext cx="11763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1</a:t>
            </a:r>
            <a:endParaRPr b="1" sz="1600">
              <a:solidFill>
                <a:schemeClr val="dk1"/>
              </a:solidFill>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42">
            <a:hlinkClick action="ppaction://hlinksldjump" r:id="rId3"/>
          </p:cNvPr>
          <p:cNvSpPr txBox="1"/>
          <p:nvPr>
            <p:ph idx="4294967295" type="ctrTitle"/>
          </p:nvPr>
        </p:nvSpPr>
        <p:spPr>
          <a:xfrm>
            <a:off x="1275150" y="757450"/>
            <a:ext cx="6593700" cy="168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THANKS!</a:t>
            </a:r>
            <a:endParaRPr sz="10000"/>
          </a:p>
        </p:txBody>
      </p:sp>
      <p:sp>
        <p:nvSpPr>
          <p:cNvPr id="974" name="Google Shape;974;p42">
            <a:hlinkClick action="ppaction://hlinksldjump" r:id="rId4"/>
          </p:cNvPr>
          <p:cNvSpPr txBox="1"/>
          <p:nvPr>
            <p:ph idx="4294967295" type="subTitle"/>
          </p:nvPr>
        </p:nvSpPr>
        <p:spPr>
          <a:xfrm>
            <a:off x="1275150" y="2325749"/>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Any questions?</a:t>
            </a:r>
            <a:endParaRPr/>
          </a:p>
          <a:p>
            <a:pPr indent="0" lvl="0" marL="0" rtl="0" algn="ctr">
              <a:spcBef>
                <a:spcPts val="600"/>
              </a:spcBef>
              <a:spcAft>
                <a:spcPts val="0"/>
              </a:spcAft>
              <a:buNone/>
            </a:pPr>
            <a:r>
              <a:t/>
            </a:r>
            <a:endParaRPr b="1" sz="3600"/>
          </a:p>
        </p:txBody>
      </p:sp>
      <p:sp>
        <p:nvSpPr>
          <p:cNvPr id="975" name="Google Shape;975;p4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6"/>
          <p:cNvSpPr txBox="1"/>
          <p:nvPr>
            <p:ph type="title"/>
          </p:nvPr>
        </p:nvSpPr>
        <p:spPr>
          <a:xfrm>
            <a:off x="1073700" y="416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 to end commerce solutions</a:t>
            </a:r>
            <a:endParaRPr/>
          </a:p>
        </p:txBody>
      </p:sp>
      <p:sp>
        <p:nvSpPr>
          <p:cNvPr id="541" name="Google Shape;541;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16"/>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6"/>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44" name="Google Shape;544;p16"/>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a:solidFill>
                  <a:schemeClr val="dk1"/>
                </a:solidFill>
                <a:latin typeface="Source Sans Pro"/>
                <a:ea typeface="Source Sans Pro"/>
                <a:cs typeface="Source Sans Pro"/>
                <a:sym typeface="Source Sans Pro"/>
              </a:rPr>
              <a:t>Multichannel</a:t>
            </a:r>
            <a:endParaRPr>
              <a:solidFill>
                <a:schemeClr val="dk1"/>
              </a:solidFill>
              <a:latin typeface="Source Sans Pro"/>
              <a:ea typeface="Source Sans Pro"/>
              <a:cs typeface="Source Sans Pro"/>
              <a:sym typeface="Source Sans Pro"/>
            </a:endParaRPr>
          </a:p>
        </p:txBody>
      </p:sp>
      <p:sp>
        <p:nvSpPr>
          <p:cNvPr id="545" name="Google Shape;545;p16"/>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a:solidFill>
                  <a:schemeClr val="dk1"/>
                </a:solidFill>
                <a:latin typeface="Source Sans Pro"/>
                <a:ea typeface="Source Sans Pro"/>
                <a:cs typeface="Source Sans Pro"/>
                <a:sym typeface="Source Sans Pro"/>
              </a:rPr>
              <a:t>Digital Marketing</a:t>
            </a:r>
            <a:endParaRPr>
              <a:solidFill>
                <a:schemeClr val="dk1"/>
              </a:solidFill>
              <a:latin typeface="Source Sans Pro"/>
              <a:ea typeface="Source Sans Pro"/>
              <a:cs typeface="Source Sans Pro"/>
              <a:sym typeface="Source Sans Pro"/>
            </a:endParaRPr>
          </a:p>
        </p:txBody>
      </p:sp>
      <p:sp>
        <p:nvSpPr>
          <p:cNvPr id="546" name="Google Shape;546;p16"/>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a:solidFill>
                  <a:schemeClr val="dk1"/>
                </a:solidFill>
                <a:latin typeface="Source Sans Pro"/>
                <a:ea typeface="Source Sans Pro"/>
                <a:cs typeface="Source Sans Pro"/>
                <a:sym typeface="Source Sans Pro"/>
              </a:rPr>
              <a:t>Brand Analytics</a:t>
            </a:r>
            <a:endParaRPr>
              <a:solidFill>
                <a:schemeClr val="dk1"/>
              </a:solidFill>
              <a:latin typeface="Source Sans Pro"/>
              <a:ea typeface="Source Sans Pro"/>
              <a:cs typeface="Source Sans Pro"/>
              <a:sym typeface="Source Sans Pro"/>
            </a:endParaRPr>
          </a:p>
        </p:txBody>
      </p:sp>
      <p:sp>
        <p:nvSpPr>
          <p:cNvPr id="547" name="Google Shape;547;p16"/>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solidFill>
                  <a:schemeClr val="dk1"/>
                </a:solidFill>
                <a:latin typeface="Source Sans Pro"/>
                <a:ea typeface="Source Sans Pro"/>
                <a:cs typeface="Source Sans Pro"/>
                <a:sym typeface="Source Sans Pro"/>
              </a:rPr>
              <a:t>First Party Solutions</a:t>
            </a:r>
            <a:endParaRPr>
              <a:solidFill>
                <a:schemeClr val="dk1"/>
              </a:solidFill>
              <a:latin typeface="Source Sans Pro"/>
              <a:ea typeface="Source Sans Pro"/>
              <a:cs typeface="Source Sans Pro"/>
              <a:sym typeface="Source Sans Pro"/>
            </a:endParaRPr>
          </a:p>
        </p:txBody>
      </p:sp>
      <p:sp>
        <p:nvSpPr>
          <p:cNvPr id="548" name="Google Shape;548;p16"/>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solidFill>
                  <a:schemeClr val="dk1"/>
                </a:solidFill>
                <a:latin typeface="Source Sans Pro"/>
                <a:ea typeface="Source Sans Pro"/>
                <a:cs typeface="Source Sans Pro"/>
                <a:sym typeface="Source Sans Pro"/>
              </a:rPr>
              <a:t>Fulfillment</a:t>
            </a:r>
            <a:endParaRPr>
              <a:solidFill>
                <a:schemeClr val="dk1"/>
              </a:solidFill>
              <a:latin typeface="Source Sans Pro"/>
              <a:ea typeface="Source Sans Pro"/>
              <a:cs typeface="Source Sans Pro"/>
              <a:sym typeface="Source Sans Pro"/>
            </a:endParaRPr>
          </a:p>
        </p:txBody>
      </p:sp>
      <p:sp>
        <p:nvSpPr>
          <p:cNvPr id="549" name="Google Shape;549;p16"/>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solidFill>
                  <a:schemeClr val="dk1"/>
                </a:solidFill>
                <a:latin typeface="Source Sans Pro"/>
                <a:ea typeface="Source Sans Pro"/>
                <a:cs typeface="Source Sans Pro"/>
                <a:sym typeface="Source Sans Pro"/>
              </a:rPr>
              <a:t>Market Place</a:t>
            </a:r>
            <a:endParaRPr>
              <a:solidFill>
                <a:schemeClr val="dk1"/>
              </a:solidFill>
              <a:latin typeface="Source Sans Pro"/>
              <a:ea typeface="Source Sans Pro"/>
              <a:cs typeface="Source Sans Pro"/>
              <a:sym typeface="Source Sans Pro"/>
            </a:endParaRPr>
          </a:p>
        </p:txBody>
      </p:sp>
      <p:sp>
        <p:nvSpPr>
          <p:cNvPr id="550" name="Google Shape;550;p16"/>
          <p:cNvSpPr/>
          <p:nvPr/>
        </p:nvSpPr>
        <p:spPr>
          <a:xfrm>
            <a:off x="1013550" y="0"/>
            <a:ext cx="33882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BUSINESS DESCRIPTION</a:t>
            </a:r>
            <a:endParaRPr b="1" sz="1600">
              <a:solidFill>
                <a:schemeClr val="lt1"/>
              </a:solidFill>
              <a:latin typeface="Source Sans Pro"/>
              <a:ea typeface="Source Sans Pro"/>
              <a:cs typeface="Source Sans Pro"/>
              <a:sym typeface="Source Sans Pro"/>
            </a:endParaRPr>
          </a:p>
        </p:txBody>
      </p:sp>
      <p:sp>
        <p:nvSpPr>
          <p:cNvPr id="551" name="Google Shape;551;p16"/>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2</a:t>
            </a:r>
            <a:endParaRPr b="1" sz="1600">
              <a:solidFill>
                <a:schemeClr val="dk1"/>
              </a:solidFill>
              <a:latin typeface="Source Sans Pro"/>
              <a:ea typeface="Source Sans Pro"/>
              <a:cs typeface="Source Sans Pro"/>
              <a:sym typeface="Source Sans Pro"/>
            </a:endParaRPr>
          </a:p>
        </p:txBody>
      </p:sp>
      <p:grpSp>
        <p:nvGrpSpPr>
          <p:cNvPr id="552" name="Google Shape;552;p16"/>
          <p:cNvGrpSpPr/>
          <p:nvPr/>
        </p:nvGrpSpPr>
        <p:grpSpPr>
          <a:xfrm>
            <a:off x="1855105" y="1712860"/>
            <a:ext cx="335905" cy="397142"/>
            <a:chOff x="4636075" y="261925"/>
            <a:chExt cx="401800" cy="475050"/>
          </a:xfrm>
        </p:grpSpPr>
        <p:sp>
          <p:nvSpPr>
            <p:cNvPr id="553" name="Google Shape;553;p16"/>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6"/>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6"/>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6"/>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16"/>
          <p:cNvGrpSpPr/>
          <p:nvPr/>
        </p:nvGrpSpPr>
        <p:grpSpPr>
          <a:xfrm>
            <a:off x="3815889" y="1712860"/>
            <a:ext cx="401719" cy="366502"/>
            <a:chOff x="6625350" y="1613750"/>
            <a:chExt cx="480525" cy="438400"/>
          </a:xfrm>
        </p:grpSpPr>
        <p:sp>
          <p:nvSpPr>
            <p:cNvPr id="558" name="Google Shape;558;p16"/>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6"/>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6"/>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16"/>
          <p:cNvGrpSpPr/>
          <p:nvPr/>
        </p:nvGrpSpPr>
        <p:grpSpPr>
          <a:xfrm>
            <a:off x="5842506" y="1832300"/>
            <a:ext cx="378750" cy="277698"/>
            <a:chOff x="3936375" y="3703750"/>
            <a:chExt cx="453050" cy="332175"/>
          </a:xfrm>
        </p:grpSpPr>
        <p:sp>
          <p:nvSpPr>
            <p:cNvPr id="564" name="Google Shape;564;p16"/>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6"/>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16"/>
          <p:cNvGrpSpPr/>
          <p:nvPr/>
        </p:nvGrpSpPr>
        <p:grpSpPr>
          <a:xfrm>
            <a:off x="6934274" y="3686928"/>
            <a:ext cx="366502" cy="292496"/>
            <a:chOff x="1921475" y="3695200"/>
            <a:chExt cx="438400" cy="349875"/>
          </a:xfrm>
        </p:grpSpPr>
        <p:sp>
          <p:nvSpPr>
            <p:cNvPr id="570" name="Google Shape;570;p16"/>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6"/>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6"/>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16"/>
          <p:cNvGrpSpPr/>
          <p:nvPr/>
        </p:nvGrpSpPr>
        <p:grpSpPr>
          <a:xfrm>
            <a:off x="4892936" y="3666760"/>
            <a:ext cx="393045" cy="332833"/>
            <a:chOff x="5275975" y="4344850"/>
            <a:chExt cx="470150" cy="398125"/>
          </a:xfrm>
        </p:grpSpPr>
        <p:sp>
          <p:nvSpPr>
            <p:cNvPr id="574" name="Google Shape;574;p16"/>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6"/>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6"/>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16"/>
          <p:cNvGrpSpPr/>
          <p:nvPr/>
        </p:nvGrpSpPr>
        <p:grpSpPr>
          <a:xfrm>
            <a:off x="2831658" y="3624397"/>
            <a:ext cx="459424" cy="417561"/>
            <a:chOff x="4562200" y="4968250"/>
            <a:chExt cx="549550" cy="499475"/>
          </a:xfrm>
        </p:grpSpPr>
        <p:sp>
          <p:nvSpPr>
            <p:cNvPr id="578" name="Google Shape;578;p16"/>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6"/>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8" name="Google Shape;588;p17"/>
          <p:cNvSpPr/>
          <p:nvPr/>
        </p:nvSpPr>
        <p:spPr>
          <a:xfrm>
            <a:off x="1013550" y="0"/>
            <a:ext cx="42615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ENVIRONMENT, SOCIAL AND GOVERNANCE</a:t>
            </a:r>
            <a:endParaRPr b="1" sz="1600">
              <a:solidFill>
                <a:schemeClr val="lt1"/>
              </a:solidFill>
              <a:latin typeface="Source Sans Pro"/>
              <a:ea typeface="Source Sans Pro"/>
              <a:cs typeface="Source Sans Pro"/>
              <a:sym typeface="Source Sans Pro"/>
            </a:endParaRPr>
          </a:p>
        </p:txBody>
      </p:sp>
      <p:sp>
        <p:nvSpPr>
          <p:cNvPr id="589" name="Google Shape;589;p17"/>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3</a:t>
            </a:r>
            <a:endParaRPr b="1" sz="1600">
              <a:solidFill>
                <a:schemeClr val="dk1"/>
              </a:solidFill>
              <a:latin typeface="Source Sans Pro"/>
              <a:ea typeface="Source Sans Pro"/>
              <a:cs typeface="Source Sans Pro"/>
              <a:sym typeface="Source Sans Pro"/>
            </a:endParaRPr>
          </a:p>
        </p:txBody>
      </p:sp>
      <p:grpSp>
        <p:nvGrpSpPr>
          <p:cNvPr id="590" name="Google Shape;590;p17"/>
          <p:cNvGrpSpPr/>
          <p:nvPr/>
        </p:nvGrpSpPr>
        <p:grpSpPr>
          <a:xfrm>
            <a:off x="4117638" y="570162"/>
            <a:ext cx="3576135" cy="3399688"/>
            <a:chOff x="339850" y="523774"/>
            <a:chExt cx="3576135" cy="3399688"/>
          </a:xfrm>
        </p:grpSpPr>
        <p:grpSp>
          <p:nvGrpSpPr>
            <p:cNvPr id="591" name="Google Shape;591;p17"/>
            <p:cNvGrpSpPr/>
            <p:nvPr/>
          </p:nvGrpSpPr>
          <p:grpSpPr>
            <a:xfrm>
              <a:off x="392692" y="582038"/>
              <a:ext cx="3341725" cy="3341425"/>
              <a:chOff x="3526705" y="1024613"/>
              <a:chExt cx="3341725" cy="3341425"/>
            </a:xfrm>
          </p:grpSpPr>
          <p:sp>
            <p:nvSpPr>
              <p:cNvPr id="592" name="Google Shape;592;p17"/>
              <p:cNvSpPr/>
              <p:nvPr/>
            </p:nvSpPr>
            <p:spPr>
              <a:xfrm>
                <a:off x="3526717" y="1024625"/>
                <a:ext cx="3341700" cy="3341400"/>
              </a:xfrm>
              <a:prstGeom prst="pie">
                <a:avLst>
                  <a:gd fmla="val 7538789" name="adj1"/>
                  <a:gd fmla="val 14186614" name="adj2"/>
                </a:avLst>
              </a:prstGeom>
              <a:solidFill>
                <a:srgbClr val="19B51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3526717" y="1024625"/>
                <a:ext cx="3341700" cy="3341400"/>
              </a:xfrm>
              <a:prstGeom prst="pie">
                <a:avLst>
                  <a:gd fmla="val 6232664" name="adj1"/>
                  <a:gd fmla="val 7510471"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3526717" y="1024625"/>
                <a:ext cx="3341700" cy="3341400"/>
              </a:xfrm>
              <a:prstGeom prst="pie">
                <a:avLst>
                  <a:gd fmla="val 3750435" name="adj1"/>
                  <a:gd fmla="val 6221025" name="adj2"/>
                </a:avLst>
              </a:prstGeom>
              <a:solidFill>
                <a:srgbClr val="DECD2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3526717" y="1024625"/>
                <a:ext cx="3341700" cy="3341400"/>
              </a:xfrm>
              <a:prstGeom prst="pie">
                <a:avLst>
                  <a:gd fmla="val 460676" name="adj1"/>
                  <a:gd fmla="val 3727210" name="adj2"/>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3526717" y="1024625"/>
                <a:ext cx="3341700" cy="3341400"/>
              </a:xfrm>
              <a:prstGeom prst="pie">
                <a:avLst>
                  <a:gd fmla="val 20662517" name="adj1"/>
                  <a:gd fmla="val 408892"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3526717" y="1024625"/>
                <a:ext cx="3341700" cy="3341400"/>
              </a:xfrm>
              <a:prstGeom prst="pie">
                <a:avLst>
                  <a:gd fmla="val 19197346" name="adj1"/>
                  <a:gd fmla="val 20628705"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3526705" y="1024613"/>
                <a:ext cx="3341700" cy="3341400"/>
              </a:xfrm>
              <a:prstGeom prst="pie">
                <a:avLst>
                  <a:gd fmla="val 17865386" name="adj1"/>
                  <a:gd fmla="val 19178702"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7"/>
              <p:cNvSpPr/>
              <p:nvPr/>
            </p:nvSpPr>
            <p:spPr>
              <a:xfrm>
                <a:off x="3526730" y="1024613"/>
                <a:ext cx="3341700" cy="3341400"/>
              </a:xfrm>
              <a:prstGeom prst="pie">
                <a:avLst>
                  <a:gd fmla="val 17215385" name="adj1"/>
                  <a:gd fmla="val 17866456"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7"/>
              <p:cNvSpPr/>
              <p:nvPr/>
            </p:nvSpPr>
            <p:spPr>
              <a:xfrm>
                <a:off x="3526705" y="1024613"/>
                <a:ext cx="3341700" cy="3341400"/>
              </a:xfrm>
              <a:prstGeom prst="pie">
                <a:avLst>
                  <a:gd fmla="val 16211651" name="adj1"/>
                  <a:gd fmla="val 17196787"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7"/>
              <p:cNvSpPr/>
              <p:nvPr/>
            </p:nvSpPr>
            <p:spPr>
              <a:xfrm>
                <a:off x="3526730" y="1024638"/>
                <a:ext cx="3341700" cy="3341400"/>
              </a:xfrm>
              <a:prstGeom prst="pie">
                <a:avLst>
                  <a:gd fmla="val 14206254" name="adj1"/>
                  <a:gd fmla="val 16212201" name="adj2"/>
                </a:avLst>
              </a:prstGeom>
              <a:solidFill>
                <a:srgbClr val="E56BB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17"/>
            <p:cNvGrpSpPr/>
            <p:nvPr/>
          </p:nvGrpSpPr>
          <p:grpSpPr>
            <a:xfrm>
              <a:off x="1059738" y="1248950"/>
              <a:ext cx="2007600" cy="2007600"/>
              <a:chOff x="5940163" y="1248975"/>
              <a:chExt cx="2007600" cy="2007600"/>
            </a:xfrm>
          </p:grpSpPr>
          <p:sp>
            <p:nvSpPr>
              <p:cNvPr id="603" name="Google Shape;603;p17"/>
              <p:cNvSpPr/>
              <p:nvPr/>
            </p:nvSpPr>
            <p:spPr>
              <a:xfrm>
                <a:off x="5940163" y="1248975"/>
                <a:ext cx="2007600" cy="2007600"/>
              </a:xfrm>
              <a:prstGeom prst="pie">
                <a:avLst>
                  <a:gd fmla="val 6236133" name="adj1"/>
                  <a:gd fmla="val 16178048" name="adj2"/>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7"/>
              <p:cNvSpPr/>
              <p:nvPr/>
            </p:nvSpPr>
            <p:spPr>
              <a:xfrm>
                <a:off x="5940163" y="1248975"/>
                <a:ext cx="2007600" cy="2007600"/>
              </a:xfrm>
              <a:prstGeom prst="pie">
                <a:avLst>
                  <a:gd fmla="val 19225568" name="adj1"/>
                  <a:gd fmla="val 6178955" name="adj2"/>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
              <p:cNvSpPr/>
              <p:nvPr/>
            </p:nvSpPr>
            <p:spPr>
              <a:xfrm>
                <a:off x="5940163" y="1248975"/>
                <a:ext cx="2007600" cy="2007600"/>
              </a:xfrm>
              <a:prstGeom prst="pie">
                <a:avLst>
                  <a:gd fmla="val 16176299" name="adj1"/>
                  <a:gd fmla="val 19218861"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17"/>
            <p:cNvSpPr/>
            <p:nvPr/>
          </p:nvSpPr>
          <p:spPr>
            <a:xfrm>
              <a:off x="1739840" y="1929038"/>
              <a:ext cx="647400" cy="647400"/>
            </a:xfrm>
            <a:prstGeom prst="ellipse">
              <a:avLst/>
            </a:pr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Source Sans Pro"/>
                  <a:ea typeface="Source Sans Pro"/>
                  <a:cs typeface="Source Sans Pro"/>
                  <a:sym typeface="Source Sans Pro"/>
                </a:rPr>
                <a:t>35</a:t>
              </a:r>
              <a:endParaRPr b="1" sz="1700">
                <a:solidFill>
                  <a:schemeClr val="lt1"/>
                </a:solidFill>
                <a:latin typeface="Source Sans Pro"/>
                <a:ea typeface="Source Sans Pro"/>
                <a:cs typeface="Source Sans Pro"/>
                <a:sym typeface="Source Sans Pro"/>
              </a:endParaRPr>
            </a:p>
          </p:txBody>
        </p:sp>
        <p:sp>
          <p:nvSpPr>
            <p:cNvPr id="607" name="Google Shape;607;p17"/>
            <p:cNvSpPr txBox="1"/>
            <p:nvPr/>
          </p:nvSpPr>
          <p:spPr>
            <a:xfrm rot="1337">
              <a:off x="1088947" y="1958977"/>
              <a:ext cx="771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Governance</a:t>
              </a:r>
              <a:endParaRPr b="1" sz="800">
                <a:latin typeface="Source Sans Pro"/>
                <a:ea typeface="Source Sans Pro"/>
                <a:cs typeface="Source Sans Pro"/>
                <a:sym typeface="Source Sans Pro"/>
              </a:endParaRPr>
            </a:p>
          </p:txBody>
        </p:sp>
        <p:sp>
          <p:nvSpPr>
            <p:cNvPr id="608" name="Google Shape;608;p17"/>
            <p:cNvSpPr txBox="1"/>
            <p:nvPr/>
          </p:nvSpPr>
          <p:spPr>
            <a:xfrm rot="1337">
              <a:off x="2295747" y="2417852"/>
              <a:ext cx="771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Social</a:t>
              </a:r>
              <a:endParaRPr b="1" sz="800">
                <a:latin typeface="Source Sans Pro"/>
                <a:ea typeface="Source Sans Pro"/>
                <a:cs typeface="Source Sans Pro"/>
                <a:sym typeface="Source Sans Pro"/>
              </a:endParaRPr>
            </a:p>
          </p:txBody>
        </p:sp>
        <p:sp>
          <p:nvSpPr>
            <p:cNvPr id="609" name="Google Shape;609;p17"/>
            <p:cNvSpPr txBox="1"/>
            <p:nvPr/>
          </p:nvSpPr>
          <p:spPr>
            <a:xfrm rot="1337">
              <a:off x="2005572" y="1481727"/>
              <a:ext cx="771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Environment</a:t>
              </a:r>
              <a:endParaRPr b="1" sz="800">
                <a:latin typeface="Source Sans Pro"/>
                <a:ea typeface="Source Sans Pro"/>
                <a:cs typeface="Source Sans Pro"/>
                <a:sym typeface="Source Sans Pro"/>
              </a:endParaRPr>
            </a:p>
          </p:txBody>
        </p:sp>
        <p:sp>
          <p:nvSpPr>
            <p:cNvPr id="610" name="Google Shape;610;p17"/>
            <p:cNvSpPr txBox="1"/>
            <p:nvPr/>
          </p:nvSpPr>
          <p:spPr>
            <a:xfrm rot="-4371281">
              <a:off x="1906864" y="783659"/>
              <a:ext cx="771380" cy="30793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Resource use</a:t>
              </a:r>
              <a:endParaRPr b="1" sz="800">
                <a:latin typeface="Source Sans Pro"/>
                <a:ea typeface="Source Sans Pro"/>
                <a:cs typeface="Source Sans Pro"/>
                <a:sym typeface="Source Sans Pro"/>
              </a:endParaRPr>
            </a:p>
          </p:txBody>
        </p:sp>
        <p:sp>
          <p:nvSpPr>
            <p:cNvPr id="611" name="Google Shape;611;p17"/>
            <p:cNvSpPr txBox="1"/>
            <p:nvPr/>
          </p:nvSpPr>
          <p:spPr>
            <a:xfrm rot="-4126423">
              <a:off x="2219695" y="840962"/>
              <a:ext cx="771436" cy="30791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Emissions</a:t>
              </a:r>
              <a:endParaRPr b="1" sz="800">
                <a:latin typeface="Source Sans Pro"/>
                <a:ea typeface="Source Sans Pro"/>
                <a:cs typeface="Source Sans Pro"/>
                <a:sym typeface="Source Sans Pro"/>
              </a:endParaRPr>
            </a:p>
          </p:txBody>
        </p:sp>
        <p:sp>
          <p:nvSpPr>
            <p:cNvPr id="612" name="Google Shape;612;p17"/>
            <p:cNvSpPr txBox="1"/>
            <p:nvPr/>
          </p:nvSpPr>
          <p:spPr>
            <a:xfrm rot="-3063289">
              <a:off x="2501344" y="1005009"/>
              <a:ext cx="874834" cy="41558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50">
                  <a:latin typeface="Source Sans Pro"/>
                  <a:ea typeface="Source Sans Pro"/>
                  <a:cs typeface="Source Sans Pro"/>
                  <a:sym typeface="Source Sans Pro"/>
                </a:rPr>
                <a:t>Environmental Innovation</a:t>
              </a:r>
              <a:endParaRPr b="1" sz="750">
                <a:latin typeface="Source Sans Pro"/>
                <a:ea typeface="Source Sans Pro"/>
                <a:cs typeface="Source Sans Pro"/>
                <a:sym typeface="Source Sans Pro"/>
              </a:endParaRPr>
            </a:p>
          </p:txBody>
        </p:sp>
        <p:sp>
          <p:nvSpPr>
            <p:cNvPr id="613" name="Google Shape;613;p17"/>
            <p:cNvSpPr txBox="1"/>
            <p:nvPr/>
          </p:nvSpPr>
          <p:spPr>
            <a:xfrm rot="2674">
              <a:off x="2893752" y="1481694"/>
              <a:ext cx="771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Workforce</a:t>
              </a:r>
              <a:endParaRPr b="1" sz="800">
                <a:latin typeface="Source Sans Pro"/>
                <a:ea typeface="Source Sans Pro"/>
                <a:cs typeface="Source Sans Pro"/>
                <a:sym typeface="Source Sans Pro"/>
              </a:endParaRPr>
            </a:p>
          </p:txBody>
        </p:sp>
        <p:sp>
          <p:nvSpPr>
            <p:cNvPr id="614" name="Google Shape;614;p17"/>
            <p:cNvSpPr txBox="1"/>
            <p:nvPr/>
          </p:nvSpPr>
          <p:spPr>
            <a:xfrm>
              <a:off x="3144685" y="1962225"/>
              <a:ext cx="77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Human Rights</a:t>
              </a:r>
              <a:endParaRPr b="1" sz="800">
                <a:latin typeface="Source Sans Pro"/>
                <a:ea typeface="Source Sans Pro"/>
                <a:cs typeface="Source Sans Pro"/>
                <a:sym typeface="Source Sans Pro"/>
              </a:endParaRPr>
            </a:p>
          </p:txBody>
        </p:sp>
        <p:sp>
          <p:nvSpPr>
            <p:cNvPr id="615" name="Google Shape;615;p17"/>
            <p:cNvSpPr txBox="1"/>
            <p:nvPr/>
          </p:nvSpPr>
          <p:spPr>
            <a:xfrm rot="1338">
              <a:off x="2758799" y="2877758"/>
              <a:ext cx="771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Community</a:t>
              </a:r>
              <a:endParaRPr b="1" sz="800">
                <a:latin typeface="Source Sans Pro"/>
                <a:ea typeface="Source Sans Pro"/>
                <a:cs typeface="Source Sans Pro"/>
                <a:sym typeface="Source Sans Pro"/>
              </a:endParaRPr>
            </a:p>
          </p:txBody>
        </p:sp>
        <p:sp>
          <p:nvSpPr>
            <p:cNvPr id="616" name="Google Shape;616;p17"/>
            <p:cNvSpPr txBox="1"/>
            <p:nvPr/>
          </p:nvSpPr>
          <p:spPr>
            <a:xfrm rot="1181">
              <a:off x="1855900" y="3375302"/>
              <a:ext cx="8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Product Responsibility</a:t>
              </a:r>
              <a:endParaRPr b="1" sz="800">
                <a:latin typeface="Source Sans Pro"/>
                <a:ea typeface="Source Sans Pro"/>
                <a:cs typeface="Source Sans Pro"/>
                <a:sym typeface="Source Sans Pro"/>
              </a:endParaRPr>
            </a:p>
          </p:txBody>
        </p:sp>
        <p:sp>
          <p:nvSpPr>
            <p:cNvPr id="617" name="Google Shape;617;p17"/>
            <p:cNvSpPr txBox="1"/>
            <p:nvPr/>
          </p:nvSpPr>
          <p:spPr>
            <a:xfrm rot="1593">
              <a:off x="1213150" y="3256700"/>
              <a:ext cx="64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CSR Strategy</a:t>
              </a:r>
              <a:endParaRPr b="1" sz="800">
                <a:latin typeface="Source Sans Pro"/>
                <a:ea typeface="Source Sans Pro"/>
                <a:cs typeface="Source Sans Pro"/>
                <a:sym typeface="Source Sans Pro"/>
              </a:endParaRPr>
            </a:p>
          </p:txBody>
        </p:sp>
        <p:sp>
          <p:nvSpPr>
            <p:cNvPr id="618" name="Google Shape;618;p17"/>
            <p:cNvSpPr txBox="1"/>
            <p:nvPr/>
          </p:nvSpPr>
          <p:spPr>
            <a:xfrm rot="1181">
              <a:off x="339850" y="2037202"/>
              <a:ext cx="87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Management</a:t>
              </a:r>
              <a:endParaRPr b="1" sz="800">
                <a:latin typeface="Source Sans Pro"/>
                <a:ea typeface="Source Sans Pro"/>
                <a:cs typeface="Source Sans Pro"/>
                <a:sym typeface="Source Sans Pro"/>
              </a:endParaRPr>
            </a:p>
          </p:txBody>
        </p:sp>
        <p:sp>
          <p:nvSpPr>
            <p:cNvPr id="619" name="Google Shape;619;p17"/>
            <p:cNvSpPr txBox="1"/>
            <p:nvPr/>
          </p:nvSpPr>
          <p:spPr>
            <a:xfrm rot="1181">
              <a:off x="1213150" y="783690"/>
              <a:ext cx="87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urce Sans Pro"/>
                  <a:ea typeface="Source Sans Pro"/>
                  <a:cs typeface="Source Sans Pro"/>
                  <a:sym typeface="Source Sans Pro"/>
                </a:rPr>
                <a:t>Shareholders</a:t>
              </a:r>
              <a:endParaRPr b="1" sz="800">
                <a:latin typeface="Source Sans Pro"/>
                <a:ea typeface="Source Sans Pro"/>
                <a:cs typeface="Source Sans Pro"/>
                <a:sym typeface="Source Sans Pro"/>
              </a:endParaRPr>
            </a:p>
          </p:txBody>
        </p:sp>
      </p:grpSp>
      <p:sp>
        <p:nvSpPr>
          <p:cNvPr id="620" name="Google Shape;620;p17"/>
          <p:cNvSpPr/>
          <p:nvPr/>
        </p:nvSpPr>
        <p:spPr>
          <a:xfrm>
            <a:off x="7693775" y="1613388"/>
            <a:ext cx="317400" cy="317400"/>
          </a:xfrm>
          <a:prstGeom prst="rect">
            <a:avLst/>
          </a:prstGeom>
          <a:solidFill>
            <a:srgbClr val="19B5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7693775" y="1930788"/>
            <a:ext cx="317400" cy="317400"/>
          </a:xfrm>
          <a:prstGeom prst="rect">
            <a:avLst/>
          </a:prstGeom>
          <a:solidFill>
            <a:srgbClr val="A3A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7693775" y="2248188"/>
            <a:ext cx="317400" cy="317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7693775" y="2565588"/>
            <a:ext cx="317400" cy="317400"/>
          </a:xfrm>
          <a:prstGeom prst="rect">
            <a:avLst/>
          </a:prstGeom>
          <a:solidFill>
            <a:srgbClr val="E56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7693775" y="2882988"/>
            <a:ext cx="317400" cy="317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txBox="1"/>
          <p:nvPr/>
        </p:nvSpPr>
        <p:spPr>
          <a:xfrm>
            <a:off x="8100475" y="1601438"/>
            <a:ext cx="84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Good</a:t>
            </a:r>
            <a:endParaRPr sz="1200">
              <a:latin typeface="Source Sans Pro"/>
              <a:ea typeface="Source Sans Pro"/>
              <a:cs typeface="Source Sans Pro"/>
              <a:sym typeface="Source Sans Pro"/>
            </a:endParaRPr>
          </a:p>
        </p:txBody>
      </p:sp>
      <p:sp>
        <p:nvSpPr>
          <p:cNvPr id="626" name="Google Shape;626;p17"/>
          <p:cNvSpPr txBox="1"/>
          <p:nvPr/>
        </p:nvSpPr>
        <p:spPr>
          <a:xfrm>
            <a:off x="8100475" y="2841600"/>
            <a:ext cx="100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Need to improve</a:t>
            </a:r>
            <a:endParaRPr sz="1200">
              <a:latin typeface="Source Sans Pro"/>
              <a:ea typeface="Source Sans Pro"/>
              <a:cs typeface="Source Sans Pro"/>
              <a:sym typeface="Source Sans Pro"/>
            </a:endParaRPr>
          </a:p>
        </p:txBody>
      </p:sp>
      <p:sp>
        <p:nvSpPr>
          <p:cNvPr id="627" name="Google Shape;627;p17"/>
          <p:cNvSpPr txBox="1"/>
          <p:nvPr/>
        </p:nvSpPr>
        <p:spPr>
          <a:xfrm>
            <a:off x="1811300" y="823700"/>
            <a:ext cx="216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CO</a:t>
            </a:r>
            <a:r>
              <a:rPr baseline="-25000" lang="en" sz="1200">
                <a:latin typeface="Source Sans Pro"/>
                <a:ea typeface="Source Sans Pro"/>
                <a:cs typeface="Source Sans Pro"/>
                <a:sym typeface="Source Sans Pro"/>
              </a:rPr>
              <a:t>2 </a:t>
            </a:r>
            <a:r>
              <a:rPr lang="en" sz="1200">
                <a:latin typeface="Source Sans Pro"/>
                <a:ea typeface="Source Sans Pro"/>
                <a:cs typeface="Source Sans Pro"/>
                <a:sym typeface="Source Sans Pro"/>
              </a:rPr>
              <a:t> emission cost</a:t>
            </a:r>
            <a:endParaRPr sz="1200" strike="sngStrike">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a:ea typeface="Source Sans Pro"/>
                <a:cs typeface="Source Sans Pro"/>
                <a:sym typeface="Source Sans Pro"/>
              </a:rPr>
              <a:t>Reduction in operation cost </a:t>
            </a:r>
            <a:endParaRPr sz="1200">
              <a:latin typeface="Source Sans Pro"/>
              <a:ea typeface="Source Sans Pro"/>
              <a:cs typeface="Source Sans Pro"/>
              <a:sym typeface="Source Sans Pro"/>
            </a:endParaRPr>
          </a:p>
        </p:txBody>
      </p:sp>
      <p:sp>
        <p:nvSpPr>
          <p:cNvPr id="628" name="Google Shape;628;p17"/>
          <p:cNvSpPr txBox="1"/>
          <p:nvPr/>
        </p:nvSpPr>
        <p:spPr>
          <a:xfrm>
            <a:off x="1762850" y="1807900"/>
            <a:ext cx="22371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Source Sans Pro"/>
                <a:ea typeface="Source Sans Pro"/>
                <a:cs typeface="Source Sans Pro"/>
                <a:sym typeface="Source Sans Pro"/>
              </a:rPr>
              <a:t>Diversity, Equity and Inclusion</a:t>
            </a:r>
            <a:endParaRPr sz="1200">
              <a:latin typeface="Source Sans Pro"/>
              <a:ea typeface="Source Sans Pro"/>
              <a:cs typeface="Source Sans Pro"/>
              <a:sym typeface="Source Sans Pro"/>
            </a:endParaRPr>
          </a:p>
          <a:p>
            <a:pPr indent="0" lvl="0" marL="0" rtl="0" algn="just">
              <a:spcBef>
                <a:spcPts val="0"/>
              </a:spcBef>
              <a:spcAft>
                <a:spcPts val="0"/>
              </a:spcAft>
              <a:buNone/>
            </a:pPr>
            <a:r>
              <a:rPr lang="en" sz="1200">
                <a:latin typeface="Source Sans Pro"/>
                <a:ea typeface="Source Sans Pro"/>
                <a:cs typeface="Source Sans Pro"/>
                <a:sym typeface="Source Sans Pro"/>
              </a:rPr>
              <a:t>Data Protection Policy</a:t>
            </a:r>
            <a:endParaRPr sz="1200">
              <a:latin typeface="Source Sans Pro"/>
              <a:ea typeface="Source Sans Pro"/>
              <a:cs typeface="Source Sans Pro"/>
              <a:sym typeface="Source Sans Pro"/>
            </a:endParaRPr>
          </a:p>
          <a:p>
            <a:pPr indent="0" lvl="0" marL="0" rtl="0" algn="just">
              <a:spcBef>
                <a:spcPts val="0"/>
              </a:spcBef>
              <a:spcAft>
                <a:spcPts val="0"/>
              </a:spcAft>
              <a:buNone/>
            </a:pPr>
            <a:r>
              <a:rPr lang="en" sz="1200">
                <a:latin typeface="Source Sans Pro"/>
                <a:ea typeface="Source Sans Pro"/>
                <a:cs typeface="Source Sans Pro"/>
                <a:sym typeface="Source Sans Pro"/>
              </a:rPr>
              <a:t>Female % of employees</a:t>
            </a:r>
            <a:endParaRPr sz="1200">
              <a:latin typeface="Source Sans Pro"/>
              <a:ea typeface="Source Sans Pro"/>
              <a:cs typeface="Source Sans Pro"/>
              <a:sym typeface="Source Sans Pro"/>
            </a:endParaRPr>
          </a:p>
          <a:p>
            <a:pPr indent="0" lvl="0" marL="0" rtl="0" algn="just">
              <a:spcBef>
                <a:spcPts val="0"/>
              </a:spcBef>
              <a:spcAft>
                <a:spcPts val="0"/>
              </a:spcAft>
              <a:buNone/>
            </a:pPr>
            <a:r>
              <a:rPr lang="en" sz="1200">
                <a:latin typeface="Source Sans Pro"/>
                <a:ea typeface="Source Sans Pro"/>
                <a:cs typeface="Source Sans Pro"/>
                <a:sym typeface="Source Sans Pro"/>
              </a:rPr>
              <a:t>Net Income per employee                </a:t>
            </a:r>
            <a:endParaRPr sz="1200">
              <a:latin typeface="Source Sans Pro"/>
              <a:ea typeface="Source Sans Pro"/>
              <a:cs typeface="Source Sans Pro"/>
              <a:sym typeface="Source Sans Pro"/>
            </a:endParaRPr>
          </a:p>
        </p:txBody>
      </p:sp>
      <p:sp>
        <p:nvSpPr>
          <p:cNvPr id="629" name="Google Shape;629;p17"/>
          <p:cNvSpPr txBox="1"/>
          <p:nvPr/>
        </p:nvSpPr>
        <p:spPr>
          <a:xfrm>
            <a:off x="169150" y="777500"/>
            <a:ext cx="1501200" cy="646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accent1"/>
                </a:solidFill>
                <a:latin typeface="Source Sans Pro"/>
                <a:ea typeface="Source Sans Pro"/>
                <a:cs typeface="Source Sans Pro"/>
                <a:sym typeface="Source Sans Pro"/>
              </a:rPr>
              <a:t>Environment</a:t>
            </a:r>
            <a:endParaRPr b="1" sz="1800">
              <a:solidFill>
                <a:schemeClr val="accent1"/>
              </a:solidFill>
              <a:latin typeface="Source Sans Pro"/>
              <a:ea typeface="Source Sans Pro"/>
              <a:cs typeface="Source Sans Pro"/>
              <a:sym typeface="Source Sans Pro"/>
            </a:endParaRPr>
          </a:p>
          <a:p>
            <a:pPr indent="0" lvl="0" marL="0" rtl="0" algn="ctr">
              <a:spcBef>
                <a:spcPts val="0"/>
              </a:spcBef>
              <a:spcAft>
                <a:spcPts val="0"/>
              </a:spcAft>
              <a:buNone/>
            </a:pPr>
            <a:r>
              <a:rPr lang="en" sz="1200">
                <a:latin typeface="Source Sans Pro"/>
                <a:ea typeface="Source Sans Pro"/>
                <a:cs typeface="Source Sans Pro"/>
                <a:sym typeface="Source Sans Pro"/>
              </a:rPr>
              <a:t>(13.9%)</a:t>
            </a:r>
            <a:endParaRPr sz="1200">
              <a:latin typeface="Source Sans Pro"/>
              <a:ea typeface="Source Sans Pro"/>
              <a:cs typeface="Source Sans Pro"/>
              <a:sym typeface="Source Sans Pro"/>
            </a:endParaRPr>
          </a:p>
        </p:txBody>
      </p:sp>
      <p:sp>
        <p:nvSpPr>
          <p:cNvPr id="630" name="Google Shape;630;p17"/>
          <p:cNvSpPr txBox="1"/>
          <p:nvPr/>
        </p:nvSpPr>
        <p:spPr>
          <a:xfrm>
            <a:off x="169150" y="1962188"/>
            <a:ext cx="14760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Source Sans Pro"/>
                <a:ea typeface="Source Sans Pro"/>
                <a:cs typeface="Source Sans Pro"/>
                <a:sym typeface="Source Sans Pro"/>
              </a:rPr>
              <a:t>Social</a:t>
            </a:r>
            <a:endParaRPr b="1" sz="1800">
              <a:solidFill>
                <a:schemeClr val="accent1"/>
              </a:solidFill>
              <a:latin typeface="Source Sans Pro"/>
              <a:ea typeface="Source Sans Pro"/>
              <a:cs typeface="Source Sans Pro"/>
              <a:sym typeface="Source Sans Pro"/>
            </a:endParaRPr>
          </a:p>
          <a:p>
            <a:pPr indent="0" lvl="0" marL="0" rtl="0" algn="ctr">
              <a:spcBef>
                <a:spcPts val="0"/>
              </a:spcBef>
              <a:spcAft>
                <a:spcPts val="0"/>
              </a:spcAft>
              <a:buClr>
                <a:srgbClr val="000000"/>
              </a:buClr>
              <a:buSzPts val="1100"/>
              <a:buFont typeface="Arial"/>
              <a:buNone/>
            </a:pPr>
            <a:r>
              <a:rPr lang="en" sz="1200">
                <a:latin typeface="Source Sans Pro"/>
                <a:ea typeface="Source Sans Pro"/>
                <a:cs typeface="Source Sans Pro"/>
                <a:sym typeface="Source Sans Pro"/>
              </a:rPr>
              <a:t>(</a:t>
            </a:r>
            <a:r>
              <a:rPr lang="en" sz="1200">
                <a:solidFill>
                  <a:srgbClr val="000000"/>
                </a:solidFill>
                <a:latin typeface="Source Sans Pro"/>
                <a:ea typeface="Source Sans Pro"/>
                <a:cs typeface="Source Sans Pro"/>
                <a:sym typeface="Source Sans Pro"/>
              </a:rPr>
              <a:t>39.8%)</a:t>
            </a:r>
            <a:endParaRPr sz="1200">
              <a:latin typeface="Source Sans Pro"/>
              <a:ea typeface="Source Sans Pro"/>
              <a:cs typeface="Source Sans Pro"/>
              <a:sym typeface="Source Sans Pro"/>
            </a:endParaRPr>
          </a:p>
          <a:p>
            <a:pPr indent="0" lvl="0" marL="0" rtl="0" algn="ctr">
              <a:spcBef>
                <a:spcPts val="0"/>
              </a:spcBef>
              <a:spcAft>
                <a:spcPts val="0"/>
              </a:spcAft>
              <a:buNone/>
            </a:pPr>
            <a:r>
              <a:t/>
            </a:r>
            <a:endParaRPr sz="1200">
              <a:latin typeface="Source Sans Pro"/>
              <a:ea typeface="Source Sans Pro"/>
              <a:cs typeface="Source Sans Pro"/>
              <a:sym typeface="Source Sans Pro"/>
            </a:endParaRPr>
          </a:p>
        </p:txBody>
      </p:sp>
      <p:sp>
        <p:nvSpPr>
          <p:cNvPr id="631" name="Google Shape;631;p17"/>
          <p:cNvSpPr txBox="1"/>
          <p:nvPr/>
        </p:nvSpPr>
        <p:spPr>
          <a:xfrm>
            <a:off x="169150" y="3036300"/>
            <a:ext cx="1476000" cy="646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800">
                <a:solidFill>
                  <a:schemeClr val="accent1"/>
                </a:solidFill>
                <a:latin typeface="Source Sans Pro"/>
                <a:ea typeface="Source Sans Pro"/>
                <a:cs typeface="Source Sans Pro"/>
                <a:sym typeface="Source Sans Pro"/>
              </a:rPr>
              <a:t>Governance</a:t>
            </a:r>
            <a:endParaRPr b="1" sz="1800">
              <a:solidFill>
                <a:schemeClr val="accent1"/>
              </a:solidFill>
              <a:latin typeface="Source Sans Pro"/>
              <a:ea typeface="Source Sans Pro"/>
              <a:cs typeface="Source Sans Pro"/>
              <a:sym typeface="Source Sans Pro"/>
            </a:endParaRPr>
          </a:p>
          <a:p>
            <a:pPr indent="0" lvl="0" marL="0" rtl="0" algn="ctr">
              <a:spcBef>
                <a:spcPts val="0"/>
              </a:spcBef>
              <a:spcAft>
                <a:spcPts val="0"/>
              </a:spcAft>
              <a:buClr>
                <a:srgbClr val="000000"/>
              </a:buClr>
              <a:buSzPts val="1100"/>
              <a:buFont typeface="Arial"/>
              <a:buNone/>
            </a:pPr>
            <a:r>
              <a:rPr lang="en" sz="1200">
                <a:solidFill>
                  <a:srgbClr val="000000"/>
                </a:solidFill>
                <a:latin typeface="Source Sans Pro"/>
                <a:ea typeface="Source Sans Pro"/>
                <a:cs typeface="Source Sans Pro"/>
                <a:sym typeface="Source Sans Pro"/>
              </a:rPr>
              <a:t>(46.3%)</a:t>
            </a:r>
            <a:endParaRPr sz="1200">
              <a:latin typeface="Source Sans Pro"/>
              <a:ea typeface="Source Sans Pro"/>
              <a:cs typeface="Source Sans Pro"/>
              <a:sym typeface="Source Sans Pro"/>
            </a:endParaRPr>
          </a:p>
        </p:txBody>
      </p:sp>
      <p:sp>
        <p:nvSpPr>
          <p:cNvPr id="632" name="Google Shape;632;p17"/>
          <p:cNvSpPr txBox="1"/>
          <p:nvPr/>
        </p:nvSpPr>
        <p:spPr>
          <a:xfrm>
            <a:off x="1811297" y="2981300"/>
            <a:ext cx="2115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Independent Directors%</a:t>
            </a:r>
            <a:endParaRPr sz="1200">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a:ea typeface="Source Sans Pro"/>
                <a:cs typeface="Source Sans Pro"/>
                <a:sym typeface="Source Sans Pro"/>
              </a:rPr>
              <a:t>Shareholdings</a:t>
            </a:r>
            <a:endParaRPr sz="1200">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a:ea typeface="Source Sans Pro"/>
                <a:cs typeface="Source Sans Pro"/>
                <a:sym typeface="Source Sans Pro"/>
              </a:rPr>
              <a:t>Boards Past Experience</a:t>
            </a:r>
            <a:endParaRPr sz="1200">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a:ea typeface="Source Sans Pro"/>
                <a:cs typeface="Source Sans Pro"/>
                <a:sym typeface="Source Sans Pro"/>
              </a:rPr>
              <a:t>Compensation Structure</a:t>
            </a:r>
            <a:endParaRPr sz="1200">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a:ea typeface="Source Sans Pro"/>
                <a:cs typeface="Source Sans Pro"/>
                <a:sym typeface="Source Sans Pro"/>
              </a:rPr>
              <a:t>Board Meeting </a:t>
            </a:r>
            <a:r>
              <a:rPr lang="en" sz="1200">
                <a:latin typeface="Source Sans Pro"/>
                <a:ea typeface="Source Sans Pro"/>
                <a:cs typeface="Source Sans Pro"/>
                <a:sym typeface="Source Sans Pro"/>
              </a:rPr>
              <a:t>Attendance</a:t>
            </a:r>
            <a:endParaRPr sz="12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8" name="Google Shape;638;p18"/>
          <p:cNvPicPr preferRelativeResize="0"/>
          <p:nvPr/>
        </p:nvPicPr>
        <p:blipFill rotWithShape="1">
          <a:blip r:embed="rId3">
            <a:alphaModFix/>
          </a:blip>
          <a:srcRect b="7748" l="5097" r="4527" t="7748"/>
          <a:stretch/>
        </p:blipFill>
        <p:spPr>
          <a:xfrm>
            <a:off x="1904563" y="705725"/>
            <a:ext cx="5334876" cy="3373200"/>
          </a:xfrm>
          <a:prstGeom prst="rect">
            <a:avLst/>
          </a:prstGeom>
          <a:noFill/>
          <a:ln>
            <a:noFill/>
          </a:ln>
        </p:spPr>
      </p:pic>
      <p:sp>
        <p:nvSpPr>
          <p:cNvPr id="639" name="Google Shape;639;p18"/>
          <p:cNvSpPr/>
          <p:nvPr/>
        </p:nvSpPr>
        <p:spPr>
          <a:xfrm>
            <a:off x="1013550" y="0"/>
            <a:ext cx="42615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ENVIRONMENT, SOCIAL AND GOVERNANCE</a:t>
            </a:r>
            <a:endParaRPr b="1" sz="1600">
              <a:solidFill>
                <a:schemeClr val="lt1"/>
              </a:solidFill>
              <a:latin typeface="Source Sans Pro"/>
              <a:ea typeface="Source Sans Pro"/>
              <a:cs typeface="Source Sans Pro"/>
              <a:sym typeface="Source Sans Pro"/>
            </a:endParaRPr>
          </a:p>
        </p:txBody>
      </p:sp>
      <p:sp>
        <p:nvSpPr>
          <p:cNvPr id="640" name="Google Shape;640;p18"/>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3</a:t>
            </a:r>
            <a:endParaRPr b="1" sz="1600">
              <a:solidFill>
                <a:schemeClr val="dk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grpSp>
        <p:nvGrpSpPr>
          <p:cNvPr id="645" name="Google Shape;645;p19"/>
          <p:cNvGrpSpPr/>
          <p:nvPr/>
        </p:nvGrpSpPr>
        <p:grpSpPr>
          <a:xfrm>
            <a:off x="3099624" y="949849"/>
            <a:ext cx="2931851" cy="3170450"/>
            <a:chOff x="2768474" y="949849"/>
            <a:chExt cx="2931851" cy="3170450"/>
          </a:xfrm>
        </p:grpSpPr>
        <p:sp>
          <p:nvSpPr>
            <p:cNvPr id="646" name="Google Shape;646;p19"/>
            <p:cNvSpPr/>
            <p:nvPr/>
          </p:nvSpPr>
          <p:spPr>
            <a:xfrm rot="5400000">
              <a:off x="2768474" y="949849"/>
              <a:ext cx="1706700" cy="170670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9"/>
            <p:cNvSpPr/>
            <p:nvPr/>
          </p:nvSpPr>
          <p:spPr>
            <a:xfrm flipH="1" rot="5400000">
              <a:off x="3109874" y="2754999"/>
              <a:ext cx="1365300" cy="13653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9"/>
            <p:cNvSpPr/>
            <p:nvPr/>
          </p:nvSpPr>
          <p:spPr>
            <a:xfrm rot="10800000">
              <a:off x="4586425" y="1534725"/>
              <a:ext cx="1113900" cy="1113900"/>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0" name="Google Shape;650;p19"/>
          <p:cNvSpPr/>
          <p:nvPr/>
        </p:nvSpPr>
        <p:spPr>
          <a:xfrm>
            <a:off x="3685488" y="1534718"/>
            <a:ext cx="548717" cy="545508"/>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19"/>
          <p:cNvGrpSpPr/>
          <p:nvPr/>
        </p:nvGrpSpPr>
        <p:grpSpPr>
          <a:xfrm>
            <a:off x="3819570" y="3184464"/>
            <a:ext cx="606132" cy="483737"/>
            <a:chOff x="1921475" y="3695200"/>
            <a:chExt cx="438400" cy="349875"/>
          </a:xfrm>
        </p:grpSpPr>
        <p:sp>
          <p:nvSpPr>
            <p:cNvPr id="652" name="Google Shape;652;p19"/>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9"/>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9"/>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19"/>
          <p:cNvSpPr/>
          <p:nvPr/>
        </p:nvSpPr>
        <p:spPr>
          <a:xfrm>
            <a:off x="5208024" y="1908324"/>
            <a:ext cx="425893" cy="425867"/>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9"/>
          <p:cNvSpPr txBox="1"/>
          <p:nvPr>
            <p:ph idx="4294967295" type="body"/>
          </p:nvPr>
        </p:nvSpPr>
        <p:spPr>
          <a:xfrm>
            <a:off x="1203425" y="1137025"/>
            <a:ext cx="2305800" cy="9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accent1"/>
                </a:solidFill>
              </a:rPr>
              <a:t>Brand focus</a:t>
            </a:r>
            <a:endParaRPr b="1">
              <a:solidFill>
                <a:schemeClr val="accent1"/>
              </a:solidFill>
            </a:endParaRPr>
          </a:p>
        </p:txBody>
      </p:sp>
      <p:sp>
        <p:nvSpPr>
          <p:cNvPr id="657" name="Google Shape;657;p19"/>
          <p:cNvSpPr txBox="1"/>
          <p:nvPr>
            <p:ph idx="4294967295" type="body"/>
          </p:nvPr>
        </p:nvSpPr>
        <p:spPr>
          <a:xfrm>
            <a:off x="1542725" y="3035800"/>
            <a:ext cx="1627200" cy="943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chemeClr val="accent2"/>
                </a:solidFill>
              </a:rPr>
              <a:t>Ecommerce</a:t>
            </a:r>
            <a:r>
              <a:rPr lang="en">
                <a:solidFill>
                  <a:schemeClr val="accent2"/>
                </a:solidFill>
              </a:rPr>
              <a:t> </a:t>
            </a:r>
            <a:r>
              <a:rPr b="1" lang="en">
                <a:solidFill>
                  <a:schemeClr val="accent2"/>
                </a:solidFill>
              </a:rPr>
              <a:t>growth</a:t>
            </a:r>
            <a:endParaRPr>
              <a:solidFill>
                <a:schemeClr val="accent2"/>
              </a:solidFill>
            </a:endParaRPr>
          </a:p>
        </p:txBody>
      </p:sp>
      <p:sp>
        <p:nvSpPr>
          <p:cNvPr id="658" name="Google Shape;658;p19"/>
          <p:cNvSpPr txBox="1"/>
          <p:nvPr>
            <p:ph idx="4294967295" type="body"/>
          </p:nvPr>
        </p:nvSpPr>
        <p:spPr>
          <a:xfrm>
            <a:off x="6085050" y="1226500"/>
            <a:ext cx="2305800" cy="943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chemeClr val="accent5"/>
                </a:solidFill>
              </a:rPr>
              <a:t>Products offerings and development</a:t>
            </a:r>
            <a:endParaRPr>
              <a:solidFill>
                <a:schemeClr val="accent5"/>
              </a:solidFill>
            </a:endParaRPr>
          </a:p>
        </p:txBody>
      </p:sp>
      <p:sp>
        <p:nvSpPr>
          <p:cNvPr id="659" name="Google Shape;659;p19"/>
          <p:cNvSpPr/>
          <p:nvPr/>
        </p:nvSpPr>
        <p:spPr>
          <a:xfrm>
            <a:off x="1013550" y="0"/>
            <a:ext cx="33882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INVESTMENT SUMMARY</a:t>
            </a:r>
            <a:endParaRPr b="1" sz="1600">
              <a:solidFill>
                <a:schemeClr val="lt1"/>
              </a:solidFill>
              <a:latin typeface="Source Sans Pro"/>
              <a:ea typeface="Source Sans Pro"/>
              <a:cs typeface="Source Sans Pro"/>
              <a:sym typeface="Source Sans Pro"/>
            </a:endParaRPr>
          </a:p>
        </p:txBody>
      </p:sp>
      <p:sp>
        <p:nvSpPr>
          <p:cNvPr id="660" name="Google Shape;660;p19"/>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4</a:t>
            </a:r>
            <a:endParaRPr b="1" sz="1600">
              <a:solidFill>
                <a:schemeClr val="dk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20"/>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ECOMMERCE GROWTH</a:t>
            </a:r>
            <a:endParaRPr/>
          </a:p>
        </p:txBody>
      </p:sp>
      <p:sp>
        <p:nvSpPr>
          <p:cNvPr id="666" name="Google Shape;666;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67" name="Google Shape;667;p20"/>
          <p:cNvGrpSpPr/>
          <p:nvPr/>
        </p:nvGrpSpPr>
        <p:grpSpPr>
          <a:xfrm>
            <a:off x="7722421" y="3385122"/>
            <a:ext cx="1062462" cy="847922"/>
            <a:chOff x="1921475" y="3695200"/>
            <a:chExt cx="438400" cy="349875"/>
          </a:xfrm>
        </p:grpSpPr>
        <p:sp>
          <p:nvSpPr>
            <p:cNvPr id="668" name="Google Shape;668;p20"/>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6" name="Google Shape;676;p21"/>
          <p:cNvSpPr/>
          <p:nvPr/>
        </p:nvSpPr>
        <p:spPr>
          <a:xfrm>
            <a:off x="1013550" y="0"/>
            <a:ext cx="42615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600">
                <a:solidFill>
                  <a:schemeClr val="lt1"/>
                </a:solidFill>
                <a:latin typeface="Source Sans Pro"/>
                <a:ea typeface="Source Sans Pro"/>
                <a:cs typeface="Source Sans Pro"/>
                <a:sym typeface="Source Sans Pro"/>
              </a:rPr>
              <a:t>ECOMMERCE GROWTH</a:t>
            </a:r>
            <a:endParaRPr b="1" sz="1600">
              <a:solidFill>
                <a:schemeClr val="lt1"/>
              </a:solidFill>
              <a:latin typeface="Source Sans Pro"/>
              <a:ea typeface="Source Sans Pro"/>
              <a:cs typeface="Source Sans Pro"/>
              <a:sym typeface="Source Sans Pro"/>
            </a:endParaRPr>
          </a:p>
        </p:txBody>
      </p:sp>
      <p:sp>
        <p:nvSpPr>
          <p:cNvPr id="677" name="Google Shape;677;p21"/>
          <p:cNvSpPr/>
          <p:nvPr/>
        </p:nvSpPr>
        <p:spPr>
          <a:xfrm>
            <a:off x="-10" y="0"/>
            <a:ext cx="1176300" cy="393600"/>
          </a:xfrm>
          <a:prstGeom prst="homePlate">
            <a:avLst>
              <a:gd fmla="val 3203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Source Sans Pro"/>
                <a:ea typeface="Source Sans Pro"/>
                <a:cs typeface="Source Sans Pro"/>
                <a:sym typeface="Source Sans Pro"/>
              </a:rPr>
              <a:t>5</a:t>
            </a:r>
            <a:endParaRPr b="1" sz="1600">
              <a:solidFill>
                <a:schemeClr val="dk1"/>
              </a:solidFill>
              <a:latin typeface="Source Sans Pro"/>
              <a:ea typeface="Source Sans Pro"/>
              <a:cs typeface="Source Sans Pro"/>
              <a:sym typeface="Source Sans Pro"/>
            </a:endParaRPr>
          </a:p>
        </p:txBody>
      </p:sp>
      <p:pic>
        <p:nvPicPr>
          <p:cNvPr id="678" name="Google Shape;678;p21"/>
          <p:cNvPicPr preferRelativeResize="0"/>
          <p:nvPr/>
        </p:nvPicPr>
        <p:blipFill rotWithShape="1">
          <a:blip r:embed="rId3">
            <a:alphaModFix/>
          </a:blip>
          <a:srcRect b="8104" l="5843" r="6151" t="8087"/>
          <a:stretch/>
        </p:blipFill>
        <p:spPr>
          <a:xfrm>
            <a:off x="3447700" y="393708"/>
            <a:ext cx="5382500" cy="3844610"/>
          </a:xfrm>
          <a:prstGeom prst="rect">
            <a:avLst/>
          </a:prstGeom>
          <a:noFill/>
          <a:ln>
            <a:noFill/>
          </a:ln>
        </p:spPr>
      </p:pic>
      <p:sp>
        <p:nvSpPr>
          <p:cNvPr id="679" name="Google Shape;679;p21"/>
          <p:cNvSpPr/>
          <p:nvPr/>
        </p:nvSpPr>
        <p:spPr>
          <a:xfrm>
            <a:off x="318250" y="1187738"/>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1</a:t>
            </a:r>
            <a:endParaRPr b="1" sz="2000">
              <a:latin typeface="Open Sans"/>
              <a:ea typeface="Open Sans"/>
              <a:cs typeface="Open Sans"/>
              <a:sym typeface="Open Sans"/>
            </a:endParaRPr>
          </a:p>
        </p:txBody>
      </p:sp>
      <p:sp>
        <p:nvSpPr>
          <p:cNvPr id="680" name="Google Shape;680;p21"/>
          <p:cNvSpPr/>
          <p:nvPr/>
        </p:nvSpPr>
        <p:spPr>
          <a:xfrm>
            <a:off x="897475" y="1218150"/>
            <a:ext cx="21495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13.3% of total retail sales</a:t>
            </a:r>
            <a:endParaRPr>
              <a:solidFill>
                <a:srgbClr val="000000"/>
              </a:solidFill>
              <a:latin typeface="Source Sans Pro"/>
              <a:ea typeface="Source Sans Pro"/>
              <a:cs typeface="Source Sans Pro"/>
              <a:sym typeface="Source Sans Pro"/>
            </a:endParaRPr>
          </a:p>
        </p:txBody>
      </p:sp>
      <p:sp>
        <p:nvSpPr>
          <p:cNvPr id="681" name="Google Shape;681;p21"/>
          <p:cNvSpPr/>
          <p:nvPr/>
        </p:nvSpPr>
        <p:spPr>
          <a:xfrm>
            <a:off x="891025" y="1874225"/>
            <a:ext cx="2478900" cy="49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COVID-19 as a catalyst for </a:t>
            </a:r>
            <a:r>
              <a:rPr lang="en">
                <a:latin typeface="Source Sans Pro"/>
                <a:ea typeface="Source Sans Pro"/>
                <a:cs typeface="Source Sans Pro"/>
                <a:sym typeface="Source Sans Pro"/>
              </a:rPr>
              <a:t>growth</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p:txBody>
      </p:sp>
      <p:sp>
        <p:nvSpPr>
          <p:cNvPr id="682" name="Google Shape;682;p21"/>
          <p:cNvSpPr/>
          <p:nvPr/>
        </p:nvSpPr>
        <p:spPr>
          <a:xfrm>
            <a:off x="897475" y="3167363"/>
            <a:ext cx="2149500" cy="49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Value proposition for brands</a:t>
            </a:r>
            <a:endParaRPr>
              <a:solidFill>
                <a:srgbClr val="000000"/>
              </a:solidFill>
              <a:latin typeface="Source Sans Pro"/>
              <a:ea typeface="Source Sans Pro"/>
              <a:cs typeface="Source Sans Pro"/>
              <a:sym typeface="Source Sans Pro"/>
            </a:endParaRPr>
          </a:p>
        </p:txBody>
      </p:sp>
      <p:sp>
        <p:nvSpPr>
          <p:cNvPr id="683" name="Google Shape;683;p21"/>
          <p:cNvSpPr/>
          <p:nvPr/>
        </p:nvSpPr>
        <p:spPr>
          <a:xfrm>
            <a:off x="897475" y="2519100"/>
            <a:ext cx="2478900" cy="50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Change in consumer behaviour</a:t>
            </a:r>
            <a:endParaRPr>
              <a:solidFill>
                <a:srgbClr val="000000"/>
              </a:solidFill>
              <a:latin typeface="Source Sans Pro"/>
              <a:ea typeface="Source Sans Pro"/>
              <a:cs typeface="Source Sans Pro"/>
              <a:sym typeface="Source Sans Pro"/>
            </a:endParaRPr>
          </a:p>
        </p:txBody>
      </p:sp>
      <p:sp>
        <p:nvSpPr>
          <p:cNvPr id="684" name="Google Shape;684;p21"/>
          <p:cNvSpPr/>
          <p:nvPr/>
        </p:nvSpPr>
        <p:spPr>
          <a:xfrm>
            <a:off x="318250" y="1847963"/>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2</a:t>
            </a:r>
            <a:endParaRPr b="1" sz="2000">
              <a:latin typeface="Open Sans"/>
              <a:ea typeface="Open Sans"/>
              <a:cs typeface="Open Sans"/>
              <a:sym typeface="Open Sans"/>
            </a:endParaRPr>
          </a:p>
        </p:txBody>
      </p:sp>
      <p:sp>
        <p:nvSpPr>
          <p:cNvPr id="685" name="Google Shape;685;p21"/>
          <p:cNvSpPr/>
          <p:nvPr/>
        </p:nvSpPr>
        <p:spPr>
          <a:xfrm>
            <a:off x="318250" y="2504075"/>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3</a:t>
            </a:r>
            <a:endParaRPr b="1" sz="2000">
              <a:latin typeface="Open Sans"/>
              <a:ea typeface="Open Sans"/>
              <a:cs typeface="Open Sans"/>
              <a:sym typeface="Open Sans"/>
            </a:endParaRPr>
          </a:p>
        </p:txBody>
      </p:sp>
      <p:sp>
        <p:nvSpPr>
          <p:cNvPr id="686" name="Google Shape;686;p21"/>
          <p:cNvSpPr/>
          <p:nvPr/>
        </p:nvSpPr>
        <p:spPr>
          <a:xfrm>
            <a:off x="318250" y="3160175"/>
            <a:ext cx="507900" cy="507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4</a:t>
            </a:r>
            <a:endParaRPr b="1" sz="20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1B9AD4"/>
      </a:accent1>
      <a:accent2>
        <a:srgbClr val="B5C036"/>
      </a:accent2>
      <a:accent3>
        <a:srgbClr val="F3DC15"/>
      </a:accent3>
      <a:accent4>
        <a:srgbClr val="BE4497"/>
      </a:accent4>
      <a:accent5>
        <a:srgbClr val="EA7A2A"/>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