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2" r:id="rId3"/>
    <p:sldId id="265" r:id="rId4"/>
    <p:sldId id="263" r:id="rId5"/>
    <p:sldId id="260" r:id="rId6"/>
    <p:sldId id="294" r:id="rId7"/>
    <p:sldId id="295" r:id="rId8"/>
    <p:sldId id="267" r:id="rId9"/>
    <p:sldId id="269" r:id="rId10"/>
    <p:sldId id="268" r:id="rId11"/>
    <p:sldId id="270" r:id="rId12"/>
    <p:sldId id="272" r:id="rId13"/>
    <p:sldId id="271" r:id="rId14"/>
    <p:sldId id="274" r:id="rId15"/>
    <p:sldId id="275" r:id="rId16"/>
    <p:sldId id="278" r:id="rId17"/>
    <p:sldId id="279" r:id="rId18"/>
    <p:sldId id="280" r:id="rId19"/>
    <p:sldId id="283" r:id="rId20"/>
    <p:sldId id="285" r:id="rId21"/>
    <p:sldId id="284" r:id="rId22"/>
    <p:sldId id="286" r:id="rId23"/>
    <p:sldId id="287" r:id="rId24"/>
    <p:sldId id="289" r:id="rId25"/>
    <p:sldId id="290" r:id="rId26"/>
    <p:sldId id="288" r:id="rId27"/>
    <p:sldId id="291" r:id="rId28"/>
    <p:sldId id="292" r:id="rId29"/>
    <p:sldId id="2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7485"/>
  </p:normalViewPr>
  <p:slideViewPr>
    <p:cSldViewPr snapToGrid="0" snapToObjects="1">
      <p:cViewPr varScale="1">
        <p:scale>
          <a:sx n="58" d="100"/>
          <a:sy n="58" d="100"/>
        </p:scale>
        <p:origin x="16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92BDA-5E1A-5744-8C6F-2D348D5AE91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03F9-38FC-0C4A-B872-73A4283C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by </a:t>
            </a:r>
            <a:r>
              <a:rPr lang="en-US" dirty="0" err="1"/>
              <a:t>Siahuo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503F9-38FC-0C4A-B872-73A4283C67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3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3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Absolute</a:t>
            </a:r>
            <a:r>
              <a:rPr lang="en-US" altLang="zh-CN" baseline="0" dirty="0"/>
              <a:t> value of </a:t>
            </a:r>
            <a:r>
              <a:rPr lang="en-US" altLang="zh-CN" dirty="0"/>
              <a:t>G’s power of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503F9-38FC-0C4A-B872-73A4283C67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4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1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0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9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6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F2907-F756-264C-A15F-D6A6FF5678C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1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tif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B8921-DD6B-4B68-8DD7-6AD32F2216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rgbClr val="FFFFFF"/>
                </a:solidFill>
              </a:rPr>
              <a:t>COMP90054 AI Planning for Autonomy </a:t>
            </a:r>
            <a:br>
              <a:rPr lang="en-US" sz="5100">
                <a:solidFill>
                  <a:srgbClr val="FFFFFF"/>
                </a:solidFill>
              </a:rPr>
            </a:br>
            <a:br>
              <a:rPr lang="en-US" sz="5100">
                <a:solidFill>
                  <a:srgbClr val="FFFFFF"/>
                </a:solidFill>
              </a:rPr>
            </a:br>
            <a:r>
              <a:rPr lang="en-US" sz="5100">
                <a:solidFill>
                  <a:srgbClr val="FFFFFF"/>
                </a:solidFill>
              </a:rPr>
              <a:t> Workshop2</a:t>
            </a:r>
          </a:p>
        </p:txBody>
      </p:sp>
    </p:spTree>
    <p:extLst>
      <p:ext uri="{BB962C8B-B14F-4D97-AF65-F5344CB8AC3E}">
        <p14:creationId xmlns:p14="http://schemas.microsoft.com/office/powerpoint/2010/main" val="141797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35" y="1730827"/>
            <a:ext cx="2759607" cy="36122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3771" y="718457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Calculate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h*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820" y="2390040"/>
            <a:ext cx="1140279" cy="2953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056" y="2390040"/>
            <a:ext cx="679197" cy="29530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65607" y="1866820"/>
            <a:ext cx="5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2744" y="1933738"/>
            <a:ext cx="81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h*(s)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718457"/>
            <a:ext cx="7772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8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96" y="1689817"/>
            <a:ext cx="5802500" cy="5767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50" y="977192"/>
            <a:ext cx="5762622" cy="794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515527"/>
            <a:ext cx="238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 1-1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21" y="2792184"/>
            <a:ext cx="1778000" cy="3075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418" y="2831853"/>
            <a:ext cx="1045029" cy="29957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34982" y="3184071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0423" y="3516088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40424" y="3891639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40423" y="4267194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40424" y="4642752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40422" y="5001987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40422" y="5377547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2071" y="6201699"/>
            <a:ext cx="303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So, h1 is admissible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950" y="2792184"/>
            <a:ext cx="787827" cy="30750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6143" y="2775855"/>
            <a:ext cx="957376" cy="30572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197" y="2792184"/>
            <a:ext cx="1045029" cy="29957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67400" y="3140523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72841" y="3472540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2842" y="3848091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72841" y="4223646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72842" y="4599204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2840" y="4958439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2840" y="5333999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98950" y="6204004"/>
            <a:ext cx="303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So</a:t>
            </a:r>
            <a:r>
              <a:rPr lang="en-US" sz="2400" b="1">
                <a:solidFill>
                  <a:srgbClr val="00B050"/>
                </a:solidFill>
              </a:rPr>
              <a:t>, h2 </a:t>
            </a:r>
            <a:r>
              <a:rPr lang="en-US" sz="2400" b="1" dirty="0">
                <a:solidFill>
                  <a:srgbClr val="00B050"/>
                </a:solidFill>
              </a:rPr>
              <a:t>is admissible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860" y="2715201"/>
            <a:ext cx="1037347" cy="31287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2827" y="2766943"/>
            <a:ext cx="787827" cy="307506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355" y="2806611"/>
            <a:ext cx="1045029" cy="299572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857036" y="3162294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62477" y="3494311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62478" y="3869862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62477" y="4245417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62478" y="4620975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862476" y="4980210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862476" y="5355770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39273" y="6208128"/>
            <a:ext cx="303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So, h</a:t>
            </a:r>
            <a:r>
              <a:rPr lang="en-US" altLang="zh-CN" sz="2400" b="1" dirty="0">
                <a:solidFill>
                  <a:srgbClr val="00B050"/>
                </a:solidFill>
              </a:rPr>
              <a:t>3</a:t>
            </a:r>
            <a:r>
              <a:rPr lang="en-US" sz="2400" b="1" dirty="0">
                <a:solidFill>
                  <a:srgbClr val="00B050"/>
                </a:solidFill>
              </a:rPr>
              <a:t> is admissible</a:t>
            </a:r>
          </a:p>
        </p:txBody>
      </p:sp>
    </p:spTree>
    <p:extLst>
      <p:ext uri="{BB962C8B-B14F-4D97-AF65-F5344CB8AC3E}">
        <p14:creationId xmlns:p14="http://schemas.microsoft.com/office/powerpoint/2010/main" val="23953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515527"/>
            <a:ext cx="238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Question 1-</a:t>
            </a:r>
            <a:r>
              <a:rPr lang="en-US" altLang="zh-CN" sz="3200" b="1" dirty="0"/>
              <a:t>2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500" y="1273629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Which</a:t>
            </a:r>
            <a:r>
              <a:rPr lang="zh-CN" altLang="en-US" sz="2800" dirty="0"/>
              <a:t> </a:t>
            </a:r>
            <a:r>
              <a:rPr lang="en-US" altLang="zh-CN" sz="2800" dirty="0"/>
              <a:t>heuristics</a:t>
            </a:r>
            <a:r>
              <a:rPr lang="zh-CN" altLang="en-US" sz="2800" dirty="0"/>
              <a:t> </a:t>
            </a:r>
            <a:r>
              <a:rPr lang="en-US" altLang="zh-CN" sz="2800" dirty="0"/>
              <a:t>are</a:t>
            </a:r>
            <a:r>
              <a:rPr lang="zh-CN" altLang="en-US" sz="2800" dirty="0"/>
              <a:t> </a:t>
            </a:r>
            <a:r>
              <a:rPr lang="en-US" altLang="zh-CN" sz="2800" dirty="0"/>
              <a:t>consistent?</a:t>
            </a:r>
            <a:r>
              <a:rPr lang="zh-CN" altLang="en-US" sz="2800" dirty="0"/>
              <a:t>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59" y="1796849"/>
            <a:ext cx="8002291" cy="471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535" y="2791783"/>
            <a:ext cx="1778000" cy="3075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506" y="83041"/>
            <a:ext cx="4469494" cy="1779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5" y="2354037"/>
            <a:ext cx="2755899" cy="36402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795" y="2898204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42781" y="2987892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98646" y="2898204"/>
            <a:ext cx="29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6481" y="4033158"/>
            <a:ext cx="3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48917" y="4217824"/>
            <a:ext cx="43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46989" y="4033158"/>
            <a:ext cx="19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067" y="5045530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81168" y="5045530"/>
            <a:ext cx="26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1636" y="2546569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0453" y="3522122"/>
            <a:ext cx="15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59779" y="3522122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10915" y="3522122"/>
            <a:ext cx="25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6138" y="4537637"/>
            <a:ext cx="2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07930" y="4543080"/>
            <a:ext cx="21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9779" y="5414862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999" y="2731235"/>
            <a:ext cx="318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h(s1)        h(s2) + c(</a:t>
            </a:r>
            <a:r>
              <a:rPr lang="en-US" altLang="zh-CN" sz="2000" b="1" dirty="0">
                <a:solidFill>
                  <a:srgbClr val="00B050"/>
                </a:solidFill>
              </a:rPr>
              <a:t>s1,</a:t>
            </a:r>
            <a:r>
              <a:rPr lang="zh-CN" altLang="en-US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</a:rPr>
              <a:t>s2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894614" y="3082870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15000" y="3625143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879778" y="3120969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00164" y="3663242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581906" y="3120968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02292" y="3663241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79033" y="2762013"/>
            <a:ext cx="4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&lt;=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20439" y="4353229"/>
            <a:ext cx="290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h(s1)        h(s3) + c(</a:t>
            </a:r>
            <a:r>
              <a:rPr lang="en-US" altLang="zh-CN" sz="2000" b="1" dirty="0">
                <a:solidFill>
                  <a:srgbClr val="00B050"/>
                </a:solidFill>
              </a:rPr>
              <a:t>s1,</a:t>
            </a:r>
            <a:r>
              <a:rPr lang="zh-CN" altLang="en-US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</a:rPr>
              <a:t>s3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900053" y="4704864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20439" y="524713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6885217" y="4742963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05603" y="5285236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587345" y="4742962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407731" y="5285235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84472" y="4384007"/>
            <a:ext cx="4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&lt;=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49511" y="6017186"/>
            <a:ext cx="378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 </a:t>
            </a:r>
            <a:r>
              <a:rPr lang="en-US" sz="2800" b="1"/>
              <a:t>h1 is </a:t>
            </a:r>
            <a:r>
              <a:rPr lang="en-US" sz="2800" b="1" dirty="0"/>
              <a:t>consistent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490855" y="5216359"/>
            <a:ext cx="224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and so on</a:t>
            </a:r>
            <a:r>
              <a:rPr lang="mr-IN" sz="2800" b="1" dirty="0">
                <a:solidFill>
                  <a:srgbClr val="00B050"/>
                </a:solidFill>
              </a:rPr>
              <a:t>…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mr-IN" sz="2800" b="1" dirty="0">
                <a:solidFill>
                  <a:srgbClr val="00B050"/>
                </a:solidFill>
              </a:rPr>
              <a:t>…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9" grpId="0"/>
      <p:bldP spid="31" grpId="0"/>
      <p:bldP spid="32" grpId="0"/>
      <p:bldP spid="49" grpId="0"/>
      <p:bldP spid="51" grpId="0"/>
      <p:bldP spid="53" grpId="0"/>
      <p:bldP spid="55" grpId="0"/>
      <p:bldP spid="56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33" y="1306284"/>
            <a:ext cx="787827" cy="30750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326" y="1289955"/>
            <a:ext cx="1078090" cy="30572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28825" y="3823978"/>
            <a:ext cx="378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</a:t>
            </a:r>
            <a:r>
              <a:rPr lang="en-US" altLang="zh-CN" sz="2800" b="1" dirty="0"/>
              <a:t>2</a:t>
            </a:r>
            <a:r>
              <a:rPr lang="en-US" sz="2800" b="1" dirty="0"/>
              <a:t> is </a:t>
            </a:r>
            <a:r>
              <a:rPr lang="en-US" altLang="zh-CN" sz="2800" b="1" dirty="0"/>
              <a:t>also</a:t>
            </a:r>
            <a:r>
              <a:rPr lang="zh-CN" altLang="en-US" sz="2800" b="1" dirty="0"/>
              <a:t> </a:t>
            </a:r>
            <a:r>
              <a:rPr lang="en-US" sz="2800" b="1" dirty="0"/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205486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04" y="772093"/>
            <a:ext cx="1037347" cy="31287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1" y="823835"/>
            <a:ext cx="787827" cy="3075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077" y="824364"/>
            <a:ext cx="8002291" cy="471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9930" y="2012771"/>
            <a:ext cx="318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h(s1)        h(s2) + c(</a:t>
            </a:r>
            <a:r>
              <a:rPr lang="en-US" altLang="zh-CN" sz="2000" b="1" dirty="0">
                <a:solidFill>
                  <a:srgbClr val="00B050"/>
                </a:solidFill>
              </a:rPr>
              <a:t>s1,</a:t>
            </a:r>
            <a:r>
              <a:rPr lang="zh-CN" altLang="en-US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</a:rPr>
              <a:t>s2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39545" y="2364406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59931" y="29066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6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124709" y="2402505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5095" y="294477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826837" y="2402504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47223" y="294477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3964" y="2043549"/>
            <a:ext cx="4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87600" y="4351672"/>
            <a:ext cx="378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 h3 is not consistent</a:t>
            </a:r>
          </a:p>
        </p:txBody>
      </p:sp>
    </p:spTree>
    <p:extLst>
      <p:ext uri="{BB962C8B-B14F-4D97-AF65-F5344CB8AC3E}">
        <p14:creationId xmlns:p14="http://schemas.microsoft.com/office/powerpoint/2010/main" val="195181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105132"/>
            <a:ext cx="4165600" cy="3276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42569" y="2266186"/>
            <a:ext cx="6106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h* dominates all other admissible heuristics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398255" y="3197188"/>
            <a:ext cx="4795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h2 = h* and therefore dominates all other admissible heuristics.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h1(s1) &lt; h3(s1) and h3(s2) &lt; h1(s2) and therefore neither of h1 and h3 dominate each other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515527"/>
            <a:ext cx="238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Question 1-3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" y="1273629"/>
            <a:ext cx="633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Does any</a:t>
            </a:r>
            <a:r>
              <a:rPr lang="zh-CN" altLang="en-US" sz="2800" dirty="0"/>
              <a:t> </a:t>
            </a:r>
            <a:r>
              <a:rPr lang="en-US" altLang="zh-CN" sz="2800" dirty="0"/>
              <a:t>heuristic</a:t>
            </a:r>
            <a:r>
              <a:rPr lang="zh-CN" altLang="en-US" sz="2800" dirty="0"/>
              <a:t> </a:t>
            </a:r>
            <a:r>
              <a:rPr lang="en-US" altLang="zh-CN" sz="2800" dirty="0"/>
              <a:t>dominate any other?</a:t>
            </a:r>
            <a:r>
              <a:rPr lang="zh-CN" altLang="en-US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569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0326" y="798702"/>
            <a:ext cx="10105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Heuristic Search Algorithms :</a:t>
            </a:r>
          </a:p>
          <a:p>
            <a:endParaRPr lang="en-US" dirty="0"/>
          </a:p>
          <a:p>
            <a:r>
              <a:rPr lang="en-US" sz="2000" dirty="0"/>
              <a:t>Additionally use heuristic functions which estimate the distance (or remaining cost) to the goal. </a:t>
            </a:r>
            <a:endParaRPr lang="en-US" sz="20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87" y="2574120"/>
            <a:ext cx="538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A* </a:t>
            </a:r>
          </a:p>
          <a:p>
            <a:r>
              <a:rPr lang="en-US" sz="2000" i="1" dirty="0"/>
              <a:t>WA*</a:t>
            </a:r>
          </a:p>
          <a:p>
            <a:r>
              <a:rPr lang="en-US" sz="2000" dirty="0"/>
              <a:t>Enforced hill-climbing </a:t>
            </a:r>
          </a:p>
          <a:p>
            <a:r>
              <a:rPr lang="en-US" sz="2000" i="1" dirty="0"/>
              <a:t>Greedy Best First Search </a:t>
            </a:r>
            <a:endParaRPr lang="en-US" sz="2000" dirty="0">
              <a:effectLst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861459" y="2759527"/>
            <a:ext cx="1191985" cy="16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82044" y="2574120"/>
            <a:ext cx="5502729" cy="38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Most popular algorithm in optimal planning</a:t>
            </a:r>
          </a:p>
        </p:txBody>
      </p:sp>
      <p:sp>
        <p:nvSpPr>
          <p:cNvPr id="5" name="Freeform 4"/>
          <p:cNvSpPr/>
          <p:nvPr/>
        </p:nvSpPr>
        <p:spPr>
          <a:xfrm>
            <a:off x="2106387" y="3086098"/>
            <a:ext cx="3454211" cy="620486"/>
          </a:xfrm>
          <a:custGeom>
            <a:avLst/>
            <a:gdLst>
              <a:gd name="connsiteX0" fmla="*/ 0 w 3454211"/>
              <a:gd name="connsiteY0" fmla="*/ 0 h 620486"/>
              <a:gd name="connsiteX1" fmla="*/ 3412672 w 3454211"/>
              <a:gd name="connsiteY1" fmla="*/ 163286 h 620486"/>
              <a:gd name="connsiteX2" fmla="*/ 1877786 w 3454211"/>
              <a:gd name="connsiteY2" fmla="*/ 620486 h 62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211" h="620486">
                <a:moveTo>
                  <a:pt x="0" y="0"/>
                </a:moveTo>
                <a:cubicBezTo>
                  <a:pt x="1549854" y="29936"/>
                  <a:pt x="3099708" y="59872"/>
                  <a:pt x="3412672" y="163286"/>
                </a:cubicBezTo>
                <a:cubicBezTo>
                  <a:pt x="3725636" y="266700"/>
                  <a:pt x="2177143" y="519793"/>
                  <a:pt x="1877786" y="6204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12973" y="3200398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 most popular algorithms in satisficing planning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1886" y="4564981"/>
            <a:ext cx="1224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If</a:t>
            </a:r>
            <a:r>
              <a:rPr lang="zh-CN" altLang="en-US" b="1" dirty="0"/>
              <a:t> </a:t>
            </a:r>
            <a:r>
              <a:rPr lang="en-US" altLang="zh-CN" b="1" dirty="0"/>
              <a:t>h is admissible, then we can guarantee the solution found by A* (that includes reopen in algorithm) is optimal </a:t>
            </a:r>
          </a:p>
          <a:p>
            <a:endParaRPr lang="en-US" altLang="zh-CN" b="1" dirty="0"/>
          </a:p>
          <a:p>
            <a:r>
              <a:rPr lang="en-US" altLang="zh-CN" b="1" dirty="0"/>
              <a:t>If</a:t>
            </a:r>
            <a:r>
              <a:rPr lang="zh-CN" altLang="en-US" b="1" dirty="0"/>
              <a:t> </a:t>
            </a:r>
            <a:r>
              <a:rPr lang="en-US" altLang="zh-CN" b="1" dirty="0"/>
              <a:t>h is admissible and consistent, then we can guarantee the solution found by A* (that didn’t include reopen) is optimal 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035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099" y="1600200"/>
            <a:ext cx="63844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A*</a:t>
            </a:r>
          </a:p>
          <a:p>
            <a:endParaRPr lang="en-US" sz="2800" dirty="0"/>
          </a:p>
          <a:p>
            <a:r>
              <a:rPr lang="en-US" sz="2800" dirty="0"/>
              <a:t>Weighted A* (WA*)</a:t>
            </a:r>
          </a:p>
          <a:p>
            <a:endParaRPr lang="en-US" sz="2800" dirty="0"/>
          </a:p>
          <a:p>
            <a:r>
              <a:rPr lang="en-US" sz="2800" dirty="0"/>
              <a:t>Greedy Best-First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7372" y="571499"/>
            <a:ext cx="7527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Structure: priority queue</a:t>
            </a:r>
          </a:p>
          <a:p>
            <a:r>
              <a:rPr lang="en-US" sz="2400" b="1" dirty="0"/>
              <a:t>ordered by f(s)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7372" y="1600200"/>
            <a:ext cx="408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f (s)= g(s) + h(s)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27372" y="2428846"/>
            <a:ext cx="408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f(s) = g(s) + w*h(s)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27372" y="3323749"/>
            <a:ext cx="408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f(s) = h(s)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099" y="4914901"/>
            <a:ext cx="7641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f-value is used in priority queue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g-value is the accumulated cost from initial state to current state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h-value is the </a:t>
            </a:r>
            <a:r>
              <a:rPr lang="en-US" altLang="zh-CN" sz="2000" b="1" dirty="0">
                <a:solidFill>
                  <a:srgbClr val="FF0000"/>
                </a:solidFill>
              </a:rPr>
              <a:t>heuristic value of that state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2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604157"/>
            <a:ext cx="1796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1.</a:t>
            </a:r>
            <a:r>
              <a:rPr lang="en-US" sz="4000" b="1" dirty="0"/>
              <a:t>A*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0" y="1601089"/>
            <a:ext cx="3338730" cy="458257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69348"/>
              </p:ext>
            </p:extLst>
          </p:nvPr>
        </p:nvGraphicFramePr>
        <p:xfrm>
          <a:off x="3035935" y="433876"/>
          <a:ext cx="7658568" cy="2282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1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0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N1=&lt;s1,0+6,0,-&gt;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N2=&lt;s2,2+5,2,N1&gt;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N3=&lt;s3,2+10,2,N1&gt;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N4=&lt;s4,1+5,1,N1&gt;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N2=&lt;s2,2+5,2,N1&gt;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N3=&lt;s3,2+10,2,N1&gt;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N5=&lt;s6,2+4,2,N4&gt;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N1=&lt;s1,0+6,0,-&gt;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N1=&lt;s1,0+6,0,-&gt;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N4=&lt;s4,1+5,1.N1&gt;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49AB657-1303-44E0-A5D8-27ED812A2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455" y="240261"/>
            <a:ext cx="1774090" cy="30909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358E55-A0EB-4051-9C77-1CE1DA9D2B3B}"/>
              </a:ext>
            </a:extLst>
          </p:cNvPr>
          <p:cNvSpPr/>
          <p:nvPr/>
        </p:nvSpPr>
        <p:spPr>
          <a:xfrm>
            <a:off x="1497497" y="1961322"/>
            <a:ext cx="304800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03B1F9-A53F-452B-B923-A33AED1ABE2A}"/>
              </a:ext>
            </a:extLst>
          </p:cNvPr>
          <p:cNvSpPr/>
          <p:nvPr/>
        </p:nvSpPr>
        <p:spPr>
          <a:xfrm>
            <a:off x="419100" y="3119166"/>
            <a:ext cx="304800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8DBB5E-87F8-409D-AA8B-11C49F4BD5A5}"/>
              </a:ext>
            </a:extLst>
          </p:cNvPr>
          <p:cNvSpPr/>
          <p:nvPr/>
        </p:nvSpPr>
        <p:spPr>
          <a:xfrm>
            <a:off x="1378226" y="3119166"/>
            <a:ext cx="424071" cy="42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1853F7-003B-4134-AAB9-78525CAC8ED9}"/>
              </a:ext>
            </a:extLst>
          </p:cNvPr>
          <p:cNvSpPr/>
          <p:nvPr/>
        </p:nvSpPr>
        <p:spPr>
          <a:xfrm>
            <a:off x="2215243" y="4398000"/>
            <a:ext cx="304800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830DC5-2858-4CB2-A9AE-671878F51084}"/>
              </a:ext>
            </a:extLst>
          </p:cNvPr>
          <p:cNvSpPr/>
          <p:nvPr/>
        </p:nvSpPr>
        <p:spPr>
          <a:xfrm>
            <a:off x="737808" y="4398000"/>
            <a:ext cx="304800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D96CC8-1F3F-44AE-BE84-39735011E2B3}"/>
              </a:ext>
            </a:extLst>
          </p:cNvPr>
          <p:cNvSpPr/>
          <p:nvPr/>
        </p:nvSpPr>
        <p:spPr>
          <a:xfrm>
            <a:off x="2550043" y="3119166"/>
            <a:ext cx="304800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F185474-736E-4437-A240-CF1561B9C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16705"/>
              </p:ext>
            </p:extLst>
          </p:nvPr>
        </p:nvGraphicFramePr>
        <p:xfrm>
          <a:off x="3273287" y="3941107"/>
          <a:ext cx="8759687" cy="2555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0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4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61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N2=&lt;s2,2+5,2,N1&gt;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N3=&lt;s3,2+10,2,N1&gt;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N6=&lt;s7,6+0,6,N5&gt;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N1=&lt;s1,0+6,0,-&gt;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N4=&lt;s4,1+5,1,N1&gt;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N5=&lt;s6,2+4,2,N4&gt;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N1=&lt;s1,0+6,0,-&gt;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N4=&lt;s4,1+5,1,N1&gt;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N5=&lt;s6,2+4,2,N4&gt;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N6=&lt;s7,6+0,6,N5&gt;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2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0" y="604157"/>
            <a:ext cx="1796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1.</a:t>
            </a:r>
            <a:r>
              <a:rPr lang="en-US" sz="4000" b="1" dirty="0"/>
              <a:t>A*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56972"/>
            <a:ext cx="3338730" cy="4582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2870" y="834989"/>
            <a:ext cx="6743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Priority Queue </a:t>
            </a:r>
            <a:r>
              <a:rPr lang="en-US" sz="2800"/>
              <a:t>ordered by </a:t>
            </a:r>
            <a:r>
              <a:rPr lang="en-US" sz="2800" b="1">
                <a:solidFill>
                  <a:srgbClr val="00B050"/>
                </a:solidFill>
              </a:rPr>
              <a:t>f (s)= g(s) + h(s)</a:t>
            </a:r>
          </a:p>
          <a:p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53743" y="4490357"/>
            <a:ext cx="630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Solution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found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A* is : s1 </a:t>
            </a:r>
            <a:r>
              <a:rPr lang="en-US" altLang="zh-CN" sz="2400" b="1" dirty="0">
                <a:sym typeface="Wingdings"/>
              </a:rPr>
              <a:t></a:t>
            </a:r>
            <a:r>
              <a:rPr lang="en-US" altLang="zh-CN" sz="2400" b="1" dirty="0"/>
              <a:t> s4</a:t>
            </a:r>
            <a:r>
              <a:rPr lang="en-US" altLang="zh-CN" sz="2400" b="1" dirty="0">
                <a:sym typeface="Wingdings"/>
              </a:rPr>
              <a:t> s6 s7 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53743" y="5078186"/>
            <a:ext cx="39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solution is optimal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1800" y="5812971"/>
            <a:ext cx="8392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Since n6 is at a goal state and has the lowest admissible cost of any node in the open list</a:t>
            </a:r>
          </a:p>
          <a:p>
            <a:r>
              <a:rPr lang="en-US" dirty="0"/>
              <a:t>All other paths from any other open node must be longer.</a:t>
            </a:r>
          </a:p>
        </p:txBody>
      </p:sp>
    </p:spTree>
    <p:extLst>
      <p:ext uri="{BB962C8B-B14F-4D97-AF65-F5344CB8AC3E}">
        <p14:creationId xmlns:p14="http://schemas.microsoft.com/office/powerpoint/2010/main" val="58402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3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7E978-7828-4DA0-A6A6-2A559323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50" y="643467"/>
            <a:ext cx="78742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74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604157"/>
            <a:ext cx="1796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2.W</a:t>
            </a:r>
            <a:r>
              <a:rPr lang="en-US" sz="4000" b="1" dirty="0"/>
              <a:t>A*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958" y="2309653"/>
            <a:ext cx="2299607" cy="36339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56972"/>
            <a:ext cx="3338730" cy="458257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30872" y="3014106"/>
          <a:ext cx="49965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6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604157"/>
            <a:ext cx="1796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2.W</a:t>
            </a:r>
            <a:r>
              <a:rPr lang="en-US" sz="4000" b="1" dirty="0"/>
              <a:t>A*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56972"/>
            <a:ext cx="3338730" cy="45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40871"/>
            <a:ext cx="308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Question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73628"/>
            <a:ext cx="11231720" cy="1331686"/>
          </a:xfrm>
          <a:prstGeom prst="rect">
            <a:avLst/>
          </a:prstGeom>
        </p:spPr>
      </p:pic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71923"/>
              </p:ext>
            </p:extLst>
          </p:nvPr>
        </p:nvGraphicFramePr>
        <p:xfrm>
          <a:off x="1721757" y="3413880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721757" y="3788229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51745" y="4544790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06274" y="3413880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04757" y="3413880"/>
            <a:ext cx="520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Manhattan Grid</a:t>
            </a:r>
          </a:p>
        </p:txBody>
      </p:sp>
      <p:cxnSp>
        <p:nvCxnSpPr>
          <p:cNvPr id="43" name="Straight Arrow Connector 42"/>
          <p:cNvCxnSpPr>
            <a:stCxn id="38" idx="0"/>
          </p:cNvCxnSpPr>
          <p:nvPr/>
        </p:nvCxnSpPr>
        <p:spPr>
          <a:xfrm flipH="1" flipV="1">
            <a:off x="2367643" y="4131129"/>
            <a:ext cx="909" cy="41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367643" y="4776118"/>
            <a:ext cx="0" cy="48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585359" y="4716240"/>
            <a:ext cx="33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721757" y="4716240"/>
            <a:ext cx="42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04757" y="4131129"/>
            <a:ext cx="5208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Moves: go up or down or left or right</a:t>
            </a:r>
          </a:p>
          <a:p>
            <a:r>
              <a:rPr lang="en-US" sz="2400" b="1" dirty="0"/>
              <a:t>                               one step</a:t>
            </a:r>
          </a:p>
        </p:txBody>
      </p:sp>
    </p:spTree>
    <p:extLst>
      <p:ext uri="{BB962C8B-B14F-4D97-AF65-F5344CB8AC3E}">
        <p14:creationId xmlns:p14="http://schemas.microsoft.com/office/powerpoint/2010/main" val="25501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7690"/>
              </p:ext>
            </p:extLst>
          </p:nvPr>
        </p:nvGraphicFramePr>
        <p:xfrm>
          <a:off x="1721757" y="1095215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2356755" y="1895302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47348" y="1323581"/>
            <a:ext cx="1605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up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96080"/>
              </p:ext>
            </p:extLst>
          </p:nvPr>
        </p:nvGraphicFramePr>
        <p:xfrm>
          <a:off x="6870708" y="1067998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4702629" y="2022315"/>
            <a:ext cx="1551214" cy="546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49086" y="3706586"/>
            <a:ext cx="385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49086" y="440871"/>
            <a:ext cx="0" cy="326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0357" y="3706586"/>
            <a:ext cx="556991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8843" y="440871"/>
            <a:ext cx="31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877785" y="1603400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07770" y="2327302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614061" y="2716324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26738" y="1592510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763014" y="2705434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456715" y="1957184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71562" y="3679369"/>
            <a:ext cx="385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471562" y="413654"/>
            <a:ext cx="0" cy="326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112833" y="3679369"/>
            <a:ext cx="556991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61319" y="413654"/>
            <a:ext cx="31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5259" y="4987584"/>
            <a:ext cx="4591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dy</a:t>
            </a:r>
            <a:r>
              <a:rPr lang="zh-CN" altLang="en-US" sz="2400" dirty="0"/>
              <a:t> </a:t>
            </a:r>
            <a:r>
              <a:rPr lang="en-US" altLang="zh-CN" sz="2400" dirty="0"/>
              <a:t>is the shift on y-axis</a:t>
            </a:r>
          </a:p>
          <a:p>
            <a:r>
              <a:rPr lang="en-US" altLang="zh-CN" sz="2400" dirty="0"/>
              <a:t>dx</a:t>
            </a:r>
            <a:r>
              <a:rPr lang="zh-CN" altLang="en-US" sz="2400" dirty="0"/>
              <a:t> </a:t>
            </a:r>
            <a:r>
              <a:rPr lang="en-US" altLang="zh-CN" sz="2400" dirty="0"/>
              <a:t>is the shift on x-axis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1438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942937"/>
            <a:ext cx="9358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State space S</a:t>
            </a:r>
            <a:br>
              <a:rPr lang="en-US" sz="3200" dirty="0"/>
            </a:br>
            <a:r>
              <a:rPr lang="en-US" sz="3200" dirty="0"/>
              <a:t>• Initial state s</a:t>
            </a:r>
            <a:r>
              <a:rPr lang="en-US" sz="3200" baseline="-25000" dirty="0"/>
              <a:t>0</a:t>
            </a:r>
            <a:r>
              <a:rPr lang="en-US" sz="3200" dirty="0"/>
              <a:t> ∈ S</a:t>
            </a:r>
            <a:br>
              <a:rPr lang="en-US" sz="3200" dirty="0"/>
            </a:br>
            <a:r>
              <a:rPr lang="en-US" sz="3200" dirty="0"/>
              <a:t>• Set of goal states </a:t>
            </a:r>
            <a:r>
              <a:rPr lang="en-US" sz="3200" dirty="0" err="1"/>
              <a:t>s</a:t>
            </a:r>
            <a:r>
              <a:rPr lang="en-US" sz="3200" baseline="-25000" dirty="0" err="1"/>
              <a:t>G</a:t>
            </a:r>
            <a:r>
              <a:rPr lang="en-US" sz="3200" baseline="-25000" dirty="0"/>
              <a:t> </a:t>
            </a:r>
            <a:r>
              <a:rPr lang="en-US" sz="3200" dirty="0"/>
              <a:t>⊆ S </a:t>
            </a:r>
          </a:p>
          <a:p>
            <a:r>
              <a:rPr lang="en-US" sz="3200" dirty="0"/>
              <a:t>• Applicable actions function A(s) for each state s ∈ S </a:t>
            </a:r>
          </a:p>
          <a:p>
            <a:r>
              <a:rPr lang="en-US" sz="3200" dirty="0"/>
              <a:t>• Transition function f (s, a) for s ∈ S and a ∈ A(s)</a:t>
            </a:r>
            <a:br>
              <a:rPr lang="en-US" sz="3200" dirty="0"/>
            </a:br>
            <a:r>
              <a:rPr lang="en-US" sz="3200" dirty="0"/>
              <a:t>• Cost of each action c(a, s) for s ∈ S and a ∈ A(s) </a:t>
            </a:r>
          </a:p>
          <a:p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804041"/>
            <a:ext cx="7722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State Model</a:t>
            </a:r>
          </a:p>
        </p:txBody>
      </p:sp>
    </p:spTree>
    <p:extLst>
      <p:ext uri="{BB962C8B-B14F-4D97-AF65-F5344CB8AC3E}">
        <p14:creationId xmlns:p14="http://schemas.microsoft.com/office/powerpoint/2010/main" val="1022679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40871"/>
            <a:ext cx="308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Question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73628"/>
            <a:ext cx="11231720" cy="1331686"/>
          </a:xfrm>
          <a:prstGeom prst="rect">
            <a:avLst/>
          </a:prstGeom>
        </p:spPr>
      </p:pic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721757" y="3413880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721757" y="3788229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51745" y="4544790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06274" y="3413880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25142" y="2875947"/>
            <a:ext cx="520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Manhattan Grid</a:t>
            </a:r>
          </a:p>
        </p:txBody>
      </p:sp>
      <p:cxnSp>
        <p:nvCxnSpPr>
          <p:cNvPr id="43" name="Straight Arrow Connector 42"/>
          <p:cNvCxnSpPr>
            <a:stCxn id="38" idx="0"/>
          </p:cNvCxnSpPr>
          <p:nvPr/>
        </p:nvCxnSpPr>
        <p:spPr>
          <a:xfrm flipH="1" flipV="1">
            <a:off x="2367643" y="4131129"/>
            <a:ext cx="909" cy="41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367643" y="4776118"/>
            <a:ext cx="0" cy="48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585359" y="4716240"/>
            <a:ext cx="33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721757" y="4716240"/>
            <a:ext cx="42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78085" y="4107126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state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space</a:t>
            </a:r>
            <a:endParaRPr lang="en-US" sz="24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660" y="4142103"/>
            <a:ext cx="4394200" cy="4445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7760992" y="4465875"/>
            <a:ext cx="195942" cy="6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21817" y="5144873"/>
            <a:ext cx="277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Remaining coordinates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8036439" y="4187513"/>
            <a:ext cx="2495489" cy="357277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531928" y="4586603"/>
            <a:ext cx="440872" cy="49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25321" y="5161529"/>
            <a:ext cx="109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domain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9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4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485" y="702129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state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space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719294"/>
            <a:ext cx="4394200" cy="44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0485" y="1371599"/>
            <a:ext cx="2318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Applicable actions function</a:t>
            </a:r>
            <a:r>
              <a:rPr lang="zh-CN" altLang="en-US" sz="2000" b="1" dirty="0"/>
              <a:t> </a:t>
            </a:r>
            <a:r>
              <a:rPr lang="en-US" sz="2000" b="1" dirty="0"/>
              <a:t>A(s) for each state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1322614"/>
            <a:ext cx="4820557" cy="1473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0" y="3066726"/>
            <a:ext cx="7336972" cy="5011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6614" y="3106185"/>
            <a:ext cx="267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Transition function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5028" y="3912520"/>
            <a:ext cx="10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cost</a:t>
            </a:r>
            <a:endParaRPr lang="en-US" sz="2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500" y="3912520"/>
            <a:ext cx="1397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4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429985"/>
            <a:ext cx="10325100" cy="449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6913" y="4925785"/>
            <a:ext cx="249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Approx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60" y="457200"/>
            <a:ext cx="9373625" cy="3758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60" y="4449536"/>
            <a:ext cx="6235700" cy="342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8028" y="5026479"/>
            <a:ext cx="2988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approx.   m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 · 2</a:t>
            </a:r>
            <a:r>
              <a:rPr lang="en-US" sz="2800" b="1" baseline="30000" dirty="0">
                <a:solidFill>
                  <a:srgbClr val="FF0000"/>
                </a:solidFill>
              </a:rPr>
              <a:t>|G|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052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60" y="457200"/>
            <a:ext cx="9373625" cy="3758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72" y="4341585"/>
            <a:ext cx="4686300" cy="33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622" y="5023757"/>
            <a:ext cx="457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0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68" y="1028700"/>
            <a:ext cx="985491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5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757" y="685800"/>
            <a:ext cx="1056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Properties of Heuristic Functions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7" y="1469571"/>
            <a:ext cx="7740091" cy="1939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5657" y="4229100"/>
            <a:ext cx="15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consistent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5657" y="504919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goal-aware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2694214" y="4459933"/>
            <a:ext cx="947057" cy="454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94214" y="4931229"/>
            <a:ext cx="963386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24942" y="4684067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admissible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127170" y="4488123"/>
            <a:ext cx="963386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3214" y="4229100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goal-aware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3214" y="5196157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safe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27170" y="4959420"/>
            <a:ext cx="947057" cy="454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flipH="1">
            <a:off x="10286999" y="2400300"/>
            <a:ext cx="13062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2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1248" y="704850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Heuristic Function</a:t>
            </a:r>
            <a:endParaRPr lang="en-US" sz="4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8850" y="704850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>
                <a:solidFill>
                  <a:schemeClr val="bg1"/>
                </a:solidFill>
              </a:rPr>
              <a:t>Heuristic searches require a </a:t>
            </a:r>
            <a:r>
              <a:rPr lang="en-US" sz="2100" b="1">
                <a:solidFill>
                  <a:schemeClr val="bg1"/>
                </a:solidFill>
              </a:rPr>
              <a:t>heuristic function </a:t>
            </a:r>
            <a:r>
              <a:rPr lang="en-US" sz="2100">
                <a:solidFill>
                  <a:schemeClr val="bg1"/>
                </a:solidFill>
              </a:rPr>
              <a:t>to </a:t>
            </a:r>
            <a:r>
              <a:rPr lang="en-US" sz="2100" b="1">
                <a:solidFill>
                  <a:schemeClr val="bg1"/>
                </a:solidFill>
              </a:rPr>
              <a:t>estimate remaining cost</a:t>
            </a:r>
            <a:r>
              <a:rPr lang="en-US" sz="210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>
                <a:solidFill>
                  <a:schemeClr val="bg1"/>
                </a:solidFill>
              </a:rPr>
              <a:t>Its value </a:t>
            </a:r>
            <a:r>
              <a:rPr lang="en-US" sz="2100" b="1">
                <a:solidFill>
                  <a:schemeClr val="bg1"/>
                </a:solidFill>
              </a:rPr>
              <a:t>h(s)</a:t>
            </a:r>
            <a:r>
              <a:rPr lang="en-US" sz="2100">
                <a:solidFill>
                  <a:schemeClr val="bg1"/>
                </a:solidFill>
              </a:rPr>
              <a:t> for a state s is referred to as the state’s </a:t>
            </a:r>
            <a:r>
              <a:rPr lang="en-US" sz="2100" b="1">
                <a:solidFill>
                  <a:schemeClr val="bg1"/>
                </a:solidFill>
              </a:rPr>
              <a:t>heuristic</a:t>
            </a:r>
            <a:r>
              <a:rPr lang="en-US" sz="2100">
                <a:solidFill>
                  <a:schemeClr val="bg1"/>
                </a:solidFill>
              </a:rPr>
              <a:t> </a:t>
            </a:r>
            <a:r>
              <a:rPr lang="en-US" sz="2100" b="1">
                <a:solidFill>
                  <a:schemeClr val="bg1"/>
                </a:solidFill>
              </a:rPr>
              <a:t>value</a:t>
            </a:r>
            <a:r>
              <a:rPr lang="en-US" sz="2100">
                <a:solidFill>
                  <a:schemeClr val="bg1"/>
                </a:solidFill>
              </a:rPr>
              <a:t>, or </a:t>
            </a:r>
            <a:r>
              <a:rPr lang="en-US" sz="2100" b="1">
                <a:solidFill>
                  <a:schemeClr val="bg1"/>
                </a:solidFill>
              </a:rPr>
              <a:t>h-value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1">
                <a:solidFill>
                  <a:schemeClr val="bg1"/>
                </a:solidFill>
              </a:rPr>
              <a:t>Remaining Cost (h∗) </a:t>
            </a:r>
            <a:r>
              <a:rPr lang="en-US" sz="2100">
                <a:solidFill>
                  <a:schemeClr val="bg1"/>
                </a:solidFill>
              </a:rPr>
              <a:t>: is the cost of an </a:t>
            </a:r>
            <a:r>
              <a:rPr lang="en-US" sz="2100" b="1">
                <a:solidFill>
                  <a:schemeClr val="bg1"/>
                </a:solidFill>
              </a:rPr>
              <a:t>optimal</a:t>
            </a:r>
            <a:r>
              <a:rPr lang="en-US" sz="2100">
                <a:solidFill>
                  <a:schemeClr val="bg1"/>
                </a:solidFill>
              </a:rPr>
              <a:t> </a:t>
            </a:r>
            <a:r>
              <a:rPr lang="en-US" sz="2100" b="1">
                <a:solidFill>
                  <a:schemeClr val="bg1"/>
                </a:solidFill>
              </a:rPr>
              <a:t>plan</a:t>
            </a:r>
            <a:r>
              <a:rPr lang="en-US" sz="2100">
                <a:solidFill>
                  <a:schemeClr val="bg1"/>
                </a:solidFill>
              </a:rPr>
              <a:t> for s, or ∞ if there exists no plan for s, it is the perfect heuristic for a planning task</a:t>
            </a:r>
          </a:p>
        </p:txBody>
      </p:sp>
    </p:spTree>
    <p:extLst>
      <p:ext uri="{BB962C8B-B14F-4D97-AF65-F5344CB8AC3E}">
        <p14:creationId xmlns:p14="http://schemas.microsoft.com/office/powerpoint/2010/main" val="50259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4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A1320C-4727-4435-A97E-2F1D513E6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6264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4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B6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AFC41-AF6A-4C4F-8F85-8790917B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7" y="643467"/>
            <a:ext cx="1051144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3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9" y="1047754"/>
            <a:ext cx="8835473" cy="20660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93" y="448752"/>
            <a:ext cx="6188764" cy="4572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091" y="3401786"/>
            <a:ext cx="5843251" cy="254181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65" y="1162050"/>
            <a:ext cx="2755899" cy="36402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5415" y="1706217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2401" y="1795905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78266" y="1706217"/>
            <a:ext cx="29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6101" y="2841171"/>
            <a:ext cx="3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8537" y="3025837"/>
            <a:ext cx="43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26609" y="2841171"/>
            <a:ext cx="19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7687" y="3853543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0788" y="3853543"/>
            <a:ext cx="26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81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50" y="1240683"/>
            <a:ext cx="5762622" cy="7948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471" y="2467350"/>
            <a:ext cx="5802500" cy="5767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" y="515527"/>
            <a:ext cx="238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 1</a:t>
            </a:r>
          </a:p>
        </p:txBody>
      </p:sp>
      <p:sp>
        <p:nvSpPr>
          <p:cNvPr id="5" name="Oval 4"/>
          <p:cNvSpPr/>
          <p:nvPr/>
        </p:nvSpPr>
        <p:spPr>
          <a:xfrm>
            <a:off x="6057900" y="2372873"/>
            <a:ext cx="881743" cy="765707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4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853</Words>
  <Application>Microsoft Office PowerPoint</Application>
  <PresentationFormat>Widescreen</PresentationFormat>
  <Paragraphs>198</Paragraphs>
  <Slides>29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COMP90054 AI Planning for Autonomy    Workshop2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COMP90054 AI Planning for Autonomy    Workshop2</dc:title>
  <dc:creator>Abdul Mateen Ahmad Khan</dc:creator>
  <cp:lastModifiedBy>Abdul Mateen Ahmad Khan</cp:lastModifiedBy>
  <cp:revision>7</cp:revision>
  <dcterms:created xsi:type="dcterms:W3CDTF">2020-08-16T05:26:25Z</dcterms:created>
  <dcterms:modified xsi:type="dcterms:W3CDTF">2020-08-16T06:35:24Z</dcterms:modified>
</cp:coreProperties>
</file>