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5" r:id="rId4"/>
    <p:sldId id="266" r:id="rId5"/>
    <p:sldId id="267" r:id="rId6"/>
    <p:sldId id="268" r:id="rId7"/>
    <p:sldId id="261" r:id="rId8"/>
    <p:sldId id="262" r:id="rId9"/>
    <p:sldId id="287" r:id="rId10"/>
    <p:sldId id="263" r:id="rId11"/>
    <p:sldId id="264" r:id="rId12"/>
    <p:sldId id="269" r:id="rId13"/>
    <p:sldId id="270" r:id="rId14"/>
    <p:sldId id="284" r:id="rId15"/>
    <p:sldId id="278" r:id="rId16"/>
    <p:sldId id="279" r:id="rId17"/>
    <p:sldId id="276" r:id="rId18"/>
    <p:sldId id="275" r:id="rId19"/>
    <p:sldId id="277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834"/>
  </p:normalViewPr>
  <p:slideViewPr>
    <p:cSldViewPr snapToGrid="0" snapToObjects="1">
      <p:cViewPr varScale="1">
        <p:scale>
          <a:sx n="67" d="100"/>
          <a:sy n="67" d="100"/>
        </p:scale>
        <p:origin x="12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CE85-5096-8842-967E-7264B46A9D5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48BDA-7E60-1A4D-95F9-F6534A22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mak/AI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hlinkClick r:id="rId3"/>
              </a:rPr>
              <a:t>https://github.com/anmak/AI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4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86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84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4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5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8BDA-7E60-1A4D-95F9-F6534A2207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3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3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5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4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5D9F-C6B2-4548-BAB3-0FC2B7AAAB9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7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65D9F-C6B2-4548-BAB3-0FC2B7AAAB9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35DB7-3F5F-4A41-8284-B6EE1F95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3E4BB-44FA-4282-96E4-2581EDC776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9" b="1321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B5F253-7949-47C2-9DBD-1570ECDA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7998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1450" y="1132764"/>
            <a:ext cx="7629098" cy="2554718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COMP90054 AI Planning for Autonomy </a:t>
            </a:r>
            <a:br>
              <a:rPr lang="en-US" sz="3600">
                <a:solidFill>
                  <a:srgbClr val="FFFFFF"/>
                </a:solidFill>
              </a:rPr>
            </a:b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 Workshop Week4</a:t>
            </a:r>
          </a:p>
        </p:txBody>
      </p:sp>
    </p:spTree>
    <p:extLst>
      <p:ext uri="{BB962C8B-B14F-4D97-AF65-F5344CB8AC3E}">
        <p14:creationId xmlns:p14="http://schemas.microsoft.com/office/powerpoint/2010/main" val="72450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59" y="704538"/>
            <a:ext cx="3597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Reopen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in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*</a:t>
            </a:r>
            <a:endParaRPr lang="en-US" sz="3200" b="1" dirty="0"/>
          </a:p>
        </p:txBody>
      </p:sp>
      <p:sp>
        <p:nvSpPr>
          <p:cNvPr id="3" name="Oval 2"/>
          <p:cNvSpPr/>
          <p:nvPr/>
        </p:nvSpPr>
        <p:spPr>
          <a:xfrm>
            <a:off x="1567542" y="1828801"/>
            <a:ext cx="604157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s1</a:t>
            </a:r>
          </a:p>
        </p:txBody>
      </p:sp>
      <p:sp>
        <p:nvSpPr>
          <p:cNvPr id="4" name="Oval 3"/>
          <p:cNvSpPr/>
          <p:nvPr/>
        </p:nvSpPr>
        <p:spPr>
          <a:xfrm>
            <a:off x="840787" y="2944587"/>
            <a:ext cx="604157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</a:t>
            </a:r>
            <a:r>
              <a:rPr lang="en-US" altLang="zh-CN" sz="2000" dirty="0"/>
              <a:t>2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240753" y="2944587"/>
            <a:ext cx="604157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</a:t>
            </a:r>
            <a:r>
              <a:rPr lang="en-US" altLang="zh-CN" sz="2000" dirty="0"/>
              <a:t>3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3" idx="3"/>
            <a:endCxn id="4" idx="0"/>
          </p:cNvCxnSpPr>
          <p:nvPr/>
        </p:nvCxnSpPr>
        <p:spPr>
          <a:xfrm flipH="1">
            <a:off x="1142866" y="2274795"/>
            <a:ext cx="513153" cy="669792"/>
          </a:xfrm>
          <a:prstGeom prst="straightConnector1">
            <a:avLst/>
          </a:prstGeom>
          <a:ln w="38100" cmpd="sng">
            <a:solidFill>
              <a:schemeClr val="dk1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5"/>
            <a:endCxn id="5" idx="0"/>
          </p:cNvCxnSpPr>
          <p:nvPr/>
        </p:nvCxnSpPr>
        <p:spPr>
          <a:xfrm>
            <a:off x="2083222" y="2274795"/>
            <a:ext cx="459610" cy="669792"/>
          </a:xfrm>
          <a:prstGeom prst="straightConnector1">
            <a:avLst/>
          </a:prstGeom>
          <a:ln w="38100" cmpd="sng">
            <a:solidFill>
              <a:schemeClr val="dk1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5" idx="2"/>
          </p:cNvCxnSpPr>
          <p:nvPr/>
        </p:nvCxnSpPr>
        <p:spPr>
          <a:xfrm>
            <a:off x="1444944" y="3205844"/>
            <a:ext cx="795809" cy="0"/>
          </a:xfrm>
          <a:prstGeom prst="straightConnector1">
            <a:avLst/>
          </a:prstGeom>
          <a:ln w="38100" cmpd="sng">
            <a:solidFill>
              <a:schemeClr val="dk1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2866" y="2317268"/>
            <a:ext cx="30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1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01641" y="2321480"/>
            <a:ext cx="30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3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6019" y="2890803"/>
            <a:ext cx="427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1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240752" y="4376864"/>
            <a:ext cx="604157" cy="52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</a:t>
            </a:r>
            <a:r>
              <a:rPr lang="en-US" altLang="zh-CN" sz="2000" dirty="0"/>
              <a:t>4</a:t>
            </a:r>
            <a:endParaRPr lang="en-US" sz="2000" dirty="0"/>
          </a:p>
        </p:txBody>
      </p:sp>
      <p:cxnSp>
        <p:nvCxnSpPr>
          <p:cNvPr id="26" name="Straight Arrow Connector 25"/>
          <p:cNvCxnSpPr>
            <a:stCxn id="5" idx="4"/>
            <a:endCxn id="22" idx="0"/>
          </p:cNvCxnSpPr>
          <p:nvPr/>
        </p:nvCxnSpPr>
        <p:spPr>
          <a:xfrm flipH="1">
            <a:off x="2542831" y="3467101"/>
            <a:ext cx="1" cy="909763"/>
          </a:xfrm>
          <a:prstGeom prst="straightConnector1">
            <a:avLst/>
          </a:prstGeom>
          <a:ln w="38100" cmpd="sng">
            <a:solidFill>
              <a:schemeClr val="dk1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42830" y="3753757"/>
            <a:ext cx="54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10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67542" y="1844329"/>
            <a:ext cx="427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4998" y="3014659"/>
            <a:ext cx="30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7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3282" y="3005789"/>
            <a:ext cx="271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13282" y="4453711"/>
            <a:ext cx="362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669" y="1440968"/>
            <a:ext cx="6108700" cy="876300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574157" y="2839133"/>
            <a:ext cx="2579915" cy="718457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75142" y="3661424"/>
            <a:ext cx="400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admissible </a:t>
            </a:r>
            <a:r>
              <a:rPr lang="en-US" altLang="zh-CN" sz="2400" b="1" dirty="0"/>
              <a:t>but not consistent</a:t>
            </a:r>
            <a:endParaRPr lang="en-US" sz="2400" b="1" dirty="0"/>
          </a:p>
        </p:txBody>
      </p:sp>
      <p:sp>
        <p:nvSpPr>
          <p:cNvPr id="40" name="Right Arrow 39"/>
          <p:cNvSpPr/>
          <p:nvPr/>
        </p:nvSpPr>
        <p:spPr>
          <a:xfrm>
            <a:off x="8489387" y="3661423"/>
            <a:ext cx="76744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467630" y="3661422"/>
            <a:ext cx="231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reopen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53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0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35" y="1769834"/>
            <a:ext cx="3040216" cy="396149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24459" y="704538"/>
            <a:ext cx="3597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Reopen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in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*</a:t>
            </a:r>
            <a:endParaRPr lang="en-US" sz="32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00680"/>
              </p:ext>
            </p:extLst>
          </p:nvPr>
        </p:nvGraphicFramePr>
        <p:xfrm>
          <a:off x="3611358" y="314935"/>
          <a:ext cx="8317091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7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7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7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N1= s1,4,0,-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N2= s2,8,1,n1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N3= s3,6,0,n1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N2= s2,8,1,n1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N4= s4,13,13,n3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N4= s4,13,13,n3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N5= s3,5,2,n2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CLOSED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N1= s1,4,0,-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N3= s3,6,0,n1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N1= s1,4,0,-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N3= s3,6,0,n1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N1= s1,4,0,-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N2= s2,8,1,n1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00A054-7F98-4868-A79B-9FE7FF128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58903"/>
              </p:ext>
            </p:extLst>
          </p:nvPr>
        </p:nvGraphicFramePr>
        <p:xfrm>
          <a:off x="3638028" y="3096235"/>
          <a:ext cx="4742079" cy="302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7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N4= s4,13,13,n3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N6= s4,12,12,n5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N4= s4,13,13,n3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CLOSED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N3= s3,6,0,n1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N1= s1,4,0,-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N2= s2,8,1,n1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N5= s3,5,2,n2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N3= s3,6,0,n1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N1= s1,4,0,-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N2= s2,8,1,-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N5= s3,5,2,n2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N6= s4,12,12,n5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09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5028" y="816429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Question: Define 3 different heuristic functions for this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5029" y="1845130"/>
            <a:ext cx="446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Heuristic Function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5029" y="3037116"/>
            <a:ext cx="10091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Heuristic searches require a </a:t>
            </a:r>
            <a:r>
              <a:rPr lang="en-US" sz="2400" b="1" dirty="0">
                <a:solidFill>
                  <a:srgbClr val="FF0000"/>
                </a:solidFill>
              </a:rPr>
              <a:t>heuristic function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FF0000"/>
                </a:solidFill>
              </a:rPr>
              <a:t>estimate remaining cost</a:t>
            </a:r>
            <a:r>
              <a:rPr lang="en-US" sz="2400" dirty="0"/>
              <a:t>.</a:t>
            </a:r>
          </a:p>
          <a:p>
            <a:r>
              <a:rPr lang="en-US" sz="2400" dirty="0"/>
              <a:t>Its value </a:t>
            </a:r>
            <a:r>
              <a:rPr lang="en-US" sz="2400" b="1" dirty="0"/>
              <a:t>h(s)</a:t>
            </a:r>
            <a:r>
              <a:rPr lang="en-US" sz="2400" dirty="0"/>
              <a:t> for a state s is referred to as the state’s </a:t>
            </a:r>
            <a:r>
              <a:rPr lang="en-US" sz="2400" b="1" dirty="0"/>
              <a:t>heuristic</a:t>
            </a:r>
            <a:r>
              <a:rPr lang="en-US" sz="2400" dirty="0"/>
              <a:t> </a:t>
            </a:r>
            <a:r>
              <a:rPr lang="en-US" sz="2400" b="1" dirty="0"/>
              <a:t>value</a:t>
            </a:r>
            <a:r>
              <a:rPr lang="en-US" sz="2400" dirty="0"/>
              <a:t>, or </a:t>
            </a:r>
            <a:r>
              <a:rPr lang="en-US" sz="2400" b="1" dirty="0"/>
              <a:t>h-value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Remaining Cost (h∗)</a:t>
            </a:r>
            <a:r>
              <a:rPr lang="en-US" sz="2400" b="1" dirty="0"/>
              <a:t> </a:t>
            </a:r>
            <a:r>
              <a:rPr lang="en-US" sz="2400" dirty="0"/>
              <a:t>: is the cost of an </a:t>
            </a:r>
            <a:r>
              <a:rPr lang="en-US" sz="2400" b="1" dirty="0">
                <a:solidFill>
                  <a:srgbClr val="FF0000"/>
                </a:solidFill>
              </a:rPr>
              <a:t>optimal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plan</a:t>
            </a:r>
            <a:r>
              <a:rPr lang="en-US" sz="2400" dirty="0"/>
              <a:t> for s, or ∞ if there exists no plan for s, it is the perfect heuristic for a planning task</a:t>
            </a:r>
          </a:p>
        </p:txBody>
      </p:sp>
    </p:spTree>
    <p:extLst>
      <p:ext uri="{BB962C8B-B14F-4D97-AF65-F5344CB8AC3E}">
        <p14:creationId xmlns:p14="http://schemas.microsoft.com/office/powerpoint/2010/main" val="92795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6393" y="580779"/>
            <a:ext cx="7639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How to </a:t>
            </a:r>
            <a:r>
              <a:rPr lang="en-US" sz="2800" b="1" dirty="0"/>
              <a:t>construct heuristic functions -Relaxing</a:t>
            </a:r>
          </a:p>
          <a:p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6393" y="1534886"/>
            <a:ext cx="2962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How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to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Relax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93" y="2281859"/>
            <a:ext cx="10919676" cy="1460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93" y="4489538"/>
            <a:ext cx="10324632" cy="99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4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08" y="438351"/>
            <a:ext cx="8357616" cy="594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4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462" y="934613"/>
            <a:ext cx="7657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Solution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the distance to closest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unvisited goal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65977" y="4445915"/>
            <a:ext cx="538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Admissible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consistent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66365"/>
              </p:ext>
            </p:extLst>
          </p:nvPr>
        </p:nvGraphicFramePr>
        <p:xfrm>
          <a:off x="1107162" y="2244653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07162" y="2619002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37150" y="3375563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1679" y="2244653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37150" y="3375563"/>
            <a:ext cx="433614" cy="342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65977" y="5029200"/>
            <a:ext cx="38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 of computing h:  O(g)</a:t>
            </a:r>
          </a:p>
        </p:txBody>
      </p:sp>
    </p:spTree>
    <p:extLst>
      <p:ext uri="{BB962C8B-B14F-4D97-AF65-F5344CB8AC3E}">
        <p14:creationId xmlns:p14="http://schemas.microsoft.com/office/powerpoint/2010/main" val="16736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0.00046 C -0.0138 0.00486 -0.02747 0.01042 -0.03307 -0.00046 C -0.03815 -0.01157 -0.03281 -0.04769 -0.03307 -0.06667 C -0.03307 -0.08588 -0.03411 -0.11482 -0.03411 -0.1145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2433" y="929658"/>
            <a:ext cx="7657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Solution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the distance to farthest unvisited goal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75149"/>
              </p:ext>
            </p:extLst>
          </p:nvPr>
        </p:nvGraphicFramePr>
        <p:xfrm>
          <a:off x="1107162" y="2244653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07162" y="2619002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37150" y="3375563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1679" y="2244653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65977" y="4445915"/>
            <a:ext cx="538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Admissible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consistent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37150" y="3358927"/>
            <a:ext cx="433614" cy="342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65977" y="5029200"/>
            <a:ext cx="38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 of computing h:  O(g)</a:t>
            </a:r>
          </a:p>
        </p:txBody>
      </p:sp>
    </p:spTree>
    <p:extLst>
      <p:ext uri="{BB962C8B-B14F-4D97-AF65-F5344CB8AC3E}">
        <p14:creationId xmlns:p14="http://schemas.microsoft.com/office/powerpoint/2010/main" val="143065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.00024 L 0.03242 0.00024 C 0.04401 0.00024 0.06315 0.00903 0.06914 0.00024 C 0.07539 -0.00856 0.06901 -0.03472 0.06914 -0.05208 C 0.0694 -0.06967 0.07057 -0.08611 0.07057 -0.10486 C 0.07057 -0.12337 0.06914 -0.16412 0.06914 -0.16388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3728" y="2237014"/>
            <a:ext cx="453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h(s) = 0 for all 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7443" y="734786"/>
            <a:ext cx="630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Solution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all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zero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73728" y="3314700"/>
            <a:ext cx="5388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Admissible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consistent</a:t>
            </a:r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</a:p>
          <a:p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heuristic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4599" y="4878483"/>
            <a:ext cx="38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 of computing h</a:t>
            </a:r>
            <a:r>
              <a:rPr lang="en-US"/>
              <a:t>: 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57" y="898071"/>
            <a:ext cx="9160428" cy="56800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441" y="289450"/>
            <a:ext cx="1180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Solution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5: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Drop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preconditions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deletes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(and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then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use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goal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counting to approximate h’*)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651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3" y="1933629"/>
            <a:ext cx="10515600" cy="4000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9713" y="718457"/>
            <a:ext cx="6515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Goal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counting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not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admissible, not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consistent</a:t>
            </a:r>
            <a:r>
              <a:rPr lang="zh-CN" altLang="en-US" sz="2400" b="1" dirty="0"/>
              <a:t>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79713" y="1225905"/>
            <a:ext cx="468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Complexity of computing h:  O(g)</a:t>
            </a:r>
          </a:p>
        </p:txBody>
      </p:sp>
    </p:spTree>
    <p:extLst>
      <p:ext uri="{BB962C8B-B14F-4D97-AF65-F5344CB8AC3E}">
        <p14:creationId xmlns:p14="http://schemas.microsoft.com/office/powerpoint/2010/main" val="87709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4144" y="1882144"/>
            <a:ext cx="9248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Execution of Heuristic Search Algorithms (A*, WA*, Greedy Best First Search): Fill in the form</a:t>
            </a:r>
          </a:p>
          <a:p>
            <a:pPr marL="342900" indent="-342900">
              <a:buAutoNum type="arabicPeriod"/>
            </a:pPr>
            <a:r>
              <a:rPr lang="en-US" sz="2400" dirty="0"/>
              <a:t>4 Properties of Heuristic Search Algorithms and there relationship: safe, goal-aware, consistent, admissible.</a:t>
            </a:r>
          </a:p>
          <a:p>
            <a:pPr marL="342900" indent="-342900">
              <a:buAutoNum type="arabicPeriod"/>
            </a:pPr>
            <a:r>
              <a:rPr lang="en-US" sz="2400" dirty="0"/>
              <a:t>State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4144" y="4650619"/>
            <a:ext cx="6835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Reopen in A*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State Model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=&gt; </a:t>
            </a:r>
            <a:r>
              <a:rPr lang="en-US" sz="2400" dirty="0">
                <a:solidFill>
                  <a:srgbClr val="0070C0"/>
                </a:solidFill>
              </a:rPr>
              <a:t>Strips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Define Heuristic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987" y="611433"/>
            <a:ext cx="26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Objectives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9536" y="1439200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Last Week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536" y="4226395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This Week</a:t>
            </a:r>
          </a:p>
        </p:txBody>
      </p:sp>
    </p:spTree>
    <p:extLst>
      <p:ext uri="{BB962C8B-B14F-4D97-AF65-F5344CB8AC3E}">
        <p14:creationId xmlns:p14="http://schemas.microsoft.com/office/powerpoint/2010/main" val="394690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9936" y="1664208"/>
            <a:ext cx="4809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h1 &lt; h2 &lt; h*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694944"/>
            <a:ext cx="10314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Q. Which heuristic function is a better one? h1 or h2?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3584" y="3410926"/>
            <a:ext cx="779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Search performance. </a:t>
            </a:r>
          </a:p>
          <a:p>
            <a:r>
              <a:rPr lang="en-US" sz="2400" dirty="0"/>
              <a:t>       h2 is better than h1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3584" y="4295221"/>
            <a:ext cx="6272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sz="2400" b="1" dirty="0">
                <a:solidFill>
                  <a:srgbClr val="FF0000"/>
                </a:solidFill>
              </a:rPr>
              <a:t>Computational overhead</a:t>
            </a:r>
          </a:p>
          <a:p>
            <a:r>
              <a:rPr lang="en-US" dirty="0"/>
              <a:t>       </a:t>
            </a:r>
            <a:r>
              <a:rPr lang="en-US" sz="2400" dirty="0"/>
              <a:t>But it may be harder for us to compute h2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2629900"/>
            <a:ext cx="848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There are 2 </a:t>
            </a:r>
            <a:r>
              <a:rPr lang="en-US" sz="2800" b="1" dirty="0">
                <a:solidFill>
                  <a:srgbClr val="FF0000"/>
                </a:solidFill>
              </a:rPr>
              <a:t>things we need to consider:</a:t>
            </a:r>
          </a:p>
        </p:txBody>
      </p:sp>
      <p:sp>
        <p:nvSpPr>
          <p:cNvPr id="20" name="Freeform 19"/>
          <p:cNvSpPr/>
          <p:nvPr/>
        </p:nvSpPr>
        <p:spPr>
          <a:xfrm>
            <a:off x="4773168" y="3566160"/>
            <a:ext cx="3419856" cy="1133856"/>
          </a:xfrm>
          <a:custGeom>
            <a:avLst/>
            <a:gdLst>
              <a:gd name="connsiteX0" fmla="*/ 0 w 2286404"/>
              <a:gd name="connsiteY0" fmla="*/ 0 h 1097280"/>
              <a:gd name="connsiteX1" fmla="*/ 2286000 w 2286404"/>
              <a:gd name="connsiteY1" fmla="*/ 676656 h 1097280"/>
              <a:gd name="connsiteX2" fmla="*/ 182880 w 2286404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404" h="1097280">
                <a:moveTo>
                  <a:pt x="0" y="0"/>
                </a:moveTo>
                <a:cubicBezTo>
                  <a:pt x="1127760" y="246888"/>
                  <a:pt x="2255520" y="493776"/>
                  <a:pt x="2286000" y="676656"/>
                </a:cubicBezTo>
                <a:cubicBezTo>
                  <a:pt x="2316480" y="859536"/>
                  <a:pt x="615696" y="929640"/>
                  <a:pt x="182880" y="10972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430768" y="4041648"/>
            <a:ext cx="28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Total time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9" y="5624679"/>
            <a:ext cx="9389836" cy="8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4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250836"/>
            <a:ext cx="7047923" cy="435209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43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10" y="643466"/>
            <a:ext cx="6168236" cy="55668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32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1" y="979714"/>
            <a:ext cx="10612304" cy="41311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621" y="394939"/>
            <a:ext cx="284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State Model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51265" y="5763985"/>
            <a:ext cx="2759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State model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490356" y="5780313"/>
            <a:ext cx="13716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23214" y="5763985"/>
            <a:ext cx="432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STRIPS problem P = &lt; F, O, I, G 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3206" y="5458087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Reformulate</a:t>
            </a:r>
          </a:p>
        </p:txBody>
      </p:sp>
    </p:spTree>
    <p:extLst>
      <p:ext uri="{BB962C8B-B14F-4D97-AF65-F5344CB8AC3E}">
        <p14:creationId xmlns:p14="http://schemas.microsoft.com/office/powerpoint/2010/main" val="114301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85" y="1797050"/>
            <a:ext cx="4381500" cy="3594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6" y="1350736"/>
            <a:ext cx="5571230" cy="4463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0871" y="506186"/>
            <a:ext cx="241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STRIPS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56" y="2056825"/>
            <a:ext cx="3985544" cy="24225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85" y="4739186"/>
            <a:ext cx="1632231" cy="4043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798" y="5143500"/>
            <a:ext cx="3959438" cy="66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1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757" y="685800"/>
            <a:ext cx="1056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Properties of Heuristic Functions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7" y="1469571"/>
            <a:ext cx="7740091" cy="1939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5657" y="4229100"/>
            <a:ext cx="15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consistent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5657" y="504919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goal-aware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2694214" y="4459933"/>
            <a:ext cx="947057" cy="454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94214" y="4931229"/>
            <a:ext cx="963386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24942" y="4684067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admissible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127170" y="4488123"/>
            <a:ext cx="963386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3214" y="4229100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goal-aware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3214" y="5196157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safe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27170" y="4959420"/>
            <a:ext cx="947057" cy="454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flipH="1">
            <a:off x="10286999" y="2400300"/>
            <a:ext cx="13062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1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0326" y="798702"/>
            <a:ext cx="10105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Heuristic Search Algorithms :</a:t>
            </a:r>
          </a:p>
          <a:p>
            <a:endParaRPr lang="en-US" dirty="0"/>
          </a:p>
          <a:p>
            <a:r>
              <a:rPr lang="en-US" sz="2000" dirty="0"/>
              <a:t>Additionally use heuristic functions which estimate the distance (or remaining cost) to the goal. </a:t>
            </a:r>
            <a:endParaRPr lang="en-US" sz="20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87" y="2574120"/>
            <a:ext cx="538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A* </a:t>
            </a:r>
          </a:p>
          <a:p>
            <a:r>
              <a:rPr lang="en-US" sz="2000" i="1" dirty="0"/>
              <a:t>WA*</a:t>
            </a:r>
          </a:p>
          <a:p>
            <a:r>
              <a:rPr lang="en-US" sz="2000" dirty="0"/>
              <a:t>Enforced hill-climbing </a:t>
            </a:r>
          </a:p>
          <a:p>
            <a:r>
              <a:rPr lang="en-US" sz="2000" i="1" dirty="0"/>
              <a:t>Greedy Best First Search </a:t>
            </a:r>
            <a:endParaRPr lang="en-US" sz="2000" dirty="0">
              <a:effectLst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861459" y="2759527"/>
            <a:ext cx="1191985" cy="16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82044" y="2574120"/>
            <a:ext cx="5502729" cy="38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Most popular algorithm in optimal planning</a:t>
            </a:r>
          </a:p>
        </p:txBody>
      </p:sp>
      <p:sp>
        <p:nvSpPr>
          <p:cNvPr id="5" name="Freeform 4"/>
          <p:cNvSpPr/>
          <p:nvPr/>
        </p:nvSpPr>
        <p:spPr>
          <a:xfrm>
            <a:off x="2106387" y="3086098"/>
            <a:ext cx="3454211" cy="620486"/>
          </a:xfrm>
          <a:custGeom>
            <a:avLst/>
            <a:gdLst>
              <a:gd name="connsiteX0" fmla="*/ 0 w 3454211"/>
              <a:gd name="connsiteY0" fmla="*/ 0 h 620486"/>
              <a:gd name="connsiteX1" fmla="*/ 3412672 w 3454211"/>
              <a:gd name="connsiteY1" fmla="*/ 163286 h 620486"/>
              <a:gd name="connsiteX2" fmla="*/ 1877786 w 3454211"/>
              <a:gd name="connsiteY2" fmla="*/ 620486 h 62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211" h="620486">
                <a:moveTo>
                  <a:pt x="0" y="0"/>
                </a:moveTo>
                <a:cubicBezTo>
                  <a:pt x="1549854" y="29936"/>
                  <a:pt x="3099708" y="59872"/>
                  <a:pt x="3412672" y="163286"/>
                </a:cubicBezTo>
                <a:cubicBezTo>
                  <a:pt x="3725636" y="266700"/>
                  <a:pt x="2177143" y="519793"/>
                  <a:pt x="1877786" y="6204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12973" y="3200398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 most popular algorithms in satisficing planning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1886" y="4564981"/>
            <a:ext cx="1224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If</a:t>
            </a:r>
            <a:r>
              <a:rPr lang="zh-CN" altLang="en-US" b="1" dirty="0"/>
              <a:t> </a:t>
            </a:r>
            <a:r>
              <a:rPr lang="en-US" altLang="zh-CN" b="1" dirty="0"/>
              <a:t>h is admissible, then we can guarantee the solution found by A* (that includes reopen in algorithm) is optimal </a:t>
            </a:r>
          </a:p>
          <a:p>
            <a:endParaRPr lang="en-US" altLang="zh-CN" b="1" dirty="0"/>
          </a:p>
          <a:p>
            <a:r>
              <a:rPr lang="en-US" altLang="zh-CN" b="1" dirty="0"/>
              <a:t>If</a:t>
            </a:r>
            <a:r>
              <a:rPr lang="zh-CN" altLang="en-US" b="1" dirty="0"/>
              <a:t> </a:t>
            </a:r>
            <a:r>
              <a:rPr lang="en-US" altLang="zh-CN" b="1" dirty="0"/>
              <a:t>h is admissible and consistent, then we can guarantee the solution found by A* (that doesn’t include reopen) is optimal 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445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93" y="1326576"/>
            <a:ext cx="6188764" cy="45729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65" y="2039874"/>
            <a:ext cx="2755899" cy="36402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5415" y="2584041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2401" y="2673729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78266" y="2584041"/>
            <a:ext cx="29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6101" y="3718995"/>
            <a:ext cx="3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8537" y="3903661"/>
            <a:ext cx="43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26609" y="3718995"/>
            <a:ext cx="19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7687" y="4731367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0788" y="4731367"/>
            <a:ext cx="26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8769" y="435596"/>
            <a:ext cx="629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Example: (Last Week)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26120" y="536974"/>
            <a:ext cx="2352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</a:rPr>
              <a:t>A*    h1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322" y="1779071"/>
            <a:ext cx="6697513" cy="27348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23888" y="5792615"/>
            <a:ext cx="4359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h1 is admissible and consistent</a:t>
            </a:r>
            <a:endParaRPr lang="en-US" sz="2400" b="1" dirty="0"/>
          </a:p>
        </p:txBody>
      </p:sp>
      <p:sp>
        <p:nvSpPr>
          <p:cNvPr id="18" name="Right Arrow 17"/>
          <p:cNvSpPr/>
          <p:nvPr/>
        </p:nvSpPr>
        <p:spPr>
          <a:xfrm>
            <a:off x="7858677" y="5813134"/>
            <a:ext cx="76744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795608" y="5792614"/>
            <a:ext cx="231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no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reopen</a:t>
            </a:r>
            <a:endParaRPr lang="en-US" sz="2400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796638"/>
              </p:ext>
            </p:extLst>
          </p:nvPr>
        </p:nvGraphicFramePr>
        <p:xfrm>
          <a:off x="3509164" y="4534408"/>
          <a:ext cx="756375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Iteration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CLOSED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9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655</Words>
  <Application>Microsoft Office PowerPoint</Application>
  <PresentationFormat>Widescreen</PresentationFormat>
  <Paragraphs>145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COMP90054 AI Planning for Autonomy    Workshop Week4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COMP90054 AI Planning for Autonomy    Workshop Week4</dc:title>
  <dc:creator>Anam Khan</dc:creator>
  <cp:lastModifiedBy>Anam Khan</cp:lastModifiedBy>
  <cp:revision>5</cp:revision>
  <dcterms:created xsi:type="dcterms:W3CDTF">2020-08-23T06:06:45Z</dcterms:created>
  <dcterms:modified xsi:type="dcterms:W3CDTF">2020-08-23T06:39:57Z</dcterms:modified>
</cp:coreProperties>
</file>