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92" r:id="rId5"/>
    <p:sldId id="293" r:id="rId6"/>
    <p:sldId id="261" r:id="rId7"/>
    <p:sldId id="262" r:id="rId8"/>
    <p:sldId id="284" r:id="rId9"/>
    <p:sldId id="285" r:id="rId10"/>
    <p:sldId id="286" r:id="rId11"/>
    <p:sldId id="287" r:id="rId12"/>
    <p:sldId id="289" r:id="rId13"/>
    <p:sldId id="288" r:id="rId14"/>
    <p:sldId id="281" r:id="rId15"/>
    <p:sldId id="274" r:id="rId16"/>
    <p:sldId id="283" r:id="rId17"/>
    <p:sldId id="276" r:id="rId18"/>
    <p:sldId id="294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5400"/>
  </p:normalViewPr>
  <p:slideViewPr>
    <p:cSldViewPr snapToGrid="0" snapToObjects="1">
      <p:cViewPr varScale="1">
        <p:scale>
          <a:sx n="64" d="100"/>
          <a:sy n="64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97518-5B56-9144-B397-C7F9F51AC452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E85C-7B92-AE4C-AE11-79AD4BC6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6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1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BA3F-0B9D-B442-8B3C-368C85D3A5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8589" y="5163670"/>
            <a:ext cx="59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Ruixi</a:t>
            </a:r>
            <a:endParaRPr lang="en-US" dirty="0"/>
          </a:p>
          <a:p>
            <a:r>
              <a:rPr lang="en-US" dirty="0" err="1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3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1A912A4-8E94-4F92-AF09-3CAC4001F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73" t="11952" r="8552" b="19124"/>
          <a:stretch/>
        </p:blipFill>
        <p:spPr>
          <a:xfrm>
            <a:off x="544790" y="218009"/>
            <a:ext cx="5061926" cy="6009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F8302-E415-470F-9130-C87FA666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989" y="686115"/>
            <a:ext cx="6127011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8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F8C72B7-9E3A-47A5-8DFE-C0386CB1F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8" t="8756" r="12502" b="26101"/>
          <a:stretch/>
        </p:blipFill>
        <p:spPr>
          <a:xfrm>
            <a:off x="373517" y="1028198"/>
            <a:ext cx="9372600" cy="5131971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8E7030E-83A0-4CA3-BE1E-AA307906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72" y="453883"/>
            <a:ext cx="6127011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598942C-CAE6-4052-A47B-F0681200A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" t="26901" r="1" b="14790"/>
          <a:stretch/>
        </p:blipFill>
        <p:spPr>
          <a:xfrm>
            <a:off x="-213635" y="-34811"/>
            <a:ext cx="12619270" cy="6892811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8859D89-ADAD-4360-B908-66908587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72" y="453883"/>
            <a:ext cx="6127011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3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95B3003-144C-44B6-805F-643DAC745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44" r="9481" b="17699"/>
          <a:stretch/>
        </p:blipFill>
        <p:spPr>
          <a:xfrm>
            <a:off x="-452225" y="96253"/>
            <a:ext cx="12644225" cy="6761747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467083C-ED33-459D-8B4F-B76C932F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72" y="453883"/>
            <a:ext cx="6127011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953" y="410640"/>
            <a:ext cx="483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Monte Carlo Tree Search (MCT)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581150"/>
            <a:ext cx="5353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Step1: Selection</a:t>
            </a:r>
          </a:p>
          <a:p>
            <a:r>
              <a:rPr lang="en-US" dirty="0"/>
              <a:t>Start from root </a:t>
            </a:r>
            <a:r>
              <a:rPr lang="en-US" i="1" dirty="0"/>
              <a:t>R</a:t>
            </a:r>
            <a:r>
              <a:rPr lang="en-US" dirty="0"/>
              <a:t> and select successive child nodes by applying actions until a leaf node </a:t>
            </a:r>
            <a:r>
              <a:rPr lang="en-US" i="1" dirty="0"/>
              <a:t>L</a:t>
            </a:r>
            <a:r>
              <a:rPr lang="en-US" dirty="0"/>
              <a:t> is reached.</a:t>
            </a:r>
          </a:p>
          <a:p>
            <a:r>
              <a:rPr lang="en-US" dirty="0"/>
              <a:t>Action selection is according to a </a:t>
            </a:r>
            <a:r>
              <a:rPr lang="en-US" b="1" dirty="0">
                <a:solidFill>
                  <a:srgbClr val="00B050"/>
                </a:solidFill>
              </a:rPr>
              <a:t>Tree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>
                    <a:solidFill>
                      <a:srgbClr val="00B050"/>
                    </a:solidFill>
                  </a:rPr>
                  <a:t>Random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b="1" i="1" dirty="0">
                  <a:solidFill>
                    <a:srgbClr val="00B05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greedy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decreasing</a:t>
                </a:r>
              </a:p>
              <a:p>
                <a:pPr marL="342900" indent="-342900">
                  <a:buAutoNum type="arabicPeriod"/>
                </a:pPr>
                <a:r>
                  <a:rPr lang="en-US" b="1" dirty="0" err="1">
                    <a:solidFill>
                      <a:srgbClr val="00B050"/>
                    </a:solidFill>
                  </a:rPr>
                  <a:t>Softmax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b="1" dirty="0">
                    <a:solidFill>
                      <a:srgbClr val="00B050"/>
                    </a:solidFill>
                  </a:rPr>
                  <a:t>UCB1</a:t>
                </a:r>
              </a:p>
              <a:p>
                <a:r>
                  <a:rPr lang="en-US" dirty="0"/>
                  <a:t>    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MCT + UCB1 = UCT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860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7977187" y="1688247"/>
            <a:ext cx="59055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7737" y="1742741"/>
            <a:ext cx="337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Can balance</a:t>
            </a:r>
          </a:p>
          <a:p>
            <a:pPr algn="ctr"/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exploitation </a:t>
            </a:r>
            <a:r>
              <a:rPr lang="en-US" sz="2000" b="1" dirty="0"/>
              <a:t>and</a:t>
            </a:r>
            <a:r>
              <a:rPr lang="en-US" sz="2000" b="1" dirty="0">
                <a:solidFill>
                  <a:srgbClr val="FF0000"/>
                </a:solidFill>
              </a:rPr>
              <a:t>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3210818"/>
            <a:ext cx="1137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Step2: Expansion</a:t>
            </a:r>
          </a:p>
          <a:p>
            <a:r>
              <a:rPr lang="en-US" altLang="zh-CN" sz="2000" dirty="0"/>
              <a:t>If this leaf node L has been </a:t>
            </a:r>
            <a:r>
              <a:rPr lang="en-US" altLang="zh-CN" sz="2000" b="1" dirty="0">
                <a:solidFill>
                  <a:srgbClr val="FF0000"/>
                </a:solidFill>
              </a:rPr>
              <a:t>visited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before, then expand this node to </a:t>
            </a:r>
            <a:r>
              <a:rPr lang="en-US" altLang="zh-CN" sz="2000" b="1" dirty="0">
                <a:solidFill>
                  <a:srgbClr val="FF0000"/>
                </a:solidFill>
              </a:rPr>
              <a:t>add its child as a new state </a:t>
            </a:r>
            <a:r>
              <a:rPr lang="en-US" altLang="zh-CN" sz="2000" dirty="0"/>
              <a:t>to do the following simulation. Otherwise, do simulation from this leaf node L.</a:t>
            </a:r>
            <a:endParaRPr lang="en-US" altLang="zh-C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4471155"/>
            <a:ext cx="1162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Step3: Simulation</a:t>
            </a:r>
          </a:p>
          <a:p>
            <a:r>
              <a:rPr lang="en-US" sz="2000" dirty="0"/>
              <a:t>From the expanded node, perform a complete </a:t>
            </a:r>
            <a:r>
              <a:rPr lang="en-US" sz="2000" b="1" dirty="0">
                <a:solidFill>
                  <a:srgbClr val="FF0000"/>
                </a:solidFill>
              </a:rPr>
              <a:t>random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simulation within </a:t>
            </a:r>
            <a:r>
              <a:rPr lang="en-US" sz="2000" b="1" dirty="0">
                <a:solidFill>
                  <a:srgbClr val="FF0000"/>
                </a:solidFill>
              </a:rPr>
              <a:t>time limit or computational budget</a:t>
            </a:r>
            <a:r>
              <a:rPr lang="en-US" sz="2000" dirty="0"/>
              <a:t>.</a:t>
            </a:r>
            <a:endParaRPr lang="en-US" altLang="zh-C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" y="5480983"/>
            <a:ext cx="1162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Step4: </a:t>
            </a:r>
            <a:r>
              <a:rPr lang="en-US" altLang="zh-CN" sz="2000" b="1" dirty="0" err="1"/>
              <a:t>Backpropagate</a:t>
            </a:r>
            <a:endParaRPr lang="en-US" altLang="zh-CN" sz="2000" b="1" dirty="0"/>
          </a:p>
          <a:p>
            <a:r>
              <a:rPr lang="en-US" sz="2000" dirty="0"/>
              <a:t>Finally, the value of the node is </a:t>
            </a:r>
            <a:r>
              <a:rPr lang="en-US" sz="2000" dirty="0" err="1"/>
              <a:t>backpropagated</a:t>
            </a:r>
            <a:r>
              <a:rPr lang="en-US" sz="2000" dirty="0"/>
              <a:t> to the root node, </a:t>
            </a:r>
            <a:r>
              <a:rPr lang="en-US" sz="2000" b="1" dirty="0">
                <a:solidFill>
                  <a:srgbClr val="FF0000"/>
                </a:solidFill>
              </a:rPr>
              <a:t>updating the value of each ancestor</a:t>
            </a:r>
            <a:r>
              <a:rPr lang="en-US" sz="2000" dirty="0"/>
              <a:t> node on the way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7454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8" y="1085850"/>
            <a:ext cx="10305702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6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850" y="2123986"/>
            <a:ext cx="8820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    UCT </a:t>
            </a:r>
            <a:r>
              <a:rPr lang="en-US" sz="3600" dirty="0"/>
              <a:t>---- Better Version of </a:t>
            </a:r>
            <a:r>
              <a:rPr lang="en-US" sz="3600" b="1" dirty="0">
                <a:solidFill>
                  <a:srgbClr val="FF0000"/>
                </a:solidFill>
              </a:rPr>
              <a:t>MCTs </a:t>
            </a:r>
            <a:r>
              <a:rPr lang="en-US" sz="3600" dirty="0"/>
              <a:t> </a:t>
            </a:r>
          </a:p>
          <a:p>
            <a:r>
              <a:rPr lang="en-US" sz="3600" dirty="0"/>
              <a:t>    UCT = MCTs + UCB1</a:t>
            </a:r>
          </a:p>
          <a:p>
            <a:endParaRPr lang="en-US" sz="3600" dirty="0"/>
          </a:p>
          <a:p>
            <a:r>
              <a:rPr lang="en-US" sz="3600" dirty="0"/>
              <a:t>    (UCT balances exploitation and exploration)</a:t>
            </a:r>
          </a:p>
        </p:txBody>
      </p:sp>
    </p:spTree>
    <p:extLst>
      <p:ext uri="{BB962C8B-B14F-4D97-AF65-F5344CB8AC3E}">
        <p14:creationId xmlns:p14="http://schemas.microsoft.com/office/powerpoint/2010/main" val="113831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809" y="215384"/>
            <a:ext cx="7488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UCT </a:t>
            </a:r>
            <a:r>
              <a:rPr lang="en-US" sz="2800" b="1" dirty="0"/>
              <a:t>= MCTS + UCB1(Upper Confidence Bound)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3950" y="984825"/>
                <a:ext cx="10153650" cy="1219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≔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𝑎𝑟𝑔𝑚𝑎𝑥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  (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+2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𝐶𝑝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36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𝑙𝑛𝑁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984825"/>
                <a:ext cx="10153650" cy="12196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1050" y="47389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Cp</a:t>
            </a:r>
            <a:r>
              <a:rPr lang="en-US" sz="2000" dirty="0">
                <a:solidFill>
                  <a:srgbClr val="0070C0"/>
                </a:solidFill>
              </a:rPr>
              <a:t> is </a:t>
            </a:r>
            <a:r>
              <a:rPr lang="en-US" sz="2000" b="1" dirty="0">
                <a:solidFill>
                  <a:srgbClr val="0070C0"/>
                </a:solidFill>
              </a:rPr>
              <a:t>exploration constant</a:t>
            </a:r>
            <a:r>
              <a:rPr lang="en-US" sz="2000" dirty="0">
                <a:solidFill>
                  <a:srgbClr val="0070C0"/>
                </a:solidFill>
              </a:rPr>
              <a:t>, which determines can be increased to encourage more exploration, and decreased to encourage less exploration. Ties are broken randomly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9050" y="1333500"/>
            <a:ext cx="971550" cy="66675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858000" y="2000250"/>
            <a:ext cx="1266825" cy="273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31186" y="3196126"/>
            <a:ext cx="31813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Exploitation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Q(a, s) is the estimated Q-value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45659" y="1333500"/>
            <a:ext cx="1424186" cy="666750"/>
          </a:xfrm>
          <a:prstGeom prst="rect">
            <a:avLst/>
          </a:prstGeom>
          <a:solidFill>
            <a:srgbClr val="00B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62500" y="2000250"/>
            <a:ext cx="1921570" cy="1369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90804" y="3088533"/>
            <a:ext cx="463935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Exploration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N(s) is the number of times s has been visited.</a:t>
            </a:r>
          </a:p>
          <a:p>
            <a:r>
              <a:rPr lang="en-US" b="1" dirty="0">
                <a:solidFill>
                  <a:srgbClr val="FF0000"/>
                </a:solidFill>
              </a:rPr>
              <a:t>N(s, a) is the number of times </a:t>
            </a:r>
            <a:r>
              <a:rPr lang="en-US" altLang="zh-CN" b="1" dirty="0">
                <a:solidFill>
                  <a:srgbClr val="FF0000"/>
                </a:solidFill>
              </a:rPr>
              <a:t>I chose action a</a:t>
            </a:r>
          </a:p>
          <a:p>
            <a:r>
              <a:rPr lang="en-US" b="1" dirty="0">
                <a:solidFill>
                  <a:srgbClr val="FF0000"/>
                </a:solidFill>
              </a:rPr>
              <a:t>at this state 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10600" y="984826"/>
            <a:ext cx="1588195" cy="1126136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812173" y="2110962"/>
            <a:ext cx="198307" cy="990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3504" y="6002854"/>
            <a:ext cx="113945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→The left–hand side encourages </a:t>
            </a:r>
            <a:r>
              <a:rPr lang="en-US" sz="2000" b="1" dirty="0"/>
              <a:t>exploitation</a:t>
            </a:r>
            <a:r>
              <a:rPr lang="en-US" sz="2000" dirty="0"/>
              <a:t>: the Q-value is high for actions that have had a high reward. </a:t>
            </a:r>
          </a:p>
          <a:p>
            <a:r>
              <a:rPr lang="en-US" sz="2000" dirty="0"/>
              <a:t>→The right–hand side encourages </a:t>
            </a:r>
            <a:r>
              <a:rPr lang="en-US" sz="2000" b="1" dirty="0"/>
              <a:t>exploration</a:t>
            </a:r>
            <a:r>
              <a:rPr lang="en-US" sz="2000" dirty="0"/>
              <a:t>: it is high for actions that have been explored less.</a:t>
            </a:r>
          </a:p>
        </p:txBody>
      </p:sp>
    </p:spTree>
    <p:extLst>
      <p:ext uri="{BB962C8B-B14F-4D97-AF65-F5344CB8AC3E}">
        <p14:creationId xmlns:p14="http://schemas.microsoft.com/office/powerpoint/2010/main" val="20598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2" grpId="0" animBg="1"/>
      <p:bldP spid="15" grpId="0"/>
      <p:bldP spid="16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95B3003-144C-44B6-805F-643DAC745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44" r="9481" b="17699"/>
          <a:stretch/>
        </p:blipFill>
        <p:spPr>
          <a:xfrm>
            <a:off x="-452225" y="96253"/>
            <a:ext cx="12644225" cy="6761747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467083C-ED33-459D-8B4F-B76C932F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72" y="453883"/>
            <a:ext cx="6127011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8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89F7F2-7567-4A0E-B17D-C710E02E3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99"/>
          <a:stretch/>
        </p:blipFill>
        <p:spPr>
          <a:xfrm>
            <a:off x="1113901" y="962527"/>
            <a:ext cx="9964198" cy="21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622409"/>
            <a:ext cx="9248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MCTs </a:t>
            </a:r>
            <a:r>
              <a:rPr lang="en-US" sz="3200" dirty="0"/>
              <a:t>(Monte Carlo Tree Search)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UCT </a:t>
            </a:r>
            <a:r>
              <a:rPr lang="en-US" sz="3200" dirty="0"/>
              <a:t>---- Better Version of </a:t>
            </a:r>
            <a:r>
              <a:rPr lang="en-US" sz="3200" b="1" dirty="0">
                <a:solidFill>
                  <a:srgbClr val="FF0000"/>
                </a:solidFill>
              </a:rPr>
              <a:t>MCTs </a:t>
            </a:r>
            <a:r>
              <a:rPr lang="en-US" sz="3200" dirty="0"/>
              <a:t> </a:t>
            </a:r>
          </a:p>
          <a:p>
            <a:r>
              <a:rPr lang="en-US" sz="3200" dirty="0"/>
              <a:t>    UCT = MCTs + UCB1</a:t>
            </a:r>
          </a:p>
          <a:p>
            <a:endParaRPr lang="en-US" sz="3200" dirty="0"/>
          </a:p>
          <a:p>
            <a:r>
              <a:rPr lang="en-US" sz="3200" dirty="0"/>
              <a:t>    (UCT balances exploitation and exploration)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9355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89F7F2-7567-4A0E-B17D-C710E02E3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15"/>
          <a:stretch/>
        </p:blipFill>
        <p:spPr>
          <a:xfrm>
            <a:off x="501169" y="950495"/>
            <a:ext cx="10758255" cy="3777916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AC2BB29-FF24-410E-AEF2-4D04C516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510" y="5066023"/>
            <a:ext cx="467908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201" y="938110"/>
            <a:ext cx="41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Offline Planning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200" y="2336546"/>
            <a:ext cx="52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Value iteration, Policy iteration.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1" y="1725669"/>
            <a:ext cx="1004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dirty="0">
                <a:solidFill>
                  <a:srgbClr val="FF0000"/>
                </a:solidFill>
              </a:rPr>
              <a:t>solve problem offline </a:t>
            </a:r>
            <a:r>
              <a:rPr lang="en-US" sz="2400" dirty="0"/>
              <a:t>for all possible state, and then </a:t>
            </a:r>
            <a:r>
              <a:rPr lang="en-US" sz="2400" b="1" dirty="0">
                <a:solidFill>
                  <a:srgbClr val="FF0000"/>
                </a:solidFill>
              </a:rPr>
              <a:t>use the policy online</a:t>
            </a:r>
            <a:r>
              <a:rPr lang="en-US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203" y="3714642"/>
            <a:ext cx="41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Online Planning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4202" y="4379409"/>
            <a:ext cx="9488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>
                <a:solidFill>
                  <a:srgbClr val="FF0000"/>
                </a:solidFill>
              </a:rPr>
              <a:t>ctions are selected online at each state</a:t>
            </a:r>
            <a:r>
              <a:rPr lang="en-US" sz="2400" dirty="0"/>
              <a:t>, with the calculation of which action to select being done during execution.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4201" y="5369746"/>
            <a:ext cx="52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Monte Carlo Tree Search(MCT)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39" y="2767983"/>
            <a:ext cx="7480185" cy="6146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09201" y="6280735"/>
            <a:ext cx="6298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Q(s, a) is approximated </a:t>
            </a:r>
            <a:r>
              <a:rPr lang="en-US" sz="2800" b="1">
                <a:solidFill>
                  <a:srgbClr val="00B050"/>
                </a:solidFill>
              </a:rPr>
              <a:t>using simulation</a:t>
            </a:r>
            <a:r>
              <a:rPr lang="en-US" altLang="zh-CN" sz="2800" b="1">
                <a:solidFill>
                  <a:srgbClr val="00B050"/>
                </a:solidFill>
              </a:rPr>
              <a:t>s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162" y="313254"/>
            <a:ext cx="2931024" cy="1477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162" y="4874212"/>
            <a:ext cx="2993862" cy="157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D21544-4E21-4D0A-BFDC-D846FAB8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4" y="631859"/>
            <a:ext cx="10260821" cy="55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61CC6A0-10A0-41BC-A1A3-769FF694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3" y="1083844"/>
            <a:ext cx="10506295" cy="46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5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953" y="410640"/>
            <a:ext cx="483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Monte Carlo Tree Search (MCT)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581150"/>
            <a:ext cx="5353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Step1: Selection</a:t>
            </a:r>
          </a:p>
          <a:p>
            <a:r>
              <a:rPr lang="en-US" dirty="0"/>
              <a:t>Start from root </a:t>
            </a:r>
            <a:r>
              <a:rPr lang="en-US" i="1" dirty="0"/>
              <a:t>R</a:t>
            </a:r>
            <a:r>
              <a:rPr lang="en-US" dirty="0"/>
              <a:t> and select successive child nodes by applying actions until a leaf node </a:t>
            </a:r>
            <a:r>
              <a:rPr lang="en-US" i="1" dirty="0"/>
              <a:t>L</a:t>
            </a:r>
            <a:r>
              <a:rPr lang="en-US" dirty="0"/>
              <a:t> is reached.</a:t>
            </a:r>
          </a:p>
          <a:p>
            <a:r>
              <a:rPr lang="en-US" dirty="0"/>
              <a:t>Action selection is according to a </a:t>
            </a:r>
            <a:r>
              <a:rPr lang="en-US" b="1" dirty="0">
                <a:solidFill>
                  <a:srgbClr val="00B050"/>
                </a:solidFill>
              </a:rPr>
              <a:t>Tree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>
                    <a:solidFill>
                      <a:srgbClr val="00B050"/>
                    </a:solidFill>
                  </a:rPr>
                  <a:t>Random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b="1" i="1" dirty="0">
                  <a:solidFill>
                    <a:srgbClr val="00B05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greedy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decreasing</a:t>
                </a:r>
              </a:p>
              <a:p>
                <a:pPr marL="342900" indent="-342900">
                  <a:buAutoNum type="arabicPeriod"/>
                </a:pPr>
                <a:r>
                  <a:rPr lang="en-US" b="1" dirty="0" err="1">
                    <a:solidFill>
                      <a:srgbClr val="00B050"/>
                    </a:solidFill>
                  </a:rPr>
                  <a:t>Softmax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b="1" dirty="0">
                    <a:solidFill>
                      <a:srgbClr val="00B050"/>
                    </a:solidFill>
                  </a:rPr>
                  <a:t>UCB1</a:t>
                </a:r>
              </a:p>
              <a:p>
                <a:r>
                  <a:rPr lang="en-US" dirty="0"/>
                  <a:t>    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MCT + UCB1 = UCT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860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7977187" y="1688247"/>
            <a:ext cx="59055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7737" y="1742741"/>
            <a:ext cx="337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Can balance</a:t>
            </a:r>
          </a:p>
          <a:p>
            <a:pPr algn="ctr"/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exploitation </a:t>
            </a:r>
            <a:r>
              <a:rPr lang="en-US" sz="2000" b="1" dirty="0"/>
              <a:t>and</a:t>
            </a:r>
            <a:r>
              <a:rPr lang="en-US" sz="2000" b="1" dirty="0">
                <a:solidFill>
                  <a:srgbClr val="FF0000"/>
                </a:solidFill>
              </a:rPr>
              <a:t>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3210818"/>
            <a:ext cx="1137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Step2: Expansion</a:t>
            </a:r>
          </a:p>
          <a:p>
            <a:r>
              <a:rPr lang="en-US" altLang="zh-CN" sz="2000" dirty="0"/>
              <a:t>If this leaf node L has been </a:t>
            </a:r>
            <a:r>
              <a:rPr lang="en-US" altLang="zh-CN" sz="2000" b="1" dirty="0">
                <a:solidFill>
                  <a:srgbClr val="FF0000"/>
                </a:solidFill>
              </a:rPr>
              <a:t>visited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before, then expand this node to </a:t>
            </a:r>
            <a:r>
              <a:rPr lang="en-US" altLang="zh-CN" sz="2000" b="1" dirty="0">
                <a:solidFill>
                  <a:srgbClr val="FF0000"/>
                </a:solidFill>
              </a:rPr>
              <a:t>add its child as a new state </a:t>
            </a:r>
            <a:r>
              <a:rPr lang="en-US" altLang="zh-CN" sz="2000" dirty="0"/>
              <a:t>to do the following simulation. Otherwise, do simulation from this leaf node L.</a:t>
            </a:r>
            <a:endParaRPr lang="en-US" altLang="zh-C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4471155"/>
            <a:ext cx="1162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Step3: Simulation</a:t>
            </a:r>
          </a:p>
          <a:p>
            <a:r>
              <a:rPr lang="en-US" sz="2000" dirty="0"/>
              <a:t>From the expanded node, perform a complete </a:t>
            </a:r>
            <a:r>
              <a:rPr lang="en-US" sz="2000" b="1" dirty="0">
                <a:solidFill>
                  <a:srgbClr val="FF0000"/>
                </a:solidFill>
              </a:rPr>
              <a:t>random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simulation within </a:t>
            </a:r>
            <a:r>
              <a:rPr lang="en-US" sz="2000" b="1" dirty="0">
                <a:solidFill>
                  <a:srgbClr val="FF0000"/>
                </a:solidFill>
              </a:rPr>
              <a:t>time limit or computational budget</a:t>
            </a:r>
            <a:r>
              <a:rPr lang="en-US" sz="2000" dirty="0"/>
              <a:t>.</a:t>
            </a:r>
            <a:endParaRPr lang="en-US" altLang="zh-C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" y="5480983"/>
            <a:ext cx="1162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Step4: </a:t>
            </a:r>
            <a:r>
              <a:rPr lang="en-US" altLang="zh-CN" sz="2000" b="1" dirty="0" err="1"/>
              <a:t>Backpropagate</a:t>
            </a:r>
            <a:endParaRPr lang="en-US" altLang="zh-CN" sz="2000" b="1" dirty="0"/>
          </a:p>
          <a:p>
            <a:r>
              <a:rPr lang="en-US" sz="2000" dirty="0"/>
              <a:t>Finally, the value of the node is </a:t>
            </a:r>
            <a:r>
              <a:rPr lang="en-US" sz="2000" dirty="0" err="1"/>
              <a:t>backpropagated</a:t>
            </a:r>
            <a:r>
              <a:rPr lang="en-US" sz="2000" dirty="0"/>
              <a:t> to the root node, </a:t>
            </a:r>
            <a:r>
              <a:rPr lang="en-US" sz="2000" b="1" dirty="0">
                <a:solidFill>
                  <a:srgbClr val="FF0000"/>
                </a:solidFill>
              </a:rPr>
              <a:t>updating the value of each ancestor</a:t>
            </a:r>
            <a:r>
              <a:rPr lang="en-US" sz="2000" dirty="0"/>
              <a:t> node on the way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096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122424"/>
            <a:ext cx="4895348" cy="2789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-3552"/>
            <a:ext cx="3813188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37" y="6046523"/>
            <a:ext cx="9551521" cy="57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9539" y="1889483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 am at cell(2,1) now, and want to know which action should I take to maximize the reward of this state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0" y="2656378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Online Planning.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     I use 10 simulations to </a:t>
            </a:r>
            <a:r>
              <a:rPr lang="en-US" b="1" dirty="0">
                <a:solidFill>
                  <a:srgbClr val="FF0000"/>
                </a:solidFill>
              </a:rPr>
              <a:t>draw a Monte Carlo Tree</a:t>
            </a:r>
            <a:r>
              <a:rPr lang="en-US" dirty="0">
                <a:solidFill>
                  <a:srgbClr val="FF0000"/>
                </a:solidFill>
              </a:rPr>
              <a:t>, so that I can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     approximate the reward of each action, Q(</a:t>
            </a:r>
            <a:r>
              <a:rPr lang="en-US" dirty="0" err="1">
                <a:solidFill>
                  <a:srgbClr val="FF0000"/>
                </a:solidFill>
              </a:rPr>
              <a:t>s,a</a:t>
            </a:r>
            <a:r>
              <a:rPr lang="en-US" dirty="0">
                <a:solidFill>
                  <a:srgbClr val="FF0000"/>
                </a:solidFill>
              </a:rPr>
              <a:t>),  with the help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     of the tree.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9539" y="3968901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3. After I finished drawing the tree, I can get the Q(</a:t>
            </a:r>
            <a:r>
              <a:rPr lang="en-US" dirty="0" err="1">
                <a:solidFill>
                  <a:srgbClr val="FF0000"/>
                </a:solidFill>
              </a:rPr>
              <a:t>s,a</a:t>
            </a:r>
            <a:r>
              <a:rPr lang="en-US" dirty="0">
                <a:solidFill>
                  <a:srgbClr val="FF0000"/>
                </a:solidFill>
              </a:rPr>
              <a:t>) of each action a at state s, which means the tree can </a:t>
            </a:r>
            <a:r>
              <a:rPr lang="en-US" b="1" dirty="0">
                <a:solidFill>
                  <a:srgbClr val="FF0000"/>
                </a:solidFill>
              </a:rPr>
              <a:t>return me a best action </a:t>
            </a:r>
            <a:r>
              <a:rPr lang="en-US" dirty="0">
                <a:solidFill>
                  <a:srgbClr val="FF0000"/>
                </a:solidFill>
              </a:rPr>
              <a:t>so far.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24436" y="6048319"/>
            <a:ext cx="9551521" cy="5778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539" y="1040421"/>
            <a:ext cx="44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 Idea of MCTs</a:t>
            </a:r>
          </a:p>
        </p:txBody>
      </p:sp>
    </p:spTree>
    <p:extLst>
      <p:ext uri="{BB962C8B-B14F-4D97-AF65-F5344CB8AC3E}">
        <p14:creationId xmlns:p14="http://schemas.microsoft.com/office/powerpoint/2010/main" val="8650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5B89AE-3145-4C0C-AAF4-FCE3C7DA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79" y="352493"/>
            <a:ext cx="7019641" cy="59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EECB64D-5157-4AC3-8D41-EBE175E09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75"/>
          <a:stretch/>
        </p:blipFill>
        <p:spPr>
          <a:xfrm>
            <a:off x="2264479" y="-115137"/>
            <a:ext cx="4316793" cy="6585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F8302-E415-470F-9130-C87FA666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989" y="-115137"/>
            <a:ext cx="6127011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8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636</Words>
  <Application>Microsoft Office PowerPoint</Application>
  <PresentationFormat>Widescreen</PresentationFormat>
  <Paragraphs>84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COMP90054 AI Planning for Autonomy    Workshop Week8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Week8</dc:title>
  <dc:creator>Name</dc:creator>
  <cp:lastModifiedBy>Anam Khan</cp:lastModifiedBy>
  <cp:revision>216</cp:revision>
  <dcterms:created xsi:type="dcterms:W3CDTF">2018-09-15T09:07:59Z</dcterms:created>
  <dcterms:modified xsi:type="dcterms:W3CDTF">2020-05-19T02:05:35Z</dcterms:modified>
</cp:coreProperties>
</file>