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ink/ink1.xml" ContentType="application/inkml+xml"/>
  <Override PartName="/ppt/notesSlides/notesSlide11.xml" ContentType="application/vnd.openxmlformats-officedocument.presentationml.notesSlide+xml"/>
  <Override PartName="/ppt/ink/ink2.xml" ContentType="application/inkml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ink/ink3.xml" ContentType="application/inkml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60" r:id="rId4"/>
    <p:sldId id="285" r:id="rId5"/>
    <p:sldId id="284" r:id="rId6"/>
    <p:sldId id="287" r:id="rId7"/>
    <p:sldId id="288" r:id="rId8"/>
    <p:sldId id="289" r:id="rId9"/>
    <p:sldId id="290" r:id="rId10"/>
    <p:sldId id="291" r:id="rId11"/>
    <p:sldId id="292" r:id="rId12"/>
    <p:sldId id="269" r:id="rId13"/>
    <p:sldId id="276" r:id="rId14"/>
    <p:sldId id="293" r:id="rId15"/>
    <p:sldId id="270" r:id="rId16"/>
    <p:sldId id="283" r:id="rId17"/>
    <p:sldId id="294" r:id="rId18"/>
    <p:sldId id="296" r:id="rId19"/>
    <p:sldId id="271" r:id="rId20"/>
    <p:sldId id="273" r:id="rId21"/>
    <p:sldId id="275" r:id="rId22"/>
    <p:sldId id="274" r:id="rId23"/>
    <p:sldId id="277" r:id="rId24"/>
    <p:sldId id="278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5101" autoAdjust="0"/>
  </p:normalViewPr>
  <p:slideViewPr>
    <p:cSldViewPr snapToGrid="0" snapToObjects="1">
      <p:cViewPr varScale="1">
        <p:scale>
          <a:sx n="81" d="100"/>
          <a:sy n="81" d="100"/>
        </p:scale>
        <p:origin x="7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0-08-11T01:40:03.35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3810 2364 0,'-35'0'219,"-1"0"-219,-16 0 15,16 0-15,19 0 16,-1 0-16,0 0 0,1 0 31,-1 0-31,0 0 16,1 0-16,-1 0 15,0 0 1,-17 17-16,18 19 16,-1-19-1,-17 18-15,17-17 16,0 0 0,18-1-1,0 1 1,0 0-16,-17-18 15,17 17 1,0 1-16,0 0 16,0-1-1,0 1-15,0-1 16,17 1 0,19 0-16,-19-1 15,36 19 1,-18-19-16,18 1 15,-35 0 1,17-1-16,1-17 16,-19 18-1,1-18-15,-18 17 16,18-17-16,17 0 16,-18 18-1,36-18-15,0 0 16,35 0-1,-35 0 1,-17 0-16,17 0 0,-36 0 16,1 0-16,17 0 31,0 0-15,-35-18 62,0-17-63,0 18 1,-17 17-16,-1-18 16,18-17-1,-35 35-15,17-36 16,-17 1-16,17 17 15,-17-17 1,0 18-16,-1-1 16,19 0-1,-1-17-15,-17 17 16,0 1 0,-1 17-16,19-18 15,-1 18-15,0 0 16,18-18-16,-17 18 0,-18-17 31,17 17-15,0 0-1,1 0-15,-1-18 16,0 18 0,18-17-16,-17 17 15,-1 0 1,0 0-1,1-18 1,-1 18 0</inkml:trace>
  <inkml:trace contextRef="#ctx0" brushRef="#br0" timeOffset="2166.48">3016 4022 0,'-53'17'203,"36"-17"-188,-19 18-15,1 0 0,0-1 32,0 1-32,17-1 15,-17 1 1,-18 0-16,17 17 16,19 18-1,-18-18-15,-1-17 16,19 0-1,-1 17-15,18-18 16,-18 1-16,1 0 16,17 17-1,0 0-15,0-17 16,0 0 0,0-1-16,0 1 15,17-1 1,-17 1-16,18 0 15,17-1 1,-17-17-16,-18 18 16,18-18-1,17 0-15,-35 18 16,35-18 0,0 17-1,-17-17-15,0 0 16,-1 0-1,1 0 1,0 0-16,17 0 16,0-17-1,-17 17 1,17-18 0,-17 0-1,-1 1 1,1-1-1,-18 0-15,18 1 32,-18-1-32,0 1 31,0-19-15,0 19-1,-18-1 1,18 0-1,-18 18-15,18-17 16,-17-1 0,-1 0-16,18 1 15,-18-1 1,18 1-16,0-1 31,-17 0-31,-1 18 16,18-17-1,0-1 1,-18 0 0,1 18-1,-1-17 1,18-1 0,-17 18-1,-1-18-15,0-17 31,1 35-15,-1 0 0,18-18-1,0 1-15,-18 17 16,1 0-16,17-18 16,-18 18 30</inkml:trace>
  <inkml:trace contextRef="#ctx0" brushRef="#br0" timeOffset="4744.85">5256 5239 0,'-17'0'375,"-1"35"-359,-17-17-16,35 35 15,-35-18 1,-1 18-16,1-36 16,17 19-1,-17-1-15,35-17 16,-18-1-16,1 19 16,-18-1-1,17-18 1,18 19-16,0-19 15,-18 1-15,1 0 32,17-1-32,-18-17 15,18 18 1,0 0-16,0-1 16,0 1-1,0-1-15,0 1 31,0 0-15,0-1 0,18-17-16,-1 18 15,-17 0 1,18-18-16,0 17 16,-18 1-1,35 0-15,-18-18 16,1 17-16,0-17 15,-1 18 1,1-18-16,17 17 16,1-17-1,16 0-15,1 0 16,-17 0 0,17 0-16,-1 0 15,-16 0 1,-19 0-16,1-17 15,0 17 1,17-18-16,0 1 16,1-1-1,-19 0 1,-17 1 0,18 17-1,-1-18 1,-17 0-16,18 18 15,-18-35 1,0 0-16,0 0 16,0 17-1,0-17 1,0 17-16,0 0 16,0 1-16,0-19 15,0 19 1,-18-18-16,1-1 15,-1 19-15,18-1 16,-35-35 0,17 53-16,1-35 15,-1 17-15,0 0 16,1 18-16,17-17 0,-18-1 16,0 18-1,18-17-15,-35-1 16,0 0-1,0 1 1,17-1 0,18 0-16,-18 18 15,1 0 1,17-17-16,-18 17 16,0-18-16,1 18 15,-1 0 16,0 0-15,1 0 15,-1 0 1</inkml:trace>
  <inkml:trace contextRef="#ctx0" brushRef="#br0" timeOffset="7239.22">3440 2681 0,'0'18'281,"-36"35"-265,19 0-16,-1-36 15,0 36 1,1 0-16,-1-18 15,0 1 1,18 17-16,0-36 16,-17 1-1,-1 17 1,1 36 0,17-54-1,-18 19-15,18 16 16,0-16-1,-18-1 1,1 18-16,-1 0 16,0-36-16,1 72 15,-1-54 1,0 18-16,1-18 16,-1 18-1,18 0-15,-17 0 16,17 0-1,-18-36-15,0 19 16,18-1 0,-17-17 15,17-1-31,0 1 16,0 0-1,0-1 1,0 1-1,0-1 1,-18-17-16,18 18 31,-18 0-15,18-1 15,-17-17-15,17 18-16,0 0 31,-18-18-15,18 17-1,-18 1 1,18 0 15,0-1 0,-17-17-15,17 18 15</inkml:trace>
  <inkml:trace contextRef="#ctx0" brushRef="#br0" timeOffset="9978.95">3193 1852 0,'-18'53'297,"18"-18"-282,-18 1 1,18-1-16,0 0 16,0-17-1,0-1-15,0 1 16,-17-18-1,17 18-15,0-1 16,0 1-16,0 0 31,0-1-15,-18 1 15,18-1-15,0 1-1,0 0 17,0-1-17,0 1 17,0 0-1,0-1 47</inkml:trace>
  <inkml:trace contextRef="#ctx0" brushRef="#br0" timeOffset="13559.19">6085 4904 0,'0'17'343,"-17"1"-327,-1-18-16,0 0 0,18 18 16,-35-1-1,18 1 1,-1-1 0,0 1-16,1-18 31,-1 18-31,18-1 15,-18 1 1,1-18 0,-1 18-1,18-1-15,-18 1 32,18 0-17,-17-1 16,17 1-31,0-1 16,0 1 0,0 0-16,0-1 15,0 1 1,0 0 0,0-1-1,0 1-15,0 0 16,0-1-1,0 1 1,0-1 0,17 1-1,-17 0 1,18-18 15,-18 17-31,18-17 16,-1 0-1,-17 18 1,18-18 15,0 0-15,-1 18 31,1-18-47,0 0 31,-1 0-15,1 0-1,-1 0 17,1 0-32,17 0 15,1 0 1,-19 0-16,19 0 15,-1-18 1,-17 18 0,-1 0-16,1 0 15,-1 0 17,1 0-1</inkml:trace>
  <inkml:trace contextRef="#ctx0" brushRef="#br0" timeOffset="15780.57">6032 5239 0,'18'0'297,"0"0"-266,-1 0 0,1 17 0,0-17-31,-1 0 32,-17 18-17,18-18 1,0 0 15,-1 0-31,1 0 31,0 0-15,-1 0-16,1 0 16,-1 0-1,1 0-15,0 0 31,-1 0 1,1 0-1,0 0 0,-18 18 110,0-1-126,0 1 1,-18-18-16,18 18 16,0 17-1,-18-18-15,1 19 16,-1-1 0,18-17-16,-18 17 15,18-17 1,0-1-1,0 1 1,0 0 0,0-1-16,-17-17 15,17 18-15,0-1 16,-18 19 0,18-19 15,0 1-31,0 0 31,0-1-31,0 1 16,0 0 15,0-1 16</inkml:trace>
  <inkml:trace contextRef="#ctx0" brushRef="#br0" timeOffset="47646.38">4075 2999 0,'17'35'375,"1"-35"-375,-1 35 15,-17-17 1,18-1-16,0 1 16,-1 0-1,1-1-15,17 19 16,1-19 0,17 19-16,-1-1 15,-16 0-15,-1-17 16,-17 17-16,17-35 0,0 18 15,-35-1 1,35 19-16,-17-36 0,0 17 16,-1 1-16,19-1 15,-36 1 1,35 17-16,0-17 16,-17 0-1,-1 35-15,19-18 16,-1-17-1,-17-1-15,-18 1 16,17-1 0,1-17-16,0 18 31,-18 0-31,17-18 16,-17 17-1,18-17-15,-18 18 47,18-18-47,-1 18 31,-34-18 94,-1 0-93,0 0-1,1 0-31,-1 0 15,0 0 1,18 17 0,-17-17-16,-1 0 15,0 18 1,1 0 0,-1-18-1,0 17 16,1-17-31,-1 18 16,1-1 15,-1 1-15,18 0 0,-18-1 15,18 1-16,-17-18-15,17 18 16,0-1 0,0 1-16,0 0 15,0-1 1,17 1 0,-17 17-1,18-35 1,0 0-16,-18 18 15,0-1 1,17-17-16,1 0 16,-1 0-1,-17 18-15,18-18 16,0 18 0,-1-18-16,1 0 15,0 0 1,-1 0-16,19 0 15,-19 0 1,19 0 0,-19 0-1,1 0 1,-1 0-16,1 0 16,0 0-1,17 0-15,-17-18 16,-1 18-1,19-18-15,-19 1 16,1-1 0,-1 0-16,1 18 15,0-17 1,-1-1-16,1 1 16,-18-1-1,0 0-15,18 1 16,-1-1-1,-17-17-15,0 17 16,18 0 0,-18 1-1,0-18 1,0 17 0,0 0-1,0 1 1,-18-1-1,18 0 1,-17 18 0,-1-17-1,0-1-15,1 18 16,-1 0 0,0 0-16,1-18 15,-18 18 1,-1 0-1,19 0 1,-19 0 0,19 0-1,-19 18-15,1-18 16,0 18 0,0-1-16,17 1 15,-17 0 1,17-1-1,18 1-15,-18-18 16,18 18 15,-17-18-15,17 17 0</inkml:trace>
  <inkml:trace contextRef="#ctx0" brushRef="#br0" timeOffset="49945.36">2963 4551 0,'36'0'344,"34"-18"-328,-35-17-16,18 17 0,-17 1 0,-1-1 15,0 0 1,0-17-16,1 35 0,17-35 16,-18 17-16,0 1 15,-17 17 1,17-18-16,0 0 16,1 18-1,-19 0 1,19 0-1,-19-17 1,1 17 0,35-18-16,-36 18 15,19-18 1,-1 18-16,-17-17 16,17 17-16,0 0 15,-17-18 1,-1 18-1,19 0-15,-19 0 16,19-18-16,17 1 16,-18 17-1,0-18-15,0 18 16,-35-18-16,36 18 16,-19 0-16,1 0 15,17 0 1,-17 0-16,0-17 15,-1 17 1,18-18-16,-17 18 16,0-17-1,17 17-15,0-18 32,-17 18-32,17 0 15,-17 0 1,17 0-1,-17 0-15,-1-18 32,1 18-32,17 0 31,-17 0 0,0 0 0,-1 0 1,1 0 61</inkml:trace>
  <inkml:trace contextRef="#ctx0" brushRef="#br0" timeOffset="52317.12">5345 2893 0,'0'17'375,"0"1"-343,0 0-17,-18-1-15,18 1 32,-18 0-17,1-1 1,-1 1 15,18 0-31,0-1 16,0 1-1,-18-18-15,1 35 16,17-17 0,-18-18-16,18 17 15,0 1 1,0 0-16,-18-18 15,18 17 1,0 1-16,0 0 31,-17-18-31,17 17 0,0 1 16,0-1 15,0 1 0,17-18 1,-17 18-17,18-18-15,0 0 0,-1 0 16,-17 17-16,36-17 16,-19 0-1,19 0 1,-36 18-1,17-18-15,1 0 16,-1 0 0,19 0-16,-1 0 15,-17-18 1,17 1-16,18-1 16,-18 0-16,-17 1 15,17-1 1,-17 1-16,-1-1 15,1 0 1,0 18-16,-18-17 16,17 17-1,1-18 1,0 18 15</inkml:trace>
  <inkml:trace contextRef="#ctx0" brushRef="#br0" timeOffset="56402.11">5592 3104 0,'17'0'454,"1"0"-423,-18-17-31,17 17 15,1 0 32,0 0-31,-18-18-16,35 18 16,-17-17-16,-18-1 15,35 18 1,-17-18-16,-1 1 15,1 17 1,-1 0 15,1 0-15,0-18 0,-1 18 46,1 0-15,-18 18 140,0-1-171,0 1 15,0 0-15,18-18 0,-18 17-1,0 1 1,0-1-16,17-17 15,-17 18 1,0 0-16,18-18 16,-18 35-1,0-17-15,0-1 16,18 1 0,-18 0-16,0-1 15,0 1 1,17-1-16,-17 1 15,0 0 1,0-1 15,0 1-15,0 0 0,18-18-1,-18 17 16,0 1 1,17-18 30</inkml:trace>
  <inkml:trace contextRef="#ctx0" brushRef="#br0" timeOffset="59581.47">2822 3263 0,'-17'18'297,"-1"35"-297,0 0 16,-17 0 0,0 17-16,-1 1 15,1 17 1,0-18-16,0 19 15,-1-54 1,19 18-16,-1-18 16,18-17-1,0-1 1,-18 19 0,1-1-1,17-17 1,-18-1-16,18 1 15,0-1 1,-17 1-16,17 17 16,-18-17-16,0 17 15,18 1-15,-17-19 16,-1 19-16,18-1 16,-18-35-1,18 35-15,-17-17 16,17-1-1,-18 1-15,18 0 16,-18-1 0,18 1-16,-17 17 0,17-17 15,-18-1 1,18 1 0,0 0-16,-18-1 15,18 1 1,0 0-1,0-1-15,0 1 16,0 0 0,0-1-16,0 1 15,0-1 17,0 1-32,0 0 15,36-1 1,-19 1-1,1 0 1,0-18-16,17 17 16,-35 1-1,35 0-15,1-18 16,-19 35 0,36-17-16,-18-1 15,-17 1 1,17-1-16,-17-17 15,0 18-15,-18 0 16,17-18-16,1 0 16,-18 17-1,17-17-15,1 0 16,0 18 0,-1 0-1,1-18 1,0 17-1,-1-17 1,1 18-16,0-18 31,-1 0-15,1 0-16,17 0 16,-17 0-1,17 0-15,0 0 16,-17-18-1,17 1-15,18-1 16,18-17 0,-18-1-16,-18 19 15,18-18 1,-18 17-16,0-17 16,-17 17-1,17 0-15,18-17 16,-18 35-16,-17-35 15,35 17 1,-35 0-16,-1 1 16,19 17-1,-1-18-15,0 1 16,-17-1 0,17 0-16,0 1 15,-17-1 1,17 18-1,-17 0 1,-18-18-16,18 18 16,17-17-1,-18 17 1,1 0 0,0-18-16,-1 18 31,1 0 0,0 0 47,-18-18-15</inkml:trace>
  <inkml:trace contextRef="#ctx0" brushRef="#br0" timeOffset="69313.62">4657 2399 0,'0'18'359,"0"17"-343,0-18-16,0 1 16,0 0-16,0-1 31,0 1-31,0 0 16,0-1-1,0 1-15,0 0 31,0-1-15,0 1-16,0-1 31,0 1-31,0 0 32,0-1-32,0 1 15,0 0 1,0-1-16,0 1 31,0 0-15,0-1-1,0 1 17,0-1-1</inkml:trace>
  <inkml:trace contextRef="#ctx0" brushRef="#br0" timeOffset="70836.17">2240 3298 0,'0'18'281,"0"0"-250,0-1-15,0 1 0,0 17-1,0-17 1,0 17-1,18 0 1,-18-17 0,0 0-16,0 17 15,17-17 1,-17 17-16,0-17 16,18 17-1,-18-17 1,0-1-1,0 1 1,0-1 0,0 1 31,0 0-32,0-1 63</inkml:trace>
  <inkml:trace contextRef="#ctx0" brushRef="#br0" timeOffset="72482.61">4463 4533 0,'0'18'344,"0"17"-344,0 0 16,0-17-16,0 0 15,0-1-15,0 19 16,17-1 0,-17 0-16,18 0 15,-18 1 1,0-19-16,0 19 16,18-36-1,-18 35-15,0-17 0,0-1 31,0 1-15,0-1 0,0 1-1,0 0-15,0-1 32,0 1-32,17-18 15,-17 18 1,0-1-1,0 1 1,0 0 47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0-08-11T01:42:49.48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7708 15787 0</inkml:trace>
  <inkml:trace contextRef="#ctx0" brushRef="#br0" timeOffset="3596.59">14746 7849 0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0-08-11T01:43:36.33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8308 13070 0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AB34B9-252B-B043-8AF3-FB5CB55F0F9F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66AE14-972F-D04F-B611-AA5F2C2E4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046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Slides </a:t>
            </a:r>
            <a:r>
              <a:rPr lang="en-US" dirty="0"/>
              <a:t>by </a:t>
            </a:r>
            <a:r>
              <a:rPr lang="en-US" dirty="0" err="1"/>
              <a:t>Siahuo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6AE14-972F-D04F-B611-AA5F2C2E425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0527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6AE14-972F-D04F-B611-AA5F2C2E425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5158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sLIDES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6AE14-972F-D04F-B611-AA5F2C2E425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0414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6AE14-972F-D04F-B611-AA5F2C2E425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230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6AE14-972F-D04F-B611-AA5F2C2E425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0212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Optimality? No. After all, the algorithm just “chooses some direction and hopes for the best”. (Depth-first search is a way of “hoping to get lucky”.) Completeness? No, because search branches may be infinitely long: No check for cycles along a branch! → Depth-first search is complete in case the state space is acyclic, e.g., Constraint Satisfaction Problems. If we do add a cycle check, it becomes complete for finite state spaces.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6AE14-972F-D04F-B611-AA5F2C2E425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3279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6AE14-972F-D04F-B611-AA5F2C2E425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6335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6AE14-972F-D04F-B611-AA5F2C2E425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2601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6AE14-972F-D04F-B611-AA5F2C2E425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32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6AE14-972F-D04F-B611-AA5F2C2E425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9148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6AE14-972F-D04F-B611-AA5F2C2E425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1442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6AE14-972F-D04F-B611-AA5F2C2E425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8124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• A state space is a set of descriptions or states.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6AE14-972F-D04F-B611-AA5F2C2E425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0532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6AE14-972F-D04F-B611-AA5F2C2E425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9060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6AE14-972F-D04F-B611-AA5F2C2E425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753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Blind Search - searching without information. </a:t>
            </a:r>
            <a:b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example : BFS (one of blind search method). We just generate all successor state (child node) for </a:t>
            </a:r>
            <a:r>
              <a:rPr lang="en-A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currentstate</a:t>
            </a:r>
            <a: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(current node) and find is there a goal state among them, if isn't we will generate one of child node's successor and so on. Because we don't have information, so just generate all.</a:t>
            </a:r>
          </a:p>
          <a:p>
            <a:pPr fontAlgn="base"/>
            <a:endParaRPr lang="en-A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Heuristic Search- searching with information.</a:t>
            </a:r>
            <a:b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AU" dirty="0"/>
              <a:t>Heuristic search algorithms: Additionally use heuristic functions which estimate the distance (or remaining cost) to the goal.</a:t>
            </a:r>
            <a: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fontAlgn="base"/>
            <a:endParaRPr lang="en-A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Blind Search - searching without information. </a:t>
            </a:r>
            <a:b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example : BFS (one of blind search method). We just generate all successor state (child node) for </a:t>
            </a:r>
            <a:r>
              <a:rPr lang="en-A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currentstate</a:t>
            </a:r>
            <a: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(current node) and find is there a goal state among them, if isn't we will generate one of child node's successor and so on. Because we don't have information, so just generate all.</a:t>
            </a:r>
          </a:p>
          <a:p>
            <a:pPr fontAlgn="base"/>
            <a: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Heuristic </a:t>
            </a:r>
            <a:r>
              <a:rPr lang="en-A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Seach</a:t>
            </a:r>
            <a: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searching with information.</a:t>
            </a:r>
            <a:b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example : A* Algorithm. We choose our next state based on cost and 'heuristic information' with heuristic function.</a:t>
            </a:r>
          </a:p>
          <a:p>
            <a:pPr fontAlgn="base"/>
            <a: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Case Example : find shortest path.</a:t>
            </a:r>
            <a:b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 Blind search we just trying all location (brute force).</a:t>
            </a:r>
            <a:b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 Heuristic, say we have information about distance between start point and each available location. We will use that to determine next location.</a:t>
            </a:r>
          </a:p>
          <a:p>
            <a:pPr fontAlgn="base"/>
            <a:endParaRPr lang="en-A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6AE14-972F-D04F-B611-AA5F2C2E425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070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FC4C1-D7A6-6847-8822-6832183FA724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16512-B3C6-6E4C-B0B8-218FB5E34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335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FC4C1-D7A6-6847-8822-6832183FA724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16512-B3C6-6E4C-B0B8-218FB5E34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16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FC4C1-D7A6-6847-8822-6832183FA724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16512-B3C6-6E4C-B0B8-218FB5E34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857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FC4C1-D7A6-6847-8822-6832183FA724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16512-B3C6-6E4C-B0B8-218FB5E34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428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FC4C1-D7A6-6847-8822-6832183FA724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16512-B3C6-6E4C-B0B8-218FB5E34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917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FC4C1-D7A6-6847-8822-6832183FA724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16512-B3C6-6E4C-B0B8-218FB5E34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141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FC4C1-D7A6-6847-8822-6832183FA724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16512-B3C6-6E4C-B0B8-218FB5E34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355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FC4C1-D7A6-6847-8822-6832183FA724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16512-B3C6-6E4C-B0B8-218FB5E34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60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FC4C1-D7A6-6847-8822-6832183FA724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16512-B3C6-6E4C-B0B8-218FB5E34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541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FC4C1-D7A6-6847-8822-6832183FA724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16512-B3C6-6E4C-B0B8-218FB5E34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683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FC4C1-D7A6-6847-8822-6832183FA724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16512-B3C6-6E4C-B0B8-218FB5E34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699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DFC4C1-D7A6-6847-8822-6832183FA724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B16512-B3C6-6E4C-B0B8-218FB5E34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850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emf"/><Relationship Id="rId5" Type="http://schemas.openxmlformats.org/officeDocument/2006/relationships/customXml" Target="../ink/ink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emf"/><Relationship Id="rId4" Type="http://schemas.openxmlformats.org/officeDocument/2006/relationships/customXml" Target="../ink/ink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en-US" altLang="zh-CN" sz="5800"/>
              <a:t>COMP90054 AI Planning for Autonomy</a:t>
            </a:r>
            <a:br>
              <a:rPr lang="en-US" altLang="zh-CN" sz="5800"/>
            </a:br>
            <a:r>
              <a:rPr lang="en-US" altLang="zh-CN" sz="5800"/>
              <a:t>Workshop - 1</a:t>
            </a:r>
            <a:endParaRPr lang="en-US" sz="580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24486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3035" y="609600"/>
            <a:ext cx="46078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Travelling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Salesman Problem</a:t>
            </a:r>
            <a:endParaRPr lang="en-US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6078070" y="304803"/>
            <a:ext cx="55760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State space</a:t>
            </a:r>
          </a:p>
          <a:p>
            <a:r>
              <a:rPr lang="en-US" sz="2400" b="1" dirty="0"/>
              <a:t>{Current city, Visited cities}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8070" y="1041541"/>
            <a:ext cx="5365718" cy="51171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078070" y="1669095"/>
            <a:ext cx="39265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Initial State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7727" y="2053004"/>
            <a:ext cx="2743202" cy="44945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078070" y="2709959"/>
            <a:ext cx="4500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Applicable actions function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7727" y="3169236"/>
            <a:ext cx="6133062" cy="368267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022" y="1553258"/>
            <a:ext cx="3874268" cy="3184116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6078069" y="4743395"/>
            <a:ext cx="32272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Transition function</a:t>
            </a: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17727" y="5228039"/>
            <a:ext cx="4889500" cy="342900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6078069" y="3764899"/>
            <a:ext cx="39265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Cost of each action</a:t>
            </a: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17727" y="4164196"/>
            <a:ext cx="2482923" cy="371695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25677" y="6147932"/>
            <a:ext cx="2336800" cy="355600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6090788" y="5686267"/>
            <a:ext cx="17750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Goal State</a:t>
            </a:r>
          </a:p>
        </p:txBody>
      </p:sp>
    </p:spTree>
    <p:extLst>
      <p:ext uri="{BB962C8B-B14F-4D97-AF65-F5344CB8AC3E}">
        <p14:creationId xmlns:p14="http://schemas.microsoft.com/office/powerpoint/2010/main" val="2189363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24" grpId="0"/>
      <p:bldP spid="26" grpId="0"/>
      <p:bldP spid="2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30621" y="646386"/>
            <a:ext cx="69525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8-Puzzle Problem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160286" y="2002221"/>
          <a:ext cx="1657131" cy="160808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77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75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17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5179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0262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602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846382" y="2002220"/>
          <a:ext cx="1657131" cy="160808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77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75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17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5179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0262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602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ight Arrow 4"/>
          <p:cNvSpPr/>
          <p:nvPr/>
        </p:nvSpPr>
        <p:spPr>
          <a:xfrm>
            <a:off x="4949030" y="2546130"/>
            <a:ext cx="1765738" cy="52026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539128" y="4340496"/>
            <a:ext cx="59097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Moves</a:t>
            </a:r>
            <a:r>
              <a:rPr lang="en-US" sz="2400" dirty="0"/>
              <a:t>: up, down, left, right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60286" y="3890682"/>
            <a:ext cx="16571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Initial state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846382" y="3878831"/>
            <a:ext cx="16571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Goal state</a:t>
            </a:r>
          </a:p>
        </p:txBody>
      </p:sp>
    </p:spTree>
    <p:extLst>
      <p:ext uri="{BB962C8B-B14F-4D97-AF65-F5344CB8AC3E}">
        <p14:creationId xmlns:p14="http://schemas.microsoft.com/office/powerpoint/2010/main" val="402837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562707" y="576776"/>
            <a:ext cx="720265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Blind Search Algorithms :</a:t>
            </a:r>
          </a:p>
          <a:p>
            <a:endParaRPr lang="en-US" dirty="0"/>
          </a:p>
          <a:p>
            <a:r>
              <a:rPr lang="en-US" sz="2000" dirty="0"/>
              <a:t>Only use the basic ingredients for general search algorithms. </a:t>
            </a:r>
            <a:endParaRPr lang="en-US" sz="2000" dirty="0">
              <a:effectLst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83214" y="1772529"/>
            <a:ext cx="538792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Depth First Search (DFS)</a:t>
            </a:r>
          </a:p>
          <a:p>
            <a:r>
              <a:rPr lang="en-US" sz="2000" i="1" dirty="0"/>
              <a:t>Breadth-first (</a:t>
            </a:r>
            <a:r>
              <a:rPr lang="en-US" sz="2000" i="1" dirty="0" err="1"/>
              <a:t>BrFS</a:t>
            </a:r>
            <a:r>
              <a:rPr lang="en-US" sz="2000" i="1" dirty="0"/>
              <a:t>)</a:t>
            </a:r>
          </a:p>
          <a:p>
            <a:r>
              <a:rPr lang="en-US" sz="2000" i="1" dirty="0"/>
              <a:t>Uniform Cost (</a:t>
            </a:r>
            <a:r>
              <a:rPr lang="en-US" sz="2000" i="1" dirty="0" err="1"/>
              <a:t>Dijkssearchtra</a:t>
            </a:r>
            <a:r>
              <a:rPr lang="en-US" sz="2000" i="1" dirty="0"/>
              <a:t>)</a:t>
            </a:r>
          </a:p>
          <a:p>
            <a:r>
              <a:rPr lang="en-US" sz="2000" i="1" dirty="0"/>
              <a:t>Iterative Deepening (ID) </a:t>
            </a:r>
            <a:endParaRPr lang="en-US" sz="2000" dirty="0">
              <a:effectLst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62707" y="3560515"/>
            <a:ext cx="1010529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Heuristic Search Algorithms :</a:t>
            </a:r>
          </a:p>
          <a:p>
            <a:endParaRPr lang="en-US" dirty="0"/>
          </a:p>
          <a:p>
            <a:r>
              <a:rPr lang="en-US" sz="2000" dirty="0"/>
              <a:t>Additionally use heuristic functions which estimate the distance (or remaining cost) to the goal. </a:t>
            </a:r>
            <a:endParaRPr lang="en-US" sz="2000" dirty="0">
              <a:effectLst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83214" y="4696836"/>
            <a:ext cx="538792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A* </a:t>
            </a:r>
          </a:p>
          <a:p>
            <a:r>
              <a:rPr lang="en-US" sz="2000" i="1" dirty="0"/>
              <a:t>WA*</a:t>
            </a:r>
          </a:p>
          <a:p>
            <a:r>
              <a:rPr lang="en-US" sz="2000" i="1" dirty="0"/>
              <a:t>Hill </a:t>
            </a:r>
            <a:r>
              <a:rPr lang="en-US" sz="2000" i="1" dirty="0" err="1"/>
              <a:t>Climbling</a:t>
            </a:r>
            <a:endParaRPr lang="en-US" sz="2000" i="1" dirty="0"/>
          </a:p>
          <a:p>
            <a:r>
              <a:rPr lang="en-US" sz="2000" i="1" dirty="0"/>
              <a:t>Greedy Best First Search </a:t>
            </a:r>
            <a:endParaRPr lang="en-US" sz="2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959016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8200" y="669925"/>
            <a:ext cx="4508946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CN"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Properties</a:t>
            </a:r>
            <a:endParaRPr lang="en-US" sz="4400" b="1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92667" y="2398957"/>
            <a:ext cx="9406666" cy="3526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>
                <a:solidFill>
                  <a:schemeClr val="bg1"/>
                </a:solidFill>
              </a:rPr>
              <a:t>Optimality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</a:rPr>
              <a:t>Are the returned solutions guaranteed to be optimal?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>
                <a:solidFill>
                  <a:schemeClr val="bg1"/>
                </a:solidFill>
              </a:rPr>
              <a:t>Completeness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</a:rPr>
              <a:t>Is the strategy guaranteed to find a solution when there is one?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000" b="1">
                <a:solidFill>
                  <a:schemeClr val="bg1"/>
                </a:solidFill>
              </a:rPr>
              <a:t>Sound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</a:rPr>
              <a:t>Is the algorithm guaranteed to return correct answers? </a:t>
            </a:r>
            <a:endParaRPr lang="en-US" sz="2000">
              <a:solidFill>
                <a:schemeClr val="bg1"/>
              </a:solidFill>
              <a:effectLst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8868BAC-90F2-40D9-ACA5-7F9C6780D8F7}"/>
                  </a:ext>
                </a:extLst>
              </p14:cNvPr>
              <p14:cNvContentPartPr/>
              <p14:nvPr/>
            </p14:nvContentPartPr>
            <p14:xfrm>
              <a:off x="799920" y="666720"/>
              <a:ext cx="1492920" cy="15051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8868BAC-90F2-40D9-ACA5-7F9C6780D8F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90560" y="657360"/>
                <a:ext cx="1511640" cy="1523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485541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9148" y="713815"/>
            <a:ext cx="6276299" cy="222660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232584" y="3209365"/>
            <a:ext cx="27159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Initial state:</a:t>
            </a:r>
          </a:p>
          <a:p>
            <a:r>
              <a:rPr lang="en-US" sz="2000" dirty="0"/>
              <a:t>s0 = {2,4,1,5,6,_,3,7,8}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696635" y="3209365"/>
            <a:ext cx="27700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Goal state:</a:t>
            </a:r>
          </a:p>
          <a:p>
            <a:r>
              <a:rPr lang="en-US" sz="2000" dirty="0"/>
              <a:t>s0 = {1,2,3,4,5,6,7,8,_}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8A648E-3C8E-42EC-93DC-199BB5837C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087" y="595312"/>
            <a:ext cx="10791825" cy="566737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374C965-AD8C-411C-8666-5B13A14E4E15}"/>
                  </a:ext>
                </a:extLst>
              </p14:cNvPr>
              <p14:cNvContentPartPr/>
              <p14:nvPr/>
            </p14:nvContentPartPr>
            <p14:xfrm>
              <a:off x="2774880" y="2825640"/>
              <a:ext cx="2534040" cy="28580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374C965-AD8C-411C-8666-5B13A14E4E1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765520" y="2816280"/>
                <a:ext cx="2552760" cy="2876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15175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303" y="197933"/>
            <a:ext cx="10849646" cy="638386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214533" y="812801"/>
            <a:ext cx="1354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initial </a:t>
            </a:r>
            <a:r>
              <a:rPr lang="en-US" altLang="zh-CN" dirty="0">
                <a:solidFill>
                  <a:srgbClr val="FF0000"/>
                </a:solidFill>
              </a:rPr>
              <a:t>state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5740593" y="755600"/>
            <a:ext cx="491067" cy="491066"/>
          </a:xfrm>
          <a:prstGeom prst="ellipse">
            <a:avLst/>
          </a:prstGeom>
          <a:solidFill>
            <a:srgbClr val="FF0000">
              <a:alpha val="62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740593" y="3251199"/>
            <a:ext cx="491067" cy="508000"/>
          </a:xfrm>
          <a:prstGeom prst="ellipse">
            <a:avLst/>
          </a:prstGeom>
          <a:solidFill>
            <a:schemeClr val="accent1">
              <a:alpha val="6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231660" y="3389867"/>
            <a:ext cx="116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goal state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15756" y="1158799"/>
            <a:ext cx="287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99863" y="1275733"/>
            <a:ext cx="228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536266" y="1208001"/>
            <a:ext cx="296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71823" y="2119665"/>
            <a:ext cx="143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914066" y="2304331"/>
            <a:ext cx="469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10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731195" y="2119665"/>
            <a:ext cx="177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503623" y="2997200"/>
            <a:ext cx="23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383867" y="2997200"/>
            <a:ext cx="152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320233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5" grpId="0" animBg="1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1694" y="535521"/>
            <a:ext cx="17481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/>
              <a:t>1.</a:t>
            </a:r>
            <a:r>
              <a:rPr lang="en-US" sz="4400" b="1"/>
              <a:t>BFS</a:t>
            </a:r>
            <a:endParaRPr lang="en-US" sz="24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5071" y="35714"/>
            <a:ext cx="3086929" cy="4078351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2747377" y="889464"/>
            <a:ext cx="33886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sz="2400" b="1" dirty="0"/>
              <a:t>n3 = ⟨</a:t>
            </a:r>
            <a:r>
              <a:rPr lang="en-US" sz="2400" b="1" dirty="0"/>
              <a:t> </a:t>
            </a:r>
            <a:r>
              <a:rPr lang="mr-IN" sz="2400" b="1" dirty="0"/>
              <a:t>s3, </a:t>
            </a:r>
            <a:r>
              <a:rPr lang="mr-IN" sz="2400" b="1" dirty="0" err="1"/>
              <a:t>g</a:t>
            </a:r>
            <a:r>
              <a:rPr lang="mr-IN" sz="2400" b="1" dirty="0"/>
              <a:t>(</a:t>
            </a:r>
            <a:r>
              <a:rPr lang="mr-IN" sz="2400" b="1" dirty="0" err="1"/>
              <a:t>n</a:t>
            </a:r>
            <a:r>
              <a:rPr lang="mr-IN" sz="2400" b="1" dirty="0"/>
              <a:t>), </a:t>
            </a:r>
            <a:r>
              <a:rPr lang="mr-IN" sz="2400" b="1" dirty="0" err="1"/>
              <a:t>n</a:t>
            </a:r>
            <a:r>
              <a:rPr lang="mr-IN" sz="2400" b="1" baseline="-25000" dirty="0" err="1"/>
              <a:t>parent</a:t>
            </a:r>
            <a:r>
              <a:rPr lang="en-US" sz="2400" b="1" baseline="-25000" dirty="0"/>
              <a:t> </a:t>
            </a:r>
            <a:r>
              <a:rPr lang="mr-IN" sz="2400" b="1" dirty="0"/>
              <a:t>⟩ </a:t>
            </a:r>
          </a:p>
          <a:p>
            <a:endParaRPr lang="en-US" sz="24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2218583" y="2592550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n1 = &lt; s1, 0, -- &gt;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325294" y="3120827"/>
            <a:ext cx="24028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n3 = &lt; s3, 2, n1 &gt;</a:t>
            </a:r>
            <a:endParaRPr lang="en-US" sz="20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331694" y="1813981"/>
            <a:ext cx="48274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Ordered Sequence of</a:t>
            </a:r>
            <a:r>
              <a:rPr lang="zh-CN" altLang="en-US" sz="2000" b="1" dirty="0">
                <a:solidFill>
                  <a:srgbClr val="0070C0"/>
                </a:solidFill>
              </a:rPr>
              <a:t> </a:t>
            </a:r>
            <a:r>
              <a:rPr lang="en-US" sz="2000" b="1" dirty="0">
                <a:solidFill>
                  <a:srgbClr val="0070C0"/>
                </a:solidFill>
              </a:rPr>
              <a:t>States expanded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6E3EBAA-2F25-4C75-AE98-4965DE6CC801}"/>
                  </a:ext>
                </a:extLst>
              </p14:cNvPr>
              <p14:cNvContentPartPr/>
              <p14:nvPr/>
            </p14:nvContentPartPr>
            <p14:xfrm>
              <a:off x="2990880" y="4705200"/>
              <a:ext cx="360" cy="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6E3EBAA-2F25-4C75-AE98-4965DE6CC80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81520" y="469584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66452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EFD9BED-BC68-4ED8-98A6-200BC3538C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9242944"/>
              </p:ext>
            </p:extLst>
          </p:nvPr>
        </p:nvGraphicFramePr>
        <p:xfrm>
          <a:off x="0" y="-32528"/>
          <a:ext cx="4858871" cy="19579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33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907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347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1786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1</a:t>
                      </a:r>
                      <a:r>
                        <a:rPr lang="en-US" altLang="zh-CN" b="1" baseline="30000" dirty="0">
                          <a:solidFill>
                            <a:srgbClr val="0070C0"/>
                          </a:solidFill>
                        </a:rPr>
                        <a:t>st</a:t>
                      </a:r>
                      <a:r>
                        <a:rPr lang="en-US" altLang="zh-CN" b="1" dirty="0">
                          <a:solidFill>
                            <a:srgbClr val="0070C0"/>
                          </a:solidFill>
                        </a:rPr>
                        <a:t> stage</a:t>
                      </a:r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2</a:t>
                      </a:r>
                      <a:r>
                        <a:rPr lang="en-US" b="1" baseline="30000" dirty="0">
                          <a:solidFill>
                            <a:srgbClr val="0070C0"/>
                          </a:solidFill>
                        </a:rPr>
                        <a:t>nd</a:t>
                      </a:r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 stage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7529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0070C0"/>
                          </a:solidFill>
                        </a:rPr>
                        <a:t>Open</a:t>
                      </a:r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n1 = &lt; s1, 0, -- 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/>
                        <a:t>n2 = &lt; s2, 2, n1 &gt;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/>
                        <a:t>n3 = &lt; s3, 2, n1 &gt;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/>
                        <a:t>n4 = &lt; s4, 1, n1 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1786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Closed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/>
                        <a:t>n1 = &lt; s1, 0, -- 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F9FC50AB-AABA-451B-9F4F-A6F5533705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3062" y="0"/>
            <a:ext cx="2809875" cy="3676650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FB165D6-589B-4B1A-B380-368C17B3B3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5439631"/>
              </p:ext>
            </p:extLst>
          </p:nvPr>
        </p:nvGraphicFramePr>
        <p:xfrm>
          <a:off x="0" y="2061196"/>
          <a:ext cx="6620904" cy="2468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70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2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855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85566">
                  <a:extLst>
                    <a:ext uri="{9D8B030D-6E8A-4147-A177-3AD203B41FA5}">
                      <a16:colId xmlns:a16="http://schemas.microsoft.com/office/drawing/2014/main" val="4122086078"/>
                    </a:ext>
                  </a:extLst>
                </a:gridCol>
              </a:tblGrid>
              <a:tr h="33893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3</a:t>
                      </a:r>
                      <a:r>
                        <a:rPr lang="en-US" b="1" baseline="30000" dirty="0">
                          <a:solidFill>
                            <a:srgbClr val="0070C0"/>
                          </a:solidFill>
                        </a:rPr>
                        <a:t>rd</a:t>
                      </a:r>
                      <a:r>
                        <a:rPr lang="en-US" altLang="zh-CN" b="1" dirty="0">
                          <a:solidFill>
                            <a:srgbClr val="0070C0"/>
                          </a:solidFill>
                        </a:rPr>
                        <a:t> stage</a:t>
                      </a:r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4</a:t>
                      </a:r>
                      <a:r>
                        <a:rPr lang="en-US" b="1" baseline="30000" dirty="0">
                          <a:solidFill>
                            <a:srgbClr val="0070C0"/>
                          </a:solidFill>
                        </a:rPr>
                        <a:t>th</a:t>
                      </a:r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 stage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5</a:t>
                      </a:r>
                      <a:r>
                        <a:rPr lang="en-US" b="1" baseline="30000" dirty="0">
                          <a:solidFill>
                            <a:srgbClr val="0070C0"/>
                          </a:solidFill>
                        </a:rPr>
                        <a:t>th</a:t>
                      </a:r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 Stage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7326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0070C0"/>
                          </a:solidFill>
                        </a:rPr>
                        <a:t>Open</a:t>
                      </a:r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/>
                        <a:t>n3 = &lt; s3, 2, n1 &gt;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/>
                        <a:t>n4 = &lt; s4, 1, n1 &gt;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/>
                        <a:t>n5 = &lt; s5, 4, n2 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/>
                        <a:t>n4 = &lt; s4, 1, n1 &gt;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/>
                        <a:t>n5 = &lt; s5, 4, n2 &gt;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/>
                        <a:t>n6 = &lt; s7, 12, n3 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/>
                        <a:t>n5 = &lt; s5, 4, n2 &gt;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/>
                        <a:t>n6 = &lt; s7, 12, n3 &gt;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/>
                        <a:t>n7 = &lt; s6, 2, n4 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01524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Closed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/>
                        <a:t>n2 = &lt; s2, 2, n1 &gt;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/>
                        <a:t>n1 = &lt; s1, 0, -- 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/>
                        <a:t>n3 = &lt; s3, 2, n1 &gt;</a:t>
                      </a:r>
                      <a:endParaRPr lang="en-US" sz="1800" b="1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/>
                        <a:t>n2 = &lt; s2, 2, n1 &gt;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/>
                        <a:t>n1 = &lt; s1, 0, -- &gt;</a:t>
                      </a:r>
                    </a:p>
                    <a:p>
                      <a:pPr algn="ctr"/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/>
                        <a:t>n4 = &lt; s4, 1, n1 &gt;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/>
                        <a:t>n3 = &lt; s3, 2, n1 &gt;</a:t>
                      </a:r>
                      <a:endParaRPr lang="en-US" sz="1800" b="1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/>
                        <a:t>n2 = &lt; s2, 2, n1 &gt;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/>
                        <a:t>n1 = &lt; s1, 0, -- 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67F2F93-D092-441C-8B9B-CA50EB58E1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3518941"/>
              </p:ext>
            </p:extLst>
          </p:nvPr>
        </p:nvGraphicFramePr>
        <p:xfrm>
          <a:off x="0" y="4567246"/>
          <a:ext cx="6620904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70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2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855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85566">
                  <a:extLst>
                    <a:ext uri="{9D8B030D-6E8A-4147-A177-3AD203B41FA5}">
                      <a16:colId xmlns:a16="http://schemas.microsoft.com/office/drawing/2014/main" val="4122086078"/>
                    </a:ext>
                  </a:extLst>
                </a:gridCol>
              </a:tblGrid>
              <a:tr h="309855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6</a:t>
                      </a:r>
                      <a:r>
                        <a:rPr lang="en-US" b="1" baseline="30000" dirty="0">
                          <a:solidFill>
                            <a:srgbClr val="0070C0"/>
                          </a:solidFill>
                        </a:rPr>
                        <a:t>th</a:t>
                      </a:r>
                      <a:r>
                        <a:rPr lang="en-US" altLang="zh-CN" b="1" dirty="0">
                          <a:solidFill>
                            <a:srgbClr val="0070C0"/>
                          </a:solidFill>
                        </a:rPr>
                        <a:t> stage</a:t>
                      </a:r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4</a:t>
                      </a:r>
                      <a:r>
                        <a:rPr lang="en-US" b="1" baseline="30000" dirty="0">
                          <a:solidFill>
                            <a:srgbClr val="0070C0"/>
                          </a:solidFill>
                        </a:rPr>
                        <a:t>th</a:t>
                      </a:r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 stage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5</a:t>
                      </a:r>
                      <a:r>
                        <a:rPr lang="en-US" b="1" baseline="30000" dirty="0">
                          <a:solidFill>
                            <a:srgbClr val="0070C0"/>
                          </a:solidFill>
                        </a:rPr>
                        <a:t>th</a:t>
                      </a:r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 Stage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6025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0070C0"/>
                          </a:solidFill>
                        </a:rPr>
                        <a:t>Open</a:t>
                      </a:r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/>
                        <a:t>n3 = &lt; s3, 2, n1 &gt;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/>
                        <a:t>n4 = &lt; s4, 1, n1 &gt;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/>
                        <a:t>n5 = &lt; s5, 4, n2 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/>
                        <a:t>n4 = &lt; s4, 1, n1 &gt;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/>
                        <a:t>n5 = &lt; s5, 4, n2 &gt;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/>
                        <a:t>n6 = &lt; s7, 12, n3 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/>
                        <a:t>n5 = &lt; s5, 4, n2 &gt;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/>
                        <a:t>n6 = &lt; s7, 12, n3 &gt;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/>
                        <a:t>n7 = &lt; s6, 2, n4 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55447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Closed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/>
                        <a:t>n5 = &lt; s5, 4, n2 &gt;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/>
                        <a:t>n4 = &lt; s4, 1, n1 &gt;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/>
                        <a:t>n3 = &lt; s3, 2, n1 &gt;</a:t>
                      </a:r>
                      <a:endParaRPr lang="en-US" sz="1800" b="1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/>
                        <a:t>n2 = &lt; s2, 2, n1 &gt;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/>
                        <a:t>n1 = &lt; s1, 0, -- 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/>
                        <a:t>n3 = &lt; s3, 2, n1 &gt;</a:t>
                      </a:r>
                      <a:endParaRPr lang="en-US" sz="1800" b="1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/>
                        <a:t>n2 = &lt; s2, 2, n1 &gt;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/>
                        <a:t>n1 = &lt; s1, 0, -- &gt;</a:t>
                      </a:r>
                    </a:p>
                    <a:p>
                      <a:pPr algn="ctr"/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/>
                        <a:t>n4 = &lt; s4, 1, n1 &gt;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/>
                        <a:t>n3 = &lt; s3, 2, n1 &gt;</a:t>
                      </a:r>
                      <a:endParaRPr lang="en-US" sz="1800" b="1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/>
                        <a:t>n2 = &lt; s2, 2, n1 &gt;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/>
                        <a:t>n1 = &lt; s1, 0, -- 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3229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9FC50AB-AABA-451B-9F4F-A6F5533705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3062" y="0"/>
            <a:ext cx="2809875" cy="3676650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FB165D6-589B-4B1A-B380-368C17B3B3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6806498"/>
              </p:ext>
            </p:extLst>
          </p:nvPr>
        </p:nvGraphicFramePr>
        <p:xfrm>
          <a:off x="0" y="120884"/>
          <a:ext cx="6620904" cy="2468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70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2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855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85566">
                  <a:extLst>
                    <a:ext uri="{9D8B030D-6E8A-4147-A177-3AD203B41FA5}">
                      <a16:colId xmlns:a16="http://schemas.microsoft.com/office/drawing/2014/main" val="4122086078"/>
                    </a:ext>
                  </a:extLst>
                </a:gridCol>
              </a:tblGrid>
              <a:tr h="33893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3</a:t>
                      </a:r>
                      <a:r>
                        <a:rPr lang="en-US" b="1" baseline="30000" dirty="0">
                          <a:solidFill>
                            <a:srgbClr val="0070C0"/>
                          </a:solidFill>
                        </a:rPr>
                        <a:t>rd</a:t>
                      </a:r>
                      <a:r>
                        <a:rPr lang="en-US" altLang="zh-CN" b="1" dirty="0">
                          <a:solidFill>
                            <a:srgbClr val="0070C0"/>
                          </a:solidFill>
                        </a:rPr>
                        <a:t> stage</a:t>
                      </a:r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4</a:t>
                      </a:r>
                      <a:r>
                        <a:rPr lang="en-US" b="1" baseline="30000" dirty="0">
                          <a:solidFill>
                            <a:srgbClr val="0070C0"/>
                          </a:solidFill>
                        </a:rPr>
                        <a:t>th</a:t>
                      </a:r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 stage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5</a:t>
                      </a:r>
                      <a:r>
                        <a:rPr lang="en-US" b="1" baseline="30000" dirty="0">
                          <a:solidFill>
                            <a:srgbClr val="0070C0"/>
                          </a:solidFill>
                        </a:rPr>
                        <a:t>th</a:t>
                      </a:r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 Stage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7326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0070C0"/>
                          </a:solidFill>
                        </a:rPr>
                        <a:t>Open</a:t>
                      </a:r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>
                          <a:solidFill>
                            <a:srgbClr val="FF0000"/>
                          </a:solidFill>
                        </a:rPr>
                        <a:t>n3 = &lt; s3, 2, n1 &gt;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/>
                        <a:t>n4 = &lt; s4, 1, n1 &gt;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/>
                        <a:t>n5 = &lt; s5, 4, n2 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/>
                        <a:t>n4 = &lt; s4, 1, n1 &gt;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/>
                        <a:t>n5 = &lt; s5, 4, n2 &gt;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/>
                        <a:t>n6 = &lt; s7, 12, n3 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/>
                        <a:t>n5 = &lt; s5, 4, n2 &gt;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/>
                        <a:t>n6 = &lt; s7, 12, n3 &gt;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/>
                        <a:t>n7 = &lt; s6, 2, n4 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01524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Closed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/>
                        <a:t>n2 = &lt; s2, 2, n1 &gt;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/>
                        <a:t>n1 = &lt; s1, 0, -- 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/>
                        <a:t>n3 = &lt; s3, 2, n1 &gt;</a:t>
                      </a:r>
                      <a:endParaRPr lang="en-US" sz="1800" b="1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/>
                        <a:t>n2 = &lt; s2, 2, n1 &gt;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/>
                        <a:t>n1 = &lt; s1, 0, -- &gt;</a:t>
                      </a:r>
                    </a:p>
                    <a:p>
                      <a:pPr algn="ctr"/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/>
                        <a:t>n4 = &lt; s4, 1, n1 &gt;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/>
                        <a:t>n3 = &lt; s3, 2, n1 &gt;</a:t>
                      </a:r>
                      <a:endParaRPr lang="en-US" sz="1800" b="1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/>
                        <a:t>n2 = &lt; s2, 2, n1 &gt;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/>
                        <a:t>n1 = &lt; s1, 0, -- 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67F2F93-D092-441C-8B9B-CA50EB58E1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6381808"/>
              </p:ext>
            </p:extLst>
          </p:nvPr>
        </p:nvGraphicFramePr>
        <p:xfrm>
          <a:off x="119063" y="2561230"/>
          <a:ext cx="6077415" cy="3017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24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649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99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0124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6</a:t>
                      </a:r>
                      <a:r>
                        <a:rPr lang="en-US" b="1" baseline="30000" dirty="0">
                          <a:solidFill>
                            <a:srgbClr val="0070C0"/>
                          </a:solidFill>
                        </a:rPr>
                        <a:t>th</a:t>
                      </a:r>
                      <a:r>
                        <a:rPr lang="en-US" altLang="zh-CN" b="1" dirty="0">
                          <a:solidFill>
                            <a:srgbClr val="0070C0"/>
                          </a:solidFill>
                        </a:rPr>
                        <a:t> stage</a:t>
                      </a:r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4</a:t>
                      </a:r>
                      <a:r>
                        <a:rPr lang="en-US" b="1" baseline="30000" dirty="0">
                          <a:solidFill>
                            <a:srgbClr val="0070C0"/>
                          </a:solidFill>
                        </a:rPr>
                        <a:t>th</a:t>
                      </a:r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 stage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0309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0070C0"/>
                          </a:solidFill>
                        </a:rPr>
                        <a:t>Open</a:t>
                      </a:r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/>
                        <a:t>n6 = &lt; s7, 12, n3&gt;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/>
                        <a:t>n7 = &lt; s6, 2, n4 &gt;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/>
                        <a:t>n8 = &lt; s7, 7, n5 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/>
                        <a:t>n7 = &lt; s6, 2, n4 &gt;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/>
                        <a:t>n8 = &lt; s7, 7, n5 &gt;`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0588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Closed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/>
                        <a:t>n5 = &lt; s5, 4, n2 &gt;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/>
                        <a:t>n4 = &lt; s4, 1, n1 &gt;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>
                          <a:solidFill>
                            <a:schemeClr val="tx1"/>
                          </a:solidFill>
                        </a:rPr>
                        <a:t>n3 = &lt; s3, 2, n1 &gt;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/>
                        <a:t>n2 = &lt; s2, 2, n1 &gt;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/>
                        <a:t>n1 = &lt; s1, 0, -- 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n6 = &lt; s7, 12, n3&gt;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/>
                        <a:t>n5 = &lt; s5, 4, n2 &gt;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/>
                        <a:t>n4 = &lt; s4, 1, n1 &gt;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/>
                        <a:t>n3 = &lt; s3, 2, n1 &gt;</a:t>
                      </a:r>
                      <a:endParaRPr lang="en-US" sz="1800" b="1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/>
                        <a:t>n2 = &lt; s2, 2, n1 &gt;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/>
                        <a:t>n1 = &lt; s1, 0, -- 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7BADD8E-2855-4632-8030-BBAF4D168D63}"/>
              </a:ext>
            </a:extLst>
          </p:cNvPr>
          <p:cNvSpPr txBox="1"/>
          <p:nvPr/>
        </p:nvSpPr>
        <p:spPr>
          <a:xfrm>
            <a:off x="219368" y="5485545"/>
            <a:ext cx="62754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The solution found by BFS:   s1 -&gt; s3 -&gt; s7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74F2A8-1169-4298-9CC5-08F39E683D37}"/>
              </a:ext>
            </a:extLst>
          </p:cNvPr>
          <p:cNvSpPr txBox="1"/>
          <p:nvPr/>
        </p:nvSpPr>
        <p:spPr>
          <a:xfrm>
            <a:off x="232905" y="5842354"/>
            <a:ext cx="3819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The solution is not optimal</a:t>
            </a: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DFD729-AAAE-48F4-81A9-98D16D4D3C7C}"/>
              </a:ext>
            </a:extLst>
          </p:cNvPr>
          <p:cNvSpPr txBox="1"/>
          <p:nvPr/>
        </p:nvSpPr>
        <p:spPr>
          <a:xfrm>
            <a:off x="219368" y="6125648"/>
            <a:ext cx="81489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BFS will be optimal if the costs are uniform, e.g. all costs are 1</a:t>
            </a:r>
          </a:p>
        </p:txBody>
      </p:sp>
    </p:spTree>
    <p:extLst>
      <p:ext uri="{BB962C8B-B14F-4D97-AF65-F5344CB8AC3E}">
        <p14:creationId xmlns:p14="http://schemas.microsoft.com/office/powerpoint/2010/main" val="865310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5119" y="244562"/>
            <a:ext cx="3546881" cy="468602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76517" y="609599"/>
            <a:ext cx="17032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/>
              <a:t>2.</a:t>
            </a:r>
            <a:r>
              <a:rPr lang="zh-CN" altLang="en-US" sz="4400" b="1" dirty="0"/>
              <a:t> </a:t>
            </a:r>
            <a:r>
              <a:rPr lang="en-US" altLang="zh-CN" sz="4400" b="1" dirty="0"/>
              <a:t>DFS</a:t>
            </a:r>
            <a:endParaRPr lang="en-US" sz="4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99247" y="2008094"/>
            <a:ext cx="693868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Any one of 3 possible solutions:</a:t>
            </a:r>
          </a:p>
          <a:p>
            <a:endParaRPr lang="en-US" sz="2800" dirty="0"/>
          </a:p>
          <a:p>
            <a:r>
              <a:rPr lang="en-US" sz="2800" dirty="0"/>
              <a:t>s1 -&gt; s2 -&gt; s5 -&gt; s7          cost = 2 + 2 + 3  = 7</a:t>
            </a:r>
          </a:p>
          <a:p>
            <a:endParaRPr lang="en-US" sz="2800" dirty="0"/>
          </a:p>
          <a:p>
            <a:r>
              <a:rPr lang="en-US" sz="2800" dirty="0"/>
              <a:t>s1 -&gt; s3 -&gt; s7                   cost = 2 + 10 = 12</a:t>
            </a:r>
          </a:p>
          <a:p>
            <a:endParaRPr lang="en-US" sz="2800" dirty="0"/>
          </a:p>
          <a:p>
            <a:r>
              <a:rPr lang="en-US" sz="2800" dirty="0"/>
              <a:t>s1 -&gt; s4 -&gt; s6 -&gt; s7          cost = 1 + 1 + 4 = 6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99247" y="5514858"/>
            <a:ext cx="6347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DFS can not guarantee optimality </a:t>
            </a:r>
          </a:p>
        </p:txBody>
      </p:sp>
    </p:spTree>
    <p:extLst>
      <p:ext uri="{BB962C8B-B14F-4D97-AF65-F5344CB8AC3E}">
        <p14:creationId xmlns:p14="http://schemas.microsoft.com/office/powerpoint/2010/main" val="1367645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D72D4D1-076F-49D3-9889-EFC4F6D7C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 algn="r"/>
            <a:r>
              <a:rPr lang="en-US" kern="1200" spc="-1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Abo</a:t>
            </a:r>
            <a:r>
              <a:rPr lang="en-US" kern="1200" spc="-95">
                <a:solidFill>
                  <a:schemeClr val="tx1"/>
                </a:solidFill>
                <a:latin typeface="+mj-lt"/>
                <a:ea typeface="+mj-ea"/>
                <a:cs typeface="+mj-cs"/>
              </a:rPr>
              <a:t>u</a:t>
            </a:r>
            <a:r>
              <a:rPr lang="en-US" kern="1200" spc="1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</a:t>
            </a:r>
            <a:r>
              <a:rPr lang="en-US" kern="1200" spc="-53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kern="1200" spc="-65">
                <a:solidFill>
                  <a:schemeClr val="tx1"/>
                </a:solidFill>
                <a:latin typeface="+mj-lt"/>
                <a:ea typeface="+mj-ea"/>
                <a:cs typeface="+mj-cs"/>
              </a:rPr>
              <a:t>your</a:t>
            </a:r>
            <a:r>
              <a:rPr lang="en-US" kern="1200" spc="-525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kern="1200" spc="-2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tutor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bject 3"/>
          <p:cNvSpPr txBox="1"/>
          <p:nvPr/>
        </p:nvSpPr>
        <p:spPr>
          <a:xfrm>
            <a:off x="4976031" y="963877"/>
            <a:ext cx="6377769" cy="49302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41300" indent="-228600">
              <a:lnSpc>
                <a:spcPct val="90000"/>
              </a:lnSpc>
              <a:buFont typeface="Arial" panose="020B0604020202020204" pitchFamily="34" charset="0"/>
              <a:buChar char="•"/>
              <a:tabLst>
                <a:tab pos="241935" algn="l"/>
              </a:tabLst>
            </a:pPr>
            <a:r>
              <a:rPr lang="en-US" sz="2400"/>
              <a:t>Na</a:t>
            </a:r>
            <a:r>
              <a:rPr lang="en-US" sz="2400" spc="-10"/>
              <a:t>m</a:t>
            </a:r>
            <a:r>
              <a:rPr lang="en-US" sz="2400" spc="-100"/>
              <a:t>e:</a:t>
            </a:r>
            <a:r>
              <a:rPr lang="en-US" sz="2400" spc="-70"/>
              <a:t> Anam Ahmad Khan</a:t>
            </a:r>
            <a:endParaRPr lang="en-US" sz="2400"/>
          </a:p>
          <a:p>
            <a:pPr marL="241300" indent="-228600">
              <a:lnSpc>
                <a:spcPct val="90000"/>
              </a:lnSpc>
              <a:spcBef>
                <a:spcPts val="675"/>
              </a:spcBef>
              <a:buFont typeface="Arial" panose="020B0604020202020204" pitchFamily="34" charset="0"/>
              <a:buChar char="•"/>
              <a:tabLst>
                <a:tab pos="241935" algn="l"/>
              </a:tabLst>
            </a:pPr>
            <a:r>
              <a:rPr lang="en-US" sz="2400" spc="30"/>
              <a:t>Ema</a:t>
            </a:r>
            <a:r>
              <a:rPr lang="en-US" sz="2400" spc="-5"/>
              <a:t>i</a:t>
            </a:r>
            <a:r>
              <a:rPr lang="en-US" sz="2400" spc="-65"/>
              <a:t>l: </a:t>
            </a:r>
            <a:r>
              <a:rPr lang="en-US" sz="2400" u="heavy" spc="-15"/>
              <a:t>anam.khan@unimelb.edu.au</a:t>
            </a:r>
            <a:endParaRPr lang="en-US" sz="2400"/>
          </a:p>
          <a:p>
            <a:pPr marL="241300" indent="-228600">
              <a:lnSpc>
                <a:spcPct val="90000"/>
              </a:lnSpc>
              <a:spcBef>
                <a:spcPts val="660"/>
              </a:spcBef>
              <a:buFont typeface="Arial" panose="020B0604020202020204" pitchFamily="34" charset="0"/>
              <a:buChar char="•"/>
              <a:tabLst>
                <a:tab pos="241935" algn="l"/>
              </a:tabLst>
            </a:pPr>
            <a:r>
              <a:rPr lang="en-US" sz="2400" spc="20"/>
              <a:t>Fin</a:t>
            </a:r>
            <a:r>
              <a:rPr lang="en-US" sz="2400" spc="10"/>
              <a:t>a</a:t>
            </a:r>
            <a:r>
              <a:rPr lang="en-US" sz="2400" spc="15"/>
              <a:t>l</a:t>
            </a:r>
            <a:r>
              <a:rPr lang="en-US" sz="2400" spc="-65"/>
              <a:t> </a:t>
            </a:r>
            <a:r>
              <a:rPr lang="en-US" sz="2400" spc="-55"/>
              <a:t>ye</a:t>
            </a:r>
            <a:r>
              <a:rPr lang="en-US" sz="2400" spc="-35"/>
              <a:t>ar</a:t>
            </a:r>
            <a:r>
              <a:rPr lang="en-US" sz="2400" spc="-75"/>
              <a:t> </a:t>
            </a:r>
            <a:r>
              <a:rPr lang="en-US" sz="2400" spc="15"/>
              <a:t>PhD</a:t>
            </a:r>
            <a:r>
              <a:rPr lang="en-US" sz="2400" spc="-70"/>
              <a:t> </a:t>
            </a:r>
            <a:r>
              <a:rPr lang="en-US" sz="2400" spc="-15"/>
              <a:t>student</a:t>
            </a:r>
            <a:r>
              <a:rPr lang="en-US" sz="2400" spc="-70"/>
              <a:t> </a:t>
            </a:r>
            <a:r>
              <a:rPr lang="en-US" sz="2400"/>
              <a:t>in</a:t>
            </a:r>
            <a:r>
              <a:rPr lang="en-US" sz="2400" spc="-75"/>
              <a:t> </a:t>
            </a:r>
            <a:r>
              <a:rPr lang="en-US" sz="2400" spc="-65"/>
              <a:t>t</a:t>
            </a:r>
            <a:r>
              <a:rPr lang="en-US" sz="2400" spc="-30"/>
              <a:t>he</a:t>
            </a:r>
            <a:r>
              <a:rPr lang="en-US" sz="2400" spc="-75"/>
              <a:t> </a:t>
            </a:r>
            <a:r>
              <a:rPr lang="en-US" sz="2400" spc="50"/>
              <a:t>School</a:t>
            </a:r>
            <a:r>
              <a:rPr lang="en-US" sz="2400" spc="-60"/>
              <a:t> of</a:t>
            </a:r>
            <a:r>
              <a:rPr lang="en-US" sz="2400" spc="-75"/>
              <a:t> </a:t>
            </a:r>
            <a:r>
              <a:rPr lang="en-US" sz="2400" spc="65"/>
              <a:t>CIS</a:t>
            </a:r>
            <a:endParaRPr lang="en-US" sz="2400"/>
          </a:p>
          <a:p>
            <a:pPr marL="241300" indent="-228600">
              <a:lnSpc>
                <a:spcPct val="90000"/>
              </a:lnSpc>
              <a:spcBef>
                <a:spcPts val="660"/>
              </a:spcBef>
              <a:buFont typeface="Arial" panose="020B0604020202020204" pitchFamily="34" charset="0"/>
              <a:buChar char="•"/>
              <a:tabLst>
                <a:tab pos="241935" algn="l"/>
              </a:tabLst>
            </a:pPr>
            <a:r>
              <a:rPr lang="en-US" sz="2400" spc="-240"/>
              <a:t>My</a:t>
            </a:r>
            <a:r>
              <a:rPr lang="en-US" sz="2400" spc="-65"/>
              <a:t> </a:t>
            </a:r>
            <a:r>
              <a:rPr lang="en-US" sz="2400" spc="-25"/>
              <a:t>research</a:t>
            </a:r>
            <a:r>
              <a:rPr lang="en-US" sz="2400" spc="-75"/>
              <a:t> </a:t>
            </a:r>
            <a:r>
              <a:rPr lang="en-US" sz="2400" spc="10"/>
              <a:t>applies</a:t>
            </a:r>
            <a:r>
              <a:rPr lang="en-US" sz="2400" spc="-65"/>
              <a:t> </a:t>
            </a:r>
            <a:r>
              <a:rPr lang="en-US" sz="2400" spc="20"/>
              <a:t>m</a:t>
            </a:r>
            <a:r>
              <a:rPr lang="en-US" sz="2400" spc="-5"/>
              <a:t>a</a:t>
            </a:r>
            <a:r>
              <a:rPr lang="en-US" sz="2400"/>
              <a:t>chine</a:t>
            </a:r>
            <a:r>
              <a:rPr lang="en-US" sz="2400" spc="-60"/>
              <a:t> </a:t>
            </a:r>
            <a:r>
              <a:rPr lang="en-US" sz="2400" spc="-15"/>
              <a:t>learn</a:t>
            </a:r>
            <a:r>
              <a:rPr lang="en-US" sz="2400" spc="-20"/>
              <a:t>i</a:t>
            </a:r>
            <a:r>
              <a:rPr lang="en-US" sz="2400" spc="25"/>
              <a:t>ng</a:t>
            </a:r>
            <a:r>
              <a:rPr lang="en-US" sz="2400" spc="-70"/>
              <a:t> </a:t>
            </a:r>
            <a:r>
              <a:rPr lang="en-US" sz="2400" spc="-25"/>
              <a:t>and HCI</a:t>
            </a:r>
            <a:endParaRPr lang="en-US" sz="240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950" y="1850882"/>
            <a:ext cx="3017618" cy="398678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76516" y="609599"/>
            <a:ext cx="55222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/>
              <a:t>3.</a:t>
            </a:r>
            <a:r>
              <a:rPr lang="zh-CN" altLang="en-US" sz="4400" b="1" dirty="0"/>
              <a:t> </a:t>
            </a:r>
            <a:r>
              <a:rPr lang="en-US" altLang="zh-CN" sz="4400" b="1" dirty="0"/>
              <a:t>Iterative Deepening </a:t>
            </a:r>
            <a:endParaRPr lang="en-US" sz="4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372097" y="1850882"/>
            <a:ext cx="30704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depth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bound=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0</a:t>
            </a:r>
            <a:endParaRPr lang="en-US" sz="2800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9570770"/>
              </p:ext>
            </p:extLst>
          </p:nvPr>
        </p:nvGraphicFramePr>
        <p:xfrm>
          <a:off x="4987518" y="3161652"/>
          <a:ext cx="4858871" cy="177252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33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907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347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90841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1</a:t>
                      </a:r>
                      <a:r>
                        <a:rPr lang="en-US" altLang="zh-CN" b="1" baseline="30000" dirty="0">
                          <a:solidFill>
                            <a:srgbClr val="0070C0"/>
                          </a:solidFill>
                        </a:rPr>
                        <a:t>st</a:t>
                      </a:r>
                      <a:r>
                        <a:rPr lang="en-US" altLang="zh-CN" b="1" dirty="0">
                          <a:solidFill>
                            <a:srgbClr val="0070C0"/>
                          </a:solidFill>
                        </a:rPr>
                        <a:t> stage</a:t>
                      </a:r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2</a:t>
                      </a:r>
                      <a:r>
                        <a:rPr lang="en-US" b="1" baseline="30000" dirty="0">
                          <a:solidFill>
                            <a:srgbClr val="0070C0"/>
                          </a:solidFill>
                        </a:rPr>
                        <a:t>nd</a:t>
                      </a:r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 stage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0841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0070C0"/>
                          </a:solidFill>
                        </a:rPr>
                        <a:t>Open</a:t>
                      </a:r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0841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Closed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060139" y="3751446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n1 = &lt; s1, 0, -- &gt;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4691" y="2190424"/>
            <a:ext cx="1237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Depth = 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801" y="3131720"/>
            <a:ext cx="1237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Depth = 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4144178"/>
            <a:ext cx="1237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Depth = 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-1" y="5156636"/>
            <a:ext cx="1237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Depth = 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865189" y="4346702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n1 = &lt; s1, 0, -- &gt;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865189" y="4346701"/>
            <a:ext cx="1981200" cy="587474"/>
          </a:xfrm>
          <a:prstGeom prst="rect">
            <a:avLst/>
          </a:prstGeom>
          <a:solidFill>
            <a:schemeClr val="accent1">
              <a:alpha val="6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9286101" y="5453383"/>
            <a:ext cx="23829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Ordered Sequence of</a:t>
            </a:r>
            <a:r>
              <a:rPr lang="zh-CN" altLang="en-US" sz="2000" b="1" dirty="0">
                <a:solidFill>
                  <a:srgbClr val="0070C0"/>
                </a:solidFill>
              </a:rPr>
              <a:t> </a:t>
            </a:r>
            <a:r>
              <a:rPr lang="en-US" sz="2000" b="1" dirty="0">
                <a:solidFill>
                  <a:srgbClr val="0070C0"/>
                </a:solidFill>
              </a:rPr>
              <a:t>States expanded</a:t>
            </a:r>
          </a:p>
        </p:txBody>
      </p:sp>
    </p:spTree>
    <p:extLst>
      <p:ext uri="{BB962C8B-B14F-4D97-AF65-F5344CB8AC3E}">
        <p14:creationId xmlns:p14="http://schemas.microsoft.com/office/powerpoint/2010/main" val="1351646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12" grpId="0"/>
      <p:bldP spid="14" grpId="0" animBg="1"/>
      <p:bldP spid="1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1323" y="1850882"/>
            <a:ext cx="3017618" cy="398678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76516" y="609599"/>
            <a:ext cx="55222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/>
              <a:t>3.</a:t>
            </a:r>
            <a:r>
              <a:rPr lang="zh-CN" altLang="en-US" sz="4400" b="1" dirty="0"/>
              <a:t> </a:t>
            </a:r>
            <a:r>
              <a:rPr lang="en-US" altLang="zh-CN" sz="4400" b="1" dirty="0"/>
              <a:t>Iterative Deepening </a:t>
            </a:r>
            <a:endParaRPr lang="en-US" sz="4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372097" y="1850882"/>
            <a:ext cx="30704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depth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bound=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1</a:t>
            </a:r>
            <a:endParaRPr lang="en-US" sz="2800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8278382"/>
              </p:ext>
            </p:extLst>
          </p:nvPr>
        </p:nvGraphicFramePr>
        <p:xfrm>
          <a:off x="4772368" y="2731348"/>
          <a:ext cx="6792106" cy="35977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7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6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543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90841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1</a:t>
                      </a:r>
                      <a:r>
                        <a:rPr lang="en-US" altLang="zh-CN" b="1" baseline="30000" dirty="0">
                          <a:solidFill>
                            <a:srgbClr val="0070C0"/>
                          </a:solidFill>
                        </a:rPr>
                        <a:t>st</a:t>
                      </a:r>
                      <a:r>
                        <a:rPr lang="en-US" altLang="zh-CN" b="1" dirty="0">
                          <a:solidFill>
                            <a:srgbClr val="0070C0"/>
                          </a:solidFill>
                        </a:rPr>
                        <a:t> stage</a:t>
                      </a:r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2</a:t>
                      </a:r>
                      <a:r>
                        <a:rPr lang="en-US" b="1" baseline="30000" dirty="0">
                          <a:solidFill>
                            <a:srgbClr val="0070C0"/>
                          </a:solidFill>
                        </a:rPr>
                        <a:t>nd</a:t>
                      </a:r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 stage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0070C0"/>
                          </a:solidFill>
                        </a:rPr>
                        <a:t>3</a:t>
                      </a:r>
                      <a:r>
                        <a:rPr lang="en-US" altLang="zh-CN" b="1" baseline="30000" dirty="0">
                          <a:solidFill>
                            <a:srgbClr val="0070C0"/>
                          </a:solidFill>
                        </a:rPr>
                        <a:t>rd</a:t>
                      </a:r>
                      <a:r>
                        <a:rPr lang="en-US" altLang="zh-CN" b="1" baseline="0" dirty="0">
                          <a:solidFill>
                            <a:srgbClr val="0070C0"/>
                          </a:solidFill>
                        </a:rPr>
                        <a:t> stage</a:t>
                      </a:r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3946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0070C0"/>
                          </a:solidFill>
                        </a:rPr>
                        <a:t>Open</a:t>
                      </a:r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67435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Closed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668839" y="3298375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n1 = &lt; s1, 0, -- &gt;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4691" y="2190424"/>
            <a:ext cx="1237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Depth = 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801" y="3131720"/>
            <a:ext cx="1237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Depth = 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4144178"/>
            <a:ext cx="1237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Depth = 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-1" y="5156636"/>
            <a:ext cx="1237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Depth = 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569358" y="4695554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n1 = &lt; s1, 0, -- &gt;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589786" y="4052255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n</a:t>
            </a:r>
            <a:r>
              <a:rPr lang="en-US" altLang="zh-CN" sz="2000" b="1" dirty="0"/>
              <a:t>4</a:t>
            </a:r>
            <a:r>
              <a:rPr lang="en-US" sz="2000" b="1" dirty="0"/>
              <a:t> = &lt; s</a:t>
            </a:r>
            <a:r>
              <a:rPr lang="en-US" altLang="zh-CN" sz="2000" b="1" dirty="0"/>
              <a:t>4</a:t>
            </a:r>
            <a:r>
              <a:rPr lang="en-US" sz="2000" b="1" dirty="0"/>
              <a:t>, 1, n1 &gt;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569358" y="3320014"/>
            <a:ext cx="1954307" cy="402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n2 = &lt; s2, 2, n1 &gt;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589786" y="3698485"/>
            <a:ext cx="24028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n3 = &lt; s3, 2, n1 &gt;</a:t>
            </a:r>
            <a:endParaRPr lang="en-US" sz="20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9620647" y="4695554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n1 = &lt; s1, 0, -- &gt;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20647" y="5805198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n</a:t>
            </a:r>
            <a:r>
              <a:rPr lang="en-US" altLang="zh-CN" sz="2000" b="1" dirty="0"/>
              <a:t>4</a:t>
            </a:r>
            <a:r>
              <a:rPr lang="en-US" sz="2000" b="1" dirty="0"/>
              <a:t> = &lt; s</a:t>
            </a:r>
            <a:r>
              <a:rPr lang="en-US" altLang="zh-CN" sz="2000" b="1" dirty="0"/>
              <a:t>4</a:t>
            </a:r>
            <a:r>
              <a:rPr lang="en-US" sz="2000" b="1" dirty="0"/>
              <a:t>, 1, n1 &gt;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634093" y="5049193"/>
            <a:ext cx="1954307" cy="402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n2 = &lt; s2, 2, n1 &gt;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634093" y="5425841"/>
            <a:ext cx="24028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n3 = &lt; s3, 2, n1 &gt;</a:t>
            </a:r>
            <a:endParaRPr lang="en-US" sz="2000" b="1" dirty="0"/>
          </a:p>
        </p:txBody>
      </p:sp>
      <p:sp>
        <p:nvSpPr>
          <p:cNvPr id="20" name="Rectangle 19"/>
          <p:cNvSpPr/>
          <p:nvPr/>
        </p:nvSpPr>
        <p:spPr>
          <a:xfrm>
            <a:off x="9617327" y="4670552"/>
            <a:ext cx="1943828" cy="1658532"/>
          </a:xfrm>
          <a:prstGeom prst="rect">
            <a:avLst/>
          </a:prstGeom>
          <a:solidFill>
            <a:schemeClr val="accent1">
              <a:alpha val="6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9992685" y="6230722"/>
            <a:ext cx="23829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Ordered Sequence of</a:t>
            </a:r>
            <a:r>
              <a:rPr lang="zh-CN" altLang="en-US" sz="2000" b="1" dirty="0">
                <a:solidFill>
                  <a:srgbClr val="0070C0"/>
                </a:solidFill>
              </a:rPr>
              <a:t> </a:t>
            </a:r>
            <a:r>
              <a:rPr lang="en-US" sz="2000" b="1" dirty="0">
                <a:solidFill>
                  <a:srgbClr val="0070C0"/>
                </a:solidFill>
              </a:rPr>
              <a:t>States expanded</a:t>
            </a:r>
          </a:p>
        </p:txBody>
      </p:sp>
    </p:spTree>
    <p:extLst>
      <p:ext uri="{BB962C8B-B14F-4D97-AF65-F5344CB8AC3E}">
        <p14:creationId xmlns:p14="http://schemas.microsoft.com/office/powerpoint/2010/main" val="1627672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 animBg="1"/>
      <p:bldP spid="2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76516" y="609599"/>
            <a:ext cx="55222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/>
              <a:t>3.</a:t>
            </a:r>
            <a:r>
              <a:rPr lang="zh-CN" altLang="en-US" sz="4400" b="1" dirty="0"/>
              <a:t> </a:t>
            </a:r>
            <a:r>
              <a:rPr lang="en-US" altLang="zh-CN" sz="4400" b="1" dirty="0"/>
              <a:t>Iterative Deepening </a:t>
            </a:r>
            <a:endParaRPr lang="en-US" sz="4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6060147" y="533084"/>
            <a:ext cx="30704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depth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bound=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2</a:t>
            </a:r>
            <a:endParaRPr lang="en-US" sz="2800" b="1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173" y="1552395"/>
            <a:ext cx="4912657" cy="4722898"/>
          </a:xfrm>
          <a:prstGeom prst="rect">
            <a:avLst/>
          </a:prstGeom>
        </p:spPr>
      </p:pic>
      <p:sp>
        <p:nvSpPr>
          <p:cNvPr id="21" name="5-Point Star 20"/>
          <p:cNvSpPr/>
          <p:nvPr/>
        </p:nvSpPr>
        <p:spPr>
          <a:xfrm>
            <a:off x="2868715" y="1954305"/>
            <a:ext cx="466164" cy="484094"/>
          </a:xfrm>
          <a:prstGeom prst="star5">
            <a:avLst>
              <a:gd name="adj" fmla="val 22448"/>
              <a:gd name="hf" fmla="val 105146"/>
              <a:gd name="vf" fmla="val 110557"/>
            </a:avLst>
          </a:prstGeom>
          <a:solidFill>
            <a:schemeClr val="accent4">
              <a:alpha val="5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5-Point Star 21"/>
          <p:cNvSpPr/>
          <p:nvPr/>
        </p:nvSpPr>
        <p:spPr>
          <a:xfrm>
            <a:off x="1748136" y="3110751"/>
            <a:ext cx="466164" cy="484094"/>
          </a:xfrm>
          <a:prstGeom prst="star5">
            <a:avLst>
              <a:gd name="adj" fmla="val 22448"/>
              <a:gd name="hf" fmla="val 105146"/>
              <a:gd name="vf" fmla="val 110557"/>
            </a:avLst>
          </a:prstGeom>
          <a:solidFill>
            <a:schemeClr val="accent4">
              <a:alpha val="5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5-Point Star 24"/>
          <p:cNvSpPr/>
          <p:nvPr/>
        </p:nvSpPr>
        <p:spPr>
          <a:xfrm>
            <a:off x="2904572" y="3110751"/>
            <a:ext cx="466164" cy="484094"/>
          </a:xfrm>
          <a:prstGeom prst="star5">
            <a:avLst>
              <a:gd name="adj" fmla="val 22448"/>
              <a:gd name="hf" fmla="val 105146"/>
              <a:gd name="vf" fmla="val 110557"/>
            </a:avLst>
          </a:prstGeom>
          <a:solidFill>
            <a:schemeClr val="accent4">
              <a:alpha val="5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5-Point Star 25"/>
          <p:cNvSpPr/>
          <p:nvPr/>
        </p:nvSpPr>
        <p:spPr>
          <a:xfrm>
            <a:off x="4061008" y="3110751"/>
            <a:ext cx="466164" cy="484094"/>
          </a:xfrm>
          <a:prstGeom prst="star5">
            <a:avLst>
              <a:gd name="adj" fmla="val 22448"/>
              <a:gd name="hf" fmla="val 105146"/>
              <a:gd name="vf" fmla="val 110557"/>
            </a:avLst>
          </a:prstGeom>
          <a:solidFill>
            <a:schemeClr val="accent4">
              <a:alpha val="5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5-Point Star 26"/>
          <p:cNvSpPr/>
          <p:nvPr/>
        </p:nvSpPr>
        <p:spPr>
          <a:xfrm>
            <a:off x="2133612" y="4213399"/>
            <a:ext cx="537869" cy="551391"/>
          </a:xfrm>
          <a:prstGeom prst="star5">
            <a:avLst>
              <a:gd name="adj" fmla="val 22448"/>
              <a:gd name="hf" fmla="val 105146"/>
              <a:gd name="vf" fmla="val 110557"/>
            </a:avLst>
          </a:prstGeom>
          <a:solidFill>
            <a:schemeClr val="accent4">
              <a:alpha val="5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5-Point Star 27"/>
          <p:cNvSpPr/>
          <p:nvPr/>
        </p:nvSpPr>
        <p:spPr>
          <a:xfrm>
            <a:off x="2877686" y="5351918"/>
            <a:ext cx="466164" cy="484094"/>
          </a:xfrm>
          <a:prstGeom prst="star5">
            <a:avLst>
              <a:gd name="adj" fmla="val 22448"/>
              <a:gd name="hf" fmla="val 105146"/>
              <a:gd name="vf" fmla="val 110557"/>
            </a:avLst>
          </a:prstGeom>
          <a:solidFill>
            <a:schemeClr val="accent4">
              <a:alpha val="5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8813548"/>
              </p:ext>
            </p:extLst>
          </p:nvPr>
        </p:nvGraphicFramePr>
        <p:xfrm>
          <a:off x="6167710" y="1183351"/>
          <a:ext cx="5448311" cy="2133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32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721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2683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r>
                        <a:rPr lang="en-US" baseline="30000" dirty="0"/>
                        <a:t>st</a:t>
                      </a:r>
                      <a:r>
                        <a:rPr lang="en-US" dirty="0"/>
                        <a:t> stage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nd</a:t>
                      </a:r>
                      <a:r>
                        <a:rPr lang="en-US" dirty="0"/>
                        <a:t> stage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7303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Open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7883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Closed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7292175" y="1742462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n1 = &lt; s1, 0, -- &gt;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9273375" y="2450678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n</a:t>
            </a:r>
            <a:r>
              <a:rPr lang="en-US" altLang="zh-CN" sz="2000" b="1" dirty="0"/>
              <a:t>4</a:t>
            </a:r>
            <a:r>
              <a:rPr lang="en-US" sz="2000" b="1" dirty="0"/>
              <a:t> = &lt; s</a:t>
            </a:r>
            <a:r>
              <a:rPr lang="en-US" altLang="zh-CN" sz="2000" b="1" dirty="0"/>
              <a:t>4</a:t>
            </a:r>
            <a:r>
              <a:rPr lang="en-US" sz="2000" b="1" dirty="0"/>
              <a:t>, 1, n1 &gt;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9273375" y="1727294"/>
            <a:ext cx="1954307" cy="402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n2 = &lt; s2, 2, n1 &gt;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9211526" y="2079710"/>
            <a:ext cx="24028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n3 = &lt; s3, 2, n1 &gt;</a:t>
            </a:r>
            <a:endParaRPr lang="en-US" sz="20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9273375" y="2829366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n1 = &lt; s1, 0, -- &gt;</a:t>
            </a:r>
          </a:p>
        </p:txBody>
      </p:sp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5656044"/>
              </p:ext>
            </p:extLst>
          </p:nvPr>
        </p:nvGraphicFramePr>
        <p:xfrm>
          <a:off x="4966455" y="3827288"/>
          <a:ext cx="6849027" cy="29679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4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25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260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156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22683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r>
                        <a:rPr lang="en-US" baseline="30000" dirty="0"/>
                        <a:t>rd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stage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r>
                        <a:rPr lang="en-US" baseline="30000" dirty="0"/>
                        <a:t>th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stage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r>
                        <a:rPr lang="en-US" baseline="30000" dirty="0"/>
                        <a:t>th</a:t>
                      </a:r>
                      <a:r>
                        <a:rPr lang="en-US" dirty="0"/>
                        <a:t> stage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7303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Open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2242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Closed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8" name="TextBox 37"/>
          <p:cNvSpPr txBox="1"/>
          <p:nvPr/>
        </p:nvSpPr>
        <p:spPr>
          <a:xfrm>
            <a:off x="5771057" y="5783282"/>
            <a:ext cx="1954307" cy="402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n2 = &lt; s2, 2, n1 &gt;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771057" y="5439791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n1 = &lt; s1, 0, -- &gt;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740431" y="4984568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n</a:t>
            </a:r>
            <a:r>
              <a:rPr lang="en-US" altLang="zh-CN" sz="2000" b="1" dirty="0"/>
              <a:t>4</a:t>
            </a:r>
            <a:r>
              <a:rPr lang="en-US" sz="2000" b="1" dirty="0"/>
              <a:t> = &lt; s</a:t>
            </a:r>
            <a:r>
              <a:rPr lang="en-US" altLang="zh-CN" sz="2000" b="1" dirty="0"/>
              <a:t>4</a:t>
            </a:r>
            <a:r>
              <a:rPr lang="en-US" sz="2000" b="1" dirty="0"/>
              <a:t>, 1, n1 &gt;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771057" y="4684964"/>
            <a:ext cx="24028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n3 = &lt; s3, 2, n1 &gt;</a:t>
            </a:r>
            <a:endParaRPr lang="en-US" sz="20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5757510" y="4373195"/>
            <a:ext cx="19725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n5 = &lt; s5, 4, n2 &gt;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744219" y="5738330"/>
            <a:ext cx="1954307" cy="402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n2 = &lt; s2, 2, n1 &gt;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750365" y="5397785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n1 = &lt; s1, 0, -- &gt;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708000" y="4328872"/>
            <a:ext cx="24028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n3 = &lt; s3, 2, n1 &gt;</a:t>
            </a:r>
            <a:endParaRPr lang="en-US" sz="20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7721631" y="4699199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n</a:t>
            </a:r>
            <a:r>
              <a:rPr lang="en-US" altLang="zh-CN" sz="2000" b="1" dirty="0"/>
              <a:t>4</a:t>
            </a:r>
            <a:r>
              <a:rPr lang="en-US" sz="2000" b="1" dirty="0"/>
              <a:t> = &lt; s</a:t>
            </a:r>
            <a:r>
              <a:rPr lang="en-US" altLang="zh-CN" sz="2000" b="1" dirty="0"/>
              <a:t>4</a:t>
            </a:r>
            <a:r>
              <a:rPr lang="en-US" sz="2000" b="1" dirty="0"/>
              <a:t>, 1, n1 &gt;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737933" y="6092466"/>
            <a:ext cx="19725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n5 = &lt; s5, 4, n2 &gt;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9797347" y="4364680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n</a:t>
            </a:r>
            <a:r>
              <a:rPr lang="en-US" altLang="zh-CN" sz="2000" b="1" dirty="0"/>
              <a:t>4</a:t>
            </a:r>
            <a:r>
              <a:rPr lang="en-US" sz="2000" b="1" dirty="0"/>
              <a:t> = &lt; s</a:t>
            </a:r>
            <a:r>
              <a:rPr lang="en-US" altLang="zh-CN" sz="2000" b="1" dirty="0"/>
              <a:t>4</a:t>
            </a:r>
            <a:r>
              <a:rPr lang="en-US" sz="2000" b="1" dirty="0"/>
              <a:t>, 1, n1 &gt;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9797347" y="5719402"/>
            <a:ext cx="1954307" cy="402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n2 = &lt; s2, 2, n1 &gt;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9803493" y="5378857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n1 = &lt; s1, 0, -- &gt;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9791061" y="6073538"/>
            <a:ext cx="19725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n5 = &lt; s5, 4, n2 &gt;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9789101" y="6380277"/>
            <a:ext cx="24028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n3 = &lt; s3, 2, n1 &gt;</a:t>
            </a:r>
            <a:endParaRPr lang="en-US" sz="20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9803493" y="4693916"/>
            <a:ext cx="20695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n6 = </a:t>
            </a:r>
            <a:r>
              <a:rPr lang="en-US" sz="2000" b="1"/>
              <a:t>&lt; s</a:t>
            </a:r>
            <a:r>
              <a:rPr lang="en-US" sz="2000" b="1" dirty="0"/>
              <a:t>7</a:t>
            </a:r>
            <a:r>
              <a:rPr lang="en-US" sz="2000" b="1"/>
              <a:t>, 12, n3&gt;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97030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5" grpId="0" animBg="1"/>
      <p:bldP spid="26" grpId="0" animBg="1"/>
      <p:bldP spid="27" grpId="0" animBg="1"/>
      <p:bldP spid="28" grpId="0" animBg="1"/>
      <p:bldP spid="31" grpId="0"/>
      <p:bldP spid="32" grpId="0"/>
      <p:bldP spid="33" grpId="0"/>
      <p:bldP spid="34" grpId="0"/>
      <p:bldP spid="38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50" grpId="0"/>
      <p:bldP spid="51" grpId="0"/>
      <p:bldP spid="52" grpId="0"/>
      <p:bldP spid="53" grpId="0"/>
      <p:bldP spid="54" grpId="0"/>
      <p:bldP spid="55" grpId="0"/>
      <p:bldP spid="5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2631159"/>
              </p:ext>
            </p:extLst>
          </p:nvPr>
        </p:nvGraphicFramePr>
        <p:xfrm>
          <a:off x="233079" y="448247"/>
          <a:ext cx="5448311" cy="2133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32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721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2683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r>
                        <a:rPr lang="en-US" baseline="30000" dirty="0"/>
                        <a:t>st</a:t>
                      </a:r>
                      <a:r>
                        <a:rPr lang="en-US" dirty="0"/>
                        <a:t> stage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nd</a:t>
                      </a:r>
                      <a:r>
                        <a:rPr lang="en-US" dirty="0"/>
                        <a:t> stage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7303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Open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7883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Closed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357544" y="1007358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n1 = &lt; s1, 0, -- &gt;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338744" y="1715574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n</a:t>
            </a:r>
            <a:r>
              <a:rPr lang="en-US" altLang="zh-CN" sz="2000" b="1" dirty="0"/>
              <a:t>4</a:t>
            </a:r>
            <a:r>
              <a:rPr lang="en-US" sz="2000" b="1" dirty="0"/>
              <a:t> = &lt; s</a:t>
            </a:r>
            <a:r>
              <a:rPr lang="en-US" altLang="zh-CN" sz="2000" b="1" dirty="0"/>
              <a:t>4</a:t>
            </a:r>
            <a:r>
              <a:rPr lang="en-US" sz="2000" b="1" dirty="0"/>
              <a:t>, 1, n1 &gt;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38744" y="992190"/>
            <a:ext cx="1954307" cy="402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n2 = &lt; s2, 2, n1 &gt;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338744" y="1335096"/>
            <a:ext cx="24028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n3 = &lt; s3, 2, n1 &gt;</a:t>
            </a:r>
            <a:endParaRPr lang="en-US" sz="2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338744" y="2094262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n1 = &lt; s1, 0, -- &gt;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7171891"/>
              </p:ext>
            </p:extLst>
          </p:nvPr>
        </p:nvGraphicFramePr>
        <p:xfrm>
          <a:off x="210080" y="3121990"/>
          <a:ext cx="8037449" cy="347603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593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80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80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18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2268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r>
                        <a:rPr lang="en-US" baseline="30000" dirty="0"/>
                        <a:t>rd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stage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r>
                        <a:rPr lang="en-US" baseline="30000" dirty="0"/>
                        <a:t>th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stage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r>
                        <a:rPr lang="en-US" baseline="30000" dirty="0"/>
                        <a:t>th</a:t>
                      </a:r>
                      <a:r>
                        <a:rPr lang="en-US" dirty="0"/>
                        <a:t> stage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r>
                        <a:rPr lang="en-US" baseline="30000" dirty="0"/>
                        <a:t>th</a:t>
                      </a:r>
                      <a:r>
                        <a:rPr lang="en-US" dirty="0"/>
                        <a:t> stage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7303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80317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30888" y="5062816"/>
            <a:ext cx="1954307" cy="402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n2 = &lt; s2, 2, n1 &gt;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30888" y="4719325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n1 = &lt; s1, 0, -- &gt;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10713" y="3919665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n</a:t>
            </a:r>
            <a:r>
              <a:rPr lang="en-US" altLang="zh-CN" sz="2000" b="1" dirty="0"/>
              <a:t>4</a:t>
            </a:r>
            <a:r>
              <a:rPr lang="en-US" sz="2000" b="1" dirty="0"/>
              <a:t> = &lt; s</a:t>
            </a:r>
            <a:r>
              <a:rPr lang="en-US" altLang="zh-CN" sz="2000" b="1" dirty="0"/>
              <a:t>4</a:t>
            </a:r>
            <a:r>
              <a:rPr lang="en-US" sz="2000" b="1" dirty="0"/>
              <a:t>, 1, n1 &gt;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30888" y="3594847"/>
            <a:ext cx="24028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n3 = &lt; s3, 2, n1 &gt;</a:t>
            </a:r>
            <a:endParaRPr lang="en-US" sz="20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210713" y="4315057"/>
            <a:ext cx="19725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n5 = &lt; s5, 4, n2 &gt;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204050" y="5017864"/>
            <a:ext cx="1954307" cy="402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n2 = &lt; s2, 2, n1 &gt;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210196" y="4677319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n1 = &lt; s1, 0, -- &gt;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167831" y="3608406"/>
            <a:ext cx="24028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n3 = &lt; s3, 2, n1 &gt;</a:t>
            </a:r>
            <a:endParaRPr lang="en-US" sz="20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2181462" y="3978733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n</a:t>
            </a:r>
            <a:r>
              <a:rPr lang="en-US" altLang="zh-CN" sz="2000" b="1" dirty="0"/>
              <a:t>4</a:t>
            </a:r>
            <a:r>
              <a:rPr lang="en-US" sz="2000" b="1" dirty="0"/>
              <a:t> = &lt; s</a:t>
            </a:r>
            <a:r>
              <a:rPr lang="en-US" altLang="zh-CN" sz="2000" b="1" dirty="0"/>
              <a:t>4</a:t>
            </a:r>
            <a:r>
              <a:rPr lang="en-US" sz="2000" b="1" dirty="0"/>
              <a:t>, 1, n1 &gt;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197764" y="5372000"/>
            <a:ext cx="19725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n5 = &lt; s5, 4, n2 &gt;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257178" y="3644214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n</a:t>
            </a:r>
            <a:r>
              <a:rPr lang="en-US" altLang="zh-CN" sz="2000" b="1" dirty="0"/>
              <a:t>4</a:t>
            </a:r>
            <a:r>
              <a:rPr lang="en-US" sz="2000" b="1" dirty="0"/>
              <a:t> = &lt; s</a:t>
            </a:r>
            <a:r>
              <a:rPr lang="en-US" altLang="zh-CN" sz="2000" b="1" dirty="0"/>
              <a:t>4</a:t>
            </a:r>
            <a:r>
              <a:rPr lang="en-US" sz="2000" b="1" dirty="0"/>
              <a:t>, 1, n1 &gt;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257178" y="4998936"/>
            <a:ext cx="1954307" cy="402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n2 = &lt; s2, 2, n1 &gt;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263324" y="4658391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n1 = &lt; s1, 0, -- &gt;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250892" y="5353072"/>
            <a:ext cx="19725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n5 = &lt; s5, 4, n2 &gt;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248932" y="5659811"/>
            <a:ext cx="24028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n3 = &lt; s3, 2, n1 &gt;</a:t>
            </a:r>
            <a:endParaRPr lang="en-US" sz="20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4263324" y="3973450"/>
            <a:ext cx="20695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n6 = &lt; s7</a:t>
            </a:r>
            <a:r>
              <a:rPr lang="en-US" sz="2000" b="1"/>
              <a:t>, 12, </a:t>
            </a:r>
            <a:r>
              <a:rPr lang="en-US" sz="2000" b="1" dirty="0"/>
              <a:t>n3 &gt;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272475" y="3610491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n</a:t>
            </a:r>
            <a:r>
              <a:rPr lang="en-US" altLang="zh-CN" sz="2000" b="1" dirty="0"/>
              <a:t>4</a:t>
            </a:r>
            <a:r>
              <a:rPr lang="en-US" sz="2000" b="1" dirty="0"/>
              <a:t> = &lt; s</a:t>
            </a:r>
            <a:r>
              <a:rPr lang="en-US" altLang="zh-CN" sz="2000" b="1" dirty="0"/>
              <a:t>4</a:t>
            </a:r>
            <a:r>
              <a:rPr lang="en-US" sz="2000" b="1" dirty="0"/>
              <a:t>, 1, n1 &gt;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184582" y="5007904"/>
            <a:ext cx="1954307" cy="402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n2 = &lt; s2, 2, n1 &gt;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190728" y="4667359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n1 = &lt; s1, 0, -- &gt;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178296" y="5362040"/>
            <a:ext cx="19725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n5 = &lt; s5, 4, n2 &gt;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176336" y="5668779"/>
            <a:ext cx="24028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n3 = &lt; s3, 2, n1 &gt;</a:t>
            </a:r>
            <a:endParaRPr lang="en-US" sz="20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6157689" y="5954382"/>
            <a:ext cx="20967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n6 = &lt; s7</a:t>
            </a:r>
            <a:r>
              <a:rPr lang="en-US" sz="2000" b="1"/>
              <a:t>, 12, </a:t>
            </a:r>
            <a:r>
              <a:rPr lang="en-US" sz="2000" b="1" dirty="0"/>
              <a:t>n3 &gt;</a:t>
            </a:r>
          </a:p>
        </p:txBody>
      </p:sp>
      <p:sp>
        <p:nvSpPr>
          <p:cNvPr id="31" name="Rectangle 30"/>
          <p:cNvSpPr/>
          <p:nvPr/>
        </p:nvSpPr>
        <p:spPr>
          <a:xfrm>
            <a:off x="6203865" y="4717574"/>
            <a:ext cx="2069233" cy="1886261"/>
          </a:xfrm>
          <a:prstGeom prst="rect">
            <a:avLst/>
          </a:prstGeom>
          <a:solidFill>
            <a:schemeClr val="accent1">
              <a:alpha val="6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8845524" y="5668779"/>
            <a:ext cx="23829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Ordered Sequence of</a:t>
            </a:r>
            <a:r>
              <a:rPr lang="zh-CN" altLang="en-US" sz="2000" b="1" dirty="0">
                <a:solidFill>
                  <a:srgbClr val="0070C0"/>
                </a:solidFill>
              </a:rPr>
              <a:t> </a:t>
            </a:r>
            <a:r>
              <a:rPr lang="en-US" sz="2000" b="1" dirty="0">
                <a:solidFill>
                  <a:srgbClr val="0070C0"/>
                </a:solidFill>
              </a:rPr>
              <a:t>States expanded</a:t>
            </a: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1695" y="57544"/>
            <a:ext cx="3017618" cy="3986780"/>
          </a:xfrm>
          <a:prstGeom prst="rect">
            <a:avLst/>
          </a:prstGeom>
        </p:spPr>
      </p:pic>
      <p:sp>
        <p:nvSpPr>
          <p:cNvPr id="34" name="Rectangle 33"/>
          <p:cNvSpPr/>
          <p:nvPr/>
        </p:nvSpPr>
        <p:spPr>
          <a:xfrm>
            <a:off x="4327053" y="3990983"/>
            <a:ext cx="1900511" cy="341607"/>
          </a:xfrm>
          <a:prstGeom prst="rect">
            <a:avLst/>
          </a:prstGeom>
          <a:solidFill>
            <a:srgbClr val="FF0000">
              <a:alpha val="2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2162768" y="3642320"/>
            <a:ext cx="1900511" cy="341607"/>
          </a:xfrm>
          <a:prstGeom prst="rect">
            <a:avLst/>
          </a:prstGeom>
          <a:solidFill>
            <a:srgbClr val="FF0000">
              <a:alpha val="2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1271551" y="1058927"/>
            <a:ext cx="1900511" cy="341607"/>
          </a:xfrm>
          <a:prstGeom prst="rect">
            <a:avLst/>
          </a:prstGeom>
          <a:solidFill>
            <a:srgbClr val="FF0000">
              <a:alpha val="2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6966599" y="201331"/>
            <a:ext cx="30704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depth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bound=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2</a:t>
            </a:r>
            <a:endParaRPr lang="en-US" sz="28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5994975" y="1138141"/>
            <a:ext cx="62754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The solution found by ID:   </a:t>
            </a:r>
          </a:p>
          <a:p>
            <a:r>
              <a:rPr lang="en-US" sz="2400" b="1" dirty="0"/>
              <a:t>s1 -&gt; s3 -&gt; s7 </a:t>
            </a:r>
          </a:p>
        </p:txBody>
      </p:sp>
    </p:spTree>
    <p:extLst>
      <p:ext uri="{BB962C8B-B14F-4D97-AF65-F5344CB8AC3E}">
        <p14:creationId xmlns:p14="http://schemas.microsoft.com/office/powerpoint/2010/main" val="1703271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/>
      <p:bldP spid="34" grpId="0" animBg="1"/>
      <p:bldP spid="35" grpId="0" animBg="1"/>
      <p:bldP spid="36" grpId="0" animBg="1"/>
      <p:bldP spid="3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083" y="703003"/>
            <a:ext cx="3017618" cy="398678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910932" y="1097553"/>
            <a:ext cx="62754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The solution found </a:t>
            </a:r>
            <a:r>
              <a:rPr lang="en-US" sz="2400" b="1"/>
              <a:t>by Iterative Deepening:   </a:t>
            </a:r>
            <a:endParaRPr lang="en-US" sz="2400" b="1" dirty="0"/>
          </a:p>
          <a:p>
            <a:r>
              <a:rPr lang="en-US" sz="2400" b="1" dirty="0"/>
              <a:t>s1 -&gt; s3 -&gt; s7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35964" y="2883231"/>
            <a:ext cx="3819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The solution is not optimal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4522427" y="3436236"/>
            <a:ext cx="81489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ID will be optimal if the costs are uniform, e.g. all costs are 1</a:t>
            </a:r>
          </a:p>
        </p:txBody>
      </p:sp>
    </p:spTree>
    <p:extLst>
      <p:ext uri="{BB962C8B-B14F-4D97-AF65-F5344CB8AC3E}">
        <p14:creationId xmlns:p14="http://schemas.microsoft.com/office/powerpoint/2010/main" val="2115024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EDD119B-6BFA-4C3F-90CE-97DAFD604E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024128" y="965199"/>
            <a:ext cx="6766078" cy="49276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1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Objectives of today’s workshop:</a:t>
            </a:r>
          </a:p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1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1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1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Question 1:  State Model</a:t>
            </a:r>
          </a:p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1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1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Question 2:  Blind Search </a:t>
            </a:r>
            <a:r>
              <a:rPr lang="en-US" altLang="zh-CN" sz="41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Algorithm</a:t>
            </a:r>
            <a:r>
              <a:rPr lang="en-US" sz="41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: BFS, DFS, ID  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C1572D0-F0FD-4D84-8F82-DC59140EB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38160" y="2057399"/>
            <a:ext cx="0" cy="2743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0672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940E4FA-F7A9-40AE-890A-4AA9909BD1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133" y="0"/>
            <a:ext cx="105937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3907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365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611ED33-7EE1-4EFA-B649-8DC655ADB5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73" t="4355" r="4844" b="5944"/>
          <a:stretch/>
        </p:blipFill>
        <p:spPr>
          <a:xfrm>
            <a:off x="779231" y="643467"/>
            <a:ext cx="10633537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08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38200" y="6318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State Model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8E35B83-1EC3-4F87-9D54-D86346335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7636" y="1957388"/>
            <a:ext cx="10396728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838200" y="2269173"/>
            <a:ext cx="10515600" cy="36599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bg1"/>
                </a:solidFill>
              </a:rPr>
              <a:t>• State space S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• Initial state s</a:t>
            </a:r>
            <a:r>
              <a:rPr lang="en-US" sz="2400" baseline="-25000" dirty="0">
                <a:solidFill>
                  <a:schemeClr val="bg1"/>
                </a:solidFill>
              </a:rPr>
              <a:t>0</a:t>
            </a:r>
            <a:r>
              <a:rPr lang="en-US" sz="2400" dirty="0">
                <a:solidFill>
                  <a:schemeClr val="bg1"/>
                </a:solidFill>
              </a:rPr>
              <a:t> ∈ S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• Set of goal states </a:t>
            </a:r>
            <a:r>
              <a:rPr lang="en-US" sz="2400" dirty="0" err="1">
                <a:solidFill>
                  <a:schemeClr val="bg1"/>
                </a:solidFill>
              </a:rPr>
              <a:t>s</a:t>
            </a:r>
            <a:r>
              <a:rPr lang="en-US" sz="2400" baseline="-25000" dirty="0" err="1">
                <a:solidFill>
                  <a:schemeClr val="bg1"/>
                </a:solidFill>
              </a:rPr>
              <a:t>G</a:t>
            </a:r>
            <a:r>
              <a:rPr lang="en-US" sz="2400" baseline="-250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⊆ S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bg1"/>
                </a:solidFill>
              </a:rPr>
              <a:t>• Applicable actions function A(s) for each state s ∈ S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bg1"/>
                </a:solidFill>
              </a:rPr>
              <a:t>• Transition function f (s, a) for s ∈ S and a ∈ A(s)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• Cost of each action c(a, s) for s ∈ S and a ∈ A(s)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0907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3225" y="643467"/>
            <a:ext cx="7605550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278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3035" y="609600"/>
            <a:ext cx="46078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Travelling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Salesman Problem</a:t>
            </a:r>
            <a:endParaRPr lang="en-US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6078070" y="609600"/>
            <a:ext cx="68311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Consider:</a:t>
            </a:r>
          </a:p>
          <a:p>
            <a:endParaRPr lang="en-US" altLang="zh-CN" sz="2400" dirty="0"/>
          </a:p>
          <a:p>
            <a:r>
              <a:rPr lang="en-US" sz="2400" dirty="0"/>
              <a:t>A set of cities </a:t>
            </a:r>
            <a:r>
              <a:rPr lang="en-US" sz="2400" b="1" dirty="0"/>
              <a:t>V </a:t>
            </a:r>
            <a:r>
              <a:rPr lang="en-US" sz="2400" dirty="0"/>
              <a:t>to visit in any order</a:t>
            </a:r>
          </a:p>
          <a:p>
            <a:r>
              <a:rPr lang="en-US" sz="2400" dirty="0"/>
              <a:t>A starting city location </a:t>
            </a:r>
            <a:r>
              <a:rPr lang="en-US" sz="2400" b="1" dirty="0" err="1"/>
              <a:t>v</a:t>
            </a:r>
            <a:r>
              <a:rPr lang="en-US" sz="2400" b="1" baseline="-25000" dirty="0" err="1"/>
              <a:t>start</a:t>
            </a:r>
            <a:endParaRPr lang="en-US" sz="2400" b="1" baseline="-25000" dirty="0"/>
          </a:p>
          <a:p>
            <a:r>
              <a:rPr lang="en-US" sz="2400" dirty="0"/>
              <a:t>A set of edges </a:t>
            </a:r>
            <a:r>
              <a:rPr lang="en-US" sz="2400" b="1" dirty="0"/>
              <a:t>E</a:t>
            </a:r>
            <a:r>
              <a:rPr lang="en-US" sz="2400" dirty="0"/>
              <a:t> specifying if there is an edge between two cities &lt;v, v’&gt;</a:t>
            </a:r>
            <a:endParaRPr lang="en-US" sz="2400" baseline="-25000" dirty="0"/>
          </a:p>
        </p:txBody>
      </p:sp>
      <p:sp>
        <p:nvSpPr>
          <p:cNvPr id="4" name="TextBox 3"/>
          <p:cNvSpPr txBox="1"/>
          <p:nvPr/>
        </p:nvSpPr>
        <p:spPr>
          <a:xfrm>
            <a:off x="6078070" y="3261864"/>
            <a:ext cx="55760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State space</a:t>
            </a:r>
          </a:p>
          <a:p>
            <a:r>
              <a:rPr lang="en-US" sz="2400" b="1" dirty="0"/>
              <a:t>{Current city, Visited cities}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8070" y="4436800"/>
            <a:ext cx="5365718" cy="51171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035" y="1747843"/>
            <a:ext cx="4178018" cy="3433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497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D72D4D1-076F-49D3-9889-EFC4F6D7C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38200" y="963877"/>
            <a:ext cx="3494362" cy="49302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State Model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976031" y="963877"/>
            <a:ext cx="6377769" cy="49302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• State space S</a:t>
            </a:r>
            <a:br>
              <a:rPr lang="en-US" sz="2400" dirty="0"/>
            </a:br>
            <a:r>
              <a:rPr lang="en-US" sz="2400" dirty="0"/>
              <a:t>• Initial state s</a:t>
            </a:r>
            <a:r>
              <a:rPr lang="en-US" sz="2400" baseline="-25000" dirty="0"/>
              <a:t>0</a:t>
            </a:r>
            <a:r>
              <a:rPr lang="en-US" sz="2400" dirty="0"/>
              <a:t> ∈ S</a:t>
            </a:r>
            <a:br>
              <a:rPr lang="en-US" sz="2400" dirty="0"/>
            </a:br>
            <a:r>
              <a:rPr lang="en-US" sz="2400" dirty="0"/>
              <a:t>• Set of goal states </a:t>
            </a:r>
            <a:r>
              <a:rPr lang="en-US" sz="2400" dirty="0" err="1"/>
              <a:t>s</a:t>
            </a:r>
            <a:r>
              <a:rPr lang="en-US" sz="2400" baseline="-25000" dirty="0" err="1"/>
              <a:t>G</a:t>
            </a:r>
            <a:r>
              <a:rPr lang="en-US" sz="2400" baseline="-25000" dirty="0"/>
              <a:t> </a:t>
            </a:r>
            <a:r>
              <a:rPr lang="en-US" sz="2400" dirty="0"/>
              <a:t>⊆ S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• Applicable actions function A(s) for each state s ∈ S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• Transition function f (s, a) for s ∈ S and a ∈ A(s)</a:t>
            </a:r>
            <a:br>
              <a:rPr lang="en-US" sz="2400" dirty="0"/>
            </a:br>
            <a:r>
              <a:rPr lang="en-US" sz="2400" dirty="0"/>
              <a:t>• Cost of each action c(a, s) for s ∈ S and a ∈ A(s)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182714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</TotalTime>
  <Words>2379</Words>
  <Application>Microsoft Office PowerPoint</Application>
  <PresentationFormat>Widescreen</PresentationFormat>
  <Paragraphs>347</Paragraphs>
  <Slides>24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COMP90054 AI Planning for Autonomy Workshop - 1</vt:lpstr>
      <vt:lpstr>About your tutor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COMP90054 AI Planning for Autonomy Workshop - 1</dc:title>
  <dc:creator>Abdul Mateen Ahmad Khan</dc:creator>
  <cp:lastModifiedBy>Abdul Mateen Ahmad Khan</cp:lastModifiedBy>
  <cp:revision>7</cp:revision>
  <dcterms:created xsi:type="dcterms:W3CDTF">2020-08-08T09:50:55Z</dcterms:created>
  <dcterms:modified xsi:type="dcterms:W3CDTF">2020-08-11T02:06:00Z</dcterms:modified>
</cp:coreProperties>
</file>