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varScale="1">
        <p:scale>
          <a:sx n="70" d="100"/>
          <a:sy n="70" d="100"/>
        </p:scale>
        <p:origin x="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s-CO"/>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711A243-A572-41EF-B4E4-DA91A851F397}" type="slidenum">
              <a:rPr lang="es-CO" smtClean="0"/>
              <a:t>‹Nº›</a:t>
            </a:fld>
            <a:endParaRPr lang="es-CO"/>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4301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194394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a:xfrm>
            <a:off x="6536187" y="6315949"/>
            <a:ext cx="3814856" cy="365125"/>
          </a:xfrm>
        </p:spPr>
        <p:txBody>
          <a:bodyPr/>
          <a:lstStyle/>
          <a:p>
            <a:endParaRPr lang="es-CO"/>
          </a:p>
        </p:txBody>
      </p:sp>
      <p:sp>
        <p:nvSpPr>
          <p:cNvPr id="6" name="Slide Number Placeholder 5"/>
          <p:cNvSpPr>
            <a:spLocks noGrp="1"/>
          </p:cNvSpPr>
          <p:nvPr>
            <p:ph type="sldNum" sz="quarter" idx="12"/>
          </p:nvPr>
        </p:nvSpPr>
        <p:spPr>
          <a:xfrm>
            <a:off x="11784011" y="5607592"/>
            <a:ext cx="407988" cy="365125"/>
          </a:xfrm>
        </p:spPr>
        <p:txBody>
          <a:bodyPr/>
          <a:lstStyle/>
          <a:p>
            <a:fld id="{6711A243-A572-41EF-B4E4-DA91A851F397}" type="slidenum">
              <a:rPr lang="es-CO" smtClean="0"/>
              <a:t>‹Nº›</a:t>
            </a:fld>
            <a:endParaRPr lang="es-CO"/>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15692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105463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1364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CB6C402-8673-454E-AAF7-754BBC0D1710}" type="datetimeFigureOut">
              <a:rPr lang="es-CO" smtClean="0"/>
              <a:t>17/02/2020</a:t>
            </a:fld>
            <a:endParaRPr lang="es-CO"/>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s-CO"/>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711A243-A572-41EF-B4E4-DA91A851F397}" type="slidenum">
              <a:rPr lang="es-CO" smtClean="0"/>
              <a:t>‹Nº›</a:t>
            </a:fld>
            <a:endParaRPr lang="es-CO"/>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6807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6C402-8673-454E-AAF7-754BBC0D1710}" type="datetimeFigureOut">
              <a:rPr lang="es-CO" smtClean="0"/>
              <a:t>17/02/2020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145446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6C402-8673-454E-AAF7-754BBC0D1710}" type="datetimeFigureOut">
              <a:rPr lang="es-CO" smtClean="0"/>
              <a:t>17/02/2020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200863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6C402-8673-454E-AAF7-754BBC0D1710}" type="datetimeFigureOut">
              <a:rPr lang="es-CO" smtClean="0"/>
              <a:t>17/02/2020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89801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6C402-8673-454E-AAF7-754BBC0D1710}" type="datetimeFigureOut">
              <a:rPr lang="es-CO" smtClean="0"/>
              <a:t>17/02/2020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298823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6C402-8673-454E-AAF7-754BBC0D1710}" type="datetimeFigureOut">
              <a:rPr lang="es-CO" smtClean="0"/>
              <a:t>17/02/2020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64947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6C402-8673-454E-AAF7-754BBC0D1710}" type="datetimeFigureOut">
              <a:rPr lang="es-CO" smtClean="0"/>
              <a:t>17/02/2020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11A243-A572-41EF-B4E4-DA91A851F397}" type="slidenum">
              <a:rPr lang="es-CO" smtClean="0"/>
              <a:t>‹Nº›</a:t>
            </a:fld>
            <a:endParaRPr lang="es-CO"/>
          </a:p>
        </p:txBody>
      </p:sp>
    </p:spTree>
    <p:extLst>
      <p:ext uri="{BB962C8B-B14F-4D97-AF65-F5344CB8AC3E}">
        <p14:creationId xmlns:p14="http://schemas.microsoft.com/office/powerpoint/2010/main" val="258700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CB6C402-8673-454E-AAF7-754BBC0D1710}" type="datetimeFigureOut">
              <a:rPr lang="es-CO" smtClean="0"/>
              <a:t>17/02/2020</a:t>
            </a:fld>
            <a:endParaRPr lang="es-CO"/>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s-CO"/>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711A243-A572-41EF-B4E4-DA91A851F397}" type="slidenum">
              <a:rPr lang="es-CO" smtClean="0"/>
              <a:t>‹Nº›</a:t>
            </a:fld>
            <a:endParaRPr lang="es-CO"/>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6415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1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0FD93-A3F2-4515-A038-930E7CC5A78E}"/>
              </a:ext>
            </a:extLst>
          </p:cNvPr>
          <p:cNvSpPr>
            <a:spLocks noGrp="1"/>
          </p:cNvSpPr>
          <p:nvPr>
            <p:ph type="ctrTitle"/>
          </p:nvPr>
        </p:nvSpPr>
        <p:spPr/>
        <p:txBody>
          <a:bodyPr>
            <a:normAutofit/>
          </a:bodyPr>
          <a:lstStyle/>
          <a:p>
            <a:r>
              <a:rPr lang="es-CO" dirty="0"/>
              <a:t>Análisis compra de </a:t>
            </a:r>
            <a:r>
              <a:rPr lang="es-CO" dirty="0" smtClean="0"/>
              <a:t>cartera</a:t>
            </a:r>
            <a:endParaRPr lang="es-CO" dirty="0"/>
          </a:p>
        </p:txBody>
      </p:sp>
      <p:sp>
        <p:nvSpPr>
          <p:cNvPr id="3" name="Subtitle 2">
            <a:extLst>
              <a:ext uri="{FF2B5EF4-FFF2-40B4-BE49-F238E27FC236}">
                <a16:creationId xmlns:a16="http://schemas.microsoft.com/office/drawing/2014/main" xmlns="" id="{4DA09C4E-9D1F-4559-A86E-BAB8118B388D}"/>
              </a:ext>
            </a:extLst>
          </p:cNvPr>
          <p:cNvSpPr>
            <a:spLocks noGrp="1"/>
          </p:cNvSpPr>
          <p:nvPr>
            <p:ph type="subTitle" idx="1"/>
          </p:nvPr>
        </p:nvSpPr>
        <p:spPr/>
        <p:txBody>
          <a:bodyPr/>
          <a:lstStyle/>
          <a:p>
            <a:r>
              <a:rPr lang="es-CO" dirty="0"/>
              <a:t>Andrés Mauricio Mendoza Espinosa</a:t>
            </a:r>
          </a:p>
        </p:txBody>
      </p:sp>
    </p:spTree>
    <p:extLst>
      <p:ext uri="{BB962C8B-B14F-4D97-AF65-F5344CB8AC3E}">
        <p14:creationId xmlns:p14="http://schemas.microsoft.com/office/powerpoint/2010/main" val="246004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xmlns="" id="{42CC13A2-EB66-4633-B959-14E0A3A32EB0}"/>
              </a:ext>
            </a:extLst>
          </p:cNvPr>
          <p:cNvPicPr>
            <a:picLocks noChangeAspect="1"/>
          </p:cNvPicPr>
          <p:nvPr/>
        </p:nvPicPr>
        <p:blipFill rotWithShape="1">
          <a:blip r:embed="rId2"/>
          <a:srcRect l="19375" t="37037" r="68020" b="45924"/>
          <a:stretch/>
        </p:blipFill>
        <p:spPr>
          <a:xfrm>
            <a:off x="9418881" y="5130442"/>
            <a:ext cx="1432227" cy="1088564"/>
          </a:xfrm>
          <a:prstGeom prst="rect">
            <a:avLst/>
          </a:prstGeom>
        </p:spPr>
      </p:pic>
      <p:sp>
        <p:nvSpPr>
          <p:cNvPr id="2" name="Title 1">
            <a:extLst>
              <a:ext uri="{FF2B5EF4-FFF2-40B4-BE49-F238E27FC236}">
                <a16:creationId xmlns:a16="http://schemas.microsoft.com/office/drawing/2014/main" xmlns="" id="{9D80A56E-9714-4268-9CBF-63D10C6ABA07}"/>
              </a:ext>
            </a:extLst>
          </p:cNvPr>
          <p:cNvSpPr>
            <a:spLocks noGrp="1"/>
          </p:cNvSpPr>
          <p:nvPr>
            <p:ph type="title"/>
          </p:nvPr>
        </p:nvSpPr>
        <p:spPr>
          <a:xfrm>
            <a:off x="0" y="33074"/>
            <a:ext cx="10396882" cy="671945"/>
          </a:xfrm>
        </p:spPr>
        <p:txBody>
          <a:bodyPr>
            <a:normAutofit/>
          </a:bodyPr>
          <a:lstStyle/>
          <a:p>
            <a:pPr algn="l"/>
            <a:r>
              <a:rPr lang="es-CO" sz="4000" dirty="0"/>
              <a:t>Manejo base de datos</a:t>
            </a:r>
          </a:p>
        </p:txBody>
      </p:sp>
      <p:pic>
        <p:nvPicPr>
          <p:cNvPr id="5" name="Picture 4">
            <a:extLst>
              <a:ext uri="{FF2B5EF4-FFF2-40B4-BE49-F238E27FC236}">
                <a16:creationId xmlns:a16="http://schemas.microsoft.com/office/drawing/2014/main" xmlns="" id="{B7BD3880-943B-40D9-BC0B-33B7F1FEA54D}"/>
              </a:ext>
            </a:extLst>
          </p:cNvPr>
          <p:cNvPicPr>
            <a:picLocks noChangeAspect="1"/>
          </p:cNvPicPr>
          <p:nvPr/>
        </p:nvPicPr>
        <p:blipFill rotWithShape="1">
          <a:blip r:embed="rId3"/>
          <a:srcRect l="20000" t="42218" r="62727" b="29283"/>
          <a:stretch/>
        </p:blipFill>
        <p:spPr>
          <a:xfrm>
            <a:off x="585028" y="923292"/>
            <a:ext cx="3875733" cy="3595255"/>
          </a:xfrm>
          <a:prstGeom prst="rect">
            <a:avLst/>
          </a:prstGeom>
        </p:spPr>
      </p:pic>
      <p:pic>
        <p:nvPicPr>
          <p:cNvPr id="6" name="Picture 5">
            <a:extLst>
              <a:ext uri="{FF2B5EF4-FFF2-40B4-BE49-F238E27FC236}">
                <a16:creationId xmlns:a16="http://schemas.microsoft.com/office/drawing/2014/main" xmlns="" id="{E4E4DD32-370B-4C78-AB05-4DF4A46C7AB6}"/>
              </a:ext>
            </a:extLst>
          </p:cNvPr>
          <p:cNvPicPr>
            <a:picLocks noChangeAspect="1"/>
          </p:cNvPicPr>
          <p:nvPr/>
        </p:nvPicPr>
        <p:blipFill rotWithShape="1">
          <a:blip r:embed="rId4"/>
          <a:srcRect l="19659" t="41006" r="53750" b="27039"/>
          <a:stretch/>
        </p:blipFill>
        <p:spPr>
          <a:xfrm>
            <a:off x="4841672" y="641691"/>
            <a:ext cx="3293118" cy="2225078"/>
          </a:xfrm>
          <a:prstGeom prst="rect">
            <a:avLst/>
          </a:prstGeom>
        </p:spPr>
      </p:pic>
      <p:pic>
        <p:nvPicPr>
          <p:cNvPr id="7" name="Picture 6">
            <a:extLst>
              <a:ext uri="{FF2B5EF4-FFF2-40B4-BE49-F238E27FC236}">
                <a16:creationId xmlns:a16="http://schemas.microsoft.com/office/drawing/2014/main" xmlns="" id="{20C41B0F-76E5-4706-834A-CC64A334E9A8}"/>
              </a:ext>
            </a:extLst>
          </p:cNvPr>
          <p:cNvPicPr>
            <a:picLocks noChangeAspect="1"/>
          </p:cNvPicPr>
          <p:nvPr/>
        </p:nvPicPr>
        <p:blipFill rotWithShape="1">
          <a:blip r:embed="rId5"/>
          <a:srcRect l="20114" t="40601" r="53863" b="24028"/>
          <a:stretch/>
        </p:blipFill>
        <p:spPr>
          <a:xfrm>
            <a:off x="5032395" y="3168947"/>
            <a:ext cx="2911673" cy="2225078"/>
          </a:xfrm>
          <a:prstGeom prst="rect">
            <a:avLst/>
          </a:prstGeom>
        </p:spPr>
      </p:pic>
      <p:sp>
        <p:nvSpPr>
          <p:cNvPr id="9" name="TextBox 8">
            <a:extLst>
              <a:ext uri="{FF2B5EF4-FFF2-40B4-BE49-F238E27FC236}">
                <a16:creationId xmlns:a16="http://schemas.microsoft.com/office/drawing/2014/main" xmlns="" id="{11180618-A5E9-4BCC-AF1E-7134F12DAC80}"/>
              </a:ext>
            </a:extLst>
          </p:cNvPr>
          <p:cNvSpPr txBox="1"/>
          <p:nvPr/>
        </p:nvSpPr>
        <p:spPr>
          <a:xfrm>
            <a:off x="505692" y="4652131"/>
            <a:ext cx="3875733" cy="1477328"/>
          </a:xfrm>
          <a:prstGeom prst="rect">
            <a:avLst/>
          </a:prstGeom>
          <a:noFill/>
        </p:spPr>
        <p:txBody>
          <a:bodyPr wrap="square" rtlCol="0">
            <a:spAutoFit/>
          </a:bodyPr>
          <a:lstStyle/>
          <a:p>
            <a:pPr algn="just"/>
            <a:r>
              <a:rPr lang="es-CO" dirty="0"/>
              <a:t>Se observa que los datos de compra de cartera se encuentran distribuidos de forma casi equitativa en la muestra, lo cual es óptimo para realizar algoritmos de aprendizaje supervisados.</a:t>
            </a:r>
          </a:p>
        </p:txBody>
      </p:sp>
      <p:pic>
        <p:nvPicPr>
          <p:cNvPr id="10" name="Picture 9">
            <a:extLst>
              <a:ext uri="{FF2B5EF4-FFF2-40B4-BE49-F238E27FC236}">
                <a16:creationId xmlns:a16="http://schemas.microsoft.com/office/drawing/2014/main" xmlns="" id="{DDA39FA7-99C1-4F39-8F40-EC8F8EC83C40}"/>
              </a:ext>
            </a:extLst>
          </p:cNvPr>
          <p:cNvPicPr>
            <a:picLocks noChangeAspect="1"/>
          </p:cNvPicPr>
          <p:nvPr/>
        </p:nvPicPr>
        <p:blipFill rotWithShape="1">
          <a:blip r:embed="rId6"/>
          <a:srcRect l="19660" t="32156" r="68210" b="52122"/>
          <a:stretch/>
        </p:blipFill>
        <p:spPr>
          <a:xfrm>
            <a:off x="5032395" y="5454281"/>
            <a:ext cx="1853124" cy="1350355"/>
          </a:xfrm>
          <a:prstGeom prst="rect">
            <a:avLst/>
          </a:prstGeom>
        </p:spPr>
      </p:pic>
      <p:sp>
        <p:nvSpPr>
          <p:cNvPr id="11" name="TextBox 10">
            <a:extLst>
              <a:ext uri="{FF2B5EF4-FFF2-40B4-BE49-F238E27FC236}">
                <a16:creationId xmlns:a16="http://schemas.microsoft.com/office/drawing/2014/main" xmlns="" id="{AC73BAFB-F260-4712-8386-3DBD2DCF06FC}"/>
              </a:ext>
            </a:extLst>
          </p:cNvPr>
          <p:cNvSpPr txBox="1"/>
          <p:nvPr/>
        </p:nvSpPr>
        <p:spPr>
          <a:xfrm>
            <a:off x="6982690" y="5549097"/>
            <a:ext cx="1549387" cy="1077218"/>
          </a:xfrm>
          <a:prstGeom prst="rect">
            <a:avLst/>
          </a:prstGeom>
          <a:noFill/>
        </p:spPr>
        <p:txBody>
          <a:bodyPr wrap="square" rtlCol="0">
            <a:spAutoFit/>
          </a:bodyPr>
          <a:lstStyle/>
          <a:p>
            <a:r>
              <a:rPr lang="es-CO" sz="1600" dirty="0"/>
              <a:t>Variable que se puede modelar como categórica</a:t>
            </a:r>
          </a:p>
        </p:txBody>
      </p:sp>
      <p:sp>
        <p:nvSpPr>
          <p:cNvPr id="12" name="TextBox 11">
            <a:extLst>
              <a:ext uri="{FF2B5EF4-FFF2-40B4-BE49-F238E27FC236}">
                <a16:creationId xmlns:a16="http://schemas.microsoft.com/office/drawing/2014/main" xmlns="" id="{981755B8-0F52-4335-969E-325F01A51044}"/>
              </a:ext>
            </a:extLst>
          </p:cNvPr>
          <p:cNvSpPr txBox="1"/>
          <p:nvPr/>
        </p:nvSpPr>
        <p:spPr>
          <a:xfrm>
            <a:off x="5045996" y="2823053"/>
            <a:ext cx="3088793" cy="338554"/>
          </a:xfrm>
          <a:prstGeom prst="rect">
            <a:avLst/>
          </a:prstGeom>
          <a:noFill/>
        </p:spPr>
        <p:txBody>
          <a:bodyPr wrap="square" rtlCol="0">
            <a:spAutoFit/>
          </a:bodyPr>
          <a:lstStyle/>
          <a:p>
            <a:r>
              <a:rPr lang="es-CO" sz="1600" dirty="0"/>
              <a:t>ACT_ LAB -&gt;Variable Categórica</a:t>
            </a:r>
          </a:p>
        </p:txBody>
      </p:sp>
      <p:sp>
        <p:nvSpPr>
          <p:cNvPr id="14" name="TextBox 13">
            <a:extLst>
              <a:ext uri="{FF2B5EF4-FFF2-40B4-BE49-F238E27FC236}">
                <a16:creationId xmlns:a16="http://schemas.microsoft.com/office/drawing/2014/main" xmlns="" id="{21384EB8-944B-4F5A-A4BA-908044BCE6EB}"/>
              </a:ext>
            </a:extLst>
          </p:cNvPr>
          <p:cNvSpPr txBox="1"/>
          <p:nvPr/>
        </p:nvSpPr>
        <p:spPr>
          <a:xfrm>
            <a:off x="8339113" y="2401407"/>
            <a:ext cx="3676299" cy="830997"/>
          </a:xfrm>
          <a:prstGeom prst="rect">
            <a:avLst/>
          </a:prstGeom>
          <a:noFill/>
        </p:spPr>
        <p:txBody>
          <a:bodyPr wrap="square" rtlCol="0">
            <a:spAutoFit/>
          </a:bodyPr>
          <a:lstStyle/>
          <a:p>
            <a:pPr algn="just"/>
            <a:r>
              <a:rPr lang="es-CO" sz="1600" dirty="0"/>
              <a:t>Score Crediticio variable cuantitativa continua, no se observan datos atípicos</a:t>
            </a:r>
          </a:p>
        </p:txBody>
      </p:sp>
      <p:pic>
        <p:nvPicPr>
          <p:cNvPr id="15" name="Picture 14">
            <a:extLst>
              <a:ext uri="{FF2B5EF4-FFF2-40B4-BE49-F238E27FC236}">
                <a16:creationId xmlns:a16="http://schemas.microsoft.com/office/drawing/2014/main" xmlns="" id="{7B1A2712-A1BB-4DAD-954D-96EDB79E961C}"/>
              </a:ext>
            </a:extLst>
          </p:cNvPr>
          <p:cNvPicPr>
            <a:picLocks noChangeAspect="1"/>
          </p:cNvPicPr>
          <p:nvPr/>
        </p:nvPicPr>
        <p:blipFill rotWithShape="1">
          <a:blip r:embed="rId7"/>
          <a:srcRect l="18785" t="49441" r="54204" b="20454"/>
          <a:stretch/>
        </p:blipFill>
        <p:spPr>
          <a:xfrm>
            <a:off x="8634889" y="622006"/>
            <a:ext cx="2972083" cy="1862414"/>
          </a:xfrm>
          <a:prstGeom prst="rect">
            <a:avLst/>
          </a:prstGeom>
        </p:spPr>
      </p:pic>
      <p:pic>
        <p:nvPicPr>
          <p:cNvPr id="16" name="Picture 15">
            <a:extLst>
              <a:ext uri="{FF2B5EF4-FFF2-40B4-BE49-F238E27FC236}">
                <a16:creationId xmlns:a16="http://schemas.microsoft.com/office/drawing/2014/main" xmlns="" id="{AC30C5B8-AA68-497F-A5A0-2506BE6202B2}"/>
              </a:ext>
            </a:extLst>
          </p:cNvPr>
          <p:cNvPicPr>
            <a:picLocks noChangeAspect="1"/>
          </p:cNvPicPr>
          <p:nvPr/>
        </p:nvPicPr>
        <p:blipFill rotWithShape="1">
          <a:blip r:embed="rId8"/>
          <a:srcRect l="19773" t="48048" r="54091" b="20454"/>
          <a:stretch/>
        </p:blipFill>
        <p:spPr>
          <a:xfrm>
            <a:off x="8583989" y="3032331"/>
            <a:ext cx="3186546" cy="2159090"/>
          </a:xfrm>
          <a:prstGeom prst="rect">
            <a:avLst/>
          </a:prstGeom>
        </p:spPr>
      </p:pic>
      <p:sp>
        <p:nvSpPr>
          <p:cNvPr id="17" name="TextBox 16">
            <a:extLst>
              <a:ext uri="{FF2B5EF4-FFF2-40B4-BE49-F238E27FC236}">
                <a16:creationId xmlns:a16="http://schemas.microsoft.com/office/drawing/2014/main" xmlns="" id="{8CEF116D-8FDB-45D5-9E47-F4EA8C142B80}"/>
              </a:ext>
            </a:extLst>
          </p:cNvPr>
          <p:cNvSpPr txBox="1"/>
          <p:nvPr/>
        </p:nvSpPr>
        <p:spPr>
          <a:xfrm>
            <a:off x="8532077" y="6222491"/>
            <a:ext cx="3676299" cy="584775"/>
          </a:xfrm>
          <a:prstGeom prst="rect">
            <a:avLst/>
          </a:prstGeom>
          <a:noFill/>
        </p:spPr>
        <p:txBody>
          <a:bodyPr wrap="square" rtlCol="0">
            <a:spAutoFit/>
          </a:bodyPr>
          <a:lstStyle/>
          <a:p>
            <a:pPr algn="just"/>
            <a:r>
              <a:rPr lang="es-CO" sz="1600" dirty="0"/>
              <a:t>Distribución de Ingresos presenta datos atípicos en la muestra</a:t>
            </a:r>
          </a:p>
        </p:txBody>
      </p:sp>
      <p:sp>
        <p:nvSpPr>
          <p:cNvPr id="19" name="Rectangle 18">
            <a:extLst>
              <a:ext uri="{FF2B5EF4-FFF2-40B4-BE49-F238E27FC236}">
                <a16:creationId xmlns:a16="http://schemas.microsoft.com/office/drawing/2014/main" xmlns="" id="{11AF2D2F-D8C6-4A9D-B104-68CC81706E39}"/>
              </a:ext>
            </a:extLst>
          </p:cNvPr>
          <p:cNvSpPr/>
          <p:nvPr/>
        </p:nvSpPr>
        <p:spPr>
          <a:xfrm>
            <a:off x="9418881" y="5980064"/>
            <a:ext cx="1380015" cy="242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nector: Elbow 20">
            <a:extLst>
              <a:ext uri="{FF2B5EF4-FFF2-40B4-BE49-F238E27FC236}">
                <a16:creationId xmlns:a16="http://schemas.microsoft.com/office/drawing/2014/main" xmlns="" id="{D1CEBCBD-825E-4E97-B7DD-F3A7C2786CE7}"/>
              </a:ext>
            </a:extLst>
          </p:cNvPr>
          <p:cNvCxnSpPr>
            <a:cxnSpLocks/>
            <a:stCxn id="19" idx="1"/>
          </p:cNvCxnSpPr>
          <p:nvPr/>
        </p:nvCxnSpPr>
        <p:spPr>
          <a:xfrm rot="10800000" flipV="1">
            <a:off x="9003755" y="6101277"/>
            <a:ext cx="415126" cy="187115"/>
          </a:xfrm>
          <a:prstGeom prst="bentConnector3">
            <a:avLst>
              <a:gd name="adj1" fmla="val 98649"/>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459E645E-A94C-40A9-97B1-60357AB96F70}"/>
              </a:ext>
            </a:extLst>
          </p:cNvPr>
          <p:cNvSpPr txBox="1"/>
          <p:nvPr/>
        </p:nvSpPr>
        <p:spPr>
          <a:xfrm>
            <a:off x="505691" y="4197927"/>
            <a:ext cx="1239981" cy="369332"/>
          </a:xfrm>
          <a:prstGeom prst="rect">
            <a:avLst/>
          </a:prstGeom>
          <a:noFill/>
        </p:spPr>
        <p:txBody>
          <a:bodyPr wrap="square" rtlCol="0">
            <a:spAutoFit/>
          </a:bodyPr>
          <a:lstStyle/>
          <a:p>
            <a:r>
              <a:rPr lang="es-CO" dirty="0"/>
              <a:t>N=10693</a:t>
            </a:r>
          </a:p>
        </p:txBody>
      </p:sp>
      <p:sp>
        <p:nvSpPr>
          <p:cNvPr id="28" name="TextBox 27">
            <a:extLst>
              <a:ext uri="{FF2B5EF4-FFF2-40B4-BE49-F238E27FC236}">
                <a16:creationId xmlns:a16="http://schemas.microsoft.com/office/drawing/2014/main" xmlns="" id="{19E0C542-CD1D-4CB3-A612-CB924963C942}"/>
              </a:ext>
            </a:extLst>
          </p:cNvPr>
          <p:cNvSpPr txBox="1"/>
          <p:nvPr/>
        </p:nvSpPr>
        <p:spPr>
          <a:xfrm>
            <a:off x="6046689" y="216348"/>
            <a:ext cx="6248399" cy="369332"/>
          </a:xfrm>
          <a:prstGeom prst="rect">
            <a:avLst/>
          </a:prstGeom>
          <a:noFill/>
        </p:spPr>
        <p:txBody>
          <a:bodyPr wrap="square" rtlCol="0">
            <a:spAutoFit/>
          </a:bodyPr>
          <a:lstStyle/>
          <a:p>
            <a:r>
              <a:rPr lang="es-CO" b="1" dirty="0"/>
              <a:t>Exploración de características variables dependientes</a:t>
            </a:r>
          </a:p>
        </p:txBody>
      </p:sp>
      <p:pic>
        <p:nvPicPr>
          <p:cNvPr id="29" name="Picture 28">
            <a:extLst>
              <a:ext uri="{FF2B5EF4-FFF2-40B4-BE49-F238E27FC236}">
                <a16:creationId xmlns:a16="http://schemas.microsoft.com/office/drawing/2014/main" xmlns="" id="{355664B7-731B-44B3-92D0-32EB0F16AA8D}"/>
              </a:ext>
            </a:extLst>
          </p:cNvPr>
          <p:cNvPicPr>
            <a:picLocks noChangeAspect="1"/>
          </p:cNvPicPr>
          <p:nvPr/>
        </p:nvPicPr>
        <p:blipFill rotWithShape="1">
          <a:blip r:embed="rId9"/>
          <a:srcRect l="20000" t="38513" r="67708" b="45924"/>
          <a:stretch/>
        </p:blipFill>
        <p:spPr>
          <a:xfrm>
            <a:off x="9314025" y="1033226"/>
            <a:ext cx="1082857" cy="770847"/>
          </a:xfrm>
          <a:prstGeom prst="rect">
            <a:avLst/>
          </a:prstGeom>
        </p:spPr>
      </p:pic>
    </p:spTree>
    <p:extLst>
      <p:ext uri="{BB962C8B-B14F-4D97-AF65-F5344CB8AC3E}">
        <p14:creationId xmlns:p14="http://schemas.microsoft.com/office/powerpoint/2010/main" val="228158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BCE28-2DFC-4932-ADAB-225DD96E674F}"/>
              </a:ext>
            </a:extLst>
          </p:cNvPr>
          <p:cNvSpPr>
            <a:spLocks noGrp="1"/>
          </p:cNvSpPr>
          <p:nvPr>
            <p:ph type="title"/>
          </p:nvPr>
        </p:nvSpPr>
        <p:spPr>
          <a:xfrm>
            <a:off x="290944" y="0"/>
            <a:ext cx="11152909" cy="825777"/>
          </a:xfrm>
        </p:spPr>
        <p:txBody>
          <a:bodyPr>
            <a:normAutofit/>
          </a:bodyPr>
          <a:lstStyle/>
          <a:p>
            <a:pPr algn="l"/>
            <a:r>
              <a:rPr lang="es-CO" sz="4000" dirty="0"/>
              <a:t>Manejo Bases de Datos</a:t>
            </a:r>
          </a:p>
        </p:txBody>
      </p:sp>
      <p:pic>
        <p:nvPicPr>
          <p:cNvPr id="4" name="Picture 3">
            <a:extLst>
              <a:ext uri="{FF2B5EF4-FFF2-40B4-BE49-F238E27FC236}">
                <a16:creationId xmlns:a16="http://schemas.microsoft.com/office/drawing/2014/main" xmlns="" id="{7EBB314B-1020-4B84-8EF2-811BDEDB35B0}"/>
              </a:ext>
            </a:extLst>
          </p:cNvPr>
          <p:cNvPicPr>
            <a:picLocks noChangeAspect="1"/>
          </p:cNvPicPr>
          <p:nvPr/>
        </p:nvPicPr>
        <p:blipFill rotWithShape="1">
          <a:blip r:embed="rId2"/>
          <a:srcRect l="19205" t="42622" r="53068" b="26050"/>
          <a:stretch/>
        </p:blipFill>
        <p:spPr>
          <a:xfrm>
            <a:off x="5070649" y="3594956"/>
            <a:ext cx="2528678" cy="1606333"/>
          </a:xfrm>
          <a:prstGeom prst="rect">
            <a:avLst/>
          </a:prstGeom>
        </p:spPr>
      </p:pic>
      <p:sp>
        <p:nvSpPr>
          <p:cNvPr id="5" name="TextBox 4">
            <a:extLst>
              <a:ext uri="{FF2B5EF4-FFF2-40B4-BE49-F238E27FC236}">
                <a16:creationId xmlns:a16="http://schemas.microsoft.com/office/drawing/2014/main" xmlns="" id="{9990FEFD-CA60-457E-8446-850235BFD971}"/>
              </a:ext>
            </a:extLst>
          </p:cNvPr>
          <p:cNvSpPr txBox="1"/>
          <p:nvPr/>
        </p:nvSpPr>
        <p:spPr>
          <a:xfrm>
            <a:off x="387927" y="2013328"/>
            <a:ext cx="11222183" cy="1200329"/>
          </a:xfrm>
          <a:prstGeom prst="rect">
            <a:avLst/>
          </a:prstGeom>
          <a:noFill/>
        </p:spPr>
        <p:txBody>
          <a:bodyPr wrap="square" rtlCol="0">
            <a:spAutoFit/>
          </a:bodyPr>
          <a:lstStyle/>
          <a:p>
            <a:r>
              <a:rPr lang="es-CO" dirty="0"/>
              <a:t>Algunas variables presentan datos atípicos o datos vacíos que podrían llegar a ser un problema en los algoritmos de entrenamiento, para corregir estos datos se realizó:</a:t>
            </a:r>
          </a:p>
          <a:p>
            <a:pPr marL="285750" indent="-285750">
              <a:buFont typeface="Arial" panose="020B0604020202020204" pitchFamily="34" charset="0"/>
              <a:buChar char="•"/>
            </a:pPr>
            <a:r>
              <a:rPr lang="es-CO" dirty="0"/>
              <a:t>Variables Categóricas : Se reemplazaron estos datos por la moda.</a:t>
            </a:r>
          </a:p>
          <a:p>
            <a:pPr marL="285750" indent="-285750">
              <a:buFont typeface="Arial" panose="020B0604020202020204" pitchFamily="34" charset="0"/>
              <a:buChar char="•"/>
            </a:pPr>
            <a:r>
              <a:rPr lang="es-CO" dirty="0"/>
              <a:t>Variables numéricas: Se reemplazaron estos datos por la mediana.</a:t>
            </a:r>
          </a:p>
        </p:txBody>
      </p:sp>
      <p:sp>
        <p:nvSpPr>
          <p:cNvPr id="6" name="TextBox 5">
            <a:extLst>
              <a:ext uri="{FF2B5EF4-FFF2-40B4-BE49-F238E27FC236}">
                <a16:creationId xmlns:a16="http://schemas.microsoft.com/office/drawing/2014/main" xmlns="" id="{CAD75C5A-E1E1-4AD6-867D-17325C1E7C94}"/>
              </a:ext>
            </a:extLst>
          </p:cNvPr>
          <p:cNvSpPr txBox="1"/>
          <p:nvPr/>
        </p:nvSpPr>
        <p:spPr>
          <a:xfrm>
            <a:off x="387927" y="565725"/>
            <a:ext cx="11152909" cy="1477328"/>
          </a:xfrm>
          <a:prstGeom prst="rect">
            <a:avLst/>
          </a:prstGeom>
          <a:noFill/>
        </p:spPr>
        <p:txBody>
          <a:bodyPr wrap="square" rtlCol="0">
            <a:spAutoFit/>
          </a:bodyPr>
          <a:lstStyle/>
          <a:p>
            <a:r>
              <a:rPr lang="es-CO" dirty="0"/>
              <a:t>Como conclusión preliminar se observa que muchas de las posibles variables explicativas presentan una distribución con alta asimetría y datos atípicos principalmente de valores extremos positivos. Así mismo existen variables numéricas que a través de la muestra toman  muy pocos valores, por lo cual y para evitar problemas en los algoritmos de entrenamiento se tratarán como variables categóricas, estas variables son: EDAD, MORA_DAV, MORA_SF para los tres </a:t>
            </a:r>
            <a:r>
              <a:rPr lang="es-CO" i="1" dirty="0" err="1"/>
              <a:t>lags</a:t>
            </a:r>
            <a:r>
              <a:rPr lang="es-CO" dirty="0"/>
              <a:t>.</a:t>
            </a:r>
          </a:p>
        </p:txBody>
      </p:sp>
      <p:sp>
        <p:nvSpPr>
          <p:cNvPr id="7" name="TextBox 6">
            <a:extLst>
              <a:ext uri="{FF2B5EF4-FFF2-40B4-BE49-F238E27FC236}">
                <a16:creationId xmlns:a16="http://schemas.microsoft.com/office/drawing/2014/main" xmlns="" id="{5B449A5E-5AEC-406C-9C77-A391A9F5E768}"/>
              </a:ext>
            </a:extLst>
          </p:cNvPr>
          <p:cNvSpPr txBox="1"/>
          <p:nvPr/>
        </p:nvSpPr>
        <p:spPr>
          <a:xfrm>
            <a:off x="595745" y="3429000"/>
            <a:ext cx="2895600" cy="369332"/>
          </a:xfrm>
          <a:prstGeom prst="rect">
            <a:avLst/>
          </a:prstGeom>
          <a:noFill/>
        </p:spPr>
        <p:txBody>
          <a:bodyPr wrap="square" rtlCol="0">
            <a:spAutoFit/>
          </a:bodyPr>
          <a:lstStyle/>
          <a:p>
            <a:r>
              <a:rPr lang="es-CO" b="1" dirty="0"/>
              <a:t>Detección vacíos y Outliers</a:t>
            </a:r>
          </a:p>
        </p:txBody>
      </p:sp>
      <p:sp>
        <p:nvSpPr>
          <p:cNvPr id="8" name="TextBox 7">
            <a:extLst>
              <a:ext uri="{FF2B5EF4-FFF2-40B4-BE49-F238E27FC236}">
                <a16:creationId xmlns:a16="http://schemas.microsoft.com/office/drawing/2014/main" xmlns="" id="{CDEC0D8B-0060-42CF-8A63-BD57CF2A6A47}"/>
              </a:ext>
            </a:extLst>
          </p:cNvPr>
          <p:cNvSpPr txBox="1"/>
          <p:nvPr/>
        </p:nvSpPr>
        <p:spPr>
          <a:xfrm>
            <a:off x="997527" y="3976255"/>
            <a:ext cx="2895600" cy="2308324"/>
          </a:xfrm>
          <a:prstGeom prst="rect">
            <a:avLst/>
          </a:prstGeom>
          <a:noFill/>
        </p:spPr>
        <p:txBody>
          <a:bodyPr wrap="square" rtlCol="0">
            <a:spAutoFit/>
          </a:bodyPr>
          <a:lstStyle/>
          <a:p>
            <a:pPr marL="285750" indent="-285750">
              <a:buFont typeface="Arial" panose="020B0604020202020204" pitchFamily="34" charset="0"/>
              <a:buChar char="•"/>
            </a:pPr>
            <a:r>
              <a:rPr lang="es-CO" sz="1400" dirty="0"/>
              <a:t>Vacíos: Se seleccionan datos vacíos, indefinidos e inconsistentes</a:t>
            </a:r>
          </a:p>
          <a:p>
            <a:pPr marL="285750" indent="-285750">
              <a:buFont typeface="Arial" panose="020B0604020202020204" pitchFamily="34" charset="0"/>
              <a:buChar char="•"/>
            </a:pPr>
            <a:r>
              <a:rPr lang="es-CO" sz="1400" dirty="0"/>
              <a:t>Outliers: Algoritmo IQR. Se seleccionó este algoritmo porque permite de manera simple detectar outliers, es de fácil aplicación y funciona correctamente.</a:t>
            </a:r>
          </a:p>
          <a:p>
            <a:pPr marL="285750" indent="-285750">
              <a:buFont typeface="Arial" panose="020B0604020202020204" pitchFamily="34" charset="0"/>
              <a:buChar char="•"/>
            </a:pPr>
            <a:endParaRPr lang="es-CO" dirty="0"/>
          </a:p>
        </p:txBody>
      </p:sp>
      <p:sp>
        <p:nvSpPr>
          <p:cNvPr id="9" name="Arrow: Right 8">
            <a:extLst>
              <a:ext uri="{FF2B5EF4-FFF2-40B4-BE49-F238E27FC236}">
                <a16:creationId xmlns:a16="http://schemas.microsoft.com/office/drawing/2014/main" xmlns="" id="{B8D36943-A1CB-4477-A95C-1F6831B7DA23}"/>
              </a:ext>
            </a:extLst>
          </p:cNvPr>
          <p:cNvSpPr/>
          <p:nvPr/>
        </p:nvSpPr>
        <p:spPr>
          <a:xfrm>
            <a:off x="3841170" y="4401208"/>
            <a:ext cx="692728" cy="36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a:extLst>
              <a:ext uri="{FF2B5EF4-FFF2-40B4-BE49-F238E27FC236}">
                <a16:creationId xmlns:a16="http://schemas.microsoft.com/office/drawing/2014/main" xmlns="" id="{207B895F-5382-4AA0-A223-E01BD5970B33}"/>
              </a:ext>
            </a:extLst>
          </p:cNvPr>
          <p:cNvSpPr/>
          <p:nvPr/>
        </p:nvSpPr>
        <p:spPr>
          <a:xfrm>
            <a:off x="7394822" y="3225624"/>
            <a:ext cx="2997937" cy="369332"/>
          </a:xfrm>
          <a:prstGeom prst="rect">
            <a:avLst/>
          </a:prstGeom>
        </p:spPr>
        <p:txBody>
          <a:bodyPr wrap="none">
            <a:spAutoFit/>
          </a:bodyPr>
          <a:lstStyle/>
          <a:p>
            <a:r>
              <a:rPr lang="es-CO" b="1" dirty="0"/>
              <a:t>Eliminación </a:t>
            </a:r>
            <a:r>
              <a:rPr lang="es-CO" b="1" i="1" dirty="0"/>
              <a:t>Outliers y </a:t>
            </a:r>
            <a:r>
              <a:rPr lang="es-CO" b="1" dirty="0" err="1"/>
              <a:t>vacios</a:t>
            </a:r>
            <a:endParaRPr lang="es-CO" b="1" dirty="0"/>
          </a:p>
        </p:txBody>
      </p:sp>
      <p:pic>
        <p:nvPicPr>
          <p:cNvPr id="11" name="Picture 10">
            <a:extLst>
              <a:ext uri="{FF2B5EF4-FFF2-40B4-BE49-F238E27FC236}">
                <a16:creationId xmlns:a16="http://schemas.microsoft.com/office/drawing/2014/main" xmlns="" id="{A2DC6339-278A-4FCD-A4B8-D96B245DCEC3}"/>
              </a:ext>
            </a:extLst>
          </p:cNvPr>
          <p:cNvPicPr>
            <a:picLocks noChangeAspect="1"/>
          </p:cNvPicPr>
          <p:nvPr/>
        </p:nvPicPr>
        <p:blipFill rotWithShape="1">
          <a:blip r:embed="rId3"/>
          <a:srcRect l="20568" t="29347" r="53295" b="37570"/>
          <a:stretch/>
        </p:blipFill>
        <p:spPr>
          <a:xfrm>
            <a:off x="5070649" y="5223629"/>
            <a:ext cx="2528678" cy="1691013"/>
          </a:xfrm>
          <a:prstGeom prst="rect">
            <a:avLst/>
          </a:prstGeom>
        </p:spPr>
      </p:pic>
      <p:sp>
        <p:nvSpPr>
          <p:cNvPr id="12" name="Arrow: Right 11">
            <a:extLst>
              <a:ext uri="{FF2B5EF4-FFF2-40B4-BE49-F238E27FC236}">
                <a16:creationId xmlns:a16="http://schemas.microsoft.com/office/drawing/2014/main" xmlns="" id="{22E568FB-C4BA-44C3-B326-AE18781D95AA}"/>
              </a:ext>
            </a:extLst>
          </p:cNvPr>
          <p:cNvSpPr/>
          <p:nvPr/>
        </p:nvSpPr>
        <p:spPr>
          <a:xfrm>
            <a:off x="7715244" y="4893031"/>
            <a:ext cx="84166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Picture 12">
            <a:extLst>
              <a:ext uri="{FF2B5EF4-FFF2-40B4-BE49-F238E27FC236}">
                <a16:creationId xmlns:a16="http://schemas.microsoft.com/office/drawing/2014/main" xmlns="" id="{F11C27BE-EC29-443D-BAE0-255A953023DC}"/>
              </a:ext>
            </a:extLst>
          </p:cNvPr>
          <p:cNvPicPr>
            <a:picLocks noChangeAspect="1"/>
          </p:cNvPicPr>
          <p:nvPr/>
        </p:nvPicPr>
        <p:blipFill rotWithShape="1">
          <a:blip r:embed="rId4"/>
          <a:srcRect l="19546" t="53141" r="68068" b="30562"/>
          <a:stretch/>
        </p:blipFill>
        <p:spPr>
          <a:xfrm>
            <a:off x="6170191" y="3923208"/>
            <a:ext cx="1133158" cy="838218"/>
          </a:xfrm>
          <a:prstGeom prst="rect">
            <a:avLst/>
          </a:prstGeom>
        </p:spPr>
      </p:pic>
      <p:pic>
        <p:nvPicPr>
          <p:cNvPr id="14" name="Picture 13">
            <a:extLst>
              <a:ext uri="{FF2B5EF4-FFF2-40B4-BE49-F238E27FC236}">
                <a16:creationId xmlns:a16="http://schemas.microsoft.com/office/drawing/2014/main" xmlns="" id="{2F7BF333-09C7-463B-81E1-9489D2726DD1}"/>
              </a:ext>
            </a:extLst>
          </p:cNvPr>
          <p:cNvPicPr>
            <a:picLocks noChangeAspect="1"/>
          </p:cNvPicPr>
          <p:nvPr/>
        </p:nvPicPr>
        <p:blipFill rotWithShape="1">
          <a:blip r:embed="rId5"/>
          <a:srcRect l="19659" t="46858" r="68068" b="36143"/>
          <a:stretch/>
        </p:blipFill>
        <p:spPr>
          <a:xfrm>
            <a:off x="6241434" y="5570621"/>
            <a:ext cx="1153388" cy="898181"/>
          </a:xfrm>
          <a:prstGeom prst="rect">
            <a:avLst/>
          </a:prstGeom>
        </p:spPr>
      </p:pic>
      <p:pic>
        <p:nvPicPr>
          <p:cNvPr id="15" name="Picture 14">
            <a:extLst>
              <a:ext uri="{FF2B5EF4-FFF2-40B4-BE49-F238E27FC236}">
                <a16:creationId xmlns:a16="http://schemas.microsoft.com/office/drawing/2014/main" xmlns="" id="{EBEC41CB-8EAC-4523-ACA7-074D7B4B680F}"/>
              </a:ext>
            </a:extLst>
          </p:cNvPr>
          <p:cNvPicPr>
            <a:picLocks noChangeAspect="1"/>
          </p:cNvPicPr>
          <p:nvPr/>
        </p:nvPicPr>
        <p:blipFill rotWithShape="1">
          <a:blip r:embed="rId6"/>
          <a:srcRect l="18678" t="24145" r="53359" b="11484"/>
          <a:stretch/>
        </p:blipFill>
        <p:spPr>
          <a:xfrm>
            <a:off x="8784771" y="3641872"/>
            <a:ext cx="2409702" cy="3118834"/>
          </a:xfrm>
          <a:prstGeom prst="rect">
            <a:avLst/>
          </a:prstGeom>
        </p:spPr>
      </p:pic>
      <p:pic>
        <p:nvPicPr>
          <p:cNvPr id="17" name="Picture 16">
            <a:extLst>
              <a:ext uri="{FF2B5EF4-FFF2-40B4-BE49-F238E27FC236}">
                <a16:creationId xmlns:a16="http://schemas.microsoft.com/office/drawing/2014/main" xmlns="" id="{6B0A7BFE-B960-477D-AD2C-8A66C452BDE5}"/>
              </a:ext>
            </a:extLst>
          </p:cNvPr>
          <p:cNvPicPr>
            <a:picLocks noChangeAspect="1"/>
          </p:cNvPicPr>
          <p:nvPr/>
        </p:nvPicPr>
        <p:blipFill rotWithShape="1">
          <a:blip r:embed="rId7"/>
          <a:srcRect l="36334" t="38034" r="43646" b="28642"/>
          <a:stretch/>
        </p:blipFill>
        <p:spPr>
          <a:xfrm>
            <a:off x="10112963" y="3933353"/>
            <a:ext cx="873991" cy="817928"/>
          </a:xfrm>
          <a:prstGeom prst="rect">
            <a:avLst/>
          </a:prstGeom>
        </p:spPr>
      </p:pic>
      <p:pic>
        <p:nvPicPr>
          <p:cNvPr id="18" name="Picture 17">
            <a:extLst>
              <a:ext uri="{FF2B5EF4-FFF2-40B4-BE49-F238E27FC236}">
                <a16:creationId xmlns:a16="http://schemas.microsoft.com/office/drawing/2014/main" xmlns="" id="{71B441D7-F8A0-465C-A88D-0D92EA759A21}"/>
              </a:ext>
            </a:extLst>
          </p:cNvPr>
          <p:cNvPicPr>
            <a:picLocks noChangeAspect="1"/>
          </p:cNvPicPr>
          <p:nvPr/>
        </p:nvPicPr>
        <p:blipFill rotWithShape="1">
          <a:blip r:embed="rId8"/>
          <a:srcRect l="19211" t="58806" r="68535" b="25445"/>
          <a:stretch/>
        </p:blipFill>
        <p:spPr>
          <a:xfrm>
            <a:off x="9929582" y="5622911"/>
            <a:ext cx="926354" cy="669364"/>
          </a:xfrm>
          <a:prstGeom prst="rect">
            <a:avLst/>
          </a:prstGeom>
        </p:spPr>
      </p:pic>
    </p:spTree>
    <p:extLst>
      <p:ext uri="{BB962C8B-B14F-4D97-AF65-F5344CB8AC3E}">
        <p14:creationId xmlns:p14="http://schemas.microsoft.com/office/powerpoint/2010/main" val="39734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2D32176-4A43-4780-BD2F-41C079D1F304}"/>
              </a:ext>
            </a:extLst>
          </p:cNvPr>
          <p:cNvSpPr>
            <a:spLocks noGrp="1"/>
          </p:cNvSpPr>
          <p:nvPr>
            <p:ph type="title"/>
          </p:nvPr>
        </p:nvSpPr>
        <p:spPr>
          <a:xfrm>
            <a:off x="290944" y="0"/>
            <a:ext cx="11152909" cy="825777"/>
          </a:xfrm>
        </p:spPr>
        <p:txBody>
          <a:bodyPr>
            <a:normAutofit/>
          </a:bodyPr>
          <a:lstStyle/>
          <a:p>
            <a:pPr algn="l"/>
            <a:r>
              <a:rPr lang="es-CO" sz="4000" dirty="0"/>
              <a:t>Visualización de Información</a:t>
            </a:r>
          </a:p>
        </p:txBody>
      </p:sp>
      <p:pic>
        <p:nvPicPr>
          <p:cNvPr id="5" name="Picture 4">
            <a:extLst>
              <a:ext uri="{FF2B5EF4-FFF2-40B4-BE49-F238E27FC236}">
                <a16:creationId xmlns:a16="http://schemas.microsoft.com/office/drawing/2014/main" xmlns="" id="{AA938807-3CB4-4708-BD27-3EA629A8DCE7}"/>
              </a:ext>
            </a:extLst>
          </p:cNvPr>
          <p:cNvPicPr>
            <a:picLocks noChangeAspect="1"/>
          </p:cNvPicPr>
          <p:nvPr/>
        </p:nvPicPr>
        <p:blipFill rotWithShape="1">
          <a:blip r:embed="rId2"/>
          <a:srcRect l="27292" t="30730" r="40312" b="16466"/>
          <a:stretch/>
        </p:blipFill>
        <p:spPr>
          <a:xfrm>
            <a:off x="748147" y="825777"/>
            <a:ext cx="3298043" cy="3022323"/>
          </a:xfrm>
          <a:prstGeom prst="rect">
            <a:avLst/>
          </a:prstGeom>
        </p:spPr>
      </p:pic>
      <p:sp>
        <p:nvSpPr>
          <p:cNvPr id="6" name="TextBox 5">
            <a:extLst>
              <a:ext uri="{FF2B5EF4-FFF2-40B4-BE49-F238E27FC236}">
                <a16:creationId xmlns:a16="http://schemas.microsoft.com/office/drawing/2014/main" xmlns="" id="{038F058D-2B54-4B62-A64A-4010AB4FD041}"/>
              </a:ext>
            </a:extLst>
          </p:cNvPr>
          <p:cNvSpPr txBox="1"/>
          <p:nvPr/>
        </p:nvSpPr>
        <p:spPr>
          <a:xfrm>
            <a:off x="748147" y="3848100"/>
            <a:ext cx="3479800" cy="2308324"/>
          </a:xfrm>
          <a:prstGeom prst="rect">
            <a:avLst/>
          </a:prstGeom>
          <a:noFill/>
        </p:spPr>
        <p:txBody>
          <a:bodyPr wrap="square" rtlCol="0">
            <a:spAutoFit/>
          </a:bodyPr>
          <a:lstStyle/>
          <a:p>
            <a:r>
              <a:rPr lang="es-CO" sz="1600" dirty="0"/>
              <a:t>Se observa que ciertas variables numéricas presentan alta correlación, por lo que no aportarían información extra si se adicionan como variables independientes al problema:</a:t>
            </a:r>
          </a:p>
          <a:p>
            <a:r>
              <a:rPr lang="es-CO" sz="1600" dirty="0"/>
              <a:t>Variables correlacionadas-&gt;</a:t>
            </a:r>
          </a:p>
          <a:p>
            <a:r>
              <a:rPr lang="es-CO" sz="1600" dirty="0"/>
              <a:t>SALDO_SF_ACT, SALDO_SF_ANT</a:t>
            </a:r>
          </a:p>
          <a:p>
            <a:r>
              <a:rPr lang="es-CO" sz="1600" dirty="0"/>
              <a:t>SALDO_DAV_ACT,SALDO_DAV_ANT</a:t>
            </a:r>
          </a:p>
          <a:p>
            <a:r>
              <a:rPr lang="es-CO" sz="1600" dirty="0"/>
              <a:t>QUANTO,CUPO_SF,CUPO_DAV</a:t>
            </a:r>
          </a:p>
        </p:txBody>
      </p:sp>
      <p:pic>
        <p:nvPicPr>
          <p:cNvPr id="8" name="Picture 7">
            <a:extLst>
              <a:ext uri="{FF2B5EF4-FFF2-40B4-BE49-F238E27FC236}">
                <a16:creationId xmlns:a16="http://schemas.microsoft.com/office/drawing/2014/main" xmlns="" id="{68DC321B-A0F6-4936-AA01-92624CF983D0}"/>
              </a:ext>
            </a:extLst>
          </p:cNvPr>
          <p:cNvPicPr>
            <a:picLocks noChangeAspect="1"/>
          </p:cNvPicPr>
          <p:nvPr/>
        </p:nvPicPr>
        <p:blipFill rotWithShape="1">
          <a:blip r:embed="rId3"/>
          <a:srcRect l="23435" t="27366" r="44562" b="16385"/>
          <a:stretch/>
        </p:blipFill>
        <p:spPr>
          <a:xfrm>
            <a:off x="4900178" y="961399"/>
            <a:ext cx="3063877" cy="3027689"/>
          </a:xfrm>
          <a:prstGeom prst="rect">
            <a:avLst/>
          </a:prstGeom>
        </p:spPr>
      </p:pic>
      <p:sp>
        <p:nvSpPr>
          <p:cNvPr id="9" name="TextBox 8">
            <a:extLst>
              <a:ext uri="{FF2B5EF4-FFF2-40B4-BE49-F238E27FC236}">
                <a16:creationId xmlns:a16="http://schemas.microsoft.com/office/drawing/2014/main" xmlns="" id="{A1E97CCB-AC41-4117-92BE-90D446A92F1A}"/>
              </a:ext>
            </a:extLst>
          </p:cNvPr>
          <p:cNvSpPr txBox="1"/>
          <p:nvPr/>
        </p:nvSpPr>
        <p:spPr>
          <a:xfrm>
            <a:off x="4955177" y="4136571"/>
            <a:ext cx="3008878" cy="2585323"/>
          </a:xfrm>
          <a:prstGeom prst="rect">
            <a:avLst/>
          </a:prstGeom>
          <a:noFill/>
        </p:spPr>
        <p:txBody>
          <a:bodyPr wrap="square" rtlCol="0">
            <a:spAutoFit/>
          </a:bodyPr>
          <a:lstStyle/>
          <a:p>
            <a:r>
              <a:rPr lang="es-CO" dirty="0"/>
              <a:t>Se observa mediante la distribución de probabilidad conjunta de las variables que se consideraron más representativas que la mayor proporción de los datos se encuentra en un SCORE cerca de 800, una baja antigüedad e ingresos relativamente bajos.</a:t>
            </a:r>
          </a:p>
        </p:txBody>
      </p:sp>
      <p:pic>
        <p:nvPicPr>
          <p:cNvPr id="10" name="Picture 9">
            <a:extLst>
              <a:ext uri="{FF2B5EF4-FFF2-40B4-BE49-F238E27FC236}">
                <a16:creationId xmlns:a16="http://schemas.microsoft.com/office/drawing/2014/main" xmlns="" id="{A186C2CC-7F70-4891-9C3A-2B34693F2555}"/>
              </a:ext>
            </a:extLst>
          </p:cNvPr>
          <p:cNvPicPr>
            <a:picLocks noChangeAspect="1"/>
          </p:cNvPicPr>
          <p:nvPr/>
        </p:nvPicPr>
        <p:blipFill rotWithShape="1">
          <a:blip r:embed="rId4"/>
          <a:srcRect l="22386" t="22411" r="37955" b="14001"/>
          <a:stretch/>
        </p:blipFill>
        <p:spPr>
          <a:xfrm>
            <a:off x="8367485" y="880304"/>
            <a:ext cx="3670738" cy="3309003"/>
          </a:xfrm>
          <a:prstGeom prst="rect">
            <a:avLst/>
          </a:prstGeom>
        </p:spPr>
      </p:pic>
      <p:sp>
        <p:nvSpPr>
          <p:cNvPr id="11" name="TextBox 10">
            <a:extLst>
              <a:ext uri="{FF2B5EF4-FFF2-40B4-BE49-F238E27FC236}">
                <a16:creationId xmlns:a16="http://schemas.microsoft.com/office/drawing/2014/main" xmlns="" id="{C4D8C157-EDD5-4659-A6A7-7D5AF97378DE}"/>
              </a:ext>
            </a:extLst>
          </p:cNvPr>
          <p:cNvSpPr txBox="1"/>
          <p:nvPr/>
        </p:nvSpPr>
        <p:spPr>
          <a:xfrm>
            <a:off x="8367485" y="4189307"/>
            <a:ext cx="3479800" cy="2308324"/>
          </a:xfrm>
          <a:prstGeom prst="rect">
            <a:avLst/>
          </a:prstGeom>
          <a:noFill/>
        </p:spPr>
        <p:txBody>
          <a:bodyPr wrap="square" rtlCol="0">
            <a:spAutoFit/>
          </a:bodyPr>
          <a:lstStyle/>
          <a:p>
            <a:r>
              <a:rPr lang="es-CO" sz="1600" dirty="0"/>
              <a:t>Se observa una alta correlación entre las variables </a:t>
            </a:r>
            <a:r>
              <a:rPr lang="es-CO" sz="1600" dirty="0" err="1"/>
              <a:t>dummies</a:t>
            </a:r>
            <a:r>
              <a:rPr lang="es-CO" sz="1600" dirty="0"/>
              <a:t> de MORA_DAV con todos sus </a:t>
            </a:r>
            <a:r>
              <a:rPr lang="es-CO" sz="1600" dirty="0" err="1"/>
              <a:t>lags</a:t>
            </a:r>
            <a:r>
              <a:rPr lang="es-CO" sz="1600" dirty="0"/>
              <a:t>, MORA_SF con todos sus </a:t>
            </a:r>
            <a:r>
              <a:rPr lang="es-CO" sz="1600" dirty="0" err="1"/>
              <a:t>lags</a:t>
            </a:r>
            <a:r>
              <a:rPr lang="es-CO" sz="1600" dirty="0"/>
              <a:t> y NUM_CONS con todos sus </a:t>
            </a:r>
            <a:r>
              <a:rPr lang="es-CO" sz="1600" dirty="0" err="1"/>
              <a:t>lags</a:t>
            </a:r>
            <a:r>
              <a:rPr lang="es-CO" sz="1600" dirty="0"/>
              <a:t>.</a:t>
            </a:r>
          </a:p>
          <a:p>
            <a:r>
              <a:rPr lang="es-CO" sz="1600" dirty="0"/>
              <a:t>Para evitar información no necesario y reducir el número de variables, se considera solamente usar una de estas variables.</a:t>
            </a:r>
          </a:p>
        </p:txBody>
      </p:sp>
    </p:spTree>
    <p:extLst>
      <p:ext uri="{BB962C8B-B14F-4D97-AF65-F5344CB8AC3E}">
        <p14:creationId xmlns:p14="http://schemas.microsoft.com/office/powerpoint/2010/main" val="296462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5C5044E-4253-4D94-9373-DAA36712D9BE}"/>
              </a:ext>
            </a:extLst>
          </p:cNvPr>
          <p:cNvSpPr>
            <a:spLocks noGrp="1"/>
          </p:cNvSpPr>
          <p:nvPr>
            <p:ph type="title"/>
          </p:nvPr>
        </p:nvSpPr>
        <p:spPr>
          <a:xfrm>
            <a:off x="290944" y="0"/>
            <a:ext cx="11152909" cy="825777"/>
          </a:xfrm>
        </p:spPr>
        <p:txBody>
          <a:bodyPr>
            <a:normAutofit/>
          </a:bodyPr>
          <a:lstStyle/>
          <a:p>
            <a:pPr algn="l"/>
            <a:r>
              <a:rPr lang="es-CO" sz="4000" dirty="0"/>
              <a:t>Visualización de Información</a:t>
            </a:r>
          </a:p>
        </p:txBody>
      </p:sp>
      <p:pic>
        <p:nvPicPr>
          <p:cNvPr id="5" name="Picture 4">
            <a:extLst>
              <a:ext uri="{FF2B5EF4-FFF2-40B4-BE49-F238E27FC236}">
                <a16:creationId xmlns:a16="http://schemas.microsoft.com/office/drawing/2014/main" xmlns="" id="{F65BC546-B3AA-4DDA-B115-BB54A3FBED30}"/>
              </a:ext>
            </a:extLst>
          </p:cNvPr>
          <p:cNvPicPr>
            <a:picLocks noChangeAspect="1"/>
          </p:cNvPicPr>
          <p:nvPr/>
        </p:nvPicPr>
        <p:blipFill rotWithShape="1">
          <a:blip r:embed="rId2"/>
          <a:srcRect l="22955" t="42016" r="50000" b="21602"/>
          <a:stretch/>
        </p:blipFill>
        <p:spPr>
          <a:xfrm>
            <a:off x="581890" y="685799"/>
            <a:ext cx="3297382" cy="2493819"/>
          </a:xfrm>
          <a:prstGeom prst="rect">
            <a:avLst/>
          </a:prstGeom>
        </p:spPr>
      </p:pic>
      <p:sp>
        <p:nvSpPr>
          <p:cNvPr id="6" name="TextBox 5">
            <a:extLst>
              <a:ext uri="{FF2B5EF4-FFF2-40B4-BE49-F238E27FC236}">
                <a16:creationId xmlns:a16="http://schemas.microsoft.com/office/drawing/2014/main" xmlns="" id="{00E9A05E-5F72-412C-8557-52A93EAD06CC}"/>
              </a:ext>
            </a:extLst>
          </p:cNvPr>
          <p:cNvSpPr txBox="1"/>
          <p:nvPr/>
        </p:nvSpPr>
        <p:spPr>
          <a:xfrm>
            <a:off x="429490" y="3179618"/>
            <a:ext cx="3602182" cy="954107"/>
          </a:xfrm>
          <a:prstGeom prst="rect">
            <a:avLst/>
          </a:prstGeom>
          <a:noFill/>
        </p:spPr>
        <p:txBody>
          <a:bodyPr wrap="square" rtlCol="0">
            <a:spAutoFit/>
          </a:bodyPr>
          <a:lstStyle/>
          <a:p>
            <a:r>
              <a:rPr lang="es-CO" sz="1400" dirty="0"/>
              <a:t>Se observa que cuando las edades son altas al igual que los ingresos, parece haber una mayor probabilidad de realizar compra de cartera</a:t>
            </a:r>
          </a:p>
        </p:txBody>
      </p:sp>
      <p:pic>
        <p:nvPicPr>
          <p:cNvPr id="7" name="Picture 6">
            <a:extLst>
              <a:ext uri="{FF2B5EF4-FFF2-40B4-BE49-F238E27FC236}">
                <a16:creationId xmlns:a16="http://schemas.microsoft.com/office/drawing/2014/main" xmlns="" id="{55C11F4C-4552-4A66-8D80-FDAD1E64B510}"/>
              </a:ext>
            </a:extLst>
          </p:cNvPr>
          <p:cNvPicPr>
            <a:picLocks noChangeAspect="1"/>
          </p:cNvPicPr>
          <p:nvPr/>
        </p:nvPicPr>
        <p:blipFill rotWithShape="1">
          <a:blip r:embed="rId3"/>
          <a:srcRect l="22500" t="38984" r="50455" b="24230"/>
          <a:stretch/>
        </p:blipFill>
        <p:spPr>
          <a:xfrm>
            <a:off x="4190465" y="685799"/>
            <a:ext cx="3623497" cy="2521528"/>
          </a:xfrm>
          <a:prstGeom prst="rect">
            <a:avLst/>
          </a:prstGeom>
        </p:spPr>
      </p:pic>
      <p:sp>
        <p:nvSpPr>
          <p:cNvPr id="8" name="TextBox 7">
            <a:extLst>
              <a:ext uri="{FF2B5EF4-FFF2-40B4-BE49-F238E27FC236}">
                <a16:creationId xmlns:a16="http://schemas.microsoft.com/office/drawing/2014/main" xmlns="" id="{18CE8EF2-2D4C-417B-8685-A5BDE190D108}"/>
              </a:ext>
            </a:extLst>
          </p:cNvPr>
          <p:cNvSpPr txBox="1"/>
          <p:nvPr/>
        </p:nvSpPr>
        <p:spPr>
          <a:xfrm>
            <a:off x="4190465" y="3207327"/>
            <a:ext cx="3602182" cy="738664"/>
          </a:xfrm>
          <a:prstGeom prst="rect">
            <a:avLst/>
          </a:prstGeom>
          <a:noFill/>
        </p:spPr>
        <p:txBody>
          <a:bodyPr wrap="square" rtlCol="0">
            <a:spAutoFit/>
          </a:bodyPr>
          <a:lstStyle/>
          <a:p>
            <a:r>
              <a:rPr lang="es-CO" sz="1400" dirty="0"/>
              <a:t>Al aumentar conjuntamente EDAD y SCORE, parece ser que aumenta la probabilidad de que exista una compra de cartera</a:t>
            </a:r>
          </a:p>
        </p:txBody>
      </p:sp>
      <p:pic>
        <p:nvPicPr>
          <p:cNvPr id="11" name="Picture 10">
            <a:extLst>
              <a:ext uri="{FF2B5EF4-FFF2-40B4-BE49-F238E27FC236}">
                <a16:creationId xmlns:a16="http://schemas.microsoft.com/office/drawing/2014/main" xmlns="" id="{EC2966D8-B4DB-4244-8358-641B7CF84EB4}"/>
              </a:ext>
            </a:extLst>
          </p:cNvPr>
          <p:cNvPicPr>
            <a:picLocks noChangeAspect="1"/>
          </p:cNvPicPr>
          <p:nvPr/>
        </p:nvPicPr>
        <p:blipFill rotWithShape="1">
          <a:blip r:embed="rId4"/>
          <a:srcRect l="22955" t="35751" r="50000" b="26857"/>
          <a:stretch/>
        </p:blipFill>
        <p:spPr>
          <a:xfrm>
            <a:off x="8222671" y="616528"/>
            <a:ext cx="3297382" cy="2563090"/>
          </a:xfrm>
          <a:prstGeom prst="rect">
            <a:avLst/>
          </a:prstGeom>
        </p:spPr>
      </p:pic>
      <p:sp>
        <p:nvSpPr>
          <p:cNvPr id="12" name="TextBox 11">
            <a:extLst>
              <a:ext uri="{FF2B5EF4-FFF2-40B4-BE49-F238E27FC236}">
                <a16:creationId xmlns:a16="http://schemas.microsoft.com/office/drawing/2014/main" xmlns="" id="{4443AE54-E98B-4576-BE0A-C56F7290C79D}"/>
              </a:ext>
            </a:extLst>
          </p:cNvPr>
          <p:cNvSpPr txBox="1"/>
          <p:nvPr/>
        </p:nvSpPr>
        <p:spPr>
          <a:xfrm>
            <a:off x="8160328" y="3207327"/>
            <a:ext cx="3602182" cy="738664"/>
          </a:xfrm>
          <a:prstGeom prst="rect">
            <a:avLst/>
          </a:prstGeom>
          <a:noFill/>
        </p:spPr>
        <p:txBody>
          <a:bodyPr wrap="square" rtlCol="0">
            <a:spAutoFit/>
          </a:bodyPr>
          <a:lstStyle/>
          <a:p>
            <a:r>
              <a:rPr lang="es-CO" sz="1400" dirty="0"/>
              <a:t>Los Empleados con alto cupo en Davivienda parece ser una población en donde se compra la cartera, es decir un mercado objetivo.</a:t>
            </a:r>
          </a:p>
        </p:txBody>
      </p:sp>
      <p:pic>
        <p:nvPicPr>
          <p:cNvPr id="13" name="Picture 12">
            <a:extLst>
              <a:ext uri="{FF2B5EF4-FFF2-40B4-BE49-F238E27FC236}">
                <a16:creationId xmlns:a16="http://schemas.microsoft.com/office/drawing/2014/main" xmlns="" id="{A7B33514-2D8C-4102-BEBC-8726BA28036E}"/>
              </a:ext>
            </a:extLst>
          </p:cNvPr>
          <p:cNvPicPr>
            <a:picLocks noChangeAspect="1"/>
          </p:cNvPicPr>
          <p:nvPr/>
        </p:nvPicPr>
        <p:blipFill rotWithShape="1">
          <a:blip r:embed="rId5"/>
          <a:srcRect l="21477" t="38378" r="54886" b="24230"/>
          <a:stretch/>
        </p:blipFill>
        <p:spPr>
          <a:xfrm>
            <a:off x="1503216" y="4133725"/>
            <a:ext cx="2133601" cy="1897673"/>
          </a:xfrm>
          <a:prstGeom prst="rect">
            <a:avLst/>
          </a:prstGeom>
        </p:spPr>
      </p:pic>
      <p:sp>
        <p:nvSpPr>
          <p:cNvPr id="14" name="TextBox 13">
            <a:extLst>
              <a:ext uri="{FF2B5EF4-FFF2-40B4-BE49-F238E27FC236}">
                <a16:creationId xmlns:a16="http://schemas.microsoft.com/office/drawing/2014/main" xmlns="" id="{EAFFD0E4-25AF-44BE-A8C5-5F5520AA249B}"/>
              </a:ext>
            </a:extLst>
          </p:cNvPr>
          <p:cNvSpPr txBox="1"/>
          <p:nvPr/>
        </p:nvSpPr>
        <p:spPr>
          <a:xfrm>
            <a:off x="152397" y="6273225"/>
            <a:ext cx="4821384" cy="584775"/>
          </a:xfrm>
          <a:prstGeom prst="rect">
            <a:avLst/>
          </a:prstGeom>
          <a:noFill/>
        </p:spPr>
        <p:txBody>
          <a:bodyPr wrap="square" rtlCol="0">
            <a:spAutoFit/>
          </a:bodyPr>
          <a:lstStyle/>
          <a:p>
            <a:r>
              <a:rPr lang="es-CO" sz="1600" dirty="0"/>
              <a:t>Parece haber más probabilidad de compra de Cartera en quienes tengan mayor saldo en el Sector financiero.</a:t>
            </a:r>
          </a:p>
        </p:txBody>
      </p:sp>
      <p:pic>
        <p:nvPicPr>
          <p:cNvPr id="15" name="Picture 14">
            <a:extLst>
              <a:ext uri="{FF2B5EF4-FFF2-40B4-BE49-F238E27FC236}">
                <a16:creationId xmlns:a16="http://schemas.microsoft.com/office/drawing/2014/main" xmlns="" id="{81BE7E0F-89A6-4020-96C8-BB48C5B67E78}"/>
              </a:ext>
            </a:extLst>
          </p:cNvPr>
          <p:cNvPicPr>
            <a:picLocks noChangeAspect="1"/>
          </p:cNvPicPr>
          <p:nvPr/>
        </p:nvPicPr>
        <p:blipFill rotWithShape="1">
          <a:blip r:embed="rId6"/>
          <a:srcRect l="23295" t="43835" r="55909" b="19612"/>
          <a:stretch/>
        </p:blipFill>
        <p:spPr>
          <a:xfrm>
            <a:off x="5209309" y="3986527"/>
            <a:ext cx="2169410" cy="2143894"/>
          </a:xfrm>
          <a:prstGeom prst="rect">
            <a:avLst/>
          </a:prstGeom>
        </p:spPr>
      </p:pic>
      <p:sp>
        <p:nvSpPr>
          <p:cNvPr id="16" name="TextBox 15">
            <a:extLst>
              <a:ext uri="{FF2B5EF4-FFF2-40B4-BE49-F238E27FC236}">
                <a16:creationId xmlns:a16="http://schemas.microsoft.com/office/drawing/2014/main" xmlns="" id="{2FC71EA8-2F5D-4773-95AC-77EFE5024E86}"/>
              </a:ext>
            </a:extLst>
          </p:cNvPr>
          <p:cNvSpPr txBox="1"/>
          <p:nvPr/>
        </p:nvSpPr>
        <p:spPr>
          <a:xfrm>
            <a:off x="5015345" y="6100855"/>
            <a:ext cx="3623497" cy="738664"/>
          </a:xfrm>
          <a:prstGeom prst="rect">
            <a:avLst/>
          </a:prstGeom>
          <a:noFill/>
        </p:spPr>
        <p:txBody>
          <a:bodyPr wrap="square" rtlCol="0">
            <a:spAutoFit/>
          </a:bodyPr>
          <a:lstStyle/>
          <a:p>
            <a:r>
              <a:rPr lang="es-CO" sz="1400" dirty="0"/>
              <a:t>Parece haber más probabilidad de compra de Cartera en quienes tengan menor saldo en el Davivienda</a:t>
            </a:r>
          </a:p>
        </p:txBody>
      </p:sp>
      <p:pic>
        <p:nvPicPr>
          <p:cNvPr id="17" name="Picture 16">
            <a:extLst>
              <a:ext uri="{FF2B5EF4-FFF2-40B4-BE49-F238E27FC236}">
                <a16:creationId xmlns:a16="http://schemas.microsoft.com/office/drawing/2014/main" xmlns="" id="{508F5733-446F-48A9-8C04-498972D958BB}"/>
              </a:ext>
            </a:extLst>
          </p:cNvPr>
          <p:cNvPicPr>
            <a:picLocks noChangeAspect="1"/>
          </p:cNvPicPr>
          <p:nvPr/>
        </p:nvPicPr>
        <p:blipFill>
          <a:blip r:embed="rId7"/>
          <a:stretch>
            <a:fillRect/>
          </a:stretch>
        </p:blipFill>
        <p:spPr>
          <a:xfrm>
            <a:off x="8160328" y="3986527"/>
            <a:ext cx="3969329" cy="1815673"/>
          </a:xfrm>
          <a:prstGeom prst="rect">
            <a:avLst/>
          </a:prstGeom>
        </p:spPr>
      </p:pic>
      <p:sp>
        <p:nvSpPr>
          <p:cNvPr id="18" name="Rectangle 17">
            <a:extLst>
              <a:ext uri="{FF2B5EF4-FFF2-40B4-BE49-F238E27FC236}">
                <a16:creationId xmlns:a16="http://schemas.microsoft.com/office/drawing/2014/main" xmlns="" id="{78F42971-276F-4175-BD9E-6B7EBCCD60D6}"/>
              </a:ext>
            </a:extLst>
          </p:cNvPr>
          <p:cNvSpPr/>
          <p:nvPr/>
        </p:nvSpPr>
        <p:spPr>
          <a:xfrm>
            <a:off x="8680406" y="6013045"/>
            <a:ext cx="3123668" cy="738664"/>
          </a:xfrm>
          <a:prstGeom prst="rect">
            <a:avLst/>
          </a:prstGeom>
        </p:spPr>
        <p:txBody>
          <a:bodyPr wrap="square">
            <a:spAutoFit/>
          </a:bodyPr>
          <a:lstStyle/>
          <a:p>
            <a:r>
              <a:rPr lang="es-CO" sz="1400" dirty="0"/>
              <a:t>Parece no haber relación entre las antigüedades de un individuo y la compra de cartera.</a:t>
            </a:r>
          </a:p>
        </p:txBody>
      </p:sp>
    </p:spTree>
    <p:extLst>
      <p:ext uri="{BB962C8B-B14F-4D97-AF65-F5344CB8AC3E}">
        <p14:creationId xmlns:p14="http://schemas.microsoft.com/office/powerpoint/2010/main" val="13426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53300EE-EE64-43FA-877E-59352D0D70D9}"/>
              </a:ext>
            </a:extLst>
          </p:cNvPr>
          <p:cNvSpPr>
            <a:spLocks noGrp="1"/>
          </p:cNvSpPr>
          <p:nvPr>
            <p:ph type="title"/>
          </p:nvPr>
        </p:nvSpPr>
        <p:spPr>
          <a:xfrm>
            <a:off x="290944" y="0"/>
            <a:ext cx="11152909" cy="825777"/>
          </a:xfrm>
        </p:spPr>
        <p:txBody>
          <a:bodyPr>
            <a:normAutofit/>
          </a:bodyPr>
          <a:lstStyle/>
          <a:p>
            <a:pPr algn="l"/>
            <a:r>
              <a:rPr lang="es-CO" sz="4000" dirty="0"/>
              <a:t>Selección y Procesamiento de variables</a:t>
            </a:r>
          </a:p>
        </p:txBody>
      </p:sp>
      <p:sp>
        <p:nvSpPr>
          <p:cNvPr id="5" name="TextBox 4">
            <a:extLst>
              <a:ext uri="{FF2B5EF4-FFF2-40B4-BE49-F238E27FC236}">
                <a16:creationId xmlns:a16="http://schemas.microsoft.com/office/drawing/2014/main" xmlns="" id="{2B93F712-9233-43C4-97DF-F3EE5710B02D}"/>
              </a:ext>
            </a:extLst>
          </p:cNvPr>
          <p:cNvSpPr txBox="1"/>
          <p:nvPr/>
        </p:nvSpPr>
        <p:spPr>
          <a:xfrm>
            <a:off x="96982" y="576395"/>
            <a:ext cx="11804074" cy="3539430"/>
          </a:xfrm>
          <a:prstGeom prst="rect">
            <a:avLst/>
          </a:prstGeom>
          <a:noFill/>
        </p:spPr>
        <p:txBody>
          <a:bodyPr wrap="square" rtlCol="0">
            <a:spAutoFit/>
          </a:bodyPr>
          <a:lstStyle/>
          <a:p>
            <a:r>
              <a:rPr lang="es-CO" sz="1400" dirty="0"/>
              <a:t>Después de analizar cada una de las variables, las que se decidieron incluir fueron:</a:t>
            </a:r>
          </a:p>
          <a:p>
            <a:pPr marL="285750" indent="-285750">
              <a:buFont typeface="Arial" panose="020B0604020202020204" pitchFamily="34" charset="0"/>
              <a:buChar char="•"/>
            </a:pPr>
            <a:r>
              <a:rPr lang="es-CO" sz="1400" dirty="0"/>
              <a:t> ACIERTA -&gt; El score del individuo parece estar relacionado directamente con la variable compra cartera, además tiene sentido que un mayor score el inversionista sea más informado y prefiera las menores tasas del mercado sin importar la fidelización.</a:t>
            </a:r>
          </a:p>
          <a:p>
            <a:pPr marL="285750" indent="-285750">
              <a:buFont typeface="Arial" panose="020B0604020202020204" pitchFamily="34" charset="0"/>
              <a:buChar char="•"/>
            </a:pPr>
            <a:r>
              <a:rPr lang="es-CO" sz="1400" dirty="0"/>
              <a:t>SALDO_DAV_ACTUAL, SALDO_SF_ACT -&gt; Se seleccionaron las deudas del individuo como un determinante en la compra de cartera, únicamente se dejaron las actuales ya que las anteriores se encontraron fuertemente correlacionadas con las actuales.</a:t>
            </a:r>
          </a:p>
          <a:p>
            <a:pPr marL="285750" indent="-285750">
              <a:buFont typeface="Arial" panose="020B0604020202020204" pitchFamily="34" charset="0"/>
              <a:buChar char="•"/>
            </a:pPr>
            <a:r>
              <a:rPr lang="es-CO" sz="1400" dirty="0"/>
              <a:t>ANT_DAV -&gt; Se selecciona la variable de antigüedad  únicamente en Davivienda ya que intuitivamente se considera que entre más años en el banco mayor fidelización.</a:t>
            </a:r>
          </a:p>
          <a:p>
            <a:pPr marL="285750" indent="-285750">
              <a:buFont typeface="Arial" panose="020B0604020202020204" pitchFamily="34" charset="0"/>
              <a:buChar char="•"/>
            </a:pPr>
            <a:r>
              <a:rPr lang="es-CO" sz="1400" dirty="0"/>
              <a:t>NUM_CONS, N_PROD -&gt; El número de consultas total en los 3 meses de información se consideró ya que permite dar mayor información del interés y movimientos del cliente en el sistema financiero. El número de productos también se considero como total independientemente de la entidad, ya que no se existe razón para pensar que los números en cierta entidad tengan mayor influencia en la variable explicativa que los de otra entidad.</a:t>
            </a:r>
          </a:p>
          <a:p>
            <a:pPr marL="285750" indent="-285750">
              <a:buFont typeface="Arial" panose="020B0604020202020204" pitchFamily="34" charset="0"/>
              <a:buChar char="•"/>
            </a:pPr>
            <a:r>
              <a:rPr lang="es-CO" sz="1400" dirty="0"/>
              <a:t>CUPO_MAX/VALOR_INGRESOS -&gt; Se calculó la relación entre el cupo máximo y el valor de los ingresos, ya que se considera que entre  menor sea el cupo en relación a sus ingresos, mayor probabilidad hay de compra de cartera.</a:t>
            </a:r>
          </a:p>
          <a:p>
            <a:pPr marL="285750" indent="-285750">
              <a:buFont typeface="Arial" panose="020B0604020202020204" pitchFamily="34" charset="0"/>
              <a:buChar char="•"/>
            </a:pPr>
            <a:r>
              <a:rPr lang="es-CO" sz="1400" dirty="0"/>
              <a:t>Variables </a:t>
            </a:r>
            <a:r>
              <a:rPr lang="es-CO" sz="1400" i="1" dirty="0" err="1"/>
              <a:t>dummies</a:t>
            </a:r>
            <a:r>
              <a:rPr lang="es-CO" sz="1400" dirty="0"/>
              <a:t> para EDAD, Actividad Laboral, En Mora Davivienda, En mora Sector financiero -&gt; Se transformaron las variables categóricas anteriores, a </a:t>
            </a:r>
            <a:r>
              <a:rPr lang="es-CO" sz="1400" i="1" dirty="0" err="1"/>
              <a:t>dummies</a:t>
            </a:r>
            <a:r>
              <a:rPr lang="es-CO" sz="1400" dirty="0"/>
              <a:t> en donde cada categoría es una </a:t>
            </a:r>
            <a:r>
              <a:rPr lang="es-CO" sz="1400" dirty="0" err="1"/>
              <a:t>dummie</a:t>
            </a:r>
            <a:r>
              <a:rPr lang="es-CO" sz="1400" dirty="0"/>
              <a:t> con 1 si se cumple y 0 si no. Se seleccionaron estas variables ya que se encontraron significativas intuitivamente y en el análisis de la información. Las variables En mora Davivienda y en mora Sector financiero, presentan un valor de 1 si hubo mora independientemente del mes, ya que todos los </a:t>
            </a:r>
            <a:r>
              <a:rPr lang="es-CO" sz="1400" dirty="0" err="1"/>
              <a:t>lags</a:t>
            </a:r>
            <a:r>
              <a:rPr lang="es-CO" sz="1400" dirty="0"/>
              <a:t> estaban correlacionados</a:t>
            </a:r>
          </a:p>
        </p:txBody>
      </p:sp>
      <p:sp>
        <p:nvSpPr>
          <p:cNvPr id="6" name="Rectangle 5">
            <a:extLst>
              <a:ext uri="{FF2B5EF4-FFF2-40B4-BE49-F238E27FC236}">
                <a16:creationId xmlns:a16="http://schemas.microsoft.com/office/drawing/2014/main" xmlns="" id="{19586230-E48D-4203-951A-AADCCF12D1DD}"/>
              </a:ext>
            </a:extLst>
          </p:cNvPr>
          <p:cNvSpPr/>
          <p:nvPr/>
        </p:nvSpPr>
        <p:spPr>
          <a:xfrm>
            <a:off x="540326" y="4253345"/>
            <a:ext cx="1579419" cy="1440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Selección de las Variables</a:t>
            </a:r>
          </a:p>
        </p:txBody>
      </p:sp>
      <p:sp>
        <p:nvSpPr>
          <p:cNvPr id="7" name="Rectangle 6">
            <a:extLst>
              <a:ext uri="{FF2B5EF4-FFF2-40B4-BE49-F238E27FC236}">
                <a16:creationId xmlns:a16="http://schemas.microsoft.com/office/drawing/2014/main" xmlns="" id="{F8C23767-B002-4573-8A09-F6B779FC5A49}"/>
              </a:ext>
            </a:extLst>
          </p:cNvPr>
          <p:cNvSpPr/>
          <p:nvPr/>
        </p:nvSpPr>
        <p:spPr>
          <a:xfrm>
            <a:off x="3228108" y="4253344"/>
            <a:ext cx="1884219" cy="1440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Transformación: Corregir </a:t>
            </a:r>
            <a:r>
              <a:rPr lang="es-CO" dirty="0" err="1"/>
              <a:t>kurtosis</a:t>
            </a:r>
            <a:r>
              <a:rPr lang="es-CO" dirty="0"/>
              <a:t> y asimetría</a:t>
            </a:r>
          </a:p>
        </p:txBody>
      </p:sp>
      <p:sp>
        <p:nvSpPr>
          <p:cNvPr id="8" name="Rectangle 7">
            <a:extLst>
              <a:ext uri="{FF2B5EF4-FFF2-40B4-BE49-F238E27FC236}">
                <a16:creationId xmlns:a16="http://schemas.microsoft.com/office/drawing/2014/main" xmlns="" id="{FBFCA70C-8E08-4FC0-8F8D-64CAB4877BB3}"/>
              </a:ext>
            </a:extLst>
          </p:cNvPr>
          <p:cNvSpPr/>
          <p:nvPr/>
        </p:nvSpPr>
        <p:spPr>
          <a:xfrm>
            <a:off x="6220690" y="4253344"/>
            <a:ext cx="1884219" cy="1440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Estandarización: Media 0 y varianza 1 para variables numéricas</a:t>
            </a:r>
          </a:p>
        </p:txBody>
      </p:sp>
      <p:sp>
        <p:nvSpPr>
          <p:cNvPr id="9" name="Rectangle 8">
            <a:extLst>
              <a:ext uri="{FF2B5EF4-FFF2-40B4-BE49-F238E27FC236}">
                <a16:creationId xmlns:a16="http://schemas.microsoft.com/office/drawing/2014/main" xmlns="" id="{FC4EDBF3-2D78-4C31-8ADE-EBB713FDB167}"/>
              </a:ext>
            </a:extLst>
          </p:cNvPr>
          <p:cNvSpPr/>
          <p:nvPr/>
        </p:nvSpPr>
        <p:spPr>
          <a:xfrm>
            <a:off x="9240980" y="4253344"/>
            <a:ext cx="1884219" cy="1440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Disminución dimensionalidad:</a:t>
            </a:r>
          </a:p>
          <a:p>
            <a:pPr algn="ctr"/>
            <a:r>
              <a:rPr lang="es-CO" dirty="0"/>
              <a:t>PCA</a:t>
            </a:r>
          </a:p>
        </p:txBody>
      </p:sp>
      <p:cxnSp>
        <p:nvCxnSpPr>
          <p:cNvPr id="13" name="Straight Arrow Connector 12">
            <a:extLst>
              <a:ext uri="{FF2B5EF4-FFF2-40B4-BE49-F238E27FC236}">
                <a16:creationId xmlns:a16="http://schemas.microsoft.com/office/drawing/2014/main" xmlns="" id="{2B9E3C3E-9D96-491D-BE73-3874C0C91629}"/>
              </a:ext>
            </a:extLst>
          </p:cNvPr>
          <p:cNvCxnSpPr>
            <a:stCxn id="6" idx="3"/>
            <a:endCxn id="7" idx="1"/>
          </p:cNvCxnSpPr>
          <p:nvPr/>
        </p:nvCxnSpPr>
        <p:spPr>
          <a:xfrm flipV="1">
            <a:off x="2119745" y="4973781"/>
            <a:ext cx="1108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60252B0-F052-42BB-8077-9B2839CEC272}"/>
              </a:ext>
            </a:extLst>
          </p:cNvPr>
          <p:cNvCxnSpPr>
            <a:stCxn id="7" idx="3"/>
            <a:endCxn id="8" idx="1"/>
          </p:cNvCxnSpPr>
          <p:nvPr/>
        </p:nvCxnSpPr>
        <p:spPr>
          <a:xfrm>
            <a:off x="5112327" y="4973781"/>
            <a:ext cx="1108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CF106D2-CDEB-41AD-A89A-DC50E496AB74}"/>
              </a:ext>
            </a:extLst>
          </p:cNvPr>
          <p:cNvCxnSpPr>
            <a:stCxn id="8" idx="3"/>
            <a:endCxn id="9" idx="1"/>
          </p:cNvCxnSpPr>
          <p:nvPr/>
        </p:nvCxnSpPr>
        <p:spPr>
          <a:xfrm>
            <a:off x="8104909" y="4973781"/>
            <a:ext cx="1136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648BCF12-407E-4CF6-A726-9E1B100D9A5E}"/>
              </a:ext>
            </a:extLst>
          </p:cNvPr>
          <p:cNvSpPr txBox="1"/>
          <p:nvPr/>
        </p:nvSpPr>
        <p:spPr>
          <a:xfrm>
            <a:off x="2202874" y="6281605"/>
            <a:ext cx="4017816" cy="600164"/>
          </a:xfrm>
          <a:prstGeom prst="rect">
            <a:avLst/>
          </a:prstGeom>
          <a:noFill/>
        </p:spPr>
        <p:txBody>
          <a:bodyPr wrap="square" rtlCol="0">
            <a:spAutoFit/>
          </a:bodyPr>
          <a:lstStyle/>
          <a:p>
            <a:r>
              <a:rPr lang="es-CO" sz="1100" dirty="0"/>
              <a:t>Se realizó aplicando la función log a las variables con coeficiente de asimetría mu superior a . No obstante los resultados no fueron los esperados, por lo que se usaron los datos sin transformar.</a:t>
            </a:r>
          </a:p>
        </p:txBody>
      </p:sp>
      <p:cxnSp>
        <p:nvCxnSpPr>
          <p:cNvPr id="23" name="Straight Arrow Connector 22">
            <a:extLst>
              <a:ext uri="{FF2B5EF4-FFF2-40B4-BE49-F238E27FC236}">
                <a16:creationId xmlns:a16="http://schemas.microsoft.com/office/drawing/2014/main" xmlns="" id="{6DB07B13-D855-45FE-8054-EC75D8022A0D}"/>
              </a:ext>
            </a:extLst>
          </p:cNvPr>
          <p:cNvCxnSpPr>
            <a:stCxn id="7" idx="2"/>
          </p:cNvCxnSpPr>
          <p:nvPr/>
        </p:nvCxnSpPr>
        <p:spPr>
          <a:xfrm flipH="1">
            <a:off x="4170217" y="5694217"/>
            <a:ext cx="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204DDC97-E0A5-4F25-8599-92FD8EEDD1AE}"/>
              </a:ext>
            </a:extLst>
          </p:cNvPr>
          <p:cNvSpPr txBox="1"/>
          <p:nvPr/>
        </p:nvSpPr>
        <p:spPr>
          <a:xfrm>
            <a:off x="6303816" y="6123709"/>
            <a:ext cx="1884219" cy="577081"/>
          </a:xfrm>
          <a:prstGeom prst="rect">
            <a:avLst/>
          </a:prstGeom>
          <a:noFill/>
        </p:spPr>
        <p:txBody>
          <a:bodyPr wrap="square" rtlCol="0">
            <a:spAutoFit/>
          </a:bodyPr>
          <a:lstStyle/>
          <a:p>
            <a:r>
              <a:rPr lang="es-CO" sz="1050" dirty="0"/>
              <a:t>Antes de realizar este paso se dividen los datos en entrenamiento y pruebas</a:t>
            </a:r>
          </a:p>
        </p:txBody>
      </p:sp>
      <p:cxnSp>
        <p:nvCxnSpPr>
          <p:cNvPr id="25" name="Straight Arrow Connector 24">
            <a:extLst>
              <a:ext uri="{FF2B5EF4-FFF2-40B4-BE49-F238E27FC236}">
                <a16:creationId xmlns:a16="http://schemas.microsoft.com/office/drawing/2014/main" xmlns="" id="{8DCF6878-5CC7-4A84-A7F7-B0906AFA535E}"/>
              </a:ext>
            </a:extLst>
          </p:cNvPr>
          <p:cNvCxnSpPr/>
          <p:nvPr/>
        </p:nvCxnSpPr>
        <p:spPr>
          <a:xfrm flipH="1">
            <a:off x="7162799" y="5721926"/>
            <a:ext cx="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99DBF6B2-392A-4362-9B12-46BB23340A92}"/>
              </a:ext>
            </a:extLst>
          </p:cNvPr>
          <p:cNvSpPr txBox="1"/>
          <p:nvPr/>
        </p:nvSpPr>
        <p:spPr>
          <a:xfrm>
            <a:off x="9615055" y="6123709"/>
            <a:ext cx="1371600" cy="646331"/>
          </a:xfrm>
          <a:prstGeom prst="rect">
            <a:avLst/>
          </a:prstGeom>
          <a:noFill/>
        </p:spPr>
        <p:txBody>
          <a:bodyPr wrap="square" rtlCol="0">
            <a:spAutoFit/>
          </a:bodyPr>
          <a:lstStyle/>
          <a:p>
            <a:r>
              <a:rPr lang="es-CO" sz="1200" dirty="0"/>
              <a:t>9 dimensiones explican 92% de la varianza. </a:t>
            </a:r>
          </a:p>
        </p:txBody>
      </p:sp>
    </p:spTree>
    <p:extLst>
      <p:ext uri="{BB962C8B-B14F-4D97-AF65-F5344CB8AC3E}">
        <p14:creationId xmlns:p14="http://schemas.microsoft.com/office/powerpoint/2010/main" val="244166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9255796-4D93-4D9B-8789-A50C84604D75}"/>
              </a:ext>
            </a:extLst>
          </p:cNvPr>
          <p:cNvSpPr>
            <a:spLocks noGrp="1"/>
          </p:cNvSpPr>
          <p:nvPr>
            <p:ph type="title"/>
          </p:nvPr>
        </p:nvSpPr>
        <p:spPr>
          <a:xfrm>
            <a:off x="290944" y="0"/>
            <a:ext cx="11152909" cy="825777"/>
          </a:xfrm>
        </p:spPr>
        <p:txBody>
          <a:bodyPr>
            <a:normAutofit/>
          </a:bodyPr>
          <a:lstStyle/>
          <a:p>
            <a:pPr algn="l"/>
            <a:r>
              <a:rPr lang="es-CO" sz="4000" dirty="0"/>
              <a:t>Estimación de modelos</a:t>
            </a:r>
          </a:p>
        </p:txBody>
      </p:sp>
      <p:sp>
        <p:nvSpPr>
          <p:cNvPr id="5" name="Rectangle 4">
            <a:extLst>
              <a:ext uri="{FF2B5EF4-FFF2-40B4-BE49-F238E27FC236}">
                <a16:creationId xmlns:a16="http://schemas.microsoft.com/office/drawing/2014/main" xmlns="" id="{88D58CFB-98C0-4E77-80A4-6176866A4244}"/>
              </a:ext>
            </a:extLst>
          </p:cNvPr>
          <p:cNvSpPr/>
          <p:nvPr/>
        </p:nvSpPr>
        <p:spPr>
          <a:xfrm>
            <a:off x="138545" y="2382982"/>
            <a:ext cx="1343891"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Extracción Información</a:t>
            </a:r>
          </a:p>
        </p:txBody>
      </p:sp>
      <p:sp>
        <p:nvSpPr>
          <p:cNvPr id="6" name="TextBox 5">
            <a:extLst>
              <a:ext uri="{FF2B5EF4-FFF2-40B4-BE49-F238E27FC236}">
                <a16:creationId xmlns:a16="http://schemas.microsoft.com/office/drawing/2014/main" xmlns="" id="{D2CD637B-142E-46DB-A31E-5485C4C5A914}"/>
              </a:ext>
            </a:extLst>
          </p:cNvPr>
          <p:cNvSpPr txBox="1"/>
          <p:nvPr/>
        </p:nvSpPr>
        <p:spPr>
          <a:xfrm>
            <a:off x="138545" y="641111"/>
            <a:ext cx="12053455" cy="1200329"/>
          </a:xfrm>
          <a:prstGeom prst="rect">
            <a:avLst/>
          </a:prstGeom>
          <a:noFill/>
        </p:spPr>
        <p:txBody>
          <a:bodyPr wrap="square" rtlCol="0">
            <a:spAutoFit/>
          </a:bodyPr>
          <a:lstStyle/>
          <a:p>
            <a:r>
              <a:rPr lang="es-CO" dirty="0"/>
              <a:t>Se seleccionaron algoritmos no paramétricos </a:t>
            </a:r>
            <a:r>
              <a:rPr lang="es-CO" i="1" dirty="0"/>
              <a:t>de Machine </a:t>
            </a:r>
            <a:r>
              <a:rPr lang="es-CO" i="1" dirty="0" err="1"/>
              <a:t>Learning</a:t>
            </a:r>
            <a:r>
              <a:rPr lang="es-CO" i="1" dirty="0"/>
              <a:t> </a:t>
            </a:r>
            <a:r>
              <a:rPr lang="es-CO" dirty="0"/>
              <a:t>para la escogencia del modelo, dado que permiten manejar más fácilmente un gran número de variable, no tienen problemas con la multicolinealidad y en la mayoría de los casos logran mejores resultados que una regresión logística. Para el caso se probaron 3 algoritmos: Redes Neuronales con 2 capas ocultas, </a:t>
            </a:r>
            <a:r>
              <a:rPr lang="es-CO" dirty="0" err="1"/>
              <a:t>Support</a:t>
            </a:r>
            <a:r>
              <a:rPr lang="es-CO" dirty="0"/>
              <a:t> Vector Machines con </a:t>
            </a:r>
            <a:r>
              <a:rPr lang="es-CO" dirty="0" err="1"/>
              <a:t>kernel</a:t>
            </a:r>
            <a:r>
              <a:rPr lang="es-CO" dirty="0"/>
              <a:t> </a:t>
            </a:r>
            <a:r>
              <a:rPr lang="es-CO" dirty="0" err="1"/>
              <a:t>rbf</a:t>
            </a:r>
            <a:r>
              <a:rPr lang="es-CO" dirty="0"/>
              <a:t> o </a:t>
            </a:r>
            <a:r>
              <a:rPr lang="es-CO" dirty="0" err="1"/>
              <a:t>Adaboost</a:t>
            </a:r>
            <a:r>
              <a:rPr lang="es-CO" dirty="0"/>
              <a:t> con </a:t>
            </a:r>
            <a:r>
              <a:rPr lang="es-CO" dirty="0" err="1"/>
              <a:t>armboles</a:t>
            </a:r>
            <a:r>
              <a:rPr lang="es-CO" dirty="0"/>
              <a:t> de decisión como clasificador débil.</a:t>
            </a:r>
          </a:p>
        </p:txBody>
      </p:sp>
      <p:sp>
        <p:nvSpPr>
          <p:cNvPr id="7" name="TextBox 6">
            <a:extLst>
              <a:ext uri="{FF2B5EF4-FFF2-40B4-BE49-F238E27FC236}">
                <a16:creationId xmlns:a16="http://schemas.microsoft.com/office/drawing/2014/main" xmlns="" id="{3B029435-F892-4F3A-93E6-C4BE8CA078FB}"/>
              </a:ext>
            </a:extLst>
          </p:cNvPr>
          <p:cNvSpPr txBox="1"/>
          <p:nvPr/>
        </p:nvSpPr>
        <p:spPr>
          <a:xfrm>
            <a:off x="138545" y="1838767"/>
            <a:ext cx="2840181" cy="369332"/>
          </a:xfrm>
          <a:prstGeom prst="rect">
            <a:avLst/>
          </a:prstGeom>
          <a:noFill/>
        </p:spPr>
        <p:txBody>
          <a:bodyPr wrap="square" rtlCol="0">
            <a:spAutoFit/>
          </a:bodyPr>
          <a:lstStyle/>
          <a:p>
            <a:r>
              <a:rPr lang="es-CO" b="1" dirty="0"/>
              <a:t>Proceso de los Algoritmos</a:t>
            </a:r>
          </a:p>
        </p:txBody>
      </p:sp>
      <p:sp>
        <p:nvSpPr>
          <p:cNvPr id="8" name="Rectangle 7">
            <a:extLst>
              <a:ext uri="{FF2B5EF4-FFF2-40B4-BE49-F238E27FC236}">
                <a16:creationId xmlns:a16="http://schemas.microsoft.com/office/drawing/2014/main" xmlns="" id="{06552704-709E-4D89-96FF-DD987AA994DD}"/>
              </a:ext>
            </a:extLst>
          </p:cNvPr>
          <p:cNvSpPr/>
          <p:nvPr/>
        </p:nvSpPr>
        <p:spPr>
          <a:xfrm>
            <a:off x="1729221" y="2382981"/>
            <a:ext cx="1451883"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Transformación</a:t>
            </a:r>
          </a:p>
        </p:txBody>
      </p:sp>
      <p:sp>
        <p:nvSpPr>
          <p:cNvPr id="9" name="Rectangle 8">
            <a:extLst>
              <a:ext uri="{FF2B5EF4-FFF2-40B4-BE49-F238E27FC236}">
                <a16:creationId xmlns:a16="http://schemas.microsoft.com/office/drawing/2014/main" xmlns="" id="{2A9672C5-BC29-4854-9A02-1A3F402127BC}"/>
              </a:ext>
            </a:extLst>
          </p:cNvPr>
          <p:cNvSpPr/>
          <p:nvPr/>
        </p:nvSpPr>
        <p:spPr>
          <a:xfrm>
            <a:off x="3466608" y="2382982"/>
            <a:ext cx="1703862"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Partición datos de entrenamiento y prueba</a:t>
            </a:r>
          </a:p>
        </p:txBody>
      </p:sp>
      <p:sp>
        <p:nvSpPr>
          <p:cNvPr id="10" name="Rectangle 9">
            <a:extLst>
              <a:ext uri="{FF2B5EF4-FFF2-40B4-BE49-F238E27FC236}">
                <a16:creationId xmlns:a16="http://schemas.microsoft.com/office/drawing/2014/main" xmlns="" id="{DB1392BD-AF82-4E2B-8908-F336C8D563AC}"/>
              </a:ext>
            </a:extLst>
          </p:cNvPr>
          <p:cNvSpPr/>
          <p:nvPr/>
        </p:nvSpPr>
        <p:spPr>
          <a:xfrm>
            <a:off x="5317670" y="2382980"/>
            <a:ext cx="1703862"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Reducción dimensionalidad con datos de entrenamiento</a:t>
            </a:r>
          </a:p>
        </p:txBody>
      </p:sp>
      <p:cxnSp>
        <p:nvCxnSpPr>
          <p:cNvPr id="12" name="Straight Arrow Connector 11">
            <a:extLst>
              <a:ext uri="{FF2B5EF4-FFF2-40B4-BE49-F238E27FC236}">
                <a16:creationId xmlns:a16="http://schemas.microsoft.com/office/drawing/2014/main" xmlns="" id="{A5DB50EF-C244-436B-B63E-0000AB01EDED}"/>
              </a:ext>
            </a:extLst>
          </p:cNvPr>
          <p:cNvCxnSpPr>
            <a:stCxn id="5" idx="3"/>
            <a:endCxn id="8" idx="1"/>
          </p:cNvCxnSpPr>
          <p:nvPr/>
        </p:nvCxnSpPr>
        <p:spPr>
          <a:xfrm flipV="1">
            <a:off x="1482436" y="2802035"/>
            <a:ext cx="2467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F8F6119B-AC0A-430A-94F7-726D6F7DF672}"/>
              </a:ext>
            </a:extLst>
          </p:cNvPr>
          <p:cNvCxnSpPr>
            <a:cxnSpLocks/>
            <a:stCxn id="8" idx="3"/>
            <a:endCxn id="9" idx="1"/>
          </p:cNvCxnSpPr>
          <p:nvPr/>
        </p:nvCxnSpPr>
        <p:spPr>
          <a:xfrm>
            <a:off x="3181104" y="2802035"/>
            <a:ext cx="2855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4EEEB444-2847-4173-8424-A23FCF88BDF7}"/>
              </a:ext>
            </a:extLst>
          </p:cNvPr>
          <p:cNvCxnSpPr>
            <a:cxnSpLocks/>
            <a:stCxn id="9" idx="3"/>
            <a:endCxn id="10" idx="1"/>
          </p:cNvCxnSpPr>
          <p:nvPr/>
        </p:nvCxnSpPr>
        <p:spPr>
          <a:xfrm flipV="1">
            <a:off x="5170470" y="2802034"/>
            <a:ext cx="14720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994A2C51-336D-4EFC-9231-4A35872AF754}"/>
              </a:ext>
            </a:extLst>
          </p:cNvPr>
          <p:cNvSpPr/>
          <p:nvPr/>
        </p:nvSpPr>
        <p:spPr>
          <a:xfrm>
            <a:off x="7168733" y="2382980"/>
            <a:ext cx="953986"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Aplicar Algoritmo</a:t>
            </a:r>
          </a:p>
        </p:txBody>
      </p:sp>
      <p:sp>
        <p:nvSpPr>
          <p:cNvPr id="22" name="Rectangle 21">
            <a:extLst>
              <a:ext uri="{FF2B5EF4-FFF2-40B4-BE49-F238E27FC236}">
                <a16:creationId xmlns:a16="http://schemas.microsoft.com/office/drawing/2014/main" xmlns="" id="{B5A8CFA5-0F11-447C-8AB5-02952395F44F}"/>
              </a:ext>
            </a:extLst>
          </p:cNvPr>
          <p:cNvSpPr/>
          <p:nvPr/>
        </p:nvSpPr>
        <p:spPr>
          <a:xfrm>
            <a:off x="8298065" y="2375956"/>
            <a:ext cx="921703"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Cross </a:t>
            </a:r>
            <a:r>
              <a:rPr lang="es-CO" sz="1400" dirty="0" err="1"/>
              <a:t>validation</a:t>
            </a:r>
            <a:endParaRPr lang="es-CO" sz="1400" dirty="0"/>
          </a:p>
        </p:txBody>
      </p:sp>
      <p:sp>
        <p:nvSpPr>
          <p:cNvPr id="30" name="Rectangle 29">
            <a:extLst>
              <a:ext uri="{FF2B5EF4-FFF2-40B4-BE49-F238E27FC236}">
                <a16:creationId xmlns:a16="http://schemas.microsoft.com/office/drawing/2014/main" xmlns="" id="{97DFD447-2D6D-4FE8-B141-53F24156AEDC}"/>
              </a:ext>
            </a:extLst>
          </p:cNvPr>
          <p:cNvSpPr/>
          <p:nvPr/>
        </p:nvSpPr>
        <p:spPr>
          <a:xfrm>
            <a:off x="9404883" y="2375955"/>
            <a:ext cx="921703"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Selección </a:t>
            </a:r>
            <a:r>
              <a:rPr lang="es-CO" sz="1400" dirty="0" err="1"/>
              <a:t>Hiperparámetros</a:t>
            </a:r>
            <a:endParaRPr lang="es-CO" sz="1400" dirty="0"/>
          </a:p>
        </p:txBody>
      </p:sp>
      <p:cxnSp>
        <p:nvCxnSpPr>
          <p:cNvPr id="32" name="Straight Arrow Connector 31">
            <a:extLst>
              <a:ext uri="{FF2B5EF4-FFF2-40B4-BE49-F238E27FC236}">
                <a16:creationId xmlns:a16="http://schemas.microsoft.com/office/drawing/2014/main" xmlns="" id="{B8D0CF0F-69C8-4651-9185-F6002FE6F10C}"/>
              </a:ext>
            </a:extLst>
          </p:cNvPr>
          <p:cNvCxnSpPr>
            <a:cxnSpLocks/>
            <a:stCxn id="10" idx="3"/>
            <a:endCxn id="18" idx="1"/>
          </p:cNvCxnSpPr>
          <p:nvPr/>
        </p:nvCxnSpPr>
        <p:spPr>
          <a:xfrm>
            <a:off x="7021532" y="2802034"/>
            <a:ext cx="14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90440DE-F080-4110-BA91-4C9CA693CDF1}"/>
              </a:ext>
            </a:extLst>
          </p:cNvPr>
          <p:cNvCxnSpPr>
            <a:cxnSpLocks/>
            <a:stCxn id="18" idx="3"/>
            <a:endCxn id="22" idx="1"/>
          </p:cNvCxnSpPr>
          <p:nvPr/>
        </p:nvCxnSpPr>
        <p:spPr>
          <a:xfrm flipV="1">
            <a:off x="8122719" y="2795010"/>
            <a:ext cx="175346" cy="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ACD92CC3-6CB6-4F54-8E31-257FF9BF0E33}"/>
              </a:ext>
            </a:extLst>
          </p:cNvPr>
          <p:cNvCxnSpPr>
            <a:cxnSpLocks/>
            <a:stCxn id="22" idx="3"/>
            <a:endCxn id="30" idx="1"/>
          </p:cNvCxnSpPr>
          <p:nvPr/>
        </p:nvCxnSpPr>
        <p:spPr>
          <a:xfrm flipV="1">
            <a:off x="9219768" y="2795009"/>
            <a:ext cx="18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DE121AEA-05EB-4F9E-820B-B574E1430419}"/>
              </a:ext>
            </a:extLst>
          </p:cNvPr>
          <p:cNvSpPr/>
          <p:nvPr/>
        </p:nvSpPr>
        <p:spPr>
          <a:xfrm>
            <a:off x="10511701" y="2375762"/>
            <a:ext cx="921703" cy="8381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1400" dirty="0"/>
              <a:t>Probar modelo con datos de prueba</a:t>
            </a:r>
          </a:p>
        </p:txBody>
      </p:sp>
      <p:cxnSp>
        <p:nvCxnSpPr>
          <p:cNvPr id="47" name="Straight Arrow Connector 46">
            <a:extLst>
              <a:ext uri="{FF2B5EF4-FFF2-40B4-BE49-F238E27FC236}">
                <a16:creationId xmlns:a16="http://schemas.microsoft.com/office/drawing/2014/main" xmlns="" id="{0C360BB2-CE17-42B8-B20C-8732C21C0E0B}"/>
              </a:ext>
            </a:extLst>
          </p:cNvPr>
          <p:cNvCxnSpPr>
            <a:stCxn id="30" idx="3"/>
            <a:endCxn id="45" idx="1"/>
          </p:cNvCxnSpPr>
          <p:nvPr/>
        </p:nvCxnSpPr>
        <p:spPr>
          <a:xfrm flipV="1">
            <a:off x="10326586" y="2794816"/>
            <a:ext cx="185115" cy="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046EEE83-0D73-48D5-B8E6-F203FBD399A4}"/>
              </a:ext>
            </a:extLst>
          </p:cNvPr>
          <p:cNvSpPr txBox="1"/>
          <p:nvPr/>
        </p:nvSpPr>
        <p:spPr>
          <a:xfrm>
            <a:off x="3552460" y="3291575"/>
            <a:ext cx="1510145" cy="461665"/>
          </a:xfrm>
          <a:prstGeom prst="rect">
            <a:avLst/>
          </a:prstGeom>
          <a:noFill/>
        </p:spPr>
        <p:txBody>
          <a:bodyPr wrap="square" rtlCol="0">
            <a:spAutoFit/>
          </a:bodyPr>
          <a:lstStyle/>
          <a:p>
            <a:r>
              <a:rPr lang="es-CO" sz="1200" dirty="0"/>
              <a:t>80% Entrenamiento</a:t>
            </a:r>
          </a:p>
          <a:p>
            <a:r>
              <a:rPr lang="es-CO" sz="1200" dirty="0"/>
              <a:t>20% pruebas</a:t>
            </a:r>
          </a:p>
        </p:txBody>
      </p:sp>
      <p:sp>
        <p:nvSpPr>
          <p:cNvPr id="49" name="TextBox 48">
            <a:extLst>
              <a:ext uri="{FF2B5EF4-FFF2-40B4-BE49-F238E27FC236}">
                <a16:creationId xmlns:a16="http://schemas.microsoft.com/office/drawing/2014/main" xmlns="" id="{994C00CF-4E6D-40E1-816F-85B7A49AD117}"/>
              </a:ext>
            </a:extLst>
          </p:cNvPr>
          <p:cNvSpPr txBox="1"/>
          <p:nvPr/>
        </p:nvSpPr>
        <p:spPr>
          <a:xfrm>
            <a:off x="5511387" y="3291575"/>
            <a:ext cx="1510145" cy="276999"/>
          </a:xfrm>
          <a:prstGeom prst="rect">
            <a:avLst/>
          </a:prstGeom>
          <a:noFill/>
        </p:spPr>
        <p:txBody>
          <a:bodyPr wrap="square" rtlCol="0">
            <a:spAutoFit/>
          </a:bodyPr>
          <a:lstStyle/>
          <a:p>
            <a:r>
              <a:rPr lang="es-CO" sz="1200" dirty="0"/>
              <a:t>PCA</a:t>
            </a:r>
          </a:p>
        </p:txBody>
      </p:sp>
      <p:sp>
        <p:nvSpPr>
          <p:cNvPr id="50" name="TextBox 49">
            <a:extLst>
              <a:ext uri="{FF2B5EF4-FFF2-40B4-BE49-F238E27FC236}">
                <a16:creationId xmlns:a16="http://schemas.microsoft.com/office/drawing/2014/main" xmlns="" id="{9664600E-5C72-4FDF-96FD-2758BE2E53BA}"/>
              </a:ext>
            </a:extLst>
          </p:cNvPr>
          <p:cNvSpPr txBox="1"/>
          <p:nvPr/>
        </p:nvSpPr>
        <p:spPr>
          <a:xfrm>
            <a:off x="7168733" y="3291575"/>
            <a:ext cx="1129333" cy="646331"/>
          </a:xfrm>
          <a:prstGeom prst="rect">
            <a:avLst/>
          </a:prstGeom>
          <a:noFill/>
        </p:spPr>
        <p:txBody>
          <a:bodyPr wrap="square" rtlCol="0">
            <a:spAutoFit/>
          </a:bodyPr>
          <a:lstStyle/>
          <a:p>
            <a:r>
              <a:rPr lang="es-CO" sz="1200" dirty="0"/>
              <a:t>Red Neuronal</a:t>
            </a:r>
          </a:p>
          <a:p>
            <a:r>
              <a:rPr lang="es-CO" sz="1200" dirty="0"/>
              <a:t>SVM</a:t>
            </a:r>
          </a:p>
          <a:p>
            <a:r>
              <a:rPr lang="es-CO" sz="1200" dirty="0" err="1"/>
              <a:t>Adaboost</a:t>
            </a:r>
            <a:endParaRPr lang="es-CO" sz="1200" dirty="0"/>
          </a:p>
        </p:txBody>
      </p:sp>
      <p:sp>
        <p:nvSpPr>
          <p:cNvPr id="51" name="TextBox 50">
            <a:extLst>
              <a:ext uri="{FF2B5EF4-FFF2-40B4-BE49-F238E27FC236}">
                <a16:creationId xmlns:a16="http://schemas.microsoft.com/office/drawing/2014/main" xmlns="" id="{7A9007AD-BB03-4FF7-9712-38718ABA3B27}"/>
              </a:ext>
            </a:extLst>
          </p:cNvPr>
          <p:cNvSpPr txBox="1"/>
          <p:nvPr/>
        </p:nvSpPr>
        <p:spPr>
          <a:xfrm>
            <a:off x="8298065" y="3291575"/>
            <a:ext cx="1077004" cy="276999"/>
          </a:xfrm>
          <a:prstGeom prst="rect">
            <a:avLst/>
          </a:prstGeom>
          <a:noFill/>
        </p:spPr>
        <p:txBody>
          <a:bodyPr wrap="square" rtlCol="0">
            <a:spAutoFit/>
          </a:bodyPr>
          <a:lstStyle/>
          <a:p>
            <a:r>
              <a:rPr lang="es-CO" sz="1200" dirty="0"/>
              <a:t>5 particiones</a:t>
            </a:r>
          </a:p>
        </p:txBody>
      </p:sp>
      <p:sp>
        <p:nvSpPr>
          <p:cNvPr id="52" name="TextBox 51">
            <a:extLst>
              <a:ext uri="{FF2B5EF4-FFF2-40B4-BE49-F238E27FC236}">
                <a16:creationId xmlns:a16="http://schemas.microsoft.com/office/drawing/2014/main" xmlns="" id="{9A797126-C290-49DE-9237-E0088186B386}"/>
              </a:ext>
            </a:extLst>
          </p:cNvPr>
          <p:cNvSpPr txBox="1"/>
          <p:nvPr/>
        </p:nvSpPr>
        <p:spPr>
          <a:xfrm>
            <a:off x="9358064" y="3291575"/>
            <a:ext cx="1877972" cy="646331"/>
          </a:xfrm>
          <a:prstGeom prst="rect">
            <a:avLst/>
          </a:prstGeom>
          <a:noFill/>
        </p:spPr>
        <p:txBody>
          <a:bodyPr wrap="square" rtlCol="0">
            <a:spAutoFit/>
          </a:bodyPr>
          <a:lstStyle/>
          <a:p>
            <a:r>
              <a:rPr lang="es-CO" sz="1200" dirty="0"/>
              <a:t>El de menor error en promedio de las validaciones</a:t>
            </a:r>
          </a:p>
        </p:txBody>
      </p:sp>
      <p:sp>
        <p:nvSpPr>
          <p:cNvPr id="53" name="TextBox 52">
            <a:extLst>
              <a:ext uri="{FF2B5EF4-FFF2-40B4-BE49-F238E27FC236}">
                <a16:creationId xmlns:a16="http://schemas.microsoft.com/office/drawing/2014/main" xmlns="" id="{1259B27F-5461-4ADB-8389-122B42B37472}"/>
              </a:ext>
            </a:extLst>
          </p:cNvPr>
          <p:cNvSpPr txBox="1"/>
          <p:nvPr/>
        </p:nvSpPr>
        <p:spPr>
          <a:xfrm>
            <a:off x="192031" y="3782456"/>
            <a:ext cx="2840181" cy="461665"/>
          </a:xfrm>
          <a:prstGeom prst="rect">
            <a:avLst/>
          </a:prstGeom>
          <a:noFill/>
        </p:spPr>
        <p:txBody>
          <a:bodyPr wrap="square" rtlCol="0">
            <a:spAutoFit/>
          </a:bodyPr>
          <a:lstStyle/>
          <a:p>
            <a:r>
              <a:rPr lang="es-CO" sz="2400" b="1" dirty="0"/>
              <a:t>Redes Neuronales</a:t>
            </a:r>
          </a:p>
        </p:txBody>
      </p:sp>
      <p:cxnSp>
        <p:nvCxnSpPr>
          <p:cNvPr id="55" name="Straight Arrow Connector 54">
            <a:extLst>
              <a:ext uri="{FF2B5EF4-FFF2-40B4-BE49-F238E27FC236}">
                <a16:creationId xmlns:a16="http://schemas.microsoft.com/office/drawing/2014/main" xmlns="" id="{4AEE525E-B85E-45EB-B935-E412FBB6603C}"/>
              </a:ext>
            </a:extLst>
          </p:cNvPr>
          <p:cNvCxnSpPr/>
          <p:nvPr/>
        </p:nvCxnSpPr>
        <p:spPr>
          <a:xfrm>
            <a:off x="1274618" y="4267200"/>
            <a:ext cx="0"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1F38D870-D29A-4D50-A405-5D2971B4BC2D}"/>
              </a:ext>
            </a:extLst>
          </p:cNvPr>
          <p:cNvSpPr txBox="1"/>
          <p:nvPr/>
        </p:nvSpPr>
        <p:spPr>
          <a:xfrm>
            <a:off x="138545" y="4655127"/>
            <a:ext cx="3560614" cy="369332"/>
          </a:xfrm>
          <a:prstGeom prst="rect">
            <a:avLst/>
          </a:prstGeom>
          <a:noFill/>
        </p:spPr>
        <p:txBody>
          <a:bodyPr wrap="square" rtlCol="0">
            <a:spAutoFit/>
          </a:bodyPr>
          <a:lstStyle/>
          <a:p>
            <a:r>
              <a:rPr lang="es-CO" dirty="0"/>
              <a:t>Seleccionar Hiperparametros</a:t>
            </a:r>
          </a:p>
        </p:txBody>
      </p:sp>
      <p:sp>
        <p:nvSpPr>
          <p:cNvPr id="57" name="Left Brace 56">
            <a:extLst>
              <a:ext uri="{FF2B5EF4-FFF2-40B4-BE49-F238E27FC236}">
                <a16:creationId xmlns:a16="http://schemas.microsoft.com/office/drawing/2014/main" xmlns="" id="{257F72E9-95ED-4B83-8127-28D7CB46775C}"/>
              </a:ext>
            </a:extLst>
          </p:cNvPr>
          <p:cNvSpPr/>
          <p:nvPr/>
        </p:nvSpPr>
        <p:spPr>
          <a:xfrm>
            <a:off x="3111834" y="4420744"/>
            <a:ext cx="587325" cy="8380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58" name="TextBox 57">
            <a:extLst>
              <a:ext uri="{FF2B5EF4-FFF2-40B4-BE49-F238E27FC236}">
                <a16:creationId xmlns:a16="http://schemas.microsoft.com/office/drawing/2014/main" xmlns="" id="{2BD9EAD9-A280-4C81-B347-AF428AF6769A}"/>
              </a:ext>
            </a:extLst>
          </p:cNvPr>
          <p:cNvSpPr txBox="1"/>
          <p:nvPr/>
        </p:nvSpPr>
        <p:spPr>
          <a:xfrm>
            <a:off x="3613816" y="4608970"/>
            <a:ext cx="2108111" cy="461665"/>
          </a:xfrm>
          <a:prstGeom prst="rect">
            <a:avLst/>
          </a:prstGeom>
          <a:noFill/>
        </p:spPr>
        <p:txBody>
          <a:bodyPr wrap="square" rtlCol="0">
            <a:spAutoFit/>
          </a:bodyPr>
          <a:lstStyle/>
          <a:p>
            <a:r>
              <a:rPr lang="es-CO" sz="1200" dirty="0"/>
              <a:t>Número de neuronas capa 1</a:t>
            </a:r>
          </a:p>
          <a:p>
            <a:r>
              <a:rPr lang="es-CO" sz="1200" dirty="0"/>
              <a:t>Número de neuronas capa 2</a:t>
            </a:r>
          </a:p>
        </p:txBody>
      </p:sp>
      <p:cxnSp>
        <p:nvCxnSpPr>
          <p:cNvPr id="62" name="Straight Arrow Connector 61">
            <a:extLst>
              <a:ext uri="{FF2B5EF4-FFF2-40B4-BE49-F238E27FC236}">
                <a16:creationId xmlns:a16="http://schemas.microsoft.com/office/drawing/2014/main" xmlns="" id="{DB3EC272-3665-43B1-B2E7-8DB97FE3EF5F}"/>
              </a:ext>
            </a:extLst>
          </p:cNvPr>
          <p:cNvCxnSpPr/>
          <p:nvPr/>
        </p:nvCxnSpPr>
        <p:spPr>
          <a:xfrm>
            <a:off x="7897091" y="4839793"/>
            <a:ext cx="62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56C8D8F4-B022-4CC3-B7E1-1858F8550C6D}"/>
              </a:ext>
            </a:extLst>
          </p:cNvPr>
          <p:cNvSpPr txBox="1"/>
          <p:nvPr/>
        </p:nvSpPr>
        <p:spPr>
          <a:xfrm>
            <a:off x="8300125" y="4167245"/>
            <a:ext cx="3720625" cy="1200329"/>
          </a:xfrm>
          <a:prstGeom prst="rect">
            <a:avLst/>
          </a:prstGeom>
          <a:noFill/>
        </p:spPr>
        <p:txBody>
          <a:bodyPr wrap="square" rtlCol="0">
            <a:spAutoFit/>
          </a:bodyPr>
          <a:lstStyle/>
          <a:p>
            <a:r>
              <a:rPr lang="es-CO" dirty="0"/>
              <a:t>Modelo con mayor acierto:</a:t>
            </a:r>
          </a:p>
          <a:p>
            <a:r>
              <a:rPr lang="es-CO" dirty="0"/>
              <a:t>Red Neuronal (11,20)</a:t>
            </a:r>
          </a:p>
          <a:p>
            <a:endParaRPr lang="es-CO" dirty="0"/>
          </a:p>
          <a:p>
            <a:r>
              <a:rPr lang="es-CO" dirty="0"/>
              <a:t>Efectividad datos de prueba= 81,11%</a:t>
            </a:r>
          </a:p>
        </p:txBody>
      </p:sp>
      <p:pic>
        <p:nvPicPr>
          <p:cNvPr id="64" name="Picture 63">
            <a:extLst>
              <a:ext uri="{FF2B5EF4-FFF2-40B4-BE49-F238E27FC236}">
                <a16:creationId xmlns:a16="http://schemas.microsoft.com/office/drawing/2014/main" xmlns="" id="{F121A137-4856-4A49-87B4-CC03DD8BA6B6}"/>
              </a:ext>
            </a:extLst>
          </p:cNvPr>
          <p:cNvPicPr>
            <a:picLocks noChangeAspect="1"/>
          </p:cNvPicPr>
          <p:nvPr/>
        </p:nvPicPr>
        <p:blipFill>
          <a:blip r:embed="rId2"/>
          <a:stretch>
            <a:fillRect/>
          </a:stretch>
        </p:blipFill>
        <p:spPr>
          <a:xfrm>
            <a:off x="6195043" y="4060523"/>
            <a:ext cx="1652977" cy="2503503"/>
          </a:xfrm>
          <a:prstGeom prst="rect">
            <a:avLst/>
          </a:prstGeom>
        </p:spPr>
      </p:pic>
      <p:pic>
        <p:nvPicPr>
          <p:cNvPr id="65" name="Picture 64">
            <a:extLst>
              <a:ext uri="{FF2B5EF4-FFF2-40B4-BE49-F238E27FC236}">
                <a16:creationId xmlns:a16="http://schemas.microsoft.com/office/drawing/2014/main" xmlns="" id="{C0571B15-37E1-4078-9E1F-6A04ADD9E920}"/>
              </a:ext>
            </a:extLst>
          </p:cNvPr>
          <p:cNvPicPr>
            <a:picLocks noChangeAspect="1"/>
          </p:cNvPicPr>
          <p:nvPr/>
        </p:nvPicPr>
        <p:blipFill rotWithShape="1">
          <a:blip r:embed="rId3"/>
          <a:srcRect l="19336" t="11461" r="22340" b="11280"/>
          <a:stretch/>
        </p:blipFill>
        <p:spPr>
          <a:xfrm>
            <a:off x="409208" y="5069623"/>
            <a:ext cx="2771895" cy="1361295"/>
          </a:xfrm>
          <a:prstGeom prst="rect">
            <a:avLst/>
          </a:prstGeom>
        </p:spPr>
      </p:pic>
      <p:sp>
        <p:nvSpPr>
          <p:cNvPr id="66" name="TextBox 65">
            <a:extLst>
              <a:ext uri="{FF2B5EF4-FFF2-40B4-BE49-F238E27FC236}">
                <a16:creationId xmlns:a16="http://schemas.microsoft.com/office/drawing/2014/main" xmlns="" id="{4E4A5740-69F4-4DA2-AE13-E494F3F01F9A}"/>
              </a:ext>
            </a:extLst>
          </p:cNvPr>
          <p:cNvSpPr txBox="1"/>
          <p:nvPr/>
        </p:nvSpPr>
        <p:spPr>
          <a:xfrm>
            <a:off x="933309" y="6425526"/>
            <a:ext cx="1098254" cy="276999"/>
          </a:xfrm>
          <a:prstGeom prst="rect">
            <a:avLst/>
          </a:prstGeom>
          <a:noFill/>
        </p:spPr>
        <p:txBody>
          <a:bodyPr wrap="square" rtlCol="0">
            <a:spAutoFit/>
          </a:bodyPr>
          <a:lstStyle/>
          <a:p>
            <a:r>
              <a:rPr lang="es-CO" sz="1200" dirty="0"/>
              <a:t>11 capas</a:t>
            </a:r>
          </a:p>
        </p:txBody>
      </p:sp>
      <p:sp>
        <p:nvSpPr>
          <p:cNvPr id="67" name="TextBox 66">
            <a:extLst>
              <a:ext uri="{FF2B5EF4-FFF2-40B4-BE49-F238E27FC236}">
                <a16:creationId xmlns:a16="http://schemas.microsoft.com/office/drawing/2014/main" xmlns="" id="{9254D3C9-B71E-4AB3-80C4-14FE3CADEA1C}"/>
              </a:ext>
            </a:extLst>
          </p:cNvPr>
          <p:cNvSpPr txBox="1"/>
          <p:nvPr/>
        </p:nvSpPr>
        <p:spPr>
          <a:xfrm>
            <a:off x="1891152" y="6422496"/>
            <a:ext cx="1098254" cy="276999"/>
          </a:xfrm>
          <a:prstGeom prst="rect">
            <a:avLst/>
          </a:prstGeom>
          <a:noFill/>
        </p:spPr>
        <p:txBody>
          <a:bodyPr wrap="square" rtlCol="0">
            <a:spAutoFit/>
          </a:bodyPr>
          <a:lstStyle/>
          <a:p>
            <a:r>
              <a:rPr lang="es-CO" sz="1200" dirty="0"/>
              <a:t>20 capas</a:t>
            </a:r>
          </a:p>
        </p:txBody>
      </p:sp>
      <p:sp>
        <p:nvSpPr>
          <p:cNvPr id="68" name="TextBox 67">
            <a:extLst>
              <a:ext uri="{FF2B5EF4-FFF2-40B4-BE49-F238E27FC236}">
                <a16:creationId xmlns:a16="http://schemas.microsoft.com/office/drawing/2014/main" xmlns="" id="{47196863-171A-478E-A442-6B05B16B01A1}"/>
              </a:ext>
            </a:extLst>
          </p:cNvPr>
          <p:cNvSpPr txBox="1"/>
          <p:nvPr/>
        </p:nvSpPr>
        <p:spPr>
          <a:xfrm>
            <a:off x="7897091" y="6237830"/>
            <a:ext cx="1642079" cy="369332"/>
          </a:xfrm>
          <a:prstGeom prst="rect">
            <a:avLst/>
          </a:prstGeom>
          <a:noFill/>
        </p:spPr>
        <p:txBody>
          <a:bodyPr wrap="square" rtlCol="0">
            <a:spAutoFit/>
          </a:bodyPr>
          <a:lstStyle/>
          <a:p>
            <a:r>
              <a:rPr lang="es-CO" i="1" dirty="0" err="1"/>
              <a:t>Grid</a:t>
            </a:r>
            <a:r>
              <a:rPr lang="es-CO" i="1" dirty="0"/>
              <a:t> </a:t>
            </a:r>
            <a:r>
              <a:rPr lang="es-CO" i="1" dirty="0" err="1"/>
              <a:t>Search</a:t>
            </a:r>
            <a:endParaRPr lang="es-CO" i="1" dirty="0"/>
          </a:p>
        </p:txBody>
      </p:sp>
      <p:sp>
        <p:nvSpPr>
          <p:cNvPr id="69" name="TextBox 68">
            <a:extLst>
              <a:ext uri="{FF2B5EF4-FFF2-40B4-BE49-F238E27FC236}">
                <a16:creationId xmlns:a16="http://schemas.microsoft.com/office/drawing/2014/main" xmlns="" id="{F54B3A11-F4A3-4FEE-ACB2-216D1DFB5DFA}"/>
              </a:ext>
            </a:extLst>
          </p:cNvPr>
          <p:cNvSpPr txBox="1"/>
          <p:nvPr/>
        </p:nvSpPr>
        <p:spPr>
          <a:xfrm>
            <a:off x="10668000" y="3429000"/>
            <a:ext cx="1331969" cy="553998"/>
          </a:xfrm>
          <a:prstGeom prst="rect">
            <a:avLst/>
          </a:prstGeom>
          <a:noFill/>
        </p:spPr>
        <p:txBody>
          <a:bodyPr wrap="square" rtlCol="0">
            <a:spAutoFit/>
          </a:bodyPr>
          <a:lstStyle/>
          <a:p>
            <a:r>
              <a:rPr lang="es-CO" sz="1000" dirty="0"/>
              <a:t>Métrica de selección: Menor error en datos de prueba</a:t>
            </a:r>
          </a:p>
        </p:txBody>
      </p:sp>
    </p:spTree>
    <p:extLst>
      <p:ext uri="{BB962C8B-B14F-4D97-AF65-F5344CB8AC3E}">
        <p14:creationId xmlns:p14="http://schemas.microsoft.com/office/powerpoint/2010/main" val="121493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9D8CB62-6F8B-40CF-8373-547D8DF54F8C}"/>
              </a:ext>
            </a:extLst>
          </p:cNvPr>
          <p:cNvSpPr txBox="1"/>
          <p:nvPr/>
        </p:nvSpPr>
        <p:spPr>
          <a:xfrm>
            <a:off x="247449" y="180274"/>
            <a:ext cx="2840181" cy="461665"/>
          </a:xfrm>
          <a:prstGeom prst="rect">
            <a:avLst/>
          </a:prstGeom>
          <a:noFill/>
        </p:spPr>
        <p:txBody>
          <a:bodyPr wrap="square" rtlCol="0">
            <a:spAutoFit/>
          </a:bodyPr>
          <a:lstStyle/>
          <a:p>
            <a:r>
              <a:rPr lang="es-CO" sz="2400" b="1" dirty="0"/>
              <a:t>SVM </a:t>
            </a:r>
            <a:r>
              <a:rPr lang="es-CO" sz="2400" b="1" dirty="0" err="1"/>
              <a:t>kernel</a:t>
            </a:r>
            <a:r>
              <a:rPr lang="es-CO" sz="2400" b="1" dirty="0"/>
              <a:t> </a:t>
            </a:r>
            <a:r>
              <a:rPr lang="es-CO" sz="2400" b="1" dirty="0" err="1"/>
              <a:t>rbf</a:t>
            </a:r>
            <a:endParaRPr lang="es-CO" sz="2400" b="1" dirty="0"/>
          </a:p>
        </p:txBody>
      </p:sp>
      <p:cxnSp>
        <p:nvCxnSpPr>
          <p:cNvPr id="6" name="Connector: Elbow 5">
            <a:extLst>
              <a:ext uri="{FF2B5EF4-FFF2-40B4-BE49-F238E27FC236}">
                <a16:creationId xmlns:a16="http://schemas.microsoft.com/office/drawing/2014/main" xmlns="" id="{25FFF79B-61A9-411A-B8D6-168D94429F61}"/>
              </a:ext>
            </a:extLst>
          </p:cNvPr>
          <p:cNvCxnSpPr/>
          <p:nvPr/>
        </p:nvCxnSpPr>
        <p:spPr>
          <a:xfrm>
            <a:off x="1357745" y="665018"/>
            <a:ext cx="775855" cy="249382"/>
          </a:xfrm>
          <a:prstGeom prst="bentConnector3">
            <a:avLst>
              <a:gd name="adj1" fmla="val -1786"/>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A92F28B3-3C28-4140-A920-197A6510E686}"/>
              </a:ext>
            </a:extLst>
          </p:cNvPr>
          <p:cNvSpPr txBox="1"/>
          <p:nvPr/>
        </p:nvSpPr>
        <p:spPr>
          <a:xfrm>
            <a:off x="2133600" y="665018"/>
            <a:ext cx="2078182" cy="646331"/>
          </a:xfrm>
          <a:prstGeom prst="rect">
            <a:avLst/>
          </a:prstGeom>
          <a:noFill/>
        </p:spPr>
        <p:txBody>
          <a:bodyPr wrap="square" rtlCol="0">
            <a:spAutoFit/>
          </a:bodyPr>
          <a:lstStyle/>
          <a:p>
            <a:r>
              <a:rPr lang="es-CO" sz="1200" dirty="0" err="1"/>
              <a:t>Hiperparámetros</a:t>
            </a:r>
            <a:r>
              <a:rPr lang="es-CO" sz="1200" dirty="0"/>
              <a:t>:</a:t>
            </a:r>
          </a:p>
          <a:p>
            <a:r>
              <a:rPr lang="es-CO" sz="1200" dirty="0"/>
              <a:t>C-&gt; Regularización</a:t>
            </a:r>
          </a:p>
          <a:p>
            <a:r>
              <a:rPr lang="es-CO" sz="1200" dirty="0"/>
              <a:t>Gamma-&gt; </a:t>
            </a:r>
            <a:r>
              <a:rPr lang="es-CO" sz="1200" dirty="0" err="1"/>
              <a:t>Kernel</a:t>
            </a:r>
            <a:endParaRPr lang="es-CO" sz="1200" dirty="0"/>
          </a:p>
        </p:txBody>
      </p:sp>
      <p:pic>
        <p:nvPicPr>
          <p:cNvPr id="9" name="Picture 8">
            <a:extLst>
              <a:ext uri="{FF2B5EF4-FFF2-40B4-BE49-F238E27FC236}">
                <a16:creationId xmlns:a16="http://schemas.microsoft.com/office/drawing/2014/main" xmlns="" id="{3393DFF8-15E3-42CF-B19B-13339DAA7009}"/>
              </a:ext>
            </a:extLst>
          </p:cNvPr>
          <p:cNvPicPr>
            <a:picLocks noChangeAspect="1"/>
          </p:cNvPicPr>
          <p:nvPr/>
        </p:nvPicPr>
        <p:blipFill>
          <a:blip r:embed="rId2"/>
          <a:stretch>
            <a:fillRect/>
          </a:stretch>
        </p:blipFill>
        <p:spPr>
          <a:xfrm>
            <a:off x="3907584" y="152563"/>
            <a:ext cx="1124152" cy="2013959"/>
          </a:xfrm>
          <a:prstGeom prst="rect">
            <a:avLst/>
          </a:prstGeom>
        </p:spPr>
      </p:pic>
      <p:sp>
        <p:nvSpPr>
          <p:cNvPr id="10" name="Rectangle: Rounded Corners 9">
            <a:extLst>
              <a:ext uri="{FF2B5EF4-FFF2-40B4-BE49-F238E27FC236}">
                <a16:creationId xmlns:a16="http://schemas.microsoft.com/office/drawing/2014/main" xmlns="" id="{3D2777DF-F22A-43D1-8157-ED7B61CB481C}"/>
              </a:ext>
            </a:extLst>
          </p:cNvPr>
          <p:cNvSpPr/>
          <p:nvPr/>
        </p:nvSpPr>
        <p:spPr>
          <a:xfrm>
            <a:off x="3684420" y="16626"/>
            <a:ext cx="3450671" cy="2283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2" name="Straight Arrow Connector 11">
            <a:extLst>
              <a:ext uri="{FF2B5EF4-FFF2-40B4-BE49-F238E27FC236}">
                <a16:creationId xmlns:a16="http://schemas.microsoft.com/office/drawing/2014/main" xmlns="" id="{896B58C6-10E5-49A3-894A-909714476BE8}"/>
              </a:ext>
            </a:extLst>
          </p:cNvPr>
          <p:cNvCxnSpPr/>
          <p:nvPr/>
        </p:nvCxnSpPr>
        <p:spPr>
          <a:xfrm>
            <a:off x="5031736" y="1159543"/>
            <a:ext cx="387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B1EA8317-590C-40FA-8D84-8A1C854DE882}"/>
              </a:ext>
            </a:extLst>
          </p:cNvPr>
          <p:cNvPicPr>
            <a:picLocks noChangeAspect="1"/>
          </p:cNvPicPr>
          <p:nvPr/>
        </p:nvPicPr>
        <p:blipFill>
          <a:blip r:embed="rId3"/>
          <a:stretch>
            <a:fillRect/>
          </a:stretch>
        </p:blipFill>
        <p:spPr>
          <a:xfrm>
            <a:off x="5419663" y="701751"/>
            <a:ext cx="1642079" cy="872836"/>
          </a:xfrm>
          <a:prstGeom prst="rect">
            <a:avLst/>
          </a:prstGeom>
        </p:spPr>
      </p:pic>
      <p:sp>
        <p:nvSpPr>
          <p:cNvPr id="14" name="TextBox 13">
            <a:extLst>
              <a:ext uri="{FF2B5EF4-FFF2-40B4-BE49-F238E27FC236}">
                <a16:creationId xmlns:a16="http://schemas.microsoft.com/office/drawing/2014/main" xmlns="" id="{46179CAF-E5A0-40AF-A942-BFC52398C8AF}"/>
              </a:ext>
            </a:extLst>
          </p:cNvPr>
          <p:cNvSpPr txBox="1"/>
          <p:nvPr/>
        </p:nvSpPr>
        <p:spPr>
          <a:xfrm>
            <a:off x="5283091" y="1722705"/>
            <a:ext cx="1642079" cy="369332"/>
          </a:xfrm>
          <a:prstGeom prst="rect">
            <a:avLst/>
          </a:prstGeom>
          <a:noFill/>
        </p:spPr>
        <p:txBody>
          <a:bodyPr wrap="square" rtlCol="0">
            <a:spAutoFit/>
          </a:bodyPr>
          <a:lstStyle/>
          <a:p>
            <a:r>
              <a:rPr lang="es-CO" i="1" dirty="0" err="1"/>
              <a:t>Grid</a:t>
            </a:r>
            <a:r>
              <a:rPr lang="es-CO" i="1" dirty="0"/>
              <a:t> </a:t>
            </a:r>
            <a:r>
              <a:rPr lang="es-CO" i="1" dirty="0" err="1"/>
              <a:t>Search</a:t>
            </a:r>
            <a:endParaRPr lang="es-CO" i="1" dirty="0"/>
          </a:p>
        </p:txBody>
      </p:sp>
      <p:sp>
        <p:nvSpPr>
          <p:cNvPr id="15" name="TextBox 14">
            <a:extLst>
              <a:ext uri="{FF2B5EF4-FFF2-40B4-BE49-F238E27FC236}">
                <a16:creationId xmlns:a16="http://schemas.microsoft.com/office/drawing/2014/main" xmlns="" id="{BF1B7988-CEAE-4B3E-8D38-A40B73259CA1}"/>
              </a:ext>
            </a:extLst>
          </p:cNvPr>
          <p:cNvSpPr txBox="1"/>
          <p:nvPr/>
        </p:nvSpPr>
        <p:spPr>
          <a:xfrm>
            <a:off x="491157" y="1650224"/>
            <a:ext cx="3720625" cy="1077218"/>
          </a:xfrm>
          <a:prstGeom prst="rect">
            <a:avLst/>
          </a:prstGeom>
          <a:noFill/>
        </p:spPr>
        <p:txBody>
          <a:bodyPr wrap="square" rtlCol="0">
            <a:spAutoFit/>
          </a:bodyPr>
          <a:lstStyle/>
          <a:p>
            <a:r>
              <a:rPr lang="es-CO" sz="1600" dirty="0"/>
              <a:t>Modelo con mayor acierto:</a:t>
            </a:r>
          </a:p>
          <a:p>
            <a:r>
              <a:rPr lang="es-CO" sz="1600" dirty="0"/>
              <a:t>Red Neuronal (1,0.75)</a:t>
            </a:r>
          </a:p>
          <a:p>
            <a:endParaRPr lang="es-CO" sz="1600" dirty="0"/>
          </a:p>
          <a:p>
            <a:r>
              <a:rPr lang="es-CO" sz="1600" dirty="0"/>
              <a:t>Efectividad datos de prueba= 77,14%</a:t>
            </a:r>
          </a:p>
        </p:txBody>
      </p:sp>
      <p:sp>
        <p:nvSpPr>
          <p:cNvPr id="16" name="Arrow: Right 15">
            <a:extLst>
              <a:ext uri="{FF2B5EF4-FFF2-40B4-BE49-F238E27FC236}">
                <a16:creationId xmlns:a16="http://schemas.microsoft.com/office/drawing/2014/main" xmlns="" id="{644B4D04-FF5E-4DBF-BD43-252AE1CFC220}"/>
              </a:ext>
            </a:extLst>
          </p:cNvPr>
          <p:cNvSpPr/>
          <p:nvPr/>
        </p:nvSpPr>
        <p:spPr>
          <a:xfrm flipH="1">
            <a:off x="2744247" y="1959721"/>
            <a:ext cx="856888" cy="13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Picture 16">
            <a:extLst>
              <a:ext uri="{FF2B5EF4-FFF2-40B4-BE49-F238E27FC236}">
                <a16:creationId xmlns:a16="http://schemas.microsoft.com/office/drawing/2014/main" xmlns="" id="{FB33F314-8466-4E25-B4D4-D1E2A66C335A}"/>
              </a:ext>
            </a:extLst>
          </p:cNvPr>
          <p:cNvPicPr>
            <a:picLocks noChangeAspect="1"/>
          </p:cNvPicPr>
          <p:nvPr/>
        </p:nvPicPr>
        <p:blipFill rotWithShape="1">
          <a:blip r:embed="rId4"/>
          <a:srcRect l="27273" t="29625" r="53864" b="47456"/>
          <a:stretch/>
        </p:blipFill>
        <p:spPr>
          <a:xfrm>
            <a:off x="7702238" y="75987"/>
            <a:ext cx="3616926" cy="2470724"/>
          </a:xfrm>
          <a:prstGeom prst="rect">
            <a:avLst/>
          </a:prstGeom>
        </p:spPr>
      </p:pic>
      <p:sp>
        <p:nvSpPr>
          <p:cNvPr id="18" name="TextBox 17">
            <a:extLst>
              <a:ext uri="{FF2B5EF4-FFF2-40B4-BE49-F238E27FC236}">
                <a16:creationId xmlns:a16="http://schemas.microsoft.com/office/drawing/2014/main" xmlns="" id="{47B43FDB-C200-4E8E-A4A6-0F8E6119FD7D}"/>
              </a:ext>
            </a:extLst>
          </p:cNvPr>
          <p:cNvSpPr txBox="1"/>
          <p:nvPr/>
        </p:nvSpPr>
        <p:spPr>
          <a:xfrm>
            <a:off x="491157" y="3036939"/>
            <a:ext cx="2840181" cy="461665"/>
          </a:xfrm>
          <a:prstGeom prst="rect">
            <a:avLst/>
          </a:prstGeom>
          <a:noFill/>
        </p:spPr>
        <p:txBody>
          <a:bodyPr wrap="square" rtlCol="0">
            <a:spAutoFit/>
          </a:bodyPr>
          <a:lstStyle/>
          <a:p>
            <a:r>
              <a:rPr lang="es-CO" sz="2400" b="1" dirty="0" err="1"/>
              <a:t>Adaboost</a:t>
            </a:r>
            <a:endParaRPr lang="es-CO" sz="2400" b="1" dirty="0"/>
          </a:p>
        </p:txBody>
      </p:sp>
      <p:cxnSp>
        <p:nvCxnSpPr>
          <p:cNvPr id="19" name="Connector: Elbow 18">
            <a:extLst>
              <a:ext uri="{FF2B5EF4-FFF2-40B4-BE49-F238E27FC236}">
                <a16:creationId xmlns:a16="http://schemas.microsoft.com/office/drawing/2014/main" xmlns="" id="{44B05A30-51CF-4D74-B55A-F1CFA760939F}"/>
              </a:ext>
            </a:extLst>
          </p:cNvPr>
          <p:cNvCxnSpPr/>
          <p:nvPr/>
        </p:nvCxnSpPr>
        <p:spPr>
          <a:xfrm>
            <a:off x="1053547" y="3442225"/>
            <a:ext cx="775855" cy="249382"/>
          </a:xfrm>
          <a:prstGeom prst="bentConnector3">
            <a:avLst>
              <a:gd name="adj1" fmla="val -1786"/>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C4D90E8A-B065-47F6-9458-3C85BADAC373}"/>
              </a:ext>
            </a:extLst>
          </p:cNvPr>
          <p:cNvSpPr txBox="1"/>
          <p:nvPr/>
        </p:nvSpPr>
        <p:spPr>
          <a:xfrm>
            <a:off x="1829402" y="3442225"/>
            <a:ext cx="2687180" cy="276999"/>
          </a:xfrm>
          <a:prstGeom prst="rect">
            <a:avLst/>
          </a:prstGeom>
          <a:noFill/>
        </p:spPr>
        <p:txBody>
          <a:bodyPr wrap="square" rtlCol="0">
            <a:spAutoFit/>
          </a:bodyPr>
          <a:lstStyle/>
          <a:p>
            <a:r>
              <a:rPr lang="es-CO" sz="1200" dirty="0"/>
              <a:t>Modelos iterativos </a:t>
            </a:r>
            <a:r>
              <a:rPr lang="es-CO" sz="1200" dirty="0" err="1"/>
              <a:t>Clas</a:t>
            </a:r>
            <a:r>
              <a:rPr lang="es-CO" sz="1200" dirty="0"/>
              <a:t>. Débil  </a:t>
            </a:r>
          </a:p>
        </p:txBody>
      </p:sp>
      <p:pic>
        <p:nvPicPr>
          <p:cNvPr id="21" name="Picture 20">
            <a:extLst>
              <a:ext uri="{FF2B5EF4-FFF2-40B4-BE49-F238E27FC236}">
                <a16:creationId xmlns:a16="http://schemas.microsoft.com/office/drawing/2014/main" xmlns="" id="{71AB3A97-1AC6-45BD-A956-B3B505BFBF08}"/>
              </a:ext>
            </a:extLst>
          </p:cNvPr>
          <p:cNvPicPr>
            <a:picLocks noChangeAspect="1"/>
          </p:cNvPicPr>
          <p:nvPr/>
        </p:nvPicPr>
        <p:blipFill>
          <a:blip r:embed="rId5"/>
          <a:stretch>
            <a:fillRect/>
          </a:stretch>
        </p:blipFill>
        <p:spPr>
          <a:xfrm>
            <a:off x="4031250" y="2812310"/>
            <a:ext cx="1287356" cy="1664156"/>
          </a:xfrm>
          <a:prstGeom prst="rect">
            <a:avLst/>
          </a:prstGeom>
        </p:spPr>
      </p:pic>
      <p:sp>
        <p:nvSpPr>
          <p:cNvPr id="22" name="TextBox 21">
            <a:extLst>
              <a:ext uri="{FF2B5EF4-FFF2-40B4-BE49-F238E27FC236}">
                <a16:creationId xmlns:a16="http://schemas.microsoft.com/office/drawing/2014/main" xmlns="" id="{6609ADA9-131D-410F-A0D3-5105F8933559}"/>
              </a:ext>
            </a:extLst>
          </p:cNvPr>
          <p:cNvSpPr txBox="1"/>
          <p:nvPr/>
        </p:nvSpPr>
        <p:spPr>
          <a:xfrm>
            <a:off x="3957889" y="2427105"/>
            <a:ext cx="1642079" cy="369332"/>
          </a:xfrm>
          <a:prstGeom prst="rect">
            <a:avLst/>
          </a:prstGeom>
          <a:noFill/>
        </p:spPr>
        <p:txBody>
          <a:bodyPr wrap="square" rtlCol="0">
            <a:spAutoFit/>
          </a:bodyPr>
          <a:lstStyle/>
          <a:p>
            <a:r>
              <a:rPr lang="es-CO" i="1" dirty="0" err="1"/>
              <a:t>Grid</a:t>
            </a:r>
            <a:r>
              <a:rPr lang="es-CO" i="1" dirty="0"/>
              <a:t> </a:t>
            </a:r>
            <a:r>
              <a:rPr lang="es-CO" i="1" dirty="0" err="1"/>
              <a:t>Search</a:t>
            </a:r>
            <a:endParaRPr lang="es-CO" i="1" dirty="0"/>
          </a:p>
        </p:txBody>
      </p:sp>
      <p:pic>
        <p:nvPicPr>
          <p:cNvPr id="23" name="Picture 22">
            <a:extLst>
              <a:ext uri="{FF2B5EF4-FFF2-40B4-BE49-F238E27FC236}">
                <a16:creationId xmlns:a16="http://schemas.microsoft.com/office/drawing/2014/main" xmlns="" id="{16BC8843-F183-480F-A6B7-7680BB717CDA}"/>
              </a:ext>
            </a:extLst>
          </p:cNvPr>
          <p:cNvPicPr>
            <a:picLocks noChangeAspect="1"/>
          </p:cNvPicPr>
          <p:nvPr/>
        </p:nvPicPr>
        <p:blipFill>
          <a:blip r:embed="rId6"/>
          <a:stretch>
            <a:fillRect/>
          </a:stretch>
        </p:blipFill>
        <p:spPr>
          <a:xfrm>
            <a:off x="5684180" y="2628937"/>
            <a:ext cx="2378431" cy="2283229"/>
          </a:xfrm>
          <a:prstGeom prst="rect">
            <a:avLst/>
          </a:prstGeom>
        </p:spPr>
      </p:pic>
      <p:pic>
        <p:nvPicPr>
          <p:cNvPr id="24" name="Picture 23">
            <a:extLst>
              <a:ext uri="{FF2B5EF4-FFF2-40B4-BE49-F238E27FC236}">
                <a16:creationId xmlns:a16="http://schemas.microsoft.com/office/drawing/2014/main" xmlns="" id="{00E06D00-B3B1-4BEB-A04E-0DFA2E0B262C}"/>
              </a:ext>
            </a:extLst>
          </p:cNvPr>
          <p:cNvPicPr>
            <a:picLocks noChangeAspect="1"/>
          </p:cNvPicPr>
          <p:nvPr/>
        </p:nvPicPr>
        <p:blipFill>
          <a:blip r:embed="rId7"/>
          <a:stretch>
            <a:fillRect/>
          </a:stretch>
        </p:blipFill>
        <p:spPr>
          <a:xfrm>
            <a:off x="8146823" y="2647822"/>
            <a:ext cx="2375262" cy="2264344"/>
          </a:xfrm>
          <a:prstGeom prst="rect">
            <a:avLst/>
          </a:prstGeom>
        </p:spPr>
      </p:pic>
      <p:sp>
        <p:nvSpPr>
          <p:cNvPr id="25" name="TextBox 24">
            <a:extLst>
              <a:ext uri="{FF2B5EF4-FFF2-40B4-BE49-F238E27FC236}">
                <a16:creationId xmlns:a16="http://schemas.microsoft.com/office/drawing/2014/main" xmlns="" id="{E9C970B9-9353-442D-8A39-092AD21175E6}"/>
              </a:ext>
            </a:extLst>
          </p:cNvPr>
          <p:cNvSpPr txBox="1"/>
          <p:nvPr/>
        </p:nvSpPr>
        <p:spPr>
          <a:xfrm>
            <a:off x="643557" y="3684498"/>
            <a:ext cx="3720625" cy="1077218"/>
          </a:xfrm>
          <a:prstGeom prst="rect">
            <a:avLst/>
          </a:prstGeom>
          <a:noFill/>
        </p:spPr>
        <p:txBody>
          <a:bodyPr wrap="square" rtlCol="0">
            <a:spAutoFit/>
          </a:bodyPr>
          <a:lstStyle/>
          <a:p>
            <a:r>
              <a:rPr lang="es-CO" sz="1600" dirty="0"/>
              <a:t>Modelo con mayor acierto:</a:t>
            </a:r>
          </a:p>
          <a:p>
            <a:r>
              <a:rPr lang="es-CO" sz="1600" dirty="0" err="1"/>
              <a:t>Adaboost</a:t>
            </a:r>
            <a:r>
              <a:rPr lang="es-CO" sz="1600" dirty="0"/>
              <a:t>(80)</a:t>
            </a:r>
          </a:p>
          <a:p>
            <a:endParaRPr lang="es-CO" sz="1600" dirty="0"/>
          </a:p>
          <a:p>
            <a:r>
              <a:rPr lang="es-CO" sz="1600" dirty="0"/>
              <a:t>Efectividad datos de prueba= 74,80%</a:t>
            </a:r>
          </a:p>
        </p:txBody>
      </p:sp>
      <p:sp>
        <p:nvSpPr>
          <p:cNvPr id="26" name="Arrow: Right 25">
            <a:extLst>
              <a:ext uri="{FF2B5EF4-FFF2-40B4-BE49-F238E27FC236}">
                <a16:creationId xmlns:a16="http://schemas.microsoft.com/office/drawing/2014/main" xmlns="" id="{D6E2762B-8EAB-4C65-8271-E472FC630B11}"/>
              </a:ext>
            </a:extLst>
          </p:cNvPr>
          <p:cNvSpPr/>
          <p:nvPr/>
        </p:nvSpPr>
        <p:spPr>
          <a:xfrm flipH="1">
            <a:off x="2896647" y="3993995"/>
            <a:ext cx="856888" cy="13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TextBox 26">
            <a:extLst>
              <a:ext uri="{FF2B5EF4-FFF2-40B4-BE49-F238E27FC236}">
                <a16:creationId xmlns:a16="http://schemas.microsoft.com/office/drawing/2014/main" xmlns="" id="{E4EFA995-7B7D-4AFC-A1F6-3829B5BF33E0}"/>
              </a:ext>
            </a:extLst>
          </p:cNvPr>
          <p:cNvSpPr txBox="1"/>
          <p:nvPr/>
        </p:nvSpPr>
        <p:spPr>
          <a:xfrm>
            <a:off x="56466" y="5361985"/>
            <a:ext cx="2840181" cy="830997"/>
          </a:xfrm>
          <a:prstGeom prst="rect">
            <a:avLst/>
          </a:prstGeom>
          <a:noFill/>
        </p:spPr>
        <p:txBody>
          <a:bodyPr wrap="square" rtlCol="0">
            <a:spAutoFit/>
          </a:bodyPr>
          <a:lstStyle/>
          <a:p>
            <a:r>
              <a:rPr lang="es-CO" sz="2400" b="1" dirty="0"/>
              <a:t>Algoritmo seleccionado</a:t>
            </a:r>
          </a:p>
        </p:txBody>
      </p:sp>
      <p:sp>
        <p:nvSpPr>
          <p:cNvPr id="28" name="Rectangle 27">
            <a:extLst>
              <a:ext uri="{FF2B5EF4-FFF2-40B4-BE49-F238E27FC236}">
                <a16:creationId xmlns:a16="http://schemas.microsoft.com/office/drawing/2014/main" xmlns="" id="{B8A7C18A-3A9E-408B-ADBC-D960665CF258}"/>
              </a:ext>
            </a:extLst>
          </p:cNvPr>
          <p:cNvSpPr/>
          <p:nvPr/>
        </p:nvSpPr>
        <p:spPr>
          <a:xfrm>
            <a:off x="2744247" y="5269652"/>
            <a:ext cx="2302553" cy="923330"/>
          </a:xfrm>
          <a:prstGeom prst="rect">
            <a:avLst/>
          </a:prstGeom>
        </p:spPr>
        <p:txBody>
          <a:bodyPr wrap="none">
            <a:spAutoFit/>
          </a:bodyPr>
          <a:lstStyle/>
          <a:p>
            <a:r>
              <a:rPr lang="es-CO" dirty="0"/>
              <a:t>Red Neuronal 2 capas:</a:t>
            </a:r>
          </a:p>
          <a:p>
            <a:r>
              <a:rPr lang="es-CO" dirty="0"/>
              <a:t>11 neuronas 1 capa</a:t>
            </a:r>
          </a:p>
          <a:p>
            <a:r>
              <a:rPr lang="es-CO" dirty="0"/>
              <a:t>20 neuronas 2 capa</a:t>
            </a:r>
          </a:p>
        </p:txBody>
      </p:sp>
      <p:cxnSp>
        <p:nvCxnSpPr>
          <p:cNvPr id="30" name="Straight Arrow Connector 29">
            <a:extLst>
              <a:ext uri="{FF2B5EF4-FFF2-40B4-BE49-F238E27FC236}">
                <a16:creationId xmlns:a16="http://schemas.microsoft.com/office/drawing/2014/main" xmlns="" id="{6D4C0639-1D73-45DC-BF7F-834A2DD99A1E}"/>
              </a:ext>
            </a:extLst>
          </p:cNvPr>
          <p:cNvCxnSpPr>
            <a:cxnSpLocks/>
            <a:endCxn id="28" idx="1"/>
          </p:cNvCxnSpPr>
          <p:nvPr/>
        </p:nvCxnSpPr>
        <p:spPr>
          <a:xfrm>
            <a:off x="1717964" y="5731317"/>
            <a:ext cx="1026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816DA7D9-A0BA-4E87-A34F-DB8B29004FDC}"/>
              </a:ext>
            </a:extLst>
          </p:cNvPr>
          <p:cNvCxnSpPr>
            <a:cxnSpLocks/>
            <a:stCxn id="28" idx="3"/>
          </p:cNvCxnSpPr>
          <p:nvPr/>
        </p:nvCxnSpPr>
        <p:spPr>
          <a:xfrm>
            <a:off x="5046800" y="5731317"/>
            <a:ext cx="1137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AEC9249F-019C-4665-8A55-092B7028778D}"/>
              </a:ext>
            </a:extLst>
          </p:cNvPr>
          <p:cNvPicPr>
            <a:picLocks noChangeAspect="1"/>
          </p:cNvPicPr>
          <p:nvPr/>
        </p:nvPicPr>
        <p:blipFill rotWithShape="1">
          <a:blip r:embed="rId8"/>
          <a:srcRect l="27121" t="47863" r="58729" b="30558"/>
          <a:stretch/>
        </p:blipFill>
        <p:spPr>
          <a:xfrm>
            <a:off x="6510505" y="4978116"/>
            <a:ext cx="2173031" cy="1863258"/>
          </a:xfrm>
          <a:prstGeom prst="rect">
            <a:avLst/>
          </a:prstGeom>
        </p:spPr>
      </p:pic>
      <p:sp>
        <p:nvSpPr>
          <p:cNvPr id="34" name="TextBox 33">
            <a:extLst>
              <a:ext uri="{FF2B5EF4-FFF2-40B4-BE49-F238E27FC236}">
                <a16:creationId xmlns:a16="http://schemas.microsoft.com/office/drawing/2014/main" xmlns="" id="{37F418B9-8960-4972-8B13-BE777AE59DC4}"/>
              </a:ext>
            </a:extLst>
          </p:cNvPr>
          <p:cNvSpPr txBox="1"/>
          <p:nvPr/>
        </p:nvSpPr>
        <p:spPr>
          <a:xfrm>
            <a:off x="9171709" y="5361985"/>
            <a:ext cx="2375262" cy="1600438"/>
          </a:xfrm>
          <a:prstGeom prst="rect">
            <a:avLst/>
          </a:prstGeom>
          <a:noFill/>
        </p:spPr>
        <p:txBody>
          <a:bodyPr wrap="square" rtlCol="0">
            <a:spAutoFit/>
          </a:bodyPr>
          <a:lstStyle/>
          <a:p>
            <a:r>
              <a:rPr lang="es-CO" sz="1600" dirty="0"/>
              <a:t>Matriz de confusión en los Datos de prueba.</a:t>
            </a:r>
          </a:p>
          <a:p>
            <a:r>
              <a:rPr lang="es-CO" sz="1600" dirty="0"/>
              <a:t>Mayor probabilidad de predecir que no compra cartera cuando si lo hace.</a:t>
            </a:r>
          </a:p>
          <a:p>
            <a:endParaRPr lang="es-CO" dirty="0"/>
          </a:p>
        </p:txBody>
      </p:sp>
      <p:sp>
        <p:nvSpPr>
          <p:cNvPr id="35" name="TextBox 34">
            <a:extLst>
              <a:ext uri="{FF2B5EF4-FFF2-40B4-BE49-F238E27FC236}">
                <a16:creationId xmlns:a16="http://schemas.microsoft.com/office/drawing/2014/main" xmlns="" id="{F4CE148D-690D-4502-A84B-3D9B49BC61EE}"/>
              </a:ext>
            </a:extLst>
          </p:cNvPr>
          <p:cNvSpPr txBox="1"/>
          <p:nvPr/>
        </p:nvSpPr>
        <p:spPr>
          <a:xfrm>
            <a:off x="7207009" y="4855892"/>
            <a:ext cx="1221176" cy="276999"/>
          </a:xfrm>
          <a:prstGeom prst="rect">
            <a:avLst/>
          </a:prstGeom>
          <a:noFill/>
        </p:spPr>
        <p:txBody>
          <a:bodyPr wrap="square" rtlCol="0">
            <a:spAutoFit/>
          </a:bodyPr>
          <a:lstStyle/>
          <a:p>
            <a:r>
              <a:rPr lang="es-CO" sz="1200" dirty="0"/>
              <a:t>Actual</a:t>
            </a:r>
          </a:p>
        </p:txBody>
      </p:sp>
      <p:sp>
        <p:nvSpPr>
          <p:cNvPr id="36" name="TextBox 35">
            <a:extLst>
              <a:ext uri="{FF2B5EF4-FFF2-40B4-BE49-F238E27FC236}">
                <a16:creationId xmlns:a16="http://schemas.microsoft.com/office/drawing/2014/main" xmlns="" id="{410523C2-4A3C-4F36-BBA0-A79480D6E2B5}"/>
              </a:ext>
            </a:extLst>
          </p:cNvPr>
          <p:cNvSpPr txBox="1"/>
          <p:nvPr/>
        </p:nvSpPr>
        <p:spPr>
          <a:xfrm rot="16200000">
            <a:off x="5864154" y="5536227"/>
            <a:ext cx="1221176" cy="276999"/>
          </a:xfrm>
          <a:prstGeom prst="rect">
            <a:avLst/>
          </a:prstGeom>
          <a:noFill/>
        </p:spPr>
        <p:txBody>
          <a:bodyPr wrap="square" rtlCol="0">
            <a:spAutoFit/>
          </a:bodyPr>
          <a:lstStyle/>
          <a:p>
            <a:r>
              <a:rPr lang="es-CO" sz="1200" dirty="0"/>
              <a:t>Predecido</a:t>
            </a:r>
          </a:p>
        </p:txBody>
      </p:sp>
    </p:spTree>
    <p:extLst>
      <p:ext uri="{BB962C8B-B14F-4D97-AF65-F5344CB8AC3E}">
        <p14:creationId xmlns:p14="http://schemas.microsoft.com/office/powerpoint/2010/main" val="177048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1CCA713-472B-490B-BABB-63B150AEEC5F}"/>
              </a:ext>
            </a:extLst>
          </p:cNvPr>
          <p:cNvSpPr>
            <a:spLocks noGrp="1"/>
          </p:cNvSpPr>
          <p:nvPr>
            <p:ph type="title"/>
          </p:nvPr>
        </p:nvSpPr>
        <p:spPr>
          <a:xfrm>
            <a:off x="290944" y="0"/>
            <a:ext cx="11152909" cy="825777"/>
          </a:xfrm>
        </p:spPr>
        <p:txBody>
          <a:bodyPr>
            <a:normAutofit/>
          </a:bodyPr>
          <a:lstStyle/>
          <a:p>
            <a:pPr algn="l"/>
            <a:r>
              <a:rPr lang="es-CO" sz="4000" dirty="0"/>
              <a:t>Preguntas</a:t>
            </a:r>
          </a:p>
        </p:txBody>
      </p:sp>
      <p:sp>
        <p:nvSpPr>
          <p:cNvPr id="6" name="TextBox 5">
            <a:extLst>
              <a:ext uri="{FF2B5EF4-FFF2-40B4-BE49-F238E27FC236}">
                <a16:creationId xmlns:a16="http://schemas.microsoft.com/office/drawing/2014/main" xmlns="" id="{8E598B0E-678C-49D2-9F88-670124C55016}"/>
              </a:ext>
            </a:extLst>
          </p:cNvPr>
          <p:cNvSpPr txBox="1"/>
          <p:nvPr/>
        </p:nvSpPr>
        <p:spPr>
          <a:xfrm>
            <a:off x="290944" y="533183"/>
            <a:ext cx="11901056" cy="276999"/>
          </a:xfrm>
          <a:prstGeom prst="rect">
            <a:avLst/>
          </a:prstGeom>
          <a:noFill/>
        </p:spPr>
        <p:txBody>
          <a:bodyPr wrap="square" rtlCol="0">
            <a:spAutoFit/>
          </a:bodyPr>
          <a:lstStyle/>
          <a:p>
            <a:r>
              <a:rPr lang="es-ES" sz="1200" dirty="0"/>
              <a:t>Haga una descripción del modelo/metodología que va a estimar. Mencione ventajas y desventajas, supuestos, parámetros. ¿Bajo qué métricas espera medir el desempeño del </a:t>
            </a:r>
            <a:r>
              <a:rPr lang="es-CO" sz="1200" dirty="0"/>
              <a:t>modelo?</a:t>
            </a:r>
          </a:p>
        </p:txBody>
      </p:sp>
      <p:sp>
        <p:nvSpPr>
          <p:cNvPr id="7" name="TextBox 6">
            <a:extLst>
              <a:ext uri="{FF2B5EF4-FFF2-40B4-BE49-F238E27FC236}">
                <a16:creationId xmlns:a16="http://schemas.microsoft.com/office/drawing/2014/main" xmlns="" id="{1466ACD6-3327-4BD8-A88A-22EE3FB0940C}"/>
              </a:ext>
            </a:extLst>
          </p:cNvPr>
          <p:cNvSpPr txBox="1"/>
          <p:nvPr/>
        </p:nvSpPr>
        <p:spPr>
          <a:xfrm>
            <a:off x="200890" y="758795"/>
            <a:ext cx="12081163" cy="1200329"/>
          </a:xfrm>
          <a:prstGeom prst="rect">
            <a:avLst/>
          </a:prstGeom>
          <a:noFill/>
        </p:spPr>
        <p:txBody>
          <a:bodyPr wrap="square" rtlCol="0">
            <a:spAutoFit/>
          </a:bodyPr>
          <a:lstStyle/>
          <a:p>
            <a:r>
              <a:rPr lang="es-CO" sz="1200" b="1" dirty="0"/>
              <a:t>R/ </a:t>
            </a:r>
            <a:r>
              <a:rPr lang="es-CO" sz="1200" dirty="0"/>
              <a:t>La metodología a usar son algoritmos de aprendizaje </a:t>
            </a:r>
            <a:r>
              <a:rPr lang="es-CO" sz="1200" dirty="0" err="1"/>
              <a:t>supervizado</a:t>
            </a:r>
            <a:r>
              <a:rPr lang="es-CO" sz="1200" dirty="0"/>
              <a:t> de Machine </a:t>
            </a:r>
            <a:r>
              <a:rPr lang="es-CO" sz="1200" dirty="0" err="1"/>
              <a:t>Learning</a:t>
            </a:r>
            <a:r>
              <a:rPr lang="es-CO" sz="1200" dirty="0"/>
              <a:t>. Las ventajas es que convergen relativamente rápido, poseen alta capacidad de predicción, permite manejar altas cantidad de datos, no es necesario lidiar con la interacción y la multicolinealidad. Las desventajas son que se tienen que estimar múltiples </a:t>
            </a:r>
            <a:r>
              <a:rPr lang="es-CO" sz="1200" dirty="0" err="1"/>
              <a:t>hiperparametros</a:t>
            </a:r>
            <a:r>
              <a:rPr lang="es-CO" sz="1200" dirty="0"/>
              <a:t> y que no existe una relación clara entre las variables de entrada y salida. Se utilizaron supuestos de que existe un número reducido de variables que explican gran parte de la variabilidad de la información, que existen 2 capas para las redes neuronales, que las funciones de activación son sigmoidales y que el </a:t>
            </a:r>
            <a:r>
              <a:rPr lang="es-CO" sz="1200" dirty="0" err="1"/>
              <a:t>kernel</a:t>
            </a:r>
            <a:r>
              <a:rPr lang="es-CO" sz="1200" dirty="0"/>
              <a:t> de transformación es </a:t>
            </a:r>
            <a:r>
              <a:rPr lang="es-CO" sz="1200" dirty="0" err="1"/>
              <a:t>rdf</a:t>
            </a:r>
            <a:r>
              <a:rPr lang="es-CO" sz="1200" dirty="0"/>
              <a:t> en SVM. Los parámetros a usar son, para redes neuronales neuronas en capas ocultas, para </a:t>
            </a:r>
            <a:r>
              <a:rPr lang="es-CO" sz="1200" dirty="0" err="1"/>
              <a:t>Adaboost</a:t>
            </a:r>
            <a:r>
              <a:rPr lang="es-CO" sz="1200" dirty="0"/>
              <a:t> iteraciones del clasificador débil, para SVM coeficiente c y gamma. Se pretende medir el desempeño del modelo mediante la efectividad del modelo en los datos de prueba.</a:t>
            </a:r>
            <a:endParaRPr lang="es-CO" sz="1200" b="1" dirty="0"/>
          </a:p>
        </p:txBody>
      </p:sp>
      <p:sp>
        <p:nvSpPr>
          <p:cNvPr id="9" name="Rectangle 8">
            <a:extLst>
              <a:ext uri="{FF2B5EF4-FFF2-40B4-BE49-F238E27FC236}">
                <a16:creationId xmlns:a16="http://schemas.microsoft.com/office/drawing/2014/main" xmlns="" id="{413B1402-606C-4756-9ACE-D882124D7B3D}"/>
              </a:ext>
            </a:extLst>
          </p:cNvPr>
          <p:cNvSpPr/>
          <p:nvPr/>
        </p:nvSpPr>
        <p:spPr>
          <a:xfrm>
            <a:off x="200890" y="1959124"/>
            <a:ext cx="11991110" cy="1200329"/>
          </a:xfrm>
          <a:prstGeom prst="rect">
            <a:avLst/>
          </a:prstGeom>
        </p:spPr>
        <p:txBody>
          <a:bodyPr wrap="square">
            <a:spAutoFit/>
          </a:bodyPr>
          <a:lstStyle/>
          <a:p>
            <a:r>
              <a:rPr lang="es-ES" sz="1200" dirty="0">
                <a:latin typeface="Calibri" panose="020F0502020204030204" pitchFamily="34" charset="0"/>
              </a:rPr>
              <a:t>Presente las métricas de desempeño que considere necesarias y analice los resultados obtenidos. Tenga en cuenta lo siguiente:</a:t>
            </a:r>
          </a:p>
          <a:p>
            <a:pPr marL="400050" indent="-400050">
              <a:buAutoNum type="romanLcParenR"/>
            </a:pPr>
            <a:r>
              <a:rPr lang="es-ES" sz="1200" dirty="0">
                <a:latin typeface="Calibri" panose="020F0502020204030204" pitchFamily="34" charset="0"/>
              </a:rPr>
              <a:t>Cuáles fueron las variables más importantes</a:t>
            </a:r>
          </a:p>
          <a:p>
            <a:r>
              <a:rPr lang="es-ES" sz="1200" dirty="0">
                <a:latin typeface="Calibri" panose="020F0502020204030204" pitchFamily="34" charset="0"/>
              </a:rPr>
              <a:t>R/ Los modelos </a:t>
            </a:r>
            <a:r>
              <a:rPr lang="es-ES" sz="1200" dirty="0" err="1">
                <a:latin typeface="Calibri" panose="020F0502020204030204" pitchFamily="34" charset="0"/>
              </a:rPr>
              <a:t>parámetricos</a:t>
            </a:r>
            <a:r>
              <a:rPr lang="es-ES" sz="1200" dirty="0">
                <a:latin typeface="Calibri" panose="020F0502020204030204" pitchFamily="34" charset="0"/>
              </a:rPr>
              <a:t> no permiten calcular una relación entre las variables de entrada y de salida, por lo cual no puede establecerse con el mero modelo que variable es más importante.</a:t>
            </a:r>
          </a:p>
          <a:p>
            <a:r>
              <a:rPr lang="es-ES" sz="1200" dirty="0" err="1">
                <a:latin typeface="Calibri" panose="020F0502020204030204" pitchFamily="34" charset="0"/>
              </a:rPr>
              <a:t>ii</a:t>
            </a:r>
            <a:r>
              <a:rPr lang="es-ES" sz="1200" dirty="0">
                <a:latin typeface="Calibri" panose="020F0502020204030204" pitchFamily="34" charset="0"/>
              </a:rPr>
              <a:t>) </a:t>
            </a:r>
            <a:r>
              <a:rPr lang="es-ES" sz="1200" dirty="0"/>
              <a:t>Qué limitaciones tuvo al momento de estimar</a:t>
            </a:r>
          </a:p>
          <a:p>
            <a:r>
              <a:rPr lang="es-ES" sz="1200" dirty="0"/>
              <a:t>R/ El tiempo en que tardaban corriendo los algoritmos </a:t>
            </a:r>
            <a:r>
              <a:rPr lang="es-ES" sz="1200" dirty="0" err="1"/>
              <a:t>dadad</a:t>
            </a:r>
            <a:r>
              <a:rPr lang="es-ES" sz="1200" dirty="0"/>
              <a:t> la capacidad de mi maquina. Dado el tiempo no fue posible realizar un mayor cubrimiento de modelos</a:t>
            </a:r>
            <a:endParaRPr lang="es-CO" sz="1200" dirty="0"/>
          </a:p>
        </p:txBody>
      </p:sp>
      <p:sp>
        <p:nvSpPr>
          <p:cNvPr id="10" name="Rectangle 9">
            <a:extLst>
              <a:ext uri="{FF2B5EF4-FFF2-40B4-BE49-F238E27FC236}">
                <a16:creationId xmlns:a16="http://schemas.microsoft.com/office/drawing/2014/main" xmlns="" id="{2EBAAB78-B8D9-4EE0-99E3-AB422F70737B}"/>
              </a:ext>
            </a:extLst>
          </p:cNvPr>
          <p:cNvSpPr/>
          <p:nvPr/>
        </p:nvSpPr>
        <p:spPr>
          <a:xfrm>
            <a:off x="200890" y="3092471"/>
            <a:ext cx="11554691" cy="1569660"/>
          </a:xfrm>
          <a:prstGeom prst="rect">
            <a:avLst/>
          </a:prstGeom>
        </p:spPr>
        <p:txBody>
          <a:bodyPr wrap="square">
            <a:spAutoFit/>
          </a:bodyPr>
          <a:lstStyle/>
          <a:p>
            <a:r>
              <a:rPr lang="es-ES" sz="1200" dirty="0" err="1">
                <a:latin typeface="Calibri" panose="020F0502020204030204" pitchFamily="34" charset="0"/>
              </a:rPr>
              <a:t>iii</a:t>
            </a:r>
            <a:r>
              <a:rPr lang="es-ES" sz="1200" dirty="0">
                <a:latin typeface="Calibri" panose="020F0502020204030204" pitchFamily="34" charset="0"/>
              </a:rPr>
              <a:t>) ¿</a:t>
            </a:r>
            <a:r>
              <a:rPr lang="es-ES" sz="1200" dirty="0"/>
              <a:t>Qué tan satisfecho está con los resultados obtenidos?</a:t>
            </a:r>
          </a:p>
          <a:p>
            <a:r>
              <a:rPr lang="es-ES" sz="1200" b="1" dirty="0">
                <a:latin typeface="Calibri" panose="020F0502020204030204" pitchFamily="34" charset="0"/>
              </a:rPr>
              <a:t>R/ </a:t>
            </a:r>
            <a:r>
              <a:rPr lang="es-ES" sz="1200" dirty="0">
                <a:latin typeface="Calibri" panose="020F0502020204030204" pitchFamily="34" charset="0"/>
              </a:rPr>
              <a:t>Moderadamente satisfecho, ya que se obtuvo un porcentaje de acierto del 80%, no obstante es posible haberlo mejorado si se hubiese tenido el tiempo y la capacidad de analizar otro tipo de modelos.</a:t>
            </a:r>
          </a:p>
          <a:p>
            <a:r>
              <a:rPr lang="es-ES" sz="1200" dirty="0" err="1">
                <a:latin typeface="Calibri" panose="020F0502020204030204" pitchFamily="34" charset="0"/>
              </a:rPr>
              <a:t>iv</a:t>
            </a:r>
            <a:r>
              <a:rPr lang="es-ES" sz="1200" dirty="0">
                <a:latin typeface="Calibri" panose="020F0502020204030204" pitchFamily="34" charset="0"/>
              </a:rPr>
              <a:t>) </a:t>
            </a:r>
            <a:r>
              <a:rPr lang="es-ES" sz="1200" dirty="0"/>
              <a:t>Qué limitaciones tuvo al momento de estimar</a:t>
            </a:r>
          </a:p>
          <a:p>
            <a:r>
              <a:rPr lang="es-ES" sz="1200" b="1" dirty="0"/>
              <a:t>R/ </a:t>
            </a:r>
            <a:r>
              <a:rPr lang="es-ES" sz="1200" dirty="0"/>
              <a:t>El tiempo en que tardaban corriendo los algoritmos dada la capacidad de mi maquina. Dado el tiempo no fue posible realizar un mayor cubrimiento de modelos</a:t>
            </a:r>
          </a:p>
          <a:p>
            <a:r>
              <a:rPr lang="es-ES" sz="1200" dirty="0"/>
              <a:t>v)¿ Qué mejoraría en la información disponible para obtener mejores resultados?</a:t>
            </a:r>
          </a:p>
          <a:p>
            <a:r>
              <a:rPr lang="es-ES" sz="1200" b="1" dirty="0"/>
              <a:t>R/ </a:t>
            </a:r>
            <a:r>
              <a:rPr lang="es-ES" sz="1200" dirty="0"/>
              <a:t>La cantidad de información disponible, y agregaría variables útiles como nivel de escolaridad, diferencia entre tasas de </a:t>
            </a:r>
            <a:r>
              <a:rPr lang="es-ES" sz="1200" dirty="0" err="1"/>
              <a:t>crtera</a:t>
            </a:r>
            <a:r>
              <a:rPr lang="es-ES" sz="1200" dirty="0"/>
              <a:t> del banco Davivienda con otros bancos como variable cualitativa, entre otras.</a:t>
            </a:r>
            <a:endParaRPr lang="es-CO" sz="1200" b="1" dirty="0"/>
          </a:p>
        </p:txBody>
      </p:sp>
      <p:sp>
        <p:nvSpPr>
          <p:cNvPr id="11" name="TextBox 10">
            <a:extLst>
              <a:ext uri="{FF2B5EF4-FFF2-40B4-BE49-F238E27FC236}">
                <a16:creationId xmlns:a16="http://schemas.microsoft.com/office/drawing/2014/main" xmlns="" id="{2A8BB5CE-CC7C-4A20-8A57-024E341832FA}"/>
              </a:ext>
            </a:extLst>
          </p:cNvPr>
          <p:cNvSpPr txBox="1"/>
          <p:nvPr/>
        </p:nvSpPr>
        <p:spPr>
          <a:xfrm>
            <a:off x="245917" y="4619952"/>
            <a:ext cx="11901056" cy="461665"/>
          </a:xfrm>
          <a:prstGeom prst="rect">
            <a:avLst/>
          </a:prstGeom>
          <a:noFill/>
        </p:spPr>
        <p:txBody>
          <a:bodyPr wrap="square" rtlCol="0">
            <a:spAutoFit/>
          </a:bodyPr>
          <a:lstStyle/>
          <a:p>
            <a:r>
              <a:rPr lang="es-ES" sz="1200" dirty="0"/>
              <a:t>Explique a manera de conclusión cómo se puede utilizar el resultado del modelo planteado. ¿Qué se puede deducir de sus resultados? ¿Debe el banco proteger los clientes </a:t>
            </a:r>
            <a:r>
              <a:rPr lang="es-CO" sz="1200" dirty="0"/>
              <a:t>que son objetivo de compras de cartera?</a:t>
            </a:r>
          </a:p>
        </p:txBody>
      </p:sp>
      <p:sp>
        <p:nvSpPr>
          <p:cNvPr id="12" name="TextBox 11">
            <a:extLst>
              <a:ext uri="{FF2B5EF4-FFF2-40B4-BE49-F238E27FC236}">
                <a16:creationId xmlns:a16="http://schemas.microsoft.com/office/drawing/2014/main" xmlns="" id="{E160A213-EDF9-4114-9DC4-A3E510156680}"/>
              </a:ext>
            </a:extLst>
          </p:cNvPr>
          <p:cNvSpPr txBox="1"/>
          <p:nvPr/>
        </p:nvSpPr>
        <p:spPr>
          <a:xfrm>
            <a:off x="245917" y="5081617"/>
            <a:ext cx="11402291" cy="646331"/>
          </a:xfrm>
          <a:prstGeom prst="rect">
            <a:avLst/>
          </a:prstGeom>
          <a:noFill/>
        </p:spPr>
        <p:txBody>
          <a:bodyPr wrap="square" rtlCol="0">
            <a:spAutoFit/>
          </a:bodyPr>
          <a:lstStyle/>
          <a:p>
            <a:r>
              <a:rPr lang="es-CO" sz="1200" b="1" dirty="0"/>
              <a:t>R/</a:t>
            </a:r>
            <a:r>
              <a:rPr lang="es-CO" sz="1200" dirty="0"/>
              <a:t>El modelo planteado puede o utilizarse para predecir cuales son los clientes del banco más propensos a realizar compra de cartera y por ende cambiarse de banco, es así que el banco puede proteger estos clientes mediante tasas preferenciales, o programas especiales que permitan a los mismos aumentar su fidelización con el banco y evitar realizar compra de cartera</a:t>
            </a:r>
          </a:p>
        </p:txBody>
      </p:sp>
    </p:spTree>
    <p:extLst>
      <p:ext uri="{BB962C8B-B14F-4D97-AF65-F5344CB8AC3E}">
        <p14:creationId xmlns:p14="http://schemas.microsoft.com/office/powerpoint/2010/main" val="91709046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756</TotalTime>
  <Words>1719</Words>
  <Application>Microsoft Office PowerPoint</Application>
  <PresentationFormat>Panorámica</PresentationFormat>
  <Paragraphs>122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 Schoolbook</vt:lpstr>
      <vt:lpstr>Corbel</vt:lpstr>
      <vt:lpstr>Headlines</vt:lpstr>
      <vt:lpstr>Análisis compra de cartera</vt:lpstr>
      <vt:lpstr>Manejo base de datos</vt:lpstr>
      <vt:lpstr>Manejo Bases de Datos</vt:lpstr>
      <vt:lpstr>Visualización de Información</vt:lpstr>
      <vt:lpstr>Visualización de Información</vt:lpstr>
      <vt:lpstr>Selección y Procesamiento de variables</vt:lpstr>
      <vt:lpstr>Estimación de modelos</vt:lpstr>
      <vt:lpstr>Presentación de PowerPoint</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compra de cartera davivienda</dc:title>
  <dc:creator>Andres Mauricio Mendoza Espinosa</dc:creator>
  <cp:lastModifiedBy>ANDRES MAURICIO MENDOZA ESPINOSA</cp:lastModifiedBy>
  <cp:revision>33</cp:revision>
  <dcterms:created xsi:type="dcterms:W3CDTF">2019-07-24T12:05:42Z</dcterms:created>
  <dcterms:modified xsi:type="dcterms:W3CDTF">2020-02-17T23:48:37Z</dcterms:modified>
</cp:coreProperties>
</file>