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9" r:id="rId4"/>
    <p:sldId id="262" r:id="rId5"/>
    <p:sldId id="263" r:id="rId6"/>
    <p:sldId id="266" r:id="rId7"/>
    <p:sldId id="267" r:id="rId8"/>
    <p:sldId id="270" r:id="rId9"/>
    <p:sldId id="271" r:id="rId10"/>
    <p:sldId id="273" r:id="rId11"/>
    <p:sldId id="272" r:id="rId12"/>
    <p:sldId id="278" r:id="rId13"/>
    <p:sldId id="277" r:id="rId14"/>
    <p:sldId id="279" r:id="rId15"/>
    <p:sldId id="280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8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f36a393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f36a393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58f4224c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58f4224c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4463f45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4463f45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4463f45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4463f45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45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ee24bf9a9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ee24bf9a9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376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e24bf9a9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e24bf9a9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002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e24bf9a9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e24bf9a9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578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e24bf9a9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e24bf9a9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537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e24bf9a9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e24bf9a9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1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e24bf9a9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e24bf9a9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67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70567f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70567f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e24bf9a9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e24bf9a9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49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e24bf9a9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e24bf9a9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818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e24bf9a9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e24bf9a9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3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ee24bf9a9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ee24bf9a9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38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e24bf9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ee24bf9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e24bf9a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ee24bf9a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e24bf9a9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e24bf9a9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ee24bf9a9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ee24bf9a9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06c150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06c150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0b7c348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50b7c348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linktr.ee/anmarpe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857250"/>
            <a:ext cx="609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64975" y="313790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16 Junio 2022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#VLCMuleSoftMeetup 07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C83DFF-E8DE-4704-9894-AB9012693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655" y="3647775"/>
            <a:ext cx="1100689" cy="11006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Experience Layer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7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</a:rPr>
              <a:t>Es la capa más cercana al usuario final y que por tanto recibe el nombre de “experiencia”.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 dirty="0">
                <a:solidFill>
                  <a:schemeClr val="dk1"/>
                </a:solidFill>
              </a:rPr>
              <a:t>Presenta la información para su consumo de forma sencilla.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5" name="Google Shape;218;p31">
            <a:extLst>
              <a:ext uri="{FF2B5EF4-FFF2-40B4-BE49-F238E27FC236}">
                <a16:creationId xmlns:a16="http://schemas.microsoft.com/office/drawing/2014/main" id="{8D72A260-162E-4238-BA4E-F3183B927CDC}"/>
              </a:ext>
            </a:extLst>
          </p:cNvPr>
          <p:cNvSpPr txBox="1">
            <a:spLocks/>
          </p:cNvSpPr>
          <p:nvPr/>
        </p:nvSpPr>
        <p:spPr>
          <a:xfrm>
            <a:off x="311700" y="1854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Process Layer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F2F0F-C841-4B17-959F-DD47D85552CC}"/>
              </a:ext>
            </a:extLst>
          </p:cNvPr>
          <p:cNvSpPr txBox="1"/>
          <p:nvPr/>
        </p:nvSpPr>
        <p:spPr>
          <a:xfrm>
            <a:off x="311700" y="2347843"/>
            <a:ext cx="6445447" cy="223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</a:pPr>
            <a:r>
              <a:rPr lang="es-ES" sz="900" dirty="0">
                <a:solidFill>
                  <a:schemeClr val="dk1"/>
                </a:solidFill>
              </a:rPr>
              <a:t>Es la capa más dedicada a procesar la información del sistema para ofrecerla al Negocio.</a:t>
            </a:r>
          </a:p>
        </p:txBody>
      </p:sp>
      <p:sp>
        <p:nvSpPr>
          <p:cNvPr id="8" name="Google Shape;226;p32">
            <a:extLst>
              <a:ext uri="{FF2B5EF4-FFF2-40B4-BE49-F238E27FC236}">
                <a16:creationId xmlns:a16="http://schemas.microsoft.com/office/drawing/2014/main" id="{9291CD4F-63E9-4D1C-A5B5-2D17988FD8BB}"/>
              </a:ext>
            </a:extLst>
          </p:cNvPr>
          <p:cNvSpPr txBox="1">
            <a:spLocks/>
          </p:cNvSpPr>
          <p:nvPr/>
        </p:nvSpPr>
        <p:spPr>
          <a:xfrm>
            <a:off x="311700" y="284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System Layer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15DE0-E528-4D68-B7D7-503495ED33ED}"/>
              </a:ext>
            </a:extLst>
          </p:cNvPr>
          <p:cNvSpPr txBox="1"/>
          <p:nvPr/>
        </p:nvSpPr>
        <p:spPr>
          <a:xfrm>
            <a:off x="311700" y="3308705"/>
            <a:ext cx="6445446" cy="223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95000"/>
              </a:lnSpc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s-ES" sz="900" dirty="0">
                <a:solidFill>
                  <a:schemeClr val="dk1"/>
                </a:solidFill>
              </a:rPr>
              <a:t>Dedicada a los procesos de más bajo nivel y procesado de datos.</a:t>
            </a:r>
          </a:p>
        </p:txBody>
      </p:sp>
      <p:pic>
        <p:nvPicPr>
          <p:cNvPr id="11" name="Google Shape;234;p32">
            <a:extLst>
              <a:ext uri="{FF2B5EF4-FFF2-40B4-BE49-F238E27FC236}">
                <a16:creationId xmlns:a16="http://schemas.microsoft.com/office/drawing/2014/main" id="{55C23913-624E-4F6F-BF5D-2A5C8C730B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41613"/>
            <a:ext cx="2268549" cy="1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8;p32">
            <a:extLst>
              <a:ext uri="{FF2B5EF4-FFF2-40B4-BE49-F238E27FC236}">
                <a16:creationId xmlns:a16="http://schemas.microsoft.com/office/drawing/2014/main" id="{8A6ABCA9-0589-452F-829D-D170C341741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423" y="3634605"/>
            <a:ext cx="1236607" cy="72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32;p32">
            <a:extLst>
              <a:ext uri="{FF2B5EF4-FFF2-40B4-BE49-F238E27FC236}">
                <a16:creationId xmlns:a16="http://schemas.microsoft.com/office/drawing/2014/main" id="{7E17D8B9-BD47-4F85-A5A4-4DE19448332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081" y="4210101"/>
            <a:ext cx="1635271" cy="50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33;p32">
            <a:extLst>
              <a:ext uri="{FF2B5EF4-FFF2-40B4-BE49-F238E27FC236}">
                <a16:creationId xmlns:a16="http://schemas.microsoft.com/office/drawing/2014/main" id="{E05B362B-8534-4A15-BFD3-4EE7C7A9E53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9451" y="4463881"/>
            <a:ext cx="1413733" cy="40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30;p32">
            <a:extLst>
              <a:ext uri="{FF2B5EF4-FFF2-40B4-BE49-F238E27FC236}">
                <a16:creationId xmlns:a16="http://schemas.microsoft.com/office/drawing/2014/main" id="{ED5A7AA4-3DC5-488A-B411-B6090D1C550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7146" y="3738530"/>
            <a:ext cx="1686220" cy="40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29;p32">
            <a:extLst>
              <a:ext uri="{FF2B5EF4-FFF2-40B4-BE49-F238E27FC236}">
                <a16:creationId xmlns:a16="http://schemas.microsoft.com/office/drawing/2014/main" id="{7E7F3AD4-5F99-4735-902B-6CB9320BA68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2041" y="3286910"/>
            <a:ext cx="904094" cy="72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5D4E7C-5497-4440-92CC-79BBB3D9F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1716" y="1107548"/>
            <a:ext cx="3671273" cy="18193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Diagrama Arquitectura MuleSoft de ejemplo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11097-E2BB-4F55-AAFB-995813A1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0" y="1084827"/>
            <a:ext cx="7458282" cy="31539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Diagrama Arquitectura MuleSoft : Green Family Farm</a:t>
            </a:r>
            <a:endParaRPr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A9233C-11F7-41F0-8B67-3CAD4657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1239931"/>
            <a:ext cx="76295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00" y="796250"/>
            <a:ext cx="50387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5F62E2B-A67A-439E-9C95-C82A3B8A4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652" y="2141172"/>
            <a:ext cx="2542037" cy="25420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4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Assets 4 a C4E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Charla acerca de que recursos podemos necesitar para un Centro de Capacitación API.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1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Assets4aC4E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</a:rPr>
              <a:t>¿Qué es un C4E?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64285"/>
              <a:buChar char="-"/>
            </a:pPr>
            <a:r>
              <a:rPr lang="es-ES" sz="2800" dirty="0">
                <a:solidFill>
                  <a:schemeClr val="dk1"/>
                </a:solidFill>
              </a:rPr>
              <a:t>Un C4E es un Centro de Capacitación API, es un centro para capacitar a equipos y personas para poder colaborar activamente en la </a:t>
            </a:r>
            <a:r>
              <a:rPr lang="es-ES" sz="2800" dirty="0" err="1">
                <a:solidFill>
                  <a:schemeClr val="dk1"/>
                </a:solidFill>
              </a:rPr>
              <a:t>apificación</a:t>
            </a:r>
            <a:r>
              <a:rPr lang="es-ES" sz="2800" dirty="0">
                <a:solidFill>
                  <a:schemeClr val="dk1"/>
                </a:solidFill>
              </a:rPr>
              <a:t> de la organización. (definición propia)</a:t>
            </a:r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64285"/>
              <a:buChar char="-"/>
            </a:pPr>
            <a:r>
              <a:rPr lang="es-ES" sz="2800" dirty="0">
                <a:solidFill>
                  <a:schemeClr val="dk1"/>
                </a:solidFill>
              </a:rPr>
              <a:t>Según MuleSoft:</a:t>
            </a:r>
          </a:p>
          <a:p>
            <a:pPr lvl="1" indent="-291465">
              <a:spcBef>
                <a:spcPts val="1200"/>
              </a:spcBef>
              <a:buSzPct val="64285"/>
              <a:buChar char="-"/>
            </a:pPr>
            <a:r>
              <a:rPr lang="en-US" sz="2800" dirty="0">
                <a:solidFill>
                  <a:schemeClr val="dk1"/>
                </a:solidFill>
              </a:rPr>
              <a:t>A C4E is defined as a group that drives the IT operating model shift. It is in charge of enabling business divisions — including but not exclusively IT — to build and drive the consumption of assets successfully, thereby enabling speed and agility. It allows the business and IT teams to shift from a production-based to a production-and-consumption-based delivery model.</a:t>
            </a:r>
          </a:p>
          <a:p>
            <a:pPr lvl="1" indent="-291465">
              <a:spcBef>
                <a:spcPts val="1200"/>
              </a:spcBef>
              <a:buSzPct val="64285"/>
              <a:buChar char="-"/>
            </a:pPr>
            <a:r>
              <a:rPr lang="en-US" sz="2800" dirty="0">
                <a:solidFill>
                  <a:schemeClr val="dk1"/>
                </a:solidFill>
              </a:rPr>
              <a:t>The C4E is a cross-functional team — typically staffed with members from central IT, line-of-business departments, and digital innovation teams — charged with productizing, publishing, and harvesting reusable assets and best practices. They promote consumption and collaboration and help drive self-reliance while improving results through feedback and metrics.</a:t>
            </a:r>
            <a:endParaRPr lang="es-E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3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Assets4aC4E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</a:rPr>
              <a:t>¿Qué es un C4E? (… según MuleSoft)</a:t>
            </a:r>
            <a:endParaRPr sz="2800" dirty="0">
              <a:solidFill>
                <a:schemeClr val="dk1"/>
              </a:solidFill>
            </a:endParaRPr>
          </a:p>
          <a:p>
            <a:pPr indent="-291465">
              <a:spcBef>
                <a:spcPts val="1200"/>
              </a:spcBef>
              <a:buSzPct val="64285"/>
              <a:buFont typeface="Arial"/>
              <a:buChar char="-"/>
            </a:pP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 C4E se define como un grupo que impulsa el cambio del modelo operativo de TI. Está a cargo de permitir que las divisiones comerciales, incluida, entre otras, TI, construyan e impulsen el consumo de activos con éxito, lo que permite velocidad y agilidad. Permite que los equipos comerciales y de TI pasen de un modelo de entrega basado en la producción a uno basado en la producción y el consumo.</a:t>
            </a: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64285"/>
              <a:buChar char="-"/>
            </a:pPr>
            <a:endParaRPr lang="es-E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4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Assets4aC4E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</a:rPr>
              <a:t>¿Qué es un C4E? (… según MuleSoft)</a:t>
            </a:r>
            <a:endParaRPr sz="2800" dirty="0">
              <a:solidFill>
                <a:schemeClr val="dk1"/>
              </a:solidFill>
            </a:endParaRPr>
          </a:p>
          <a:p>
            <a:pPr indent="-291465">
              <a:spcBef>
                <a:spcPts val="1200"/>
              </a:spcBef>
              <a:buSzPct val="64285"/>
              <a:buFont typeface="Arial"/>
              <a:buChar char="-"/>
            </a:pP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El C4E es un equipo multidisciplinar, generalmente integrado por miembros de TI, departamentos de negocio/funcionales y equipos de innovación digital, encargado de producir, publicar y albergar activos reutilizables y mejores prácticas. Promueven el consumo y la colaboración y ayudan a impulsar la autosuficiencia mientras mejoran los resultados a través de comentarios y métricas.</a:t>
            </a: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s-ES" altLang="es-E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64285"/>
              <a:buChar char="-"/>
            </a:pPr>
            <a:endParaRPr lang="es-E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0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Assets4aC4E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EE4B3-5FE1-4AE0-9187-8575879BE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7" y="826219"/>
            <a:ext cx="3584896" cy="3960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0F87E-8B08-450E-AB3B-DACDB3A0A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85569"/>
            <a:ext cx="16383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9062D-C49E-44D9-85B4-EE6770AFC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202" y="1085569"/>
            <a:ext cx="1714500" cy="819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FEBC3-D5D9-4F73-9458-06E51EA7498F}"/>
              </a:ext>
            </a:extLst>
          </p:cNvPr>
          <p:cNvSpPr txBox="1"/>
          <p:nvPr/>
        </p:nvSpPr>
        <p:spPr>
          <a:xfrm>
            <a:off x="4424082" y="2571750"/>
            <a:ext cx="32928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¿A qué nos referimos por “</a:t>
            </a:r>
            <a:r>
              <a:rPr lang="es-ES" dirty="0" err="1"/>
              <a:t>assets</a:t>
            </a:r>
            <a:r>
              <a:rPr lang="es-ES" dirty="0"/>
              <a:t>”?</a:t>
            </a:r>
          </a:p>
          <a:p>
            <a:endParaRPr lang="es-ES" dirty="0"/>
          </a:p>
          <a:p>
            <a:r>
              <a:rPr lang="es-ES" dirty="0"/>
              <a:t>+ </a:t>
            </a:r>
            <a:r>
              <a:rPr lang="es-ES" dirty="0" err="1"/>
              <a:t>APIs</a:t>
            </a:r>
            <a:endParaRPr lang="es-ES" dirty="0"/>
          </a:p>
          <a:p>
            <a:r>
              <a:rPr lang="es-ES" dirty="0"/>
              <a:t>+ Arquitecturas basadas en Dominio</a:t>
            </a:r>
          </a:p>
          <a:p>
            <a:r>
              <a:rPr lang="es-ES" dirty="0"/>
              <a:t>+ </a:t>
            </a:r>
            <a:r>
              <a:rPr lang="es-ES" dirty="0" err="1"/>
              <a:t>Templates</a:t>
            </a:r>
            <a:r>
              <a:rPr lang="es-ES" dirty="0"/>
              <a:t> </a:t>
            </a:r>
            <a:r>
              <a:rPr lang="es-ES" dirty="0" err="1"/>
              <a:t>ó</a:t>
            </a:r>
            <a:r>
              <a:rPr lang="es-ES" dirty="0"/>
              <a:t> plantillas y aceleradores</a:t>
            </a:r>
          </a:p>
          <a:p>
            <a:r>
              <a:rPr lang="es-ES" dirty="0"/>
              <a:t>+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219863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Assets4aC4E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0F87E-8B08-450E-AB3B-DACDB3A0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904034"/>
            <a:ext cx="16383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9062D-C49E-44D9-85B4-EE6770AFC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858775"/>
            <a:ext cx="1714500" cy="819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FEBC3-D5D9-4F73-9458-06E51EA7498F}"/>
              </a:ext>
            </a:extLst>
          </p:cNvPr>
          <p:cNvSpPr txBox="1"/>
          <p:nvPr/>
        </p:nvSpPr>
        <p:spPr>
          <a:xfrm>
            <a:off x="2339787" y="1985427"/>
            <a:ext cx="6555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 </a:t>
            </a:r>
            <a:r>
              <a:rPr lang="es-ES" dirty="0" err="1"/>
              <a:t>APIs</a:t>
            </a:r>
            <a:endParaRPr lang="es-ES" dirty="0"/>
          </a:p>
          <a:p>
            <a:endParaRPr lang="es-ES" dirty="0"/>
          </a:p>
          <a:p>
            <a:r>
              <a:rPr lang="es-ES" dirty="0"/>
              <a:t>Como hemos visto anteriormente, son las propias interfaces que expondrán la información a los consumidores.</a:t>
            </a:r>
          </a:p>
          <a:p>
            <a:endParaRPr lang="es-ES" dirty="0"/>
          </a:p>
          <a:p>
            <a:r>
              <a:rPr lang="es-ES" dirty="0"/>
              <a:t>Lo importante siempre será hacerlas accesibles, entendibles, facilitando su utilización.</a:t>
            </a:r>
          </a:p>
          <a:p>
            <a:r>
              <a:rPr lang="es-ES" dirty="0"/>
              <a:t>Desde el punto de vista del Diseñador API debe de velar para que sean </a:t>
            </a:r>
            <a:r>
              <a:rPr lang="es-ES" dirty="0" err="1"/>
              <a:t>autoexplicativas</a:t>
            </a:r>
            <a:r>
              <a:rPr lang="es-ES" dirty="0"/>
              <a:t> y que el consumidor no se tenga que preocupar por nada.</a:t>
            </a:r>
          </a:p>
        </p:txBody>
      </p:sp>
    </p:spTree>
    <p:extLst>
      <p:ext uri="{BB962C8B-B14F-4D97-AF65-F5344CB8AC3E}">
        <p14:creationId xmlns:p14="http://schemas.microsoft.com/office/powerpoint/2010/main" val="30215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469275" y="342627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24 Febrero 2022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#VLCMuleSoftMeetup 06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509575" y="426500"/>
            <a:ext cx="27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https://linktr.ee/anmarpei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09575" y="1023875"/>
            <a:ext cx="4643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Project Manager @ Minsait, an Indra Company,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focalizado en APIficación e Integraciones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MuleSoft Meetup Leader / Speaker - Valencia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 rot="10800000" flipH="1">
            <a:off x="0" y="2346000"/>
            <a:ext cx="9166500" cy="6450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825" y="426500"/>
            <a:ext cx="2711524" cy="361536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2" name="Picture 4" descr="Interbrand crea la nueva identidad para la consultora Minsait de Indra">
            <a:extLst>
              <a:ext uri="{FF2B5EF4-FFF2-40B4-BE49-F238E27FC236}">
                <a16:creationId xmlns:a16="http://schemas.microsoft.com/office/drawing/2014/main" id="{503026B3-BDBB-4740-B5F6-9220E7A2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50" y="2847869"/>
            <a:ext cx="978834" cy="4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MuleSoft Logo in SVG Vector or PNG File Format - Logo.wine">
            <a:extLst>
              <a:ext uri="{FF2B5EF4-FFF2-40B4-BE49-F238E27FC236}">
                <a16:creationId xmlns:a16="http://schemas.microsoft.com/office/drawing/2014/main" id="{E7A2F231-E866-4F70-8DDE-1C712DD9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19" y="2847869"/>
            <a:ext cx="978834" cy="4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Assets4aC4E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0F87E-8B08-450E-AB3B-DACDB3A0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904034"/>
            <a:ext cx="16383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9062D-C49E-44D9-85B4-EE6770AFC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858775"/>
            <a:ext cx="1714500" cy="819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FEBC3-D5D9-4F73-9458-06E51EA7498F}"/>
              </a:ext>
            </a:extLst>
          </p:cNvPr>
          <p:cNvSpPr txBox="1"/>
          <p:nvPr/>
        </p:nvSpPr>
        <p:spPr>
          <a:xfrm>
            <a:off x="2339787" y="1985427"/>
            <a:ext cx="65554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 Arquitecturas basadas en Dominio</a:t>
            </a:r>
          </a:p>
          <a:p>
            <a:endParaRPr lang="es-ES" dirty="0"/>
          </a:p>
          <a:p>
            <a:r>
              <a:rPr lang="es-ES" dirty="0"/>
              <a:t>Antes hemos visto como nos hemos abstraído de un negocio como el de una granja y todo lo que puede ofrecer a sus clientes. Hemos modelado una base de datos con su información y a posteriori se ha conceptualizado para esa información funcional exponerla en </a:t>
            </a:r>
            <a:r>
              <a:rPr lang="es-ES" dirty="0" err="1"/>
              <a:t>APIs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Para ese trabajo de conceptualización hay que entender bien el negocio y las necesidades del consumidor o posibles consumidores. Se suele y se recomienda apoyarse en Gobierno del Dato o Arquitectura del Dato.</a:t>
            </a:r>
          </a:p>
        </p:txBody>
      </p:sp>
    </p:spTree>
    <p:extLst>
      <p:ext uri="{BB962C8B-B14F-4D97-AF65-F5344CB8AC3E}">
        <p14:creationId xmlns:p14="http://schemas.microsoft.com/office/powerpoint/2010/main" val="151009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Assets4aC4E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0F87E-8B08-450E-AB3B-DACDB3A0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904034"/>
            <a:ext cx="16383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9062D-C49E-44D9-85B4-EE6770AFC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858775"/>
            <a:ext cx="1714500" cy="819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FEBC3-D5D9-4F73-9458-06E51EA7498F}"/>
              </a:ext>
            </a:extLst>
          </p:cNvPr>
          <p:cNvSpPr txBox="1"/>
          <p:nvPr/>
        </p:nvSpPr>
        <p:spPr>
          <a:xfrm>
            <a:off x="2339787" y="1985427"/>
            <a:ext cx="65554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 Plantillas o aceleradores</a:t>
            </a:r>
          </a:p>
          <a:p>
            <a:endParaRPr lang="es-ES" dirty="0"/>
          </a:p>
          <a:p>
            <a:r>
              <a:rPr lang="es-ES" dirty="0"/>
              <a:t>Agilizar la conectividad de </a:t>
            </a:r>
            <a:r>
              <a:rPr lang="es-ES" dirty="0" err="1"/>
              <a:t>assets</a:t>
            </a:r>
            <a:r>
              <a:rPr lang="es-ES" dirty="0"/>
              <a:t> como por ejemplo acceso a un CRUD de una entidad básica o de tipo diccionario puede ser sencillo de implementar o de </a:t>
            </a:r>
            <a:r>
              <a:rPr lang="es-ES" dirty="0" err="1"/>
              <a:t>psuedo</a:t>
            </a:r>
            <a:r>
              <a:rPr lang="es-ES" dirty="0"/>
              <a:t>-automatizar el diseño API.</a:t>
            </a:r>
          </a:p>
          <a:p>
            <a:endParaRPr lang="es-ES" dirty="0"/>
          </a:p>
          <a:p>
            <a:r>
              <a:rPr lang="es-ES" dirty="0"/>
              <a:t>Por otro lado se puede considerar un acelerador el propio training sobre cómo diseñar mediante buenas practicas de orden, </a:t>
            </a:r>
            <a:r>
              <a:rPr lang="es-ES" dirty="0" err="1"/>
              <a:t>naming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endParaRPr lang="es-ES" dirty="0"/>
          </a:p>
          <a:p>
            <a:r>
              <a:rPr lang="es-ES" dirty="0"/>
              <a:t>¿Más propuestas de aceleradores?</a:t>
            </a:r>
          </a:p>
        </p:txBody>
      </p:sp>
    </p:spTree>
    <p:extLst>
      <p:ext uri="{BB962C8B-B14F-4D97-AF65-F5344CB8AC3E}">
        <p14:creationId xmlns:p14="http://schemas.microsoft.com/office/powerpoint/2010/main" val="15905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Assets4aC4E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0F87E-8B08-450E-AB3B-DACDB3A0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904034"/>
            <a:ext cx="16383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9062D-C49E-44D9-85B4-EE6770AFC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858775"/>
            <a:ext cx="1714500" cy="819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FEBC3-D5D9-4F73-9458-06E51EA7498F}"/>
              </a:ext>
            </a:extLst>
          </p:cNvPr>
          <p:cNvSpPr txBox="1"/>
          <p:nvPr/>
        </p:nvSpPr>
        <p:spPr>
          <a:xfrm>
            <a:off x="2339787" y="1985427"/>
            <a:ext cx="65554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 Buenas practicas</a:t>
            </a:r>
          </a:p>
          <a:p>
            <a:endParaRPr lang="es-ES" dirty="0"/>
          </a:p>
          <a:p>
            <a:r>
              <a:rPr lang="es-ES" dirty="0"/>
              <a:t>En mi opinión siempre vienen a englobar el resto. Siempre presentes, a la hora de conceptualizar, simplificación de la información, documentación en el swagger, URIs </a:t>
            </a:r>
            <a:r>
              <a:rPr lang="es-ES" dirty="0" err="1"/>
              <a:t>autoexplicativas</a:t>
            </a:r>
            <a:r>
              <a:rPr lang="es-ES" dirty="0"/>
              <a:t>…</a:t>
            </a:r>
          </a:p>
          <a:p>
            <a:endParaRPr lang="es-ES" dirty="0"/>
          </a:p>
          <a:p>
            <a:r>
              <a:rPr lang="es-ES" dirty="0"/>
              <a:t>Y como no, la mayor de todas sería diseñar con un </a:t>
            </a:r>
            <a:r>
              <a:rPr lang="es-ES" dirty="0" err="1"/>
              <a:t>mindset</a:t>
            </a:r>
            <a:r>
              <a:rPr lang="es-ES" dirty="0"/>
              <a:t> de API-</a:t>
            </a:r>
            <a:r>
              <a:rPr lang="es-ES" dirty="0" err="1"/>
              <a:t>First</a:t>
            </a:r>
            <a:r>
              <a:rPr lang="es-ES" dirty="0"/>
              <a:t>.</a:t>
            </a:r>
          </a:p>
          <a:p>
            <a:r>
              <a:rPr lang="es-ES" dirty="0"/>
              <a:t>Poniéndonos en la piel del consumidor y luego ir bajando de la API expuesta hacia las capas inferiores.</a:t>
            </a:r>
          </a:p>
          <a:p>
            <a:endParaRPr lang="es-ES" dirty="0"/>
          </a:p>
          <a:p>
            <a:r>
              <a:rPr lang="es-ES" dirty="0"/>
              <a:t>¿Más propuestas de buenas practicas?</a:t>
            </a:r>
          </a:p>
        </p:txBody>
      </p:sp>
    </p:spTree>
    <p:extLst>
      <p:ext uri="{BB962C8B-B14F-4D97-AF65-F5344CB8AC3E}">
        <p14:creationId xmlns:p14="http://schemas.microsoft.com/office/powerpoint/2010/main" val="1773304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00" y="796250"/>
            <a:ext cx="50387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5F62E2B-A67A-439E-9C95-C82A3B8A4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652" y="2141172"/>
            <a:ext cx="2542037" cy="25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3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4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API Design “easy-happy”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Charla acerca de cómo enfocar un diseño desde los cimientos, enfoque DDD y acoplar cada pieza en su lugar.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8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Érase una vez…	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92432-DE95-4E87-BBAD-F2D737339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" y="970292"/>
            <a:ext cx="2503953" cy="3581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E66D4-5164-43A3-80C2-550419ADB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260" y="2170019"/>
            <a:ext cx="4848225" cy="2457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7F96F-9FC6-46CC-84FF-758BFB399902}"/>
              </a:ext>
            </a:extLst>
          </p:cNvPr>
          <p:cNvSpPr txBox="1"/>
          <p:nvPr/>
        </p:nvSpPr>
        <p:spPr>
          <a:xfrm>
            <a:off x="3872753" y="1035424"/>
            <a:ext cx="42643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Una idea de negocio, realizar la digitalización de la </a:t>
            </a:r>
          </a:p>
          <a:p>
            <a:r>
              <a:rPr lang="es-ES" dirty="0"/>
              <a:t>granja familiar y poner en marcha una plataforma </a:t>
            </a:r>
          </a:p>
          <a:p>
            <a:r>
              <a:rPr lang="es-ES" dirty="0"/>
              <a:t>online de compra y envio de los productos.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37700" y="67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Desde los cimientos…	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9849FB83-2961-4F91-A0AB-717007251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08" y="1210033"/>
            <a:ext cx="2677209" cy="177114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D375F1-2CDB-4B6C-8C1F-6D5B62F67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665" y="2879080"/>
            <a:ext cx="1232037" cy="1844229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8777ACB-1904-4D16-A547-30DAE7F23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073" y="1074177"/>
            <a:ext cx="1660724" cy="1844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AF4F4-4C95-42A2-A871-382C1DF26518}"/>
              </a:ext>
            </a:extLst>
          </p:cNvPr>
          <p:cNvSpPr txBox="1"/>
          <p:nvPr/>
        </p:nvSpPr>
        <p:spPr>
          <a:xfrm>
            <a:off x="4151050" y="77126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Negocio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6BA872-E3B4-43C3-A101-ACCF80A0A608}"/>
              </a:ext>
            </a:extLst>
          </p:cNvPr>
          <p:cNvSpPr txBox="1"/>
          <p:nvPr/>
        </p:nvSpPr>
        <p:spPr>
          <a:xfrm>
            <a:off x="1085862" y="77126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Conceptos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7F48F-DE7A-4250-A857-1F8F81778316}"/>
              </a:ext>
            </a:extLst>
          </p:cNvPr>
          <p:cNvSpPr txBox="1"/>
          <p:nvPr/>
        </p:nvSpPr>
        <p:spPr>
          <a:xfrm>
            <a:off x="7085609" y="771265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Tecnología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FED2BC4-1777-4F49-9EA5-F0D20CEC5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4064" y="1580033"/>
            <a:ext cx="2970603" cy="20981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5D4BAC-C1AE-4DAC-A1A9-BF307F2EA2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4859" y="3112163"/>
            <a:ext cx="742109" cy="6247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3ACFC8-9D8E-4F27-9744-03ED57B797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6968" y="3108836"/>
            <a:ext cx="581984" cy="628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357D8E-5E87-4E08-BFF2-48A5CEE67A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3741" y="3016094"/>
            <a:ext cx="626767" cy="7207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701D04-1E1F-4065-B723-DC054382C2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4921" y="3831322"/>
            <a:ext cx="581984" cy="6536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381CE0-DD58-4C1F-AAB6-4942A55826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59863" y="3764216"/>
            <a:ext cx="512135" cy="72078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E0CCBA-9AC9-4E14-9643-F8D74AA64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875" y="1031165"/>
            <a:ext cx="797019" cy="79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B2F6A6-5CD7-4EF0-9973-238E0AF9EA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72435" y="3764215"/>
            <a:ext cx="549377" cy="7207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2C4612-8F65-4879-A452-773AF8D726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7448" y="4484998"/>
            <a:ext cx="456930" cy="5556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730398-FF19-4E26-8963-AEB931BBDF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41183" y="4485392"/>
            <a:ext cx="499176" cy="5615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5963CA-25DB-44E4-94B5-E1019D2E47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45547" y="4417851"/>
            <a:ext cx="626767" cy="622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Tecnología, sistema de integración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dk1"/>
                </a:solidFill>
              </a:rPr>
              <a:t>Sistema de integración vía API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64285"/>
              <a:buChar char="-"/>
            </a:pPr>
            <a:r>
              <a:rPr lang="es" sz="2800" dirty="0">
                <a:solidFill>
                  <a:schemeClr val="dk1"/>
                </a:solidFill>
              </a:rPr>
              <a:t>Operaciones (principales Paths):</a:t>
            </a:r>
            <a:endParaRPr sz="2800" dirty="0">
              <a:solidFill>
                <a:schemeClr val="dk1"/>
              </a:solidFill>
            </a:endParaRPr>
          </a:p>
          <a:p>
            <a:pPr marL="914400" lvl="1" indent="-277494" algn="l" rtl="0">
              <a:spcBef>
                <a:spcPts val="0"/>
              </a:spcBef>
              <a:spcAft>
                <a:spcPts val="0"/>
              </a:spcAft>
              <a:buSzPct val="50000"/>
              <a:buChar char="-"/>
            </a:pPr>
            <a:r>
              <a:rPr lang="es" sz="2800" dirty="0">
                <a:solidFill>
                  <a:schemeClr val="dk1"/>
                </a:solidFill>
              </a:rPr>
              <a:t>Integración de información entre granjas y habitaciones disponibles</a:t>
            </a:r>
          </a:p>
          <a:p>
            <a:pPr lvl="2" indent="-277494">
              <a:buSzPct val="50000"/>
              <a:buChar char="-"/>
            </a:pPr>
            <a:r>
              <a:rPr lang="es" sz="2800" dirty="0">
                <a:solidFill>
                  <a:schemeClr val="dk1"/>
                </a:solidFill>
              </a:rPr>
              <a:t>/gff/booking/{bookingId}/</a:t>
            </a:r>
            <a:r>
              <a:rPr lang="es-ES" sz="2800" dirty="0" err="1">
                <a:solidFill>
                  <a:schemeClr val="dk1"/>
                </a:solidFill>
              </a:rPr>
              <a:t>rooms</a:t>
            </a:r>
            <a:endParaRPr sz="2800" dirty="0">
              <a:solidFill>
                <a:schemeClr val="dk1"/>
              </a:solidFill>
            </a:endParaRPr>
          </a:p>
          <a:p>
            <a:pPr lvl="2" indent="-277494">
              <a:buSzPct val="50000"/>
              <a:buFont typeface="Arial"/>
              <a:buChar char="-"/>
            </a:pPr>
            <a:r>
              <a:rPr lang="es" sz="2800" dirty="0">
                <a:solidFill>
                  <a:schemeClr val="dk1"/>
                </a:solidFill>
              </a:rPr>
              <a:t>/gff/</a:t>
            </a:r>
            <a:r>
              <a:rPr lang="es-ES" sz="2800" dirty="0" err="1">
                <a:solidFill>
                  <a:schemeClr val="dk1"/>
                </a:solidFill>
              </a:rPr>
              <a:t>booking</a:t>
            </a:r>
            <a:r>
              <a:rPr lang="es-ES" sz="2800" dirty="0">
                <a:solidFill>
                  <a:schemeClr val="dk1"/>
                </a:solidFill>
              </a:rPr>
              <a:t>/{</a:t>
            </a:r>
            <a:r>
              <a:rPr lang="es-ES" sz="2800" dirty="0" err="1">
                <a:solidFill>
                  <a:schemeClr val="dk1"/>
                </a:solidFill>
              </a:rPr>
              <a:t>bookingId</a:t>
            </a:r>
            <a:r>
              <a:rPr lang="es-ES" sz="2800" dirty="0">
                <a:solidFill>
                  <a:schemeClr val="dk1"/>
                </a:solidFill>
              </a:rPr>
              <a:t>}/</a:t>
            </a:r>
            <a:r>
              <a:rPr lang="es" sz="2800" dirty="0">
                <a:solidFill>
                  <a:schemeClr val="dk1"/>
                </a:solidFill>
              </a:rPr>
              <a:t>calendar</a:t>
            </a:r>
            <a:endParaRPr sz="28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914400" lvl="1" indent="-277494" algn="l" rtl="0">
              <a:spcBef>
                <a:spcPts val="1200"/>
              </a:spcBef>
              <a:spcAft>
                <a:spcPts val="0"/>
              </a:spcAft>
              <a:buSzPct val="50000"/>
              <a:buChar char="-"/>
            </a:pPr>
            <a:r>
              <a:rPr lang="es" sz="2800" dirty="0">
                <a:solidFill>
                  <a:schemeClr val="dk1"/>
                </a:solidFill>
              </a:rPr>
              <a:t>Integración de información para el sistema nuevo de Delivery</a:t>
            </a:r>
            <a:endParaRPr sz="2800" dirty="0">
              <a:solidFill>
                <a:schemeClr val="dk1"/>
              </a:solidFill>
            </a:endParaRPr>
          </a:p>
          <a:p>
            <a:pPr lvl="2" indent="-277494">
              <a:buSzPct val="50000"/>
              <a:buFont typeface="Arial"/>
              <a:buChar char="-"/>
            </a:pPr>
            <a:r>
              <a:rPr lang="en-US" sz="2800" dirty="0">
                <a:solidFill>
                  <a:schemeClr val="dk1"/>
                </a:solidFill>
              </a:rPr>
              <a:t>/</a:t>
            </a:r>
            <a:r>
              <a:rPr lang="en-US" sz="2800" dirty="0" err="1">
                <a:solidFill>
                  <a:schemeClr val="dk1"/>
                </a:solidFill>
              </a:rPr>
              <a:t>gff</a:t>
            </a:r>
            <a:r>
              <a:rPr lang="en-US" sz="2800" dirty="0">
                <a:solidFill>
                  <a:schemeClr val="dk1"/>
                </a:solidFill>
              </a:rPr>
              <a:t>/farms/{</a:t>
            </a:r>
            <a:r>
              <a:rPr lang="en-US" sz="2800" dirty="0" err="1">
                <a:solidFill>
                  <a:schemeClr val="dk1"/>
                </a:solidFill>
              </a:rPr>
              <a:t>farmId</a:t>
            </a:r>
            <a:r>
              <a:rPr lang="en-US" sz="2800" dirty="0">
                <a:solidFill>
                  <a:schemeClr val="dk1"/>
                </a:solidFill>
              </a:rPr>
              <a:t>}/employees/{</a:t>
            </a:r>
            <a:r>
              <a:rPr lang="en-US" sz="2800" dirty="0" err="1">
                <a:solidFill>
                  <a:schemeClr val="dk1"/>
                </a:solidFill>
              </a:rPr>
              <a:t>employeeId</a:t>
            </a:r>
            <a:r>
              <a:rPr lang="en-US" sz="2800" dirty="0">
                <a:solidFill>
                  <a:schemeClr val="dk1"/>
                </a:solidFill>
              </a:rPr>
              <a:t>}</a:t>
            </a:r>
            <a:endParaRPr lang="es" sz="2800" dirty="0">
              <a:solidFill>
                <a:schemeClr val="dk1"/>
              </a:solidFill>
            </a:endParaRPr>
          </a:p>
          <a:p>
            <a:pPr marL="1371600" lvl="2" indent="-277494" algn="l" rtl="0">
              <a:spcBef>
                <a:spcPts val="0"/>
              </a:spcBef>
              <a:spcAft>
                <a:spcPts val="0"/>
              </a:spcAft>
              <a:buSzPct val="50000"/>
              <a:buChar char="-"/>
            </a:pPr>
            <a:r>
              <a:rPr lang="es" sz="2800" dirty="0">
                <a:solidFill>
                  <a:schemeClr val="dk1"/>
                </a:solidFill>
              </a:rPr>
              <a:t>/gff/farms/{farmId}/delivery</a:t>
            </a:r>
            <a:endParaRPr sz="2800" dirty="0">
              <a:solidFill>
                <a:schemeClr val="dk1"/>
              </a:solidFill>
            </a:endParaRPr>
          </a:p>
          <a:p>
            <a:pPr marL="1371600" lvl="2" indent="-277494" algn="l" rtl="0">
              <a:spcBef>
                <a:spcPts val="0"/>
              </a:spcBef>
              <a:spcAft>
                <a:spcPts val="0"/>
              </a:spcAft>
              <a:buSzPct val="50000"/>
              <a:buChar char="-"/>
            </a:pPr>
            <a:r>
              <a:rPr lang="es" sz="2800" dirty="0">
                <a:solidFill>
                  <a:schemeClr val="dk1"/>
                </a:solidFill>
              </a:rPr>
              <a:t>/gff/farms/{farmId}/deliveries/{deliveryId}</a:t>
            </a:r>
            <a:endParaRPr dirty="0"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67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El Análisis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26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dk1"/>
                </a:solidFill>
              </a:rPr>
              <a:t>Sistema de integración vía API</a:t>
            </a:r>
            <a:endParaRPr sz="60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ct val="126666"/>
              <a:buChar char="-"/>
            </a:pPr>
            <a:r>
              <a:rPr lang="es" sz="6000">
                <a:solidFill>
                  <a:schemeClr val="dk1"/>
                </a:solidFill>
              </a:rPr>
              <a:t>Operaciones (Paths detallados):</a:t>
            </a:r>
            <a:endParaRPr sz="60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128700" y="1859925"/>
            <a:ext cx="36159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s" sz="1000" i="1" dirty="0">
                <a:solidFill>
                  <a:schemeClr val="dk1"/>
                </a:solidFill>
              </a:rPr>
              <a:t>Integración de información para el sistema nuevo de Delivery.</a:t>
            </a:r>
            <a:endParaRPr sz="1000" i="1" dirty="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/gff/farms/{farmId}/delivery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post</a:t>
            </a:r>
            <a:endParaRPr sz="1000" dirty="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/gff/farms/{farmId}/deliveries/{deliveryId}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delete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patch</a:t>
            </a:r>
            <a:endParaRPr sz="1000" dirty="0"/>
          </a:p>
        </p:txBody>
      </p:sp>
      <p:sp>
        <p:nvSpPr>
          <p:cNvPr id="159" name="Google Shape;159;p24"/>
          <p:cNvSpPr txBox="1"/>
          <p:nvPr/>
        </p:nvSpPr>
        <p:spPr>
          <a:xfrm>
            <a:off x="414450" y="1859925"/>
            <a:ext cx="42627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i="1" dirty="0">
                <a:solidFill>
                  <a:schemeClr val="dk1"/>
                </a:solidFill>
              </a:rPr>
              <a:t>Integración de información entre la/s granja/s y empleados por granja.</a:t>
            </a:r>
            <a:endParaRPr sz="1000" i="1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/gff/farms/{farmId}/employees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get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/gff/farms/{farmId}/employees/{employeeId}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delete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get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patch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post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put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/gff/farms/{farmId}/employees/{employeeId}/calendar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delete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get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patch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post</a:t>
            </a:r>
            <a:endParaRPr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311700" y="8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Diseño...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1379025" y="1065554"/>
            <a:ext cx="1369200" cy="635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{JSON}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926" y="1840051"/>
            <a:ext cx="780009" cy="63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28F2D-1EE0-43D7-9AFC-9AF1EC6C5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32" y="2704867"/>
            <a:ext cx="3516406" cy="1896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65C40C-4521-4F4E-AC2C-F227DF7AB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971201"/>
            <a:ext cx="3906371" cy="21287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4BF2C2-E1DA-4DEF-8571-37E20EC357D9}"/>
              </a:ext>
            </a:extLst>
          </p:cNvPr>
          <p:cNvSpPr txBox="1"/>
          <p:nvPr/>
        </p:nvSpPr>
        <p:spPr>
          <a:xfrm>
            <a:off x="4572000" y="3910689"/>
            <a:ext cx="41551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https://github.com/anmarpei/mulesoft/tree/master/gffDDD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311700" y="67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El Análisis </a:t>
            </a:r>
            <a:r>
              <a:rPr lang="es" i="1" dirty="0">
                <a:solidFill>
                  <a:schemeClr val="lt1"/>
                </a:solidFill>
              </a:rPr>
              <a:t>orientado a Dominio (DDD)</a:t>
            </a:r>
            <a:endParaRPr i="1" dirty="0">
              <a:solidFill>
                <a:schemeClr val="lt1"/>
              </a:solidFill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26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chemeClr val="dk1"/>
                </a:solidFill>
              </a:rPr>
              <a:t>Sistema de integración vía API</a:t>
            </a:r>
            <a:endParaRPr sz="6000" dirty="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ct val="126666"/>
              <a:buChar char="-"/>
            </a:pPr>
            <a:r>
              <a:rPr lang="es" sz="6000" dirty="0">
                <a:solidFill>
                  <a:schemeClr val="dk1"/>
                </a:solidFill>
              </a:rPr>
              <a:t>Operaciones (Paths detallados)</a:t>
            </a:r>
            <a:endParaRPr sz="60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237900" y="2013988"/>
            <a:ext cx="46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s" sz="1000" i="1" dirty="0">
                <a:solidFill>
                  <a:schemeClr val="dk1"/>
                </a:solidFill>
              </a:rPr>
              <a:t>Integración de información para el sistema nuevo de Delivery. -&gt; 1 API</a:t>
            </a:r>
            <a:endParaRPr sz="1000" i="1" dirty="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/gff/farms/{farmId}/deliveries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post</a:t>
            </a:r>
            <a:endParaRPr sz="1000" dirty="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/gff/farms/{farmId}/deliveries/{deliveryId}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delete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patch</a:t>
            </a:r>
            <a:endParaRPr sz="1000" i="1" dirty="0">
              <a:solidFill>
                <a:schemeClr val="dk1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155275" y="1795800"/>
            <a:ext cx="42765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i="1" dirty="0">
                <a:solidFill>
                  <a:schemeClr val="dk1"/>
                </a:solidFill>
              </a:rPr>
              <a:t>Integración de información entre granjas (farms) y granjeros/as. -&gt; 1 API</a:t>
            </a:r>
            <a:endParaRPr sz="1000" i="1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/gff/farms/{farmerId}/employees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get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/gff/farms/{farmId}/employees/{employeeId}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delete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get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patch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post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put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/gff/farms/{farmId}/employees/{employeeId}/calendar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delete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get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patch</a:t>
            </a:r>
            <a:endParaRPr sz="1000" dirty="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post</a:t>
            </a:r>
            <a:endParaRPr sz="1000" dirty="0"/>
          </a:p>
        </p:txBody>
      </p:sp>
      <p:sp>
        <p:nvSpPr>
          <p:cNvPr id="199" name="Google Shape;199;p28"/>
          <p:cNvSpPr txBox="1"/>
          <p:nvPr/>
        </p:nvSpPr>
        <p:spPr>
          <a:xfrm>
            <a:off x="4237900" y="799563"/>
            <a:ext cx="4373400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s" sz="1000" i="1" dirty="0">
                <a:solidFill>
                  <a:schemeClr val="dk1"/>
                </a:solidFill>
              </a:rPr>
              <a:t>Agenda / Calendario de los granjeros por granja y temporada / época del año. -&gt; 1 API</a:t>
            </a:r>
            <a:endParaRPr sz="1000" i="1" dirty="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/gff/farms/{farmId}/employees/{employeeId}/calendar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get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post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patch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delete</a:t>
            </a:r>
            <a:endParaRPr sz="1000" i="1" dirty="0">
              <a:solidFill>
                <a:schemeClr val="dk1"/>
              </a:solidFill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4289675" y="3213100"/>
            <a:ext cx="4658100" cy="1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s" sz="1000" i="1" dirty="0">
                <a:solidFill>
                  <a:schemeClr val="dk1"/>
                </a:solidFill>
              </a:rPr>
              <a:t>Integración de información entre la organización y sus alojamientos en granjas. -&gt; 1 API</a:t>
            </a:r>
            <a:endParaRPr sz="1000" i="1" dirty="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/gff/bookings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post</a:t>
            </a:r>
            <a:endParaRPr sz="1000" dirty="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/gff/bookings/{bookingId}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get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post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patch</a:t>
            </a:r>
            <a:endParaRPr sz="1000" dirty="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s" sz="1000" dirty="0">
                <a:solidFill>
                  <a:schemeClr val="dk1"/>
                </a:solidFill>
              </a:rPr>
              <a:t>delete</a:t>
            </a: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8480</TotalTime>
  <Words>1216</Words>
  <Application>Microsoft Office PowerPoint</Application>
  <PresentationFormat>On-screen Show (16:9)</PresentationFormat>
  <Paragraphs>158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inherit</vt:lpstr>
      <vt:lpstr>Simple Light</vt:lpstr>
      <vt:lpstr>PowerPoint Presentation</vt:lpstr>
      <vt:lpstr>PowerPoint Presentation</vt:lpstr>
      <vt:lpstr>API Design “easy-happy”</vt:lpstr>
      <vt:lpstr>Érase una vez… </vt:lpstr>
      <vt:lpstr>Desde los cimientos… </vt:lpstr>
      <vt:lpstr>Tecnología, sistema de integración</vt:lpstr>
      <vt:lpstr>El Análisis</vt:lpstr>
      <vt:lpstr>Diseño...</vt:lpstr>
      <vt:lpstr>El Análisis orientado a Dominio (DDD)</vt:lpstr>
      <vt:lpstr>Experience Layer</vt:lpstr>
      <vt:lpstr>Diagrama Arquitectura MuleSoft de ejemplo</vt:lpstr>
      <vt:lpstr>Diagrama Arquitectura MuleSoft : Green Family Farm</vt:lpstr>
      <vt:lpstr>PowerPoint Presentation</vt:lpstr>
      <vt:lpstr>Assets 4 a C4E</vt:lpstr>
      <vt:lpstr>Assets4aC4E</vt:lpstr>
      <vt:lpstr>Assets4aC4E</vt:lpstr>
      <vt:lpstr>Assets4aC4E</vt:lpstr>
      <vt:lpstr>Assets4aC4E</vt:lpstr>
      <vt:lpstr>Assets4aC4E</vt:lpstr>
      <vt:lpstr>Assets4aC4E</vt:lpstr>
      <vt:lpstr>Assets4aC4E</vt:lpstr>
      <vt:lpstr>Assets4aC4E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Martínez Peiró, Antonio</dc:creator>
  <cp:lastModifiedBy>Martínez Peiró, Antonio</cp:lastModifiedBy>
  <cp:revision>21</cp:revision>
  <dcterms:modified xsi:type="dcterms:W3CDTF">2022-06-17T07:18:44Z</dcterms:modified>
</cp:coreProperties>
</file>