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5" r:id="rId4"/>
    <p:sldId id="259" r:id="rId5"/>
    <p:sldId id="300" r:id="rId6"/>
    <p:sldId id="262" r:id="rId7"/>
    <p:sldId id="293" r:id="rId8"/>
    <p:sldId id="294" r:id="rId9"/>
    <p:sldId id="296" r:id="rId10"/>
    <p:sldId id="301" r:id="rId11"/>
    <p:sldId id="297" r:id="rId12"/>
    <p:sldId id="27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36a39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f36a39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0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25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ee24bf9a9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ee24bf9a9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70567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70567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70567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70567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5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27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33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23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linktr.ee/anmarpe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david-viana-saiz-4528593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CAfw00FKVzg?feature=oembed" TargetMode="External"/><Relationship Id="rId6" Type="http://schemas.openxmlformats.org/officeDocument/2006/relationships/hyperlink" Target="https://www.tmforum.org/about-tm-forum/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tmforum.org/wiki/pages/viewpage.action?pageId=128855518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rojects.tmforum.org/wiki/display/API/Open+API+Tab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hyperlink" Target="https://www.tmforum.org/open-apis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inform.tmforum.org/features-and-opinion/open-apis-increasingly-required-for-rfps-as-industry-adoption-matures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www.tmforum.org/certifications-awarde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ulesoft-catalyst/mule-sonarqube-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64975" y="31379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27  Septiembre 2022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#VLCMuleSoftMeetup 08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C83DFF-E8DE-4704-9894-AB9012693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655" y="3647775"/>
            <a:ext cx="1100689" cy="1100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</a:rPr>
              <a:t>Charla #2 : </a:t>
            </a:r>
            <a:br>
              <a:rPr lang="es" sz="2400" dirty="0">
                <a:solidFill>
                  <a:schemeClr val="lt1"/>
                </a:solidFill>
              </a:rPr>
            </a:br>
            <a:r>
              <a:rPr lang="es-ES" sz="2400" dirty="0">
                <a:solidFill>
                  <a:schemeClr val="lt1"/>
                </a:solidFill>
              </a:rPr>
              <a:t>Charla acerca de código limpio y automatización con </a:t>
            </a:r>
            <a:r>
              <a:rPr lang="es-ES" sz="2400" dirty="0" err="1">
                <a:solidFill>
                  <a:schemeClr val="lt1"/>
                </a:solidFill>
              </a:rPr>
              <a:t>Spectral</a:t>
            </a:r>
            <a:r>
              <a:rPr lang="es-ES" sz="2400" dirty="0">
                <a:solidFill>
                  <a:schemeClr val="lt1"/>
                </a:solidFill>
              </a:rPr>
              <a:t> </a:t>
            </a:r>
            <a:r>
              <a:rPr lang="es-ES" sz="2400" dirty="0" err="1">
                <a:solidFill>
                  <a:schemeClr val="lt1"/>
                </a:solidFill>
              </a:rPr>
              <a:t>Lint</a:t>
            </a:r>
            <a:r>
              <a:rPr lang="es-ES" sz="2400" dirty="0">
                <a:solidFill>
                  <a:schemeClr val="lt1"/>
                </a:solidFill>
              </a:rPr>
              <a:t> y revisión de contenido de Swagger.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Best practices, sonar QB, estandarización de APIs open APIs TMForum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Charla acerca de cómo enfocar la estandarización de las APIs y cumplir las “best practices”.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9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D2385B46-9D5A-135D-42B2-EDB3F383BBFA}"/>
              </a:ext>
            </a:extLst>
          </p:cNvPr>
          <p:cNvSpPr txBox="1"/>
          <p:nvPr/>
        </p:nvSpPr>
        <p:spPr>
          <a:xfrm>
            <a:off x="221672" y="1221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solidFill>
                  <a:schemeClr val="lt1"/>
                </a:solidFill>
              </a:rPr>
              <a:t>Spectral Lint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3B510-FB51-4FF4-8687-ED77ABB1BC05}"/>
              </a:ext>
            </a:extLst>
          </p:cNvPr>
          <p:cNvSpPr txBox="1"/>
          <p:nvPr/>
        </p:nvSpPr>
        <p:spPr>
          <a:xfrm>
            <a:off x="309280" y="1354440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¿Qué es </a:t>
            </a:r>
            <a:r>
              <a:rPr lang="es-ES" b="1" dirty="0" err="1"/>
              <a:t>Spectral</a:t>
            </a:r>
            <a:r>
              <a:rPr lang="es-ES" b="1" dirty="0"/>
              <a:t> </a:t>
            </a:r>
            <a:r>
              <a:rPr lang="es-ES" b="1" dirty="0" err="1"/>
              <a:t>Lint</a:t>
            </a:r>
            <a:r>
              <a:rPr lang="es-ES" b="1" dirty="0"/>
              <a:t>? (Sin mirarlo en la web)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C1517-19E2-4DFE-BA31-A483CD4427E0}"/>
              </a:ext>
            </a:extLst>
          </p:cNvPr>
          <p:cNvSpPr txBox="1"/>
          <p:nvPr/>
        </p:nvSpPr>
        <p:spPr>
          <a:xfrm>
            <a:off x="309280" y="892179"/>
            <a:ext cx="826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Charla acerca de código limpio y automatización con </a:t>
            </a:r>
            <a:r>
              <a:rPr lang="es-ES" dirty="0" err="1"/>
              <a:t>spectral</a:t>
            </a:r>
            <a:r>
              <a:rPr lang="es-ES" dirty="0"/>
              <a:t> </a:t>
            </a:r>
            <a:r>
              <a:rPr lang="es-ES" dirty="0" err="1"/>
              <a:t>lint</a:t>
            </a:r>
            <a:r>
              <a:rPr lang="es-ES" dirty="0"/>
              <a:t> y revisión de contenido de Swagger.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BB624-CB10-4BC3-8D14-70A069719DFC}"/>
              </a:ext>
            </a:extLst>
          </p:cNvPr>
          <p:cNvSpPr txBox="1"/>
          <p:nvPr/>
        </p:nvSpPr>
        <p:spPr>
          <a:xfrm>
            <a:off x="309280" y="1816701"/>
            <a:ext cx="860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mí es un </a:t>
            </a:r>
            <a:r>
              <a:rPr lang="es-ES" dirty="0" err="1"/>
              <a:t>add-on</a:t>
            </a:r>
            <a:r>
              <a:rPr lang="es-ES" dirty="0"/>
              <a:t> o plugin que a través de </a:t>
            </a:r>
            <a:r>
              <a:rPr lang="es-ES" dirty="0" err="1"/>
              <a:t>VSCode</a:t>
            </a:r>
            <a:r>
              <a:rPr lang="es-ES" dirty="0"/>
              <a:t> u otros </a:t>
            </a:r>
            <a:r>
              <a:rPr lang="es-ES" dirty="0" err="1"/>
              <a:t>IDEs</a:t>
            </a:r>
            <a:r>
              <a:rPr lang="es-ES" dirty="0"/>
              <a:t> me aporta cierta validación sintáctica</a:t>
            </a:r>
          </a:p>
          <a:p>
            <a:r>
              <a:rPr lang="es-ES" dirty="0"/>
              <a:t>de </a:t>
            </a:r>
            <a:r>
              <a:rPr lang="es-ES" dirty="0" err="1"/>
              <a:t>APIs</a:t>
            </a:r>
            <a:r>
              <a:rPr lang="es-ES" dirty="0"/>
              <a:t> de forma </a:t>
            </a:r>
            <a:r>
              <a:rPr lang="es-ES" dirty="0" err="1"/>
              <a:t>pseudo-automática</a:t>
            </a:r>
            <a:r>
              <a:rPr lang="es-ES" dirty="0"/>
              <a:t>, liberando de cierta carga manual.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37A9F-76A7-4DE1-A528-F91B4AE8748C}"/>
              </a:ext>
            </a:extLst>
          </p:cNvPr>
          <p:cNvSpPr txBox="1"/>
          <p:nvPr/>
        </p:nvSpPr>
        <p:spPr>
          <a:xfrm>
            <a:off x="309280" y="2571750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¿Qué es </a:t>
            </a:r>
            <a:r>
              <a:rPr lang="es-ES" b="1" dirty="0" err="1"/>
              <a:t>Spectral</a:t>
            </a:r>
            <a:r>
              <a:rPr lang="es-ES" b="1" dirty="0"/>
              <a:t> </a:t>
            </a:r>
            <a:r>
              <a:rPr lang="es-ES" b="1" dirty="0" err="1"/>
              <a:t>Lint</a:t>
            </a:r>
            <a:r>
              <a:rPr lang="es-ES" b="1" dirty="0"/>
              <a:t>? (Googleado…)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AB38-25E2-4A5F-ACDF-90CD1E5E1DAF}"/>
              </a:ext>
            </a:extLst>
          </p:cNvPr>
          <p:cNvSpPr txBox="1"/>
          <p:nvPr/>
        </p:nvSpPr>
        <p:spPr>
          <a:xfrm>
            <a:off x="309280" y="3111356"/>
            <a:ext cx="84192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is an open source JSON/YAML linter, which allows you to create style guides for your </a:t>
            </a:r>
          </a:p>
          <a:p>
            <a:r>
              <a:rPr lang="en-US" dirty="0"/>
              <a:t>structured data;  things like </a:t>
            </a:r>
            <a:r>
              <a:rPr lang="en-US" dirty="0" err="1"/>
              <a:t>OpenAPI</a:t>
            </a:r>
            <a:r>
              <a:rPr lang="en-US" dirty="0"/>
              <a:t>/</a:t>
            </a:r>
            <a:r>
              <a:rPr lang="en-US" dirty="0" err="1"/>
              <a:t>AsyncAPI</a:t>
            </a:r>
            <a:r>
              <a:rPr lang="en-US" dirty="0"/>
              <a:t>/RAML descriptions, Kubernetes config, GitHub Actions, </a:t>
            </a:r>
          </a:p>
          <a:p>
            <a:r>
              <a:rPr lang="en-US" dirty="0"/>
              <a:t>you name it, Spectral can help you lint it. </a:t>
            </a:r>
          </a:p>
          <a:p>
            <a:endParaRPr lang="en-US" dirty="0"/>
          </a:p>
          <a:p>
            <a:r>
              <a:rPr lang="en-US" dirty="0"/>
              <a:t>Go beyond making sure they are "Technically Correct", make sure they are useful.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74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796250"/>
            <a:ext cx="50387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5F62E2B-A67A-439E-9C95-C82A3B8A4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52" y="2141172"/>
            <a:ext cx="2542037" cy="2542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B7232-DA91-4975-BE45-0A4CAC432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787" y="3034625"/>
            <a:ext cx="4932589" cy="14925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69275" y="342627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27 Septiembre 2022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#VLCMuleSoftMeetup 08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09575" y="42650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https://linktr.ee/anmarpei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09575" y="1023875"/>
            <a:ext cx="464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Project Manager @ Minsait, an Indra Company,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focalizado en APIficación e Integraciones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MuleSoft Meetup Leader / Speaker - Valencia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 flipH="1">
            <a:off x="0" y="2346000"/>
            <a:ext cx="9166500" cy="6450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25" y="426500"/>
            <a:ext cx="2711524" cy="36153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2" name="Picture 4" descr="Interbrand crea la nueva identidad para la consultora Minsait de Indra">
            <a:extLst>
              <a:ext uri="{FF2B5EF4-FFF2-40B4-BE49-F238E27FC236}">
                <a16:creationId xmlns:a16="http://schemas.microsoft.com/office/drawing/2014/main" id="{503026B3-BDBB-4740-B5F6-9220E7A2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0" y="2847869"/>
            <a:ext cx="978834" cy="4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MuleSoft Logo in SVG Vector or PNG File Format - Logo.wine">
            <a:extLst>
              <a:ext uri="{FF2B5EF4-FFF2-40B4-BE49-F238E27FC236}">
                <a16:creationId xmlns:a16="http://schemas.microsoft.com/office/drawing/2014/main" id="{E7A2F231-E866-4F70-8DDE-1C712DD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19" y="2847869"/>
            <a:ext cx="978834" cy="4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69275" y="342627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27 Septiembre 2022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#VLCMuleSoftMeetup 08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58438" y="669280"/>
            <a:ext cx="53919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hlinkClick r:id="rId4"/>
              </a:rPr>
              <a:t>https://www.linkedin.com/in/david-viana-saiz-45285931/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98056" y="1170806"/>
            <a:ext cx="4643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Arquitecto integraciones @ Encamina,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focalizado en APIficación e Integraciones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 flipH="1">
            <a:off x="0" y="2346000"/>
            <a:ext cx="9166500" cy="6450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4" name="Picture 6" descr="Download MuleSoft Logo in SVG Vector or PNG File Format - Logo.wine">
            <a:extLst>
              <a:ext uri="{FF2B5EF4-FFF2-40B4-BE49-F238E27FC236}">
                <a16:creationId xmlns:a16="http://schemas.microsoft.com/office/drawing/2014/main" id="{E7A2F231-E866-4F70-8DDE-1C712DD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74" y="2847869"/>
            <a:ext cx="978834" cy="4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tipo de ENCAMINA">
            <a:extLst>
              <a:ext uri="{FF2B5EF4-FFF2-40B4-BE49-F238E27FC236}">
                <a16:creationId xmlns:a16="http://schemas.microsoft.com/office/drawing/2014/main" id="{3722DE2D-0D5F-E808-A350-B3EB940A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71" y="2816597"/>
            <a:ext cx="770784" cy="5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A666FC-A526-497D-2CA8-937D0B2EB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1" y="407023"/>
            <a:ext cx="2766487" cy="37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Más limpio que una patena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Best practices, sonar QB, estandarización de APIs open APIs TMForum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Charla acerca de cómo enfocar la estandarización de las APIs y cumplir las “best practices”.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</a:rPr>
              <a:t>Charla #1 : </a:t>
            </a:r>
            <a:br>
              <a:rPr lang="es" sz="2400" dirty="0">
                <a:solidFill>
                  <a:schemeClr val="lt1"/>
                </a:solidFill>
              </a:rPr>
            </a:br>
            <a:r>
              <a:rPr lang="es-ES" sz="2400" dirty="0">
                <a:solidFill>
                  <a:schemeClr val="lt1"/>
                </a:solidFill>
              </a:rPr>
              <a:t>Código limpio y manteniendo estándares de mercado, como TM </a:t>
            </a:r>
            <a:r>
              <a:rPr lang="es-ES" sz="2400" dirty="0" err="1">
                <a:solidFill>
                  <a:schemeClr val="lt1"/>
                </a:solidFill>
              </a:rPr>
              <a:t>Forum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Best practices, sonar QB, estandarización de APIs open APIs TMForum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Charla acerca de cómo enfocar la estandarización de las APIs y cumplir las “best practices”.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6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TMFORUM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7F96F-9FC6-46CC-84FF-758BFB399902}"/>
              </a:ext>
            </a:extLst>
          </p:cNvPr>
          <p:cNvSpPr txBox="1"/>
          <p:nvPr/>
        </p:nvSpPr>
        <p:spPr>
          <a:xfrm>
            <a:off x="206332" y="772933"/>
            <a:ext cx="4518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alianza de más de </a:t>
            </a:r>
            <a:r>
              <a:rPr lang="es-ES" b="1" i="1" dirty="0"/>
              <a:t>850 empresas</a:t>
            </a:r>
            <a:r>
              <a:rPr lang="es-ES" dirty="0"/>
              <a:t> globales que trabajan juntas para derribar las barreras tecnológicas y culturales entre los proveedores de servicios digitales, los proveedores de tecnología, las consultorías y los integradores de sistemas.</a:t>
            </a:r>
          </a:p>
        </p:txBody>
      </p:sp>
      <p:pic>
        <p:nvPicPr>
          <p:cNvPr id="7" name="Elementos multimedia en línea 6" title="/we are TM Forum">
            <a:hlinkClick r:id="" action="ppaction://media"/>
            <a:extLst>
              <a:ext uri="{FF2B5EF4-FFF2-40B4-BE49-F238E27FC236}">
                <a16:creationId xmlns:a16="http://schemas.microsoft.com/office/drawing/2014/main" id="{50091222-1A59-B9FA-8F23-C918CECD09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69050" y="772933"/>
            <a:ext cx="4186382" cy="2654288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86BDA741-1462-3BF1-345B-97992371F73B}"/>
              </a:ext>
            </a:extLst>
          </p:cNvPr>
          <p:cNvSpPr txBox="1"/>
          <p:nvPr/>
        </p:nvSpPr>
        <p:spPr>
          <a:xfrm>
            <a:off x="278657" y="1936670"/>
            <a:ext cx="45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Lidera la colaboración entre CSP, proveedores de tecnología, consultoría e integradores de sistema para resolver los problemas colectivos de la transformación digital.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5B96DC0-76EE-856D-220A-89B1B94ACE67}"/>
              </a:ext>
            </a:extLst>
          </p:cNvPr>
          <p:cNvSpPr txBox="1"/>
          <p:nvPr/>
        </p:nvSpPr>
        <p:spPr>
          <a:xfrm>
            <a:off x="773546" y="2890777"/>
            <a:ext cx="45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Gestiona el viaje a la Transformación Digital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Resuelve los problemas rápidamente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Aceleración de la innovación.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410F14A-0336-5DA9-EF44-C69060B77F70}"/>
              </a:ext>
            </a:extLst>
          </p:cNvPr>
          <p:cNvSpPr txBox="1"/>
          <p:nvPr/>
        </p:nvSpPr>
        <p:spPr>
          <a:xfrm>
            <a:off x="278656" y="3893513"/>
            <a:ext cx="732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trabajo colaborativo que realiza </a:t>
            </a:r>
            <a:r>
              <a:rPr lang="es-ES" dirty="0">
                <a:hlinkClick r:id="rId6"/>
              </a:rPr>
              <a:t>TM FORUM </a:t>
            </a:r>
            <a:r>
              <a:rPr lang="es-ES" dirty="0"/>
              <a:t>tiene un fuerte impacto en sus miembros, en el mercado e incluso en la sociedad.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TMFORUM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2E7337-4A8B-87C8-5992-5F9E4D2D9ED9}"/>
              </a:ext>
            </a:extLst>
          </p:cNvPr>
          <p:cNvSpPr txBox="1"/>
          <p:nvPr/>
        </p:nvSpPr>
        <p:spPr>
          <a:xfrm>
            <a:off x="150090" y="638775"/>
            <a:ext cx="8843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API dashboard for August 2022 </a:t>
            </a:r>
          </a:p>
          <a:p>
            <a:r>
              <a:rPr lang="en-US" sz="1000" dirty="0"/>
              <a:t>All time totals: 565,937 Open API downloads by 35,608 developers from 2,430 organizations | 47 Organizations have certified 454 Open APIs</a:t>
            </a:r>
            <a:endParaRPr lang="es-ES" sz="1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613103-CFC7-C7EF-AC1A-DF3FC6465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92" y="1266465"/>
            <a:ext cx="2466650" cy="2411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776B36-D299-8879-B573-9D9195F09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909" y="1183504"/>
            <a:ext cx="2711589" cy="332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3BC521C-7B52-4170-A8EF-10CA7EBD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77" y="1134279"/>
            <a:ext cx="2552831" cy="396895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4220DB5-BFBB-1FC0-2781-BD7547341584}"/>
              </a:ext>
            </a:extLst>
          </p:cNvPr>
          <p:cNvSpPr txBox="1"/>
          <p:nvPr/>
        </p:nvSpPr>
        <p:spPr>
          <a:xfrm>
            <a:off x="567630" y="3877035"/>
            <a:ext cx="271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Useful links 35 </a:t>
            </a:r>
            <a:r>
              <a:rPr lang="en-US" sz="800" dirty="0">
                <a:hlinkClick r:id="rId7"/>
              </a:rPr>
              <a:t>Open API table </a:t>
            </a:r>
            <a:r>
              <a:rPr lang="en-US" sz="800" dirty="0"/>
              <a:t>| </a:t>
            </a:r>
            <a:r>
              <a:rPr lang="en-US" sz="800" dirty="0">
                <a:hlinkClick r:id="rId8"/>
              </a:rPr>
              <a:t>Pre-production API table</a:t>
            </a:r>
            <a:r>
              <a:rPr lang="en-US" sz="800" dirty="0"/>
              <a:t> | </a:t>
            </a:r>
            <a:r>
              <a:rPr lang="en-US" sz="800" dirty="0">
                <a:hlinkClick r:id="rId9"/>
              </a:rPr>
              <a:t>API certifications awarded </a:t>
            </a:r>
            <a:r>
              <a:rPr lang="en-US" sz="800" dirty="0">
                <a:hlinkClick r:id="rId10"/>
              </a:rPr>
              <a:t>| Latest Open API Adoption Assessment Report</a:t>
            </a:r>
            <a:endParaRPr lang="es-ES" sz="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2C72CB-4F42-F003-0B5E-2552B0F6C9C0}"/>
              </a:ext>
            </a:extLst>
          </p:cNvPr>
          <p:cNvSpPr txBox="1"/>
          <p:nvPr/>
        </p:nvSpPr>
        <p:spPr>
          <a:xfrm>
            <a:off x="718079" y="4300551"/>
            <a:ext cx="2410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hlinkClick r:id="rId11"/>
              </a:rPr>
              <a:t>https://www.tmforum.org/open-apis/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122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SONAR QB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30958-2213-D0A7-59CD-1014BDFEF370}"/>
              </a:ext>
            </a:extLst>
          </p:cNvPr>
          <p:cNvSpPr txBox="1"/>
          <p:nvPr/>
        </p:nvSpPr>
        <p:spPr>
          <a:xfrm>
            <a:off x="1012840" y="1090138"/>
            <a:ext cx="554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SonarQube</a:t>
            </a:r>
            <a:r>
              <a:rPr lang="es-ES" dirty="0"/>
              <a:t> es una plataforma de código abierto que se utiliza para analizar la calidad de su código fuente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B9B831B-BB96-68C8-CEFB-9401129753AE}"/>
              </a:ext>
            </a:extLst>
          </p:cNvPr>
          <p:cNvSpPr txBox="1"/>
          <p:nvPr/>
        </p:nvSpPr>
        <p:spPr>
          <a:xfrm>
            <a:off x="1012840" y="1668582"/>
            <a:ext cx="568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Está escrito en java pero puede analizar el código de más de 20 lenguajes de programación mediante complementos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14FE6-AA0F-10B2-6EA6-4976BB90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792"/>
            <a:ext cx="1601714" cy="8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8F7A6BA-8FA3-25B0-1813-179128D02331}"/>
              </a:ext>
            </a:extLst>
          </p:cNvPr>
          <p:cNvSpPr txBox="1"/>
          <p:nvPr/>
        </p:nvSpPr>
        <p:spPr>
          <a:xfrm>
            <a:off x="1012840" y="2212663"/>
            <a:ext cx="568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SonarQube</a:t>
            </a:r>
            <a:r>
              <a:rPr lang="es-ES" dirty="0"/>
              <a:t> revisará automáticamente su código para detectar errores, vulnerabilidades y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 en su código.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CD60BDA-ED08-2858-D4BE-1B6A14384ECB}"/>
              </a:ext>
            </a:extLst>
          </p:cNvPr>
          <p:cNvSpPr txBox="1"/>
          <p:nvPr/>
        </p:nvSpPr>
        <p:spPr>
          <a:xfrm>
            <a:off x="1082112" y="2798086"/>
            <a:ext cx="568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Podemos integrarlo CI /CD para proporcionar un análisis estático de código de forma continua 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90FA02B-A4A5-1434-7C2E-1241AF9503BB}"/>
              </a:ext>
            </a:extLst>
          </p:cNvPr>
          <p:cNvSpPr txBox="1"/>
          <p:nvPr/>
        </p:nvSpPr>
        <p:spPr>
          <a:xfrm>
            <a:off x="1082111" y="3342167"/>
            <a:ext cx="568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Por defecto, </a:t>
            </a:r>
            <a:r>
              <a:rPr lang="es-ES" b="1" dirty="0"/>
              <a:t>SonarQube</a:t>
            </a:r>
            <a:r>
              <a:rPr lang="es-ES" dirty="0"/>
              <a:t> no validará ni analizará el código de </a:t>
            </a:r>
            <a:r>
              <a:rPr lang="es-ES" dirty="0" err="1"/>
              <a:t>MuleSoft</a:t>
            </a:r>
            <a:r>
              <a:rPr lang="es-ES" dirty="0"/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D4E9AB0-6207-F4C8-CA30-0BA81DACD59A}"/>
              </a:ext>
            </a:extLst>
          </p:cNvPr>
          <p:cNvSpPr txBox="1"/>
          <p:nvPr/>
        </p:nvSpPr>
        <p:spPr>
          <a:xfrm>
            <a:off x="1090510" y="3832538"/>
            <a:ext cx="5680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analizar el código de </a:t>
            </a:r>
            <a:r>
              <a:rPr lang="es-ES" dirty="0" err="1"/>
              <a:t>Mulesoft</a:t>
            </a:r>
            <a:r>
              <a:rPr lang="es-ES" dirty="0"/>
              <a:t> en SonarQube, se necesita agregar el complemento mule-</a:t>
            </a:r>
            <a:r>
              <a:rPr lang="es-ES" dirty="0" err="1"/>
              <a:t>sonarqube</a:t>
            </a:r>
            <a:r>
              <a:rPr lang="es-ES" dirty="0"/>
              <a:t> y las reglas básicas para  el código de Mule 4 a SonarQube que proporciona </a:t>
            </a:r>
            <a:r>
              <a:rPr lang="es-ES" dirty="0" err="1"/>
              <a:t>Mulesoft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3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E30958-2213-D0A7-59CD-1014BDFEF370}"/>
              </a:ext>
            </a:extLst>
          </p:cNvPr>
          <p:cNvSpPr txBox="1"/>
          <p:nvPr/>
        </p:nvSpPr>
        <p:spPr>
          <a:xfrm>
            <a:off x="1497750" y="1156869"/>
            <a:ext cx="554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hlinkClick r:id="rId4"/>
              </a:rPr>
              <a:t>https://github.com/mulesoft-catalyst/mule-sonarqube-plugin</a:t>
            </a:r>
            <a:endParaRPr lang="es-E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14FE6-AA0F-10B2-6EA6-4976BB90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792"/>
            <a:ext cx="1601714" cy="8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22AD7-64A8-951B-C146-29F718AB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622" y="1535857"/>
            <a:ext cx="44887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docker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fperezpa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/mulesonarqube:7.7.3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docker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run -d --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sonarqube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-p 9000:9000 -p 9092:9092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fperezpa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/mulesonarqube:7.7.3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CB034701-A7DF-0042-AFCD-5147CCFBACDE}"/>
              </a:ext>
            </a:extLst>
          </p:cNvPr>
          <p:cNvSpPr txBox="1"/>
          <p:nvPr/>
        </p:nvSpPr>
        <p:spPr>
          <a:xfrm>
            <a:off x="652622" y="1964056"/>
            <a:ext cx="554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Configurar settings.xml de repositorio local de </a:t>
            </a: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344D14E7-0C0F-2D81-6F62-C1279609A097}"/>
              </a:ext>
            </a:extLst>
          </p:cNvPr>
          <p:cNvSpPr txBox="1"/>
          <p:nvPr/>
        </p:nvSpPr>
        <p:spPr>
          <a:xfrm>
            <a:off x="652622" y="2271833"/>
            <a:ext cx="594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Configurar pom.xml del proyecto </a:t>
            </a:r>
            <a:r>
              <a:rPr lang="es-ES" dirty="0" err="1"/>
              <a:t>anypoint</a:t>
            </a:r>
            <a:r>
              <a:rPr lang="es-ES" dirty="0"/>
              <a:t> </a:t>
            </a:r>
            <a:r>
              <a:rPr lang="es-ES" dirty="0" err="1"/>
              <a:t>studio</a:t>
            </a:r>
            <a:r>
              <a:rPr lang="es-ES" dirty="0"/>
              <a:t> de </a:t>
            </a:r>
            <a:r>
              <a:rPr lang="es-ES" dirty="0" err="1"/>
              <a:t>mulesoft</a:t>
            </a:r>
            <a:r>
              <a:rPr lang="es-ES" dirty="0"/>
              <a:t> a analizar 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D8AA9827-2B31-014B-E62A-C051D2F5551F}"/>
              </a:ext>
            </a:extLst>
          </p:cNvPr>
          <p:cNvSpPr txBox="1"/>
          <p:nvPr/>
        </p:nvSpPr>
        <p:spPr>
          <a:xfrm>
            <a:off x="652622" y="2622484"/>
            <a:ext cx="594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Ejecutar el comando publicar el código en SonarQube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8D46ED-8361-493C-1B93-630A1C4B8619}"/>
              </a:ext>
            </a:extLst>
          </p:cNvPr>
          <p:cNvSpPr txBox="1"/>
          <p:nvPr/>
        </p:nvSpPr>
        <p:spPr>
          <a:xfrm>
            <a:off x="2209800" y="298547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Source Serif Pro" panose="020B0604020202020204" pitchFamily="18" charset="0"/>
              </a:rPr>
              <a:t>mvn</a:t>
            </a:r>
            <a:r>
              <a:rPr lang="es-ES" b="0" i="0" dirty="0">
                <a:effectLst/>
                <a:latin typeface="Source Serif Pro" panose="020B0604020202020204" pitchFamily="18" charset="0"/>
              </a:rPr>
              <a:t> </a:t>
            </a:r>
            <a:r>
              <a:rPr lang="es-ES" b="0" i="0" dirty="0" err="1">
                <a:effectLst/>
                <a:latin typeface="Source Serif Pro" panose="020B0604020202020204" pitchFamily="18" charset="0"/>
              </a:rPr>
              <a:t>clean</a:t>
            </a:r>
            <a:r>
              <a:rPr lang="es-ES" b="0" i="0" dirty="0">
                <a:effectLst/>
                <a:latin typeface="Source Serif Pro" panose="020B0604020202020204" pitchFamily="18" charset="0"/>
              </a:rPr>
              <a:t> </a:t>
            </a:r>
            <a:r>
              <a:rPr lang="es-ES" b="0" i="0" dirty="0" err="1">
                <a:effectLst/>
                <a:latin typeface="Source Serif Pro" panose="020B0604020202020204" pitchFamily="18" charset="0"/>
              </a:rPr>
              <a:t>verify</a:t>
            </a:r>
            <a:r>
              <a:rPr lang="es-ES" b="0" i="0" dirty="0">
                <a:effectLst/>
                <a:latin typeface="Source Serif Pro" panose="020B0604020202020204" pitchFamily="18" charset="0"/>
              </a:rPr>
              <a:t> </a:t>
            </a:r>
            <a:r>
              <a:rPr lang="es-ES" b="0" i="0" dirty="0" err="1">
                <a:effectLst/>
                <a:latin typeface="Source Serif Pro" panose="020B0604020202020204" pitchFamily="18" charset="0"/>
              </a:rPr>
              <a:t>sonar:sonar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2385B46-9D5A-135D-42B2-EDB3F383BBFA}"/>
              </a:ext>
            </a:extLst>
          </p:cNvPr>
          <p:cNvSpPr txBox="1"/>
          <p:nvPr/>
        </p:nvSpPr>
        <p:spPr>
          <a:xfrm>
            <a:off x="221672" y="1221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solidFill>
                  <a:schemeClr val="lt1"/>
                </a:solidFill>
              </a:rPr>
              <a:t>SONAR QB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538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683</Words>
  <Application>Microsoft Office PowerPoint</Application>
  <PresentationFormat>On-screen Show (16:9)</PresentationFormat>
  <Paragraphs>61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Source Serif Pro</vt:lpstr>
      <vt:lpstr>ui-monospace</vt:lpstr>
      <vt:lpstr>Simple Light</vt:lpstr>
      <vt:lpstr>PowerPoint Presentation</vt:lpstr>
      <vt:lpstr>PowerPoint Presentation</vt:lpstr>
      <vt:lpstr>PowerPoint Presentation</vt:lpstr>
      <vt:lpstr>Más limpio que una patena</vt:lpstr>
      <vt:lpstr>Charla #1 :  Código limpio y manteniendo estándares de mercado, como TM Forum</vt:lpstr>
      <vt:lpstr>TMFORUM</vt:lpstr>
      <vt:lpstr>TMFORUM</vt:lpstr>
      <vt:lpstr>SONAR QB</vt:lpstr>
      <vt:lpstr>PowerPoint Presentation</vt:lpstr>
      <vt:lpstr>Charla #2 :  Charla acerca de código limpio y automatización con Spectral Lint y revisión de contenido de Swagger.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Martínez Peiró, Antonio</dc:creator>
  <cp:lastModifiedBy>Martínez Peiró, Antonio</cp:lastModifiedBy>
  <cp:revision>25</cp:revision>
  <dcterms:modified xsi:type="dcterms:W3CDTF">2022-09-27T07:46:22Z</dcterms:modified>
</cp:coreProperties>
</file>