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62" r:id="rId3"/>
    <p:sldId id="257" r:id="rId4"/>
    <p:sldId id="264" r:id="rId5"/>
    <p:sldId id="266" r:id="rId6"/>
    <p:sldId id="258" r:id="rId7"/>
    <p:sldId id="259" r:id="rId8"/>
    <p:sldId id="260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CBE14-CFA7-4795-81EF-F522099A4F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A713-39A1-4455-9A50-A722BB5B60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C321-71D9-4220-8F30-FFDBCFA7B955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17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3E3B-9E0A-4037-9560-F2883C000E88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4FA-08B0-4772-82E3-D433C5D642F2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C96-4E2D-4172-97AD-2FC9AE61AC0F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0D51-2151-4867-BACC-1F7949947D11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0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3FD5-8504-4DAB-B892-52C6D8D2478C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2535-F480-4527-9B3D-C37868784A25}" type="datetime1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CECC-F7DA-41E6-B74A-DDA585CDB9A0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7CF-A874-4305-A561-B5C98BD376EC}" type="datetime1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BCBBFC-B176-42EE-AF23-EF4C7C79D8EA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4061-1851-4CBD-AA59-DEA2AB710D8A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063304-F164-4CA6-A5F7-E46DA9D20D97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87B7B8-616A-43F8-924E-8DBE374A299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F02E464-DCFF-4BA1-ACAB-A66AD549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3EBC4-216E-476D-86C4-F83F21C0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077" y="639097"/>
            <a:ext cx="3886994" cy="3686015"/>
          </a:xfrm>
        </p:spPr>
        <p:txBody>
          <a:bodyPr>
            <a:normAutofit/>
          </a:bodyPr>
          <a:lstStyle/>
          <a:p>
            <a:r>
              <a:rPr lang="en-US" sz="3200" dirty="0" err="1"/>
              <a:t>Modelo</a:t>
            </a:r>
            <a:r>
              <a:rPr lang="en-US" sz="3200" dirty="0"/>
              <a:t> de </a:t>
            </a:r>
            <a:r>
              <a:rPr lang="en-US" sz="3200" dirty="0" err="1"/>
              <a:t>Tarifaci</a:t>
            </a:r>
            <a:r>
              <a:rPr lang="es-CO" sz="3200" dirty="0" err="1"/>
              <a:t>ón</a:t>
            </a:r>
            <a:r>
              <a:rPr lang="es-CO" sz="3200" dirty="0"/>
              <a:t> Airbnb- </a:t>
            </a:r>
            <a:r>
              <a:rPr lang="es-CO" sz="3200" b="1" dirty="0"/>
              <a:t>New York</a:t>
            </a:r>
            <a:endParaRPr lang="en-US" sz="3200" b="1" dirty="0"/>
          </a:p>
        </p:txBody>
      </p:sp>
      <p:pic>
        <p:nvPicPr>
          <p:cNvPr id="1032" name="Picture 8" descr="Sitting area in Mezzanine level">
            <a:extLst>
              <a:ext uri="{FF2B5EF4-FFF2-40B4-BE49-F238E27FC236}">
                <a16:creationId xmlns:a16="http://schemas.microsoft.com/office/drawing/2014/main" id="{6445246D-6EAF-4D5B-A388-607BCE3FA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6" r="861" b="-3"/>
          <a:stretch/>
        </p:blipFill>
        <p:spPr bwMode="auto">
          <a:xfrm>
            <a:off x="3144442" y="3187890"/>
            <a:ext cx="4027002" cy="31464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50B1D6-6BBE-4304-9DD7-53CF9A16F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5971"/>
          <a:stretch/>
        </p:blipFill>
        <p:spPr bwMode="auto">
          <a:xfrm>
            <a:off x="820995" y="10"/>
            <a:ext cx="4113440" cy="3843834"/>
          </a:xfrm>
          <a:custGeom>
            <a:avLst/>
            <a:gdLst/>
            <a:ahLst/>
            <a:cxnLst/>
            <a:rect l="l" t="t" r="r" b="b"/>
            <a:pathLst>
              <a:path w="4113440" h="3843844">
                <a:moveTo>
                  <a:pt x="0" y="0"/>
                </a:moveTo>
                <a:lnTo>
                  <a:pt x="4113440" y="0"/>
                </a:lnTo>
                <a:lnTo>
                  <a:pt x="4113440" y="3027024"/>
                </a:lnTo>
                <a:lnTo>
                  <a:pt x="2157388" y="3027024"/>
                </a:lnTo>
                <a:lnTo>
                  <a:pt x="2157388" y="3843844"/>
                </a:lnTo>
                <a:lnTo>
                  <a:pt x="0" y="3843844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8B405A4-3D6D-4236-9D1A-E89594D4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3532" y="639098"/>
            <a:ext cx="2077912" cy="2386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36D454-4492-42D8-B7CA-E2D8E836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r="-5" b="-5"/>
          <a:stretch/>
        </p:blipFill>
        <p:spPr bwMode="auto">
          <a:xfrm>
            <a:off x="20" y="3993777"/>
            <a:ext cx="2986337" cy="20199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4178A3-A5B4-4B82-A8D9-60573948C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2504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8239128-1EF8-4B29-BFC6-1A4470CE1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5217C2-8281-431A-B6B8-82B57C4D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DF5E406-F8FC-4F88-B936-CF38A78698FF}"/>
              </a:ext>
            </a:extLst>
          </p:cNvPr>
          <p:cNvSpPr txBox="1">
            <a:spLocks/>
          </p:cNvSpPr>
          <p:nvPr/>
        </p:nvSpPr>
        <p:spPr>
          <a:xfrm>
            <a:off x="7674549" y="4433290"/>
            <a:ext cx="5286249" cy="568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O" sz="1400" dirty="0"/>
              <a:t>Andrea Marcela </a:t>
            </a:r>
            <a:r>
              <a:rPr lang="es-CO" sz="1400" dirty="0" err="1"/>
              <a:t>Huerfano</a:t>
            </a:r>
            <a:r>
              <a:rPr lang="es-CO" sz="1400" dirty="0"/>
              <a:t> Barbosa</a:t>
            </a:r>
          </a:p>
          <a:p>
            <a:pPr>
              <a:spcAft>
                <a:spcPts val="600"/>
              </a:spcAft>
            </a:pPr>
            <a:r>
              <a:rPr lang="es-CO" sz="1400" dirty="0"/>
              <a:t>Noviembre, 2020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76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BD806-BE7C-4C0F-A680-134AA775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15F9D-3AD0-4754-B701-F276A2C1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E6D12E-94C0-41D6-AB72-5A190496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4404A0-EE6F-40F3-868D-F4E0CD5B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61464-91A8-4E1B-90DE-EF7C058C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70" y="5423255"/>
            <a:ext cx="6454987" cy="500302"/>
          </a:xfrm>
        </p:spPr>
        <p:txBody>
          <a:bodyPr>
            <a:noAutofit/>
          </a:bodyPr>
          <a:lstStyle/>
          <a:p>
            <a:r>
              <a:rPr lang="es-CO" sz="4800" dirty="0"/>
              <a:t>@</a:t>
            </a:r>
            <a:r>
              <a:rPr lang="es-CO" sz="4800" dirty="0" err="1"/>
              <a:t>anmarphy</a:t>
            </a:r>
            <a:endParaRPr lang="en-US" sz="4800" dirty="0"/>
          </a:p>
        </p:txBody>
      </p:sp>
      <p:pic>
        <p:nvPicPr>
          <p:cNvPr id="6" name="Picture 2" descr="Qué es GitHub?">
            <a:extLst>
              <a:ext uri="{FF2B5EF4-FFF2-40B4-BE49-F238E27FC236}">
                <a16:creationId xmlns:a16="http://schemas.microsoft.com/office/drawing/2014/main" id="{C5C6A012-B854-4688-BD44-5A65F3C5A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9" r="24466"/>
          <a:stretch/>
        </p:blipFill>
        <p:spPr bwMode="auto">
          <a:xfrm>
            <a:off x="4612353" y="2292632"/>
            <a:ext cx="2795212" cy="30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0F60B1-464B-47FE-943C-F087347E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A6B737-6221-4F45-9B2B-3EB041CE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7B7B8-616A-43F8-924E-8DBE374A299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1F76853-F96A-47A5-A9D2-35810E18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CO" dirty="0"/>
              <a:t>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3D6D7-89AB-4FAB-AEFB-1CB96CDD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BA6B3-D762-46E7-942A-BE32A21D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Introducción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Conjunto de datos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Presentación del problema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Esquema de solución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Resultados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Conclusiones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Referencias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F24BDF-419D-4CDA-AA20-9413393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0FB00B-4C2D-4407-A4D6-632C8A5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97A53-D90D-40DE-BD9B-4F78A3B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C7D9E-32D5-481D-8D46-2145E1E3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B604B1-DDCB-43EE-B464-81A5D81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B96E80-AE7A-4984-BD95-2E8E5059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3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E86713-BEC1-420B-93DB-22EAD465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676ACB-A4D5-48D0-8E06-FDFADC7C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4</a:t>
            </a:fld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893B734-908E-4F1D-BAEA-61D6FF94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1" y="2086892"/>
            <a:ext cx="10333307" cy="402336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-apple-system"/>
              </a:rPr>
              <a:t>Extraído del repositorio público de </a:t>
            </a:r>
            <a:r>
              <a:rPr lang="es-ES" dirty="0">
                <a:latin typeface="-apple-system"/>
                <a:hlinkClick r:id="rId2"/>
              </a:rPr>
              <a:t>Airbnb</a:t>
            </a:r>
            <a:r>
              <a:rPr lang="es-ES" dirty="0">
                <a:latin typeface="-apple-system"/>
              </a:rPr>
              <a:t>. 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s-CO" dirty="0">
                <a:latin typeface="-apple-system"/>
              </a:rPr>
              <a:t>Versión: Sept 7 del </a:t>
            </a:r>
            <a:r>
              <a:rPr lang="es-ES" dirty="0">
                <a:latin typeface="-apple-system"/>
              </a:rPr>
              <a:t>2020 para la ciudad New York.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-apple-system"/>
              </a:rPr>
              <a:t>Contiene información 45.756 espacios publicitados y 74 atributos asociados con 8 tipos de variables: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/>
              <a:t>Preprocesamiento: Revisión de duplicados, datos faltantes, recategorización de variables, etc.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/>
              <a:t>Terminado el procesamiento se obtienen 35.113 observaciones (77% conjunto original) y 31 columna</a:t>
            </a:r>
            <a:r>
              <a:rPr lang="en-US" dirty="0"/>
              <a:t>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EE9D7B8-67C6-4D86-B2AF-DB478B88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CO" dirty="0"/>
              <a:t>Conjunto de datos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AF5AC1-046E-4534-8C3C-905E2EDCB9F1}"/>
              </a:ext>
            </a:extLst>
          </p:cNvPr>
          <p:cNvSpPr/>
          <p:nvPr/>
        </p:nvSpPr>
        <p:spPr>
          <a:xfrm>
            <a:off x="1890318" y="3628877"/>
            <a:ext cx="6834233" cy="2308324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Arrendatario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Geolocalización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Adicionales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Calificación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Licencia</a:t>
            </a:r>
          </a:p>
        </p:txBody>
      </p:sp>
    </p:spTree>
    <p:extLst>
      <p:ext uri="{BB962C8B-B14F-4D97-AF65-F5344CB8AC3E}">
        <p14:creationId xmlns:p14="http://schemas.microsoft.com/office/powerpoint/2010/main" val="427256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45EF-BAD1-4D0B-B203-EC1C956C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4C1D4-4833-43C0-9C7A-94A836A3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BC0628-410F-49DA-A0B8-F6DFC72A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AC6EB6-1727-4B63-A917-F19C76C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FF7CD-E6E7-452A-A196-5DA3C5CB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 del problema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20E0D-4D0F-48F9-90D4-9A46D64D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799" y="4555378"/>
            <a:ext cx="10058400" cy="1450757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Objetivo:</a:t>
            </a:r>
          </a:p>
          <a:p>
            <a:pPr marL="0" indent="0">
              <a:buNone/>
            </a:pPr>
            <a:r>
              <a:rPr lang="es-CO" dirty="0"/>
              <a:t>Diseñar un modelo de aprendizaje profundo que dadas las características de un espacio a publicitar en Airbnb para la ciudad de New York retorne una estimación de la tarifación por noche. Delimitando las tarifas a un precio inferior o igual a </a:t>
            </a:r>
            <a:r>
              <a:rPr lang="en-US" dirty="0"/>
              <a:t>1.000USD.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01204C-C1D9-4659-868E-25B7B8A4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56E5C5-FA64-4F17-B1CF-60F974E4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252606-8E2C-4ED0-B347-E143B42F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s-CO" dirty="0"/>
              <a:t>Esquema de solución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240E8C-7BCB-446A-ADA6-E1D58BDD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36" y="634946"/>
            <a:ext cx="2670488" cy="5314406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0CDA4B-C01C-4481-94A2-7351C7BF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825" y="2166961"/>
            <a:ext cx="7085918" cy="36701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El precio es transformado con Logaritmo Natural.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Se selecciono subconjunto 19 variables, las cuales fueron normalizadas.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Modelo de tres capas densas con 256, 128 y 32 neuronas  respectivamente y una capa de una única neurona como salida.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Función de activación: </a:t>
            </a:r>
            <a:r>
              <a:rPr lang="es-CO" dirty="0" err="1">
                <a:latin typeface="-apple-system"/>
              </a:rPr>
              <a:t>Relu</a:t>
            </a:r>
            <a:endParaRPr lang="es-CO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 err="1">
                <a:latin typeface="-apple-system"/>
              </a:rPr>
              <a:t>Dropouts</a:t>
            </a:r>
            <a:r>
              <a:rPr lang="es-CO" dirty="0">
                <a:latin typeface="-apple-system"/>
              </a:rPr>
              <a:t>: 0.3 y 0.1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Optimizador: Adam 0.001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>
                <a:latin typeface="-apple-system"/>
              </a:rPr>
              <a:t>Función de pérdida: Error Cuadrático Medio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681256-0E98-46E6-9B48-8A5CD7D3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C68B80-D935-483E-A40D-FE57E93D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7B7B8-616A-43F8-924E-8DBE374A299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5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C3F32490-CF6A-459E-BBFE-90557857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29E625-CD83-489A-B9EF-428D3537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es-CO" dirty="0"/>
              <a:t>Resultados</a:t>
            </a:r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489CAE3-3AE0-4268-81CA-A98516EA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852BC338-7802-42D3-85C9-B665508F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6887FF-75DF-4B19-A219-CCFCE397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6" y="1032403"/>
            <a:ext cx="2784700" cy="1803092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FC2AD4A0-4FAA-4F52-A315-4224B27B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C1DFC-81C5-498E-9907-7AAE6F04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4EEE51-0307-4CE8-813E-AE3BCEBA2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D9FBD3-6E57-4B12-A90A-386ED8F0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864E1D-9CA0-4196-B1C4-A02AECE3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62" y="3155635"/>
            <a:ext cx="2295082" cy="224344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8ABC4-1BF1-420A-A707-76BDDDDA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276983"/>
            <a:ext cx="4592874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El error de training y validación es cercano y la función de pérdida en ambos conjuntos es decreciente.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La distribución de los </a:t>
            </a:r>
            <a:r>
              <a:rPr lang="es-CO" dirty="0" err="1"/>
              <a:t>residuals</a:t>
            </a:r>
            <a:r>
              <a:rPr lang="es-CO" dirty="0"/>
              <a:t> parece seguir una distribución normal.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El modelo presenta </a:t>
            </a:r>
            <a:r>
              <a:rPr lang="es-CO" dirty="0" err="1"/>
              <a:t>sub-ajuste</a:t>
            </a:r>
            <a:r>
              <a:rPr lang="es-CO" dirty="0"/>
              <a:t> para los datos  asociados a tarifas más altas.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21158-452E-4C14-8946-B331F0D1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BE0DD-04F0-42E3-9EDE-2129B4A55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DCFA75-F4FC-4FCF-81C2-B96CD43E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F4AFE6-428C-4DF0-8E39-F3F43606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7B7B8-616A-43F8-924E-8DBE374A299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56E9832-F613-4C99-9689-4B0361C6E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02" y="3010763"/>
            <a:ext cx="1687766" cy="3127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E155C3-27DA-4864-BB15-7B21DA195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87" y="4195192"/>
            <a:ext cx="2124797" cy="13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8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E087C-8BB4-4FA2-BB19-30F72E7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D9B93-53DA-4FF8-8A36-625A0B7E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Crear rangos de tarifación e implementar un modelo de clasificación en donde se pondere distintivamente por clase.</a:t>
            </a:r>
          </a:p>
          <a:p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198E6B-DB77-4883-9026-4D81E344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Inteligencia Artificial y Aprendizaje Profundo -UN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1F0667-9DA9-4C85-8A52-02A9ADCC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B7B8-616A-43F8-924E-8DBE374A2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391</Words>
  <Application>Microsoft Office PowerPoint</Application>
  <PresentationFormat>Panorámica</PresentationFormat>
  <Paragraphs>82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Retrospección</vt:lpstr>
      <vt:lpstr>Modelo de Tarifación Airbnb- New York</vt:lpstr>
      <vt:lpstr>Agenda</vt:lpstr>
      <vt:lpstr>Introducción</vt:lpstr>
      <vt:lpstr>Conjunto de datos</vt:lpstr>
      <vt:lpstr>Presentación de PowerPoint</vt:lpstr>
      <vt:lpstr>Presentación del problema</vt:lpstr>
      <vt:lpstr>Esquema de solución</vt:lpstr>
      <vt:lpstr>Resultados</vt:lpstr>
      <vt:lpstr>Conclusiones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Tarifación Airbnb- New York</dc:title>
  <dc:creator>Andrea</dc:creator>
  <cp:lastModifiedBy>Andrea</cp:lastModifiedBy>
  <cp:revision>4</cp:revision>
  <dcterms:created xsi:type="dcterms:W3CDTF">2020-11-03T20:48:47Z</dcterms:created>
  <dcterms:modified xsi:type="dcterms:W3CDTF">2020-11-03T21:12:57Z</dcterms:modified>
</cp:coreProperties>
</file>