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1"/>
  </p:notesMasterIdLst>
  <p:sldIdLst>
    <p:sldId id="256" r:id="rId2"/>
    <p:sldId id="262" r:id="rId3"/>
    <p:sldId id="258" r:id="rId4"/>
    <p:sldId id="264" r:id="rId5"/>
    <p:sldId id="259" r:id="rId6"/>
    <p:sldId id="260" r:id="rId7"/>
    <p:sldId id="261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CBE14-CFA7-4795-81EF-F522099A4FBC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9A713-39A1-4455-9A50-A722BB5B60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7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s-E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Tal modelo podría ser útil para detectar aumentos excesivos de precios, dando poder de vuelta a manos de los consumidores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9A713-39A1-4455-9A50-A722BB5B60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90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C321-71D9-4220-8F30-FFDBCFA7B955}" type="datetime1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Diplomado en Inteligencia Artificial y Aprendizaje Profundo -UN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B7B8-616A-43F8-924E-8DBE374A2992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170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3E3B-9E0A-4037-9560-F2883C000E88}" type="datetime1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Diplomado en Inteligencia Artificial y Aprendizaje Profundo -UN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B7B8-616A-43F8-924E-8DBE374A29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8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F4FA-08B0-4772-82E3-D433C5D642F2}" type="datetime1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Diplomado en Inteligencia Artificial y Aprendizaje Profundo -UN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B7B8-616A-43F8-924E-8DBE374A29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96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FBC96-4E2D-4172-97AD-2FC9AE61AC0F}" type="datetime1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Diplomado en Inteligencia Artificial y Aprendizaje Profundo -UN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B7B8-616A-43F8-924E-8DBE374A29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02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70D51-2151-4867-BACC-1F7949947D11}" type="datetime1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Diplomado en Inteligencia Artificial y Aprendizaje Profundo -UN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B7B8-616A-43F8-924E-8DBE374A2992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30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3FD5-8504-4DAB-B892-52C6D8D2478C}" type="datetime1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Diplomado en Inteligencia Artificial y Aprendizaje Profundo -UN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B7B8-616A-43F8-924E-8DBE374A29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1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2535-F480-4527-9B3D-C37868784A25}" type="datetime1">
              <a:rPr lang="en-US" smtClean="0"/>
              <a:t>11/5/2020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Diplomado en Inteligencia Artificial y Aprendizaje Profundo -UN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B7B8-616A-43F8-924E-8DBE374A29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83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CECC-F7DA-41E6-B74A-DDA585CDB9A0}" type="datetime1">
              <a:rPr lang="en-US" smtClean="0"/>
              <a:t>11/5/2020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Diplomado en Inteligencia Artificial y Aprendizaje Profundo -UN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B7B8-616A-43F8-924E-8DBE374A29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46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37CF-A874-4305-A561-B5C98BD376EC}" type="datetime1">
              <a:rPr lang="en-US" smtClean="0"/>
              <a:t>11/5/2020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ES"/>
              <a:t>Diplomado en Inteligencia Artificial y Aprendizaje Profundo -UN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B7B8-616A-43F8-924E-8DBE374A29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67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8BCBBFC-B176-42EE-AF23-EF4C7C79D8EA}" type="datetime1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Diplomado en Inteligencia Artificial y Aprendizaje Profundo -UN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87B7B8-616A-43F8-924E-8DBE374A29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00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4061-1851-4CBD-AA59-DEA2AB710D8A}" type="datetime1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Diplomado en Inteligencia Artificial y Aprendizaje Profundo -UN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B7B8-616A-43F8-924E-8DBE374A29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69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2063304-F164-4CA6-A5F7-E46DA9D20D97}" type="datetime1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Diplomado en Inteligencia Artificial y Aprendizaje Profundo -UN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987B7B8-616A-43F8-924E-8DBE374A2992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1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insideairbnb.com/get-the-data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predicting-airbnb-prices-with-machine-learning-and-deep-learning-f46d44afb8a6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4F02E464-DCFF-4BA1-ACAB-A66AD549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63EBC4-216E-476D-86C4-F83F21C0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56077" y="639097"/>
            <a:ext cx="3886994" cy="3686015"/>
          </a:xfrm>
        </p:spPr>
        <p:txBody>
          <a:bodyPr>
            <a:normAutofit/>
          </a:bodyPr>
          <a:lstStyle/>
          <a:p>
            <a:r>
              <a:rPr lang="en-US" sz="3200" dirty="0" err="1"/>
              <a:t>Modelo</a:t>
            </a:r>
            <a:r>
              <a:rPr lang="en-US" sz="3200" dirty="0"/>
              <a:t> de </a:t>
            </a:r>
            <a:r>
              <a:rPr lang="en-US" sz="3200" dirty="0" err="1"/>
              <a:t>Tarifaci</a:t>
            </a:r>
            <a:r>
              <a:rPr lang="es-CO" sz="3200" dirty="0" err="1"/>
              <a:t>ón</a:t>
            </a:r>
            <a:r>
              <a:rPr lang="es-CO" sz="3200" dirty="0"/>
              <a:t> Airbnb- </a:t>
            </a:r>
            <a:r>
              <a:rPr lang="es-CO" sz="3200" b="1" dirty="0"/>
              <a:t>New York</a:t>
            </a:r>
            <a:endParaRPr lang="en-US" sz="3200" b="1" dirty="0"/>
          </a:p>
        </p:txBody>
      </p:sp>
      <p:pic>
        <p:nvPicPr>
          <p:cNvPr id="1032" name="Picture 8" descr="Sitting area in Mezzanine level">
            <a:extLst>
              <a:ext uri="{FF2B5EF4-FFF2-40B4-BE49-F238E27FC236}">
                <a16:creationId xmlns:a16="http://schemas.microsoft.com/office/drawing/2014/main" id="{6445246D-6EAF-4D5B-A388-607BCE3FA5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06" r="861" b="-3"/>
          <a:stretch/>
        </p:blipFill>
        <p:spPr bwMode="auto">
          <a:xfrm>
            <a:off x="3144442" y="3187890"/>
            <a:ext cx="4027002" cy="314642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A50B1D6-6BBE-4304-9DD7-53CF9A16F5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" r="25971"/>
          <a:stretch/>
        </p:blipFill>
        <p:spPr bwMode="auto">
          <a:xfrm>
            <a:off x="820995" y="10"/>
            <a:ext cx="4113440" cy="3843834"/>
          </a:xfrm>
          <a:custGeom>
            <a:avLst/>
            <a:gdLst/>
            <a:ahLst/>
            <a:cxnLst/>
            <a:rect l="l" t="t" r="r" b="b"/>
            <a:pathLst>
              <a:path w="4113440" h="3843844">
                <a:moveTo>
                  <a:pt x="0" y="0"/>
                </a:moveTo>
                <a:lnTo>
                  <a:pt x="4113440" y="0"/>
                </a:lnTo>
                <a:lnTo>
                  <a:pt x="4113440" y="3027024"/>
                </a:lnTo>
                <a:lnTo>
                  <a:pt x="2157388" y="3027024"/>
                </a:lnTo>
                <a:lnTo>
                  <a:pt x="2157388" y="3843844"/>
                </a:lnTo>
                <a:lnTo>
                  <a:pt x="0" y="3843844"/>
                </a:ln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08B405A4-3D6D-4236-9D1A-E89594D4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3532" y="639098"/>
            <a:ext cx="2077912" cy="2386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36D454-4492-42D8-B7CA-E2D8E836A1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4" r="-5" b="-5"/>
          <a:stretch/>
        </p:blipFill>
        <p:spPr bwMode="auto">
          <a:xfrm>
            <a:off x="20" y="3993777"/>
            <a:ext cx="2986337" cy="201992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F4178A3-A5B4-4B82-A8D9-60573948C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2504" y="4343400"/>
            <a:ext cx="329184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68239128-1EF8-4B29-BFC6-1A4470CE1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D5217C2-8281-431A-B6B8-82B57C4D4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6DF5E406-F8FC-4F88-B936-CF38A78698FF}"/>
              </a:ext>
            </a:extLst>
          </p:cNvPr>
          <p:cNvSpPr txBox="1">
            <a:spLocks/>
          </p:cNvSpPr>
          <p:nvPr/>
        </p:nvSpPr>
        <p:spPr>
          <a:xfrm>
            <a:off x="7674549" y="4433290"/>
            <a:ext cx="5286249" cy="5685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s-CO" sz="1400" dirty="0"/>
              <a:t>Andrea Marcela </a:t>
            </a:r>
            <a:r>
              <a:rPr lang="es-CO" sz="1400" dirty="0" err="1"/>
              <a:t>Huerfano</a:t>
            </a:r>
            <a:r>
              <a:rPr lang="es-CO" sz="1400" dirty="0"/>
              <a:t> Barbosa</a:t>
            </a:r>
          </a:p>
          <a:p>
            <a:pPr>
              <a:spcAft>
                <a:spcPts val="600"/>
              </a:spcAft>
            </a:pPr>
            <a:r>
              <a:rPr lang="es-CO" sz="1400" dirty="0"/>
              <a:t>Noviembre 7, 2020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56766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93D6D7-89AB-4FAB-AEFB-1CB96CDD2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Agenda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2BA6B3-D762-46E7-942A-BE32A21D9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s-CO" dirty="0"/>
              <a:t>Presentación del problema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s-CO" dirty="0"/>
              <a:t>Conjunto de datos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s-CO" dirty="0"/>
              <a:t>Esquema de solución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s-CO" dirty="0"/>
              <a:t>Resultados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s-CO" dirty="0"/>
              <a:t>Futuro análisis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s-CO" dirty="0"/>
              <a:t>Referencias</a:t>
            </a:r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EF24BDF-419D-4CDA-AA20-9413393A3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Diplomado en Inteligencia Artificial y Aprendizaje Profundo -UN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A0FB00B-4C2D-4407-A4D6-632C8A5D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B7B8-616A-43F8-924E-8DBE374A29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97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3FF7CD-E6E7-452A-A196-5DA3C5CB2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Presentación del problema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B20E0D-4D0F-48F9-90D4-9A46D64D6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395262"/>
            <a:ext cx="10058400" cy="1450757"/>
          </a:xfrm>
        </p:spPr>
        <p:txBody>
          <a:bodyPr/>
          <a:lstStyle/>
          <a:p>
            <a:pPr marL="0" indent="0">
              <a:buNone/>
            </a:pPr>
            <a:r>
              <a:rPr lang="es-CO" b="1" dirty="0"/>
              <a:t>Objetivo:</a:t>
            </a:r>
          </a:p>
          <a:p>
            <a:pPr marL="0" indent="0">
              <a:buNone/>
            </a:pPr>
            <a:r>
              <a:rPr lang="es-CO" dirty="0"/>
              <a:t>Diseñar un modelo de redes neuronales que dadas las características de un espacio a publicitar en Airbnb para la ciudad de New York retorne una estimación de la tarifación por noche. Delimitando las tarifas a un precio inferior o igual a </a:t>
            </a:r>
            <a:r>
              <a:rPr lang="en-US" dirty="0"/>
              <a:t>1.000USD. </a:t>
            </a:r>
            <a:endParaRPr lang="es-CO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301204C-C1D9-4659-868E-25B7B8A4C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Diplomado en Inteligencia Artificial y Aprendizaje Profundo -UN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956E5C5-FA64-4F17-B1CF-60F974E4A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B7B8-616A-43F8-924E-8DBE374A2992}" type="slidenum">
              <a:rPr lang="en-US" smtClean="0"/>
              <a:t>3</a:t>
            </a:fld>
            <a:endParaRPr lang="en-US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ECE955A0-4648-42DF-B7ED-1E9733CD57FB}"/>
              </a:ext>
            </a:extLst>
          </p:cNvPr>
          <p:cNvSpPr txBox="1">
            <a:spLocks/>
          </p:cNvSpPr>
          <p:nvPr/>
        </p:nvSpPr>
        <p:spPr>
          <a:xfrm>
            <a:off x="1097280" y="1881735"/>
            <a:ext cx="9235397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s-CO" sz="1800" dirty="0"/>
              <a:t>Airbnb es una plataforma que permite publicitar espacios para ser alquiladas por diferentes periodos de tiempo en base a una tarifa por noche.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O" sz="1800" dirty="0"/>
              <a:t>Los anfitriones se encargan de establecer sus propios precios aunque Airbnb ofrece un acompañamiento de tarifación.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O" sz="1800" dirty="0"/>
              <a:t>La importancia de una tarifación justa radica en que una pequeña diferencia en el precio puede marcar el éxito de la ocupación o la salida del mercado.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CO" dirty="0">
              <a:latin typeface="-apple-system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CO" dirty="0">
              <a:latin typeface="-apple-system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CO" dirty="0">
              <a:latin typeface="-apple-system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9CC6735-D92C-4FBF-8F62-07B48499E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81022" y="142648"/>
            <a:ext cx="99386" cy="28791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21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.</a:t>
            </a:r>
            <a:r>
              <a:rPr kumimoji="0" lang="es-E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02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2E86713-BEC1-420B-93DB-22EAD4658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Diplomado en Inteligencia Artificial y Aprendizaje Profundo -UN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4676ACB-A4D5-48D0-8E06-FDFADC7C7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B7B8-616A-43F8-924E-8DBE374A2992}" type="slidenum">
              <a:rPr lang="en-US" smtClean="0"/>
              <a:t>4</a:t>
            </a:fld>
            <a:endParaRPr lang="en-US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C893B734-908E-4F1D-BAEA-61D6FF94F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321" y="2086892"/>
            <a:ext cx="10333307" cy="402336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>
                <a:latin typeface="-apple-system"/>
              </a:rPr>
              <a:t>Extraído del repositorio público de </a:t>
            </a:r>
            <a:r>
              <a:rPr lang="es-ES" dirty="0">
                <a:latin typeface="-apple-system"/>
                <a:hlinkClick r:id="rId2"/>
              </a:rPr>
              <a:t>Airbnb</a:t>
            </a:r>
            <a:r>
              <a:rPr lang="es-ES" dirty="0">
                <a:latin typeface="-apple-system"/>
              </a:rPr>
              <a:t>. 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es-CO" dirty="0">
                <a:latin typeface="-apple-system"/>
              </a:rPr>
              <a:t>Versión: Sept 7 del </a:t>
            </a:r>
            <a:r>
              <a:rPr lang="es-ES" dirty="0">
                <a:latin typeface="-apple-system"/>
              </a:rPr>
              <a:t>2020 para la ciudad New York.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>
                <a:latin typeface="-apple-system"/>
              </a:rPr>
              <a:t>Contiene información 45.756 propiedades y 74 atributos asociados con 8 tipos de variables: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dirty="0">
              <a:latin typeface="-apple-system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dirty="0">
              <a:latin typeface="-apple-system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CO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CO" dirty="0"/>
              <a:t>Preprocesamiento: Revisión de duplicados, datos faltantes, recategorización de variables, etc.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CO" dirty="0"/>
              <a:t>Terminado el procesamiento se obtienen 35.113 observaciones (77% conjunto original) y 31 columna</a:t>
            </a:r>
            <a:r>
              <a:rPr lang="en-US" dirty="0"/>
              <a:t>s.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EEE9D7B8-67C6-4D86-B2AF-DB478B88C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CO" dirty="0"/>
              <a:t>Conjunto de datos</a:t>
            </a:r>
            <a:endParaRPr lang="en-U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0AF5AC1-046E-4534-8C3C-905E2EDCB9F1}"/>
              </a:ext>
            </a:extLst>
          </p:cNvPr>
          <p:cNvSpPr/>
          <p:nvPr/>
        </p:nvSpPr>
        <p:spPr>
          <a:xfrm>
            <a:off x="1890318" y="3628877"/>
            <a:ext cx="6834233" cy="2308324"/>
          </a:xfrm>
          <a:prstGeom prst="rect">
            <a:avLst/>
          </a:prstGeom>
        </p:spPr>
        <p:txBody>
          <a:bodyPr wrap="square" numCol="3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Descripción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Arrendatario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Geolocalización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E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E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E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E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E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E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Características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Precios 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Valores Adicionales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E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E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E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E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E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E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Calificación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Licencia</a:t>
            </a:r>
          </a:p>
        </p:txBody>
      </p:sp>
    </p:spTree>
    <p:extLst>
      <p:ext uri="{BB962C8B-B14F-4D97-AF65-F5344CB8AC3E}">
        <p14:creationId xmlns:p14="http://schemas.microsoft.com/office/powerpoint/2010/main" val="4272562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2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252606-8E2C-4ED0-B347-E143B42FF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s-CO" dirty="0"/>
              <a:t>Esquema de solución</a:t>
            </a:r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2240E8C-7BCB-446A-ADA6-E1D58BDD6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736" y="634946"/>
            <a:ext cx="2670488" cy="5314406"/>
          </a:xfrm>
          <a:prstGeom prst="rect">
            <a:avLst/>
          </a:prstGeom>
        </p:spPr>
      </p:pic>
      <p:cxnSp>
        <p:nvCxnSpPr>
          <p:cNvPr id="21" name="Straight Connector 14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DC0CDA4B-C01C-4481-94A2-7351C7BF7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825" y="2166961"/>
            <a:ext cx="7085918" cy="367018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CO" dirty="0">
                <a:latin typeface="-apple-system"/>
              </a:rPr>
              <a:t>El precio es transformado con Logaritmo Natural.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CO" dirty="0">
                <a:latin typeface="-apple-system"/>
              </a:rPr>
              <a:t>Se selecciono subconjunto 19 variables, las cuales fueron normalizadas.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CO" dirty="0">
                <a:latin typeface="-apple-system"/>
              </a:rPr>
              <a:t>Modelo de tres capas densas con 256, 128 y 32 neuronas  respectivamente y una capa de una única neurona como salida.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CO" dirty="0">
                <a:latin typeface="-apple-system"/>
              </a:rPr>
              <a:t>Función de activación: </a:t>
            </a:r>
            <a:r>
              <a:rPr lang="es-CO" dirty="0" err="1">
                <a:latin typeface="-apple-system"/>
              </a:rPr>
              <a:t>Relu</a:t>
            </a:r>
            <a:endParaRPr lang="es-CO" dirty="0">
              <a:latin typeface="-apple-system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CO" dirty="0" err="1">
                <a:latin typeface="-apple-system"/>
              </a:rPr>
              <a:t>Dropouts</a:t>
            </a:r>
            <a:r>
              <a:rPr lang="es-CO" dirty="0">
                <a:latin typeface="-apple-system"/>
              </a:rPr>
              <a:t>: 0.3 y 0.1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CO" dirty="0">
                <a:latin typeface="-apple-system"/>
              </a:rPr>
              <a:t>Optimizador: Adam 0.001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CO" dirty="0">
                <a:latin typeface="-apple-system"/>
              </a:rPr>
              <a:t>Función de pérdida: Error Cuadrático Medio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CO" dirty="0">
              <a:latin typeface="-apple-system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CO" dirty="0">
              <a:latin typeface="-apple-system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5681256-0E98-46E6-9B48-8A5CD7D3C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"/>
              <a:t>Diplomado en Inteligencia Artificial y Aprendizaje Profundo -UN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C68B80-D935-483E-A40D-FE57E93D9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987B7B8-616A-43F8-924E-8DBE374A299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50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1">
            <a:extLst>
              <a:ext uri="{FF2B5EF4-FFF2-40B4-BE49-F238E27FC236}">
                <a16:creationId xmlns:a16="http://schemas.microsoft.com/office/drawing/2014/main" id="{C3F32490-CF6A-459E-BBFE-90557857A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29E625-CD83-489A-B9EF-428D3537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6868" y="634946"/>
            <a:ext cx="4592874" cy="1450757"/>
          </a:xfrm>
        </p:spPr>
        <p:txBody>
          <a:bodyPr>
            <a:normAutofit/>
          </a:bodyPr>
          <a:lstStyle/>
          <a:p>
            <a:r>
              <a:rPr lang="es-CO" dirty="0"/>
              <a:t>Resultados</a:t>
            </a:r>
            <a:endParaRPr lang="en-US" dirty="0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3489CAE3-3AE0-4268-81CA-A98516EA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79458" cy="63343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852BC338-7802-42D3-85C9-B665508F4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1733"/>
            <a:ext cx="3057906" cy="3408237"/>
          </a:xfrm>
          <a:prstGeom prst="rect">
            <a:avLst/>
          </a:prstGeom>
          <a:solidFill>
            <a:srgbClr val="FFFFFF"/>
          </a:solidFill>
          <a:ln w="635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16887FF-75DF-4B19-A219-CCFCE3972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06" y="1032403"/>
            <a:ext cx="2784700" cy="1803092"/>
          </a:xfrm>
          <a:prstGeom prst="rect">
            <a:avLst/>
          </a:prstGeom>
        </p:spPr>
      </p:pic>
      <p:sp>
        <p:nvSpPr>
          <p:cNvPr id="27" name="Rectangle 17">
            <a:extLst>
              <a:ext uri="{FF2B5EF4-FFF2-40B4-BE49-F238E27FC236}">
                <a16:creationId xmlns:a16="http://schemas.microsoft.com/office/drawing/2014/main" id="{FC2AD4A0-4FAA-4F52-A315-4224B27BE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061" y="321733"/>
            <a:ext cx="2583939" cy="1955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73C1DFC-81C5-498E-9907-7AAE6F041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6569" y="2085703"/>
            <a:ext cx="41148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A4EEE51-0307-4CE8-813E-AE3BCEBA2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879167"/>
            <a:ext cx="3057906" cy="21355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D9FBD3-6E57-4B12-A90A-386ED8F08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8588" y="2451014"/>
            <a:ext cx="2567411" cy="3532765"/>
          </a:xfrm>
          <a:prstGeom prst="rect">
            <a:avLst/>
          </a:prstGeom>
          <a:solidFill>
            <a:srgbClr val="FFFFFF"/>
          </a:solidFill>
          <a:ln w="635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1864E1D-9CA0-4196-B1C4-A02AECE3C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362" y="3155635"/>
            <a:ext cx="2295082" cy="2243442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F8ABC4-1BF1-420A-A707-76BDDDDA2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6868" y="2276983"/>
            <a:ext cx="4592874" cy="3670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CO" dirty="0"/>
              <a:t>El error de training y validación es cercano y la función de pérdida en ambos conjuntos es decreciente.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O" dirty="0"/>
              <a:t>La distribución de los residuales presenta una distribución simétrica al rededor del cero.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O" dirty="0"/>
              <a:t>El modelo presenta </a:t>
            </a:r>
            <a:r>
              <a:rPr lang="es-CO" dirty="0" err="1"/>
              <a:t>sub-ajuste</a:t>
            </a:r>
            <a:r>
              <a:rPr lang="es-CO" dirty="0"/>
              <a:t> para las tarifas más altas.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621158-452E-4C14-8946-B331F0D1C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5BE0DD-04F0-42E3-9EDE-2129B4A55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3DCFA75-F4FC-4FCF-81C2-B96CD43EA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"/>
              <a:t>Diplomado en Inteligencia Artificial y Aprendizaje Profundo -UN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1F4AFE6-428C-4DF0-8E39-F3F43606B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987B7B8-616A-43F8-924E-8DBE374A2992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56E9832-F613-4C99-9689-4B0361C6E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802" y="3010763"/>
            <a:ext cx="1687766" cy="31279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DE155C3-27DA-4864-BB15-7B21DA195A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287" y="4195192"/>
            <a:ext cx="2124797" cy="139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685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DE087C-8BB4-4FA2-BB19-30F72E73D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Futuro análisis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6D9B93-53DA-4FF8-8A36-625A0B7EB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s-CO" dirty="0"/>
              <a:t>Ajuste de los hiper parámetros de la red para mejorar su desempeño.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O" dirty="0"/>
              <a:t>Adicionar al interior de la red la información relacionada con los </a:t>
            </a:r>
            <a:r>
              <a:rPr lang="es-CO" dirty="0" err="1"/>
              <a:t>Reviews</a:t>
            </a:r>
            <a:r>
              <a:rPr lang="es-CO" dirty="0"/>
              <a:t> de la experiencia del usuario y imágenes de las locaciones. 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s-CO" dirty="0"/>
              <a:t>Crear rangos de tarifación e implementar un modelo de clasificación en donde se pondere distintivamente por clase.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O" dirty="0"/>
              <a:t>Segmentar la oferta de locación y diseñar modelos particulares, identificar posibles efectos de estacionalidad.</a:t>
            </a:r>
          </a:p>
          <a:p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1198E6B-DB77-4883-9026-4D81E344C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Diplomado en Inteligencia Artificial y Aprendizaje Profundo -UN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11F0667-9DA9-4C85-8A52-02A9ADCCC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B7B8-616A-43F8-924E-8DBE374A29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9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3BD806-BE7C-4C0F-A680-134AA775C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Referencias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515F9D-3AD0-4754-B701-F276A2C1B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Laura Lewis. Predicting </a:t>
            </a:r>
            <a:r>
              <a:rPr lang="en-US" dirty="0" err="1"/>
              <a:t>airbnb</a:t>
            </a:r>
            <a:r>
              <a:rPr lang="en-US" dirty="0"/>
              <a:t> prices with machine learning and deep learning, 2019. </a:t>
            </a:r>
            <a:r>
              <a:rPr lang="en-US" dirty="0">
                <a:hlinkClick r:id="rId2"/>
              </a:rPr>
              <a:t>https://towardsdatascience.com/predicting-airbnb-prices-with-machine-learning-and-deep-learning-f46d44afb8a6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Pouya</a:t>
            </a:r>
            <a:r>
              <a:rPr lang="en-US" dirty="0"/>
              <a:t> Rezazadeh </a:t>
            </a:r>
            <a:r>
              <a:rPr lang="en-US" dirty="0" err="1"/>
              <a:t>Kalehbasti</a:t>
            </a:r>
            <a:r>
              <a:rPr lang="en-US" dirty="0"/>
              <a:t>, Liubov </a:t>
            </a:r>
            <a:r>
              <a:rPr lang="en-US" dirty="0" err="1"/>
              <a:t>Nikolenko</a:t>
            </a:r>
            <a:r>
              <a:rPr lang="en-US" dirty="0"/>
              <a:t>, and </a:t>
            </a:r>
            <a:r>
              <a:rPr lang="en-US" dirty="0" err="1"/>
              <a:t>Hoormazd</a:t>
            </a:r>
            <a:r>
              <a:rPr lang="en-US" dirty="0"/>
              <a:t> Rezaei. Airbnb price prediction using machine learning and sentiment analysis. </a:t>
            </a:r>
            <a:r>
              <a:rPr lang="en-US" dirty="0" err="1"/>
              <a:t>arXiv</a:t>
            </a:r>
            <a:r>
              <a:rPr lang="en-US" dirty="0"/>
              <a:t> preprint arXiv:1907.12665, 2019.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E6D12E-94C0-41D6-AB72-5A1904961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Diplomado en Inteligencia Artificial y Aprendizaje Profundo -UN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74404A0-EE6F-40F3-868D-F4E0CD5BF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B7B8-616A-43F8-924E-8DBE374A299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6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D61464-91A8-4E1B-90DE-EF7C058CB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770" y="5423255"/>
            <a:ext cx="6454987" cy="500302"/>
          </a:xfrm>
        </p:spPr>
        <p:txBody>
          <a:bodyPr>
            <a:noAutofit/>
          </a:bodyPr>
          <a:lstStyle/>
          <a:p>
            <a:r>
              <a:rPr lang="es-CO" sz="4800" dirty="0"/>
              <a:t>@</a:t>
            </a:r>
            <a:r>
              <a:rPr lang="es-CO" sz="4800" dirty="0" err="1"/>
              <a:t>anmarphy</a:t>
            </a:r>
            <a:endParaRPr lang="en-US" sz="4800" dirty="0"/>
          </a:p>
        </p:txBody>
      </p:sp>
      <p:pic>
        <p:nvPicPr>
          <p:cNvPr id="6" name="Picture 2" descr="Qué es GitHub?">
            <a:extLst>
              <a:ext uri="{FF2B5EF4-FFF2-40B4-BE49-F238E27FC236}">
                <a16:creationId xmlns:a16="http://schemas.microsoft.com/office/drawing/2014/main" id="{C5C6A012-B854-4688-BD44-5A65F3C5A6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79" r="24466"/>
          <a:stretch/>
        </p:blipFill>
        <p:spPr bwMode="auto">
          <a:xfrm>
            <a:off x="4612353" y="2292632"/>
            <a:ext cx="2795212" cy="309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90F60B1-464B-47FE-943C-F087347E8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"/>
              <a:t>Diplomado en Inteligencia Artificial y Aprendizaje Profundo -UN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8A6B737-6221-4F45-9B2B-3EB041CE9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987B7B8-616A-43F8-924E-8DBE374A2992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11F76853-F96A-47A5-A9D2-35810E187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CO" dirty="0"/>
              <a:t>Gracias!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33147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</TotalTime>
  <Words>566</Words>
  <Application>Microsoft Office PowerPoint</Application>
  <PresentationFormat>Panorámica</PresentationFormat>
  <Paragraphs>89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inherit</vt:lpstr>
      <vt:lpstr>Wingdings</vt:lpstr>
      <vt:lpstr>Retrospección</vt:lpstr>
      <vt:lpstr>Modelo de Tarifación Airbnb- New York</vt:lpstr>
      <vt:lpstr>Agenda</vt:lpstr>
      <vt:lpstr>Presentación del problema</vt:lpstr>
      <vt:lpstr>Conjunto de datos</vt:lpstr>
      <vt:lpstr>Esquema de solución</vt:lpstr>
      <vt:lpstr>Resultados</vt:lpstr>
      <vt:lpstr>Futuro análisis</vt:lpstr>
      <vt:lpstr>Referencias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Tarifación Airbnb- New York</dc:title>
  <dc:creator>Andrea</dc:creator>
  <cp:lastModifiedBy>Andrea</cp:lastModifiedBy>
  <cp:revision>16</cp:revision>
  <dcterms:created xsi:type="dcterms:W3CDTF">2020-11-03T20:48:47Z</dcterms:created>
  <dcterms:modified xsi:type="dcterms:W3CDTF">2020-11-06T16:49:45Z</dcterms:modified>
</cp:coreProperties>
</file>