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70" r:id="rId14"/>
    <p:sldId id="272" r:id="rId15"/>
    <p:sldId id="273" r:id="rId16"/>
    <p:sldId id="264" r:id="rId17"/>
    <p:sldId id="265" r:id="rId18"/>
    <p:sldId id="266" r:id="rId19"/>
    <p:sldId id="267" r:id="rId20"/>
    <p:sldId id="269" r:id="rId21"/>
  </p:sldIdLst>
  <p:sldSz cx="12192000" cy="6858000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Trebuchet MS" panose="020B0703020202090204" pitchFamily="34" charset="0"/>
      <p:regular r:id="rId27"/>
      <p:bold r:id="rId28"/>
      <p:italic r:id="rId29"/>
    </p:embeddedFont>
    <p:embeddedFont>
      <p:font typeface="Wingdings 3" pitchFamily="2" charset="2"/>
      <p:regular r:id="rId30"/>
    </p:embeddedFont>
  </p:embeddedFontLst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lYlCtF+airiOZksSy3UV5ad0g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E2CF8-FCA7-47A2-A6F8-674B942FEE86}" v="39" dt="2022-02-20T02:07:01.906"/>
    <p1510:client id="{B3146773-5404-462F-AD77-1BD5EBE8DDC6}" v="35" dt="2022-02-20T01:09:11.247"/>
  </p1510:revLst>
</p1510:revInfo>
</file>

<file path=ppt/tableStyles.xml><?xml version="1.0" encoding="utf-8"?>
<a:tblStyleLst xmlns:a="http://schemas.openxmlformats.org/drawingml/2006/main" def="{802198C4-3087-4945-87E3-76CBB3509B7E}">
  <a:tblStyle styleId="{802198C4-3087-4945-87E3-76CBB3509B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41"/>
    <p:restoredTop sz="94674"/>
  </p:normalViewPr>
  <p:slideViewPr>
    <p:cSldViewPr snapToGrid="0">
      <p:cViewPr varScale="1">
        <p:scale>
          <a:sx n="183" d="100"/>
          <a:sy n="183" d="100"/>
        </p:scale>
        <p:origin x="9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19653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504e2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9504e2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559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504e2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9504e2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233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504e2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9504e2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011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504e2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9504e2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9504e2950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9504e2950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10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059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13634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763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27589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7829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5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0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3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1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9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5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570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1600" y="1790153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n-US" dirty="0"/>
              <a:t>Green Pace</a:t>
            </a:r>
            <a:endParaRPr dirty="0"/>
          </a:p>
        </p:txBody>
      </p:sp>
      <p:sp>
        <p:nvSpPr>
          <p:cNvPr id="145" name="Google Shape;145;p1"/>
          <p:cNvSpPr txBox="1">
            <a:spLocks noGrp="1"/>
          </p:cNvSpPr>
          <p:nvPr>
            <p:ph type="subTitle" idx="1"/>
          </p:nvPr>
        </p:nvSpPr>
        <p:spPr>
          <a:xfrm>
            <a:off x="1371600" y="3632200"/>
            <a:ext cx="9448800" cy="156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Security Policy Presentation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Developer: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Andy Martinez</a:t>
            </a: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50"/>
              <a:buNone/>
            </a:pPr>
            <a:endParaRPr sz="1850" i="1" dirty="0"/>
          </a:p>
        </p:txBody>
      </p:sp>
      <p:pic>
        <p:nvPicPr>
          <p:cNvPr id="146" name="Google Shape;146;p1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6247" y="1535614"/>
            <a:ext cx="2921424" cy="37867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24"/>
    </mc:Choice>
    <mc:Fallback xmlns="">
      <p:transition spd="slow" advTm="259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04e29505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Unit Testing</a:t>
            </a:r>
            <a:endParaRPr dirty="0"/>
          </a:p>
        </p:txBody>
      </p:sp>
      <p:sp>
        <p:nvSpPr>
          <p:cNvPr id="196" name="Google Shape;196;g9504e29505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maxSizeTest: </a:t>
            </a:r>
            <a:endParaRPr/>
          </a:p>
        </p:txBody>
      </p:sp>
      <p:pic>
        <p:nvPicPr>
          <p:cNvPr id="197" name="Google Shape;197;g9504e29505_0_0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95FD786-F849-43D0-945F-D068E2F16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835161"/>
            <a:ext cx="6125430" cy="1857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B58F61-C17C-4893-B250-18781B19D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7735" y="2383605"/>
            <a:ext cx="3553321" cy="3143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613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72"/>
    </mc:Choice>
    <mc:Fallback xmlns="">
      <p:transition spd="slow" advTm="487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04e29505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Unit Testing</a:t>
            </a:r>
            <a:endParaRPr dirty="0"/>
          </a:p>
        </p:txBody>
      </p:sp>
      <p:sp>
        <p:nvSpPr>
          <p:cNvPr id="196" name="Google Shape;196;g9504e29505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collectionCapacityTest: </a:t>
            </a:r>
            <a:endParaRPr/>
          </a:p>
        </p:txBody>
      </p:sp>
      <p:pic>
        <p:nvPicPr>
          <p:cNvPr id="197" name="Google Shape;197;g9504e29505_0_0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45FCE76-8277-4169-B2A3-05317C1B5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2746146"/>
            <a:ext cx="5992061" cy="243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BD121-94DF-49C9-863E-21A939C395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745" y="2383411"/>
            <a:ext cx="4353533" cy="304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033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87"/>
    </mc:Choice>
    <mc:Fallback xmlns="">
      <p:transition spd="slow" advTm="3988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04e29505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Unit Testing</a:t>
            </a:r>
            <a:endParaRPr dirty="0"/>
          </a:p>
        </p:txBody>
      </p:sp>
      <p:sp>
        <p:nvSpPr>
          <p:cNvPr id="196" name="Google Shape;196;g9504e29505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resizingIncreasesCollection: </a:t>
            </a:r>
            <a:endParaRPr/>
          </a:p>
        </p:txBody>
      </p:sp>
      <p:pic>
        <p:nvPicPr>
          <p:cNvPr id="197" name="Google Shape;197;g9504e29505_0_0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1D7FC1B-9457-428D-993B-849B22D3E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313" y="2958711"/>
            <a:ext cx="6428405" cy="1921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80609-AC05-4654-9188-17F87ED48A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607" y="2402948"/>
            <a:ext cx="4734586" cy="3238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2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11"/>
    </mc:Choice>
    <mc:Fallback xmlns="">
      <p:transition spd="slow" advTm="3391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82880"/>
            <a:ext cx="389491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accent1"/>
                </a:solidFill>
              </a:rPr>
              <a:t>AUTOMATION</a:t>
            </a:r>
            <a:r>
              <a:rPr dirty="0"/>
              <a:t> </a:t>
            </a:r>
            <a:r>
              <a:rPr dirty="0">
                <a:solidFill>
                  <a:schemeClr val="accent1"/>
                </a:solidFill>
              </a:rPr>
              <a:t>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Green Pace uses automation to enforce and maintain security standards throughout the software lifecycle. Existing DevOps practices are enhanced by DevSecOps to integrate security from the start.</a:t>
            </a:r>
            <a:br/>
            <a:br/>
            <a:r>
              <a:t>Planning: Threat modeling is used to identify potential attacks and define countermeasures early.</a:t>
            </a:r>
            <a:br/>
            <a:r>
              <a:t>Develop &amp; Build: Secure coding practices are enforced using coding standards and mitigation strategies.</a:t>
            </a:r>
            <a:br/>
            <a:r>
              <a:t>Testing: Automated unit and integration testing validate code and detect vulnerabilities such as SQL injection.</a:t>
            </a:r>
            <a:br/>
            <a:r>
              <a:t>Release &amp; Operate: Secure containers and automated logging help prevent unauthorized access and monitor for anomalies.</a:t>
            </a:r>
            <a:br/>
            <a:r>
              <a:t>Monitor: Network and behavior analysis tools detect DDoS or intrusion attempts in real time.</a:t>
            </a:r>
            <a:br/>
            <a:br/>
            <a:r>
              <a:t>This lifecycle-wide approach ensures robust and proactive protection against evolving threats.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91"/>
    </mc:Choice>
    <mc:Fallback xmlns="">
      <p:transition spd="slow" advTm="6059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82880"/>
            <a:ext cx="53737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accent1"/>
                </a:solidFill>
              </a:rPr>
              <a:t>SECURITY TOOLS &amp; AUTOMATION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161" y="899531"/>
            <a:ext cx="8229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 err="1"/>
              <a:t>Cppcheck</a:t>
            </a:r>
            <a:r>
              <a:rPr dirty="0"/>
              <a:t> (v2.17.0): Static analysis for C/C++, enforcing CERT and MISRA standards.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 err="1"/>
              <a:t>Parasoft</a:t>
            </a:r>
            <a:r>
              <a:rPr dirty="0"/>
              <a:t> C/C++test (v2025.1): Full static/unit testing and MISRA C:2025 compliance.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Coverity (v2025.6): Advanced static analysis for CWE, OWASP, and MISRA.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 err="1"/>
              <a:t>TrustInSoft</a:t>
            </a:r>
            <a:r>
              <a:rPr dirty="0"/>
              <a:t> Analyzer (v2025.1): Formal verification using abstract interpretation.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Clang Static Analyzer (v21.0.0git): Symbolic execution for detecting logic bugs.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SonarQube C++ Plugin (v2.2.0): Integrates rule sets for dashboard visualization.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LDRA Tool Suite (v2025.1): MISRA and safety compliance with dynamic/static analysis.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PVS-Studio (v7.36): Static analyzer for MISRA and CERT rule detection.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 err="1"/>
              <a:t>CodeSonar</a:t>
            </a:r>
            <a:r>
              <a:rPr dirty="0"/>
              <a:t> (v9.0.0): Deep semantic analysis with MISRA/AUTOSAR support.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 err="1"/>
              <a:t>Astree</a:t>
            </a:r>
            <a:r>
              <a:rPr dirty="0"/>
              <a:t> (v23.04): Abstract interpretation to enforce CERT/MISRA/concurrency rules.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822"/>
    </mc:Choice>
    <mc:Fallback xmlns="">
      <p:transition spd="slow" advTm="1218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RISKS AND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Benefits:</a:t>
            </a:r>
            <a:br/>
            <a:r>
              <a:t>- Automation reduces time and effort in enforcing standards.</a:t>
            </a:r>
            <a:br/>
            <a:r>
              <a:t>- Secure coding policies reduce vulnerabilities.</a:t>
            </a:r>
            <a:br/>
            <a:r>
              <a:t>- DevSecOps ensures continuous security throughout development.</a:t>
            </a:r>
            <a:br/>
            <a:br/>
            <a:r>
              <a:t>Risks:</a:t>
            </a:r>
            <a:br/>
            <a:r>
              <a:t>- Automation can introduce false positives or miss context-specific threats.</a:t>
            </a:r>
            <a:br/>
            <a:r>
              <a:t>- Tools require expertise to configure and maintain.</a:t>
            </a:r>
            <a:br/>
            <a:br/>
            <a:r>
              <a:t>Mitigation Steps:</a:t>
            </a:r>
            <a:br/>
            <a:r>
              <a:t>- Train developers on testing and static analysis tools.</a:t>
            </a:r>
            <a:br/>
            <a:r>
              <a:t>- Enforce adherence to secure coding standards.</a:t>
            </a:r>
            <a:br/>
            <a:r>
              <a:t>- Regularly review and revise processes for effectiveness.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63"/>
    </mc:Choice>
    <mc:Fallback xmlns="">
      <p:transition spd="slow" advTm="8326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RECOMMENDATIONS</a:t>
            </a:r>
            <a:endParaRPr dirty="0"/>
          </a:p>
        </p:txBody>
      </p:sp>
      <p:sp>
        <p:nvSpPr>
          <p:cNvPr id="224" name="Google Shape;224;p1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buSzPts val="2000"/>
            </a:pPr>
            <a:r>
              <a:rPr lang="en-US" sz="2000"/>
              <a:t> Automate</a:t>
            </a:r>
          </a:p>
          <a:p>
            <a:pPr marL="228600" indent="-228600">
              <a:spcBef>
                <a:spcPts val="0"/>
              </a:spcBef>
              <a:buSzPts val="2000"/>
            </a:pPr>
            <a:endParaRPr lang="en-US" sz="2000"/>
          </a:p>
          <a:p>
            <a:pPr marL="228600" indent="-228600">
              <a:spcBef>
                <a:spcPts val="0"/>
              </a:spcBef>
              <a:buSzPts val="2000"/>
            </a:pPr>
            <a:r>
              <a:rPr lang="en-US" sz="2000"/>
              <a:t>Follow standards</a:t>
            </a:r>
          </a:p>
          <a:p>
            <a:pPr marL="228600" indent="-228600">
              <a:spcBef>
                <a:spcPts val="0"/>
              </a:spcBef>
              <a:buSzPts val="2000"/>
            </a:pPr>
            <a:endParaRPr lang="en-US" sz="2000"/>
          </a:p>
          <a:p>
            <a:pPr marL="228600" indent="-228600">
              <a:spcBef>
                <a:spcPts val="0"/>
              </a:spcBef>
              <a:buSzPts val="2000"/>
            </a:pPr>
            <a:r>
              <a:rPr lang="en-US" sz="2000"/>
              <a:t>Test code and defenses</a:t>
            </a:r>
          </a:p>
          <a:p>
            <a:pPr marL="228600" indent="-228600">
              <a:spcBef>
                <a:spcPts val="0"/>
              </a:spcBef>
              <a:buSzPts val="2000"/>
            </a:pPr>
            <a:endParaRPr lang="en-US" sz="2000"/>
          </a:p>
          <a:p>
            <a:pPr marL="228600" indent="-228600">
              <a:spcBef>
                <a:spcPts val="0"/>
              </a:spcBef>
              <a:buSzPts val="2000"/>
            </a:pPr>
            <a:r>
              <a:rPr lang="en-US" sz="2000"/>
              <a:t>Review effectiveness of standards and processes</a:t>
            </a:r>
          </a:p>
          <a:p>
            <a:pPr marL="685800" lvl="1" indent="-228600">
              <a:spcBef>
                <a:spcPts val="0"/>
              </a:spcBef>
              <a:buSzPts val="2000"/>
            </a:pPr>
            <a:r>
              <a:rPr lang="en-US"/>
              <a:t>Revise standards and processes as needed</a:t>
            </a:r>
          </a:p>
          <a:p>
            <a:pPr marL="685800" lvl="1" indent="-228600">
              <a:spcBef>
                <a:spcPts val="0"/>
              </a:spcBef>
              <a:buSzPts val="2000"/>
            </a:pPr>
            <a:endParaRPr lang="en-US"/>
          </a:p>
          <a:p>
            <a:pPr marL="685800" lvl="1" indent="-228600">
              <a:spcBef>
                <a:spcPts val="0"/>
              </a:spcBef>
              <a:buSzPts val="2000"/>
            </a:pPr>
            <a:endParaRPr lang="en-US"/>
          </a:p>
          <a:p>
            <a:pPr marL="685800" lvl="1" indent="-228600">
              <a:spcBef>
                <a:spcPts val="0"/>
              </a:spcBef>
              <a:buSzPts val="2000"/>
            </a:pPr>
            <a:endParaRPr lang="en-US"/>
          </a:p>
        </p:txBody>
      </p:sp>
      <p:pic>
        <p:nvPicPr>
          <p:cNvPr id="225" name="Google Shape;225;p12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34"/>
    </mc:Choice>
    <mc:Fallback xmlns="">
      <p:transition spd="slow" advTm="8853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82880"/>
            <a:ext cx="217719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accent1"/>
                </a:solidFill>
              </a:rPr>
              <a:t>REFERENCES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Carnegie Mellon University. (2020). SEI CERT C++ Coding Standard. Retrieved from:</a:t>
            </a:r>
            <a:br/>
            <a:r>
              <a:t>https://wiki.sei.cmu.edu/confluence/pages/viewpage.action?pageId=88046682</a:t>
            </a:r>
            <a:br/>
            <a:br/>
            <a:r>
              <a:t>Cprogramming.com. (2019). XOR Encryption in C++. Retrieved from:</a:t>
            </a:r>
            <a:br/>
            <a:r>
              <a:t>https://www.cprogramming.com/tutorial/xor.html</a:t>
            </a:r>
            <a:br/>
            <a:br/>
            <a:r>
              <a:t>Google. (2022). DevOps tech: Shifting left on security. Retrieved from:</a:t>
            </a:r>
            <a:br/>
            <a:r>
              <a:t>https://cloud.google.com/architecture/devops/devops-tech-shifting-left-on-security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97"/>
    </mc:Choice>
    <mc:Fallback xmlns="">
      <p:transition spd="slow" advTm="252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935340" y="625404"/>
            <a:ext cx="685188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OVERVIEW: DEFENSE IN DEPTH</a:t>
            </a:r>
            <a:endParaRPr dirty="0"/>
          </a:p>
        </p:txBody>
      </p:sp>
      <p:sp>
        <p:nvSpPr>
          <p:cNvPr id="152" name="Google Shape;152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53" name="Google Shape;153;p3" descr="NHS (Healthcare) Defense in Depth – Shaun Van Niekerk&#10;Screenshot of defense-in-depth best practice of layered security.  This illustration provides a visual representation of the defense-in-depth best practice of layered security.&#10;Shows the following layers of developer defense: Physical security, Cloud security, Perimeter security, network security, Host security, Endpoint security, APP security and critical assets, systems, and data security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3345" y="1731819"/>
            <a:ext cx="7953779" cy="419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 descr="Green Pace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09717" y="5587109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72"/>
    </mc:Choice>
    <mc:Fallback xmlns="">
      <p:transition spd="slow" advTm="2757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2261569" y="595640"/>
            <a:ext cx="401794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</a:pPr>
            <a:r>
              <a:rPr lang="en-US" dirty="0"/>
              <a:t>THREATS MATRIX</a:t>
            </a:r>
            <a:endParaRPr dirty="0"/>
          </a:p>
        </p:txBody>
      </p:sp>
      <p:graphicFrame>
        <p:nvGraphicFramePr>
          <p:cNvPr id="161" name="Google Shape;161;p4" descr="Alt text required"/>
          <p:cNvGraphicFramePr/>
          <p:nvPr>
            <p:extLst>
              <p:ext uri="{D42A27DB-BD31-4B8C-83A1-F6EECF244321}">
                <p14:modId xmlns:p14="http://schemas.microsoft.com/office/powerpoint/2010/main" val="578900061"/>
              </p:ext>
            </p:extLst>
          </p:nvPr>
        </p:nvGraphicFramePr>
        <p:xfrm>
          <a:off x="914400" y="1968403"/>
          <a:ext cx="7713069" cy="4160171"/>
        </p:xfrm>
        <a:graphic>
          <a:graphicData uri="http://schemas.openxmlformats.org/drawingml/2006/table">
            <a:tbl>
              <a:tblPr firstRow="1" firstCol="1">
                <a:noFill/>
                <a:tableStyleId>{802198C4-3087-4945-87E3-76CBB3509B7E}</a:tableStyleId>
              </a:tblPr>
              <a:tblGrid>
                <a:gridCol w="3967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5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29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 dirty="0">
                          <a:solidFill>
                            <a:srgbClr val="FFD966"/>
                          </a:solidFill>
                        </a:rPr>
                        <a:t>Likely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STD-002-CPP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STD-003-CPP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STD-004-CPP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STD-005-CPP</a:t>
                      </a:r>
                      <a:endParaRPr sz="1600" u="none" strike="noStrike" cap="none" dirty="0"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 dirty="0">
                          <a:solidFill>
                            <a:srgbClr val="FFD966"/>
                          </a:solidFill>
                        </a:rPr>
                        <a:t>Priority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STD-001-CPP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STD-002-CPP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STD-003-CPP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STD-004-CPP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STD-005-CPP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endParaRPr lang="en-US" sz="1600" u="none" strike="noStrike" cap="none" dirty="0">
                        <a:solidFill>
                          <a:srgbClr val="FFD966"/>
                        </a:solidFill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2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 dirty="0">
                          <a:solidFill>
                            <a:srgbClr val="FFD966"/>
                          </a:solidFill>
                        </a:rPr>
                        <a:t>Low Priority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STD-006-CPP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STD-007-CPP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3600" u="none" strike="noStrike" cap="none" dirty="0">
                          <a:solidFill>
                            <a:srgbClr val="FFD966"/>
                          </a:solidFill>
                        </a:rPr>
                        <a:t>Unlikely</a:t>
                      </a:r>
                      <a:endParaRPr sz="1400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STD-001-CPP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STD-006-CPP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  <a:tabLst/>
                        <a:defRPr/>
                      </a:pPr>
                      <a:r>
                        <a:rPr lang="en-US" sz="1600" u="none" strike="noStrike" cap="none" dirty="0">
                          <a:solidFill>
                            <a:srgbClr val="FFD966"/>
                          </a:solidFill>
                        </a:rPr>
                        <a:t>STD-010-CPP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2" name="Google Shape;162;p4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51"/>
    </mc:Choice>
    <mc:Fallback xmlns="">
      <p:transition spd="slow" advTm="3665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223421"/>
            <a:ext cx="506574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accent1"/>
                </a:solidFill>
              </a:rPr>
              <a:t>10 CORE SECURITY PRINCIPLES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229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sz="1200" dirty="0"/>
              <a:t>1. Validate Input Data: Always validate input from untrusted sources to prevent injection vulnerabilities, data corruption, and potential security breaches. Use techniques such as input length checks, type validation, and format verification.</a:t>
            </a:r>
            <a:br>
              <a:rPr sz="1200" dirty="0"/>
            </a:br>
            <a:br>
              <a:rPr sz="1200" dirty="0"/>
            </a:br>
            <a:r>
              <a:rPr sz="1200" dirty="0"/>
              <a:t>2. Heed Compiler Warnings: Treat compiler warnings as errors and resolve them. They often indicate security risks or undefined behavior.</a:t>
            </a:r>
            <a:br>
              <a:rPr sz="1200" dirty="0"/>
            </a:br>
            <a:br>
              <a:rPr sz="1200" dirty="0"/>
            </a:br>
            <a:r>
              <a:rPr sz="1200" dirty="0"/>
              <a:t>3. Architect and Design for Security Policies: Incorporate security from the design phase, using threat modeling and risk assessment to reduce vulnerabilities.</a:t>
            </a:r>
            <a:br>
              <a:rPr sz="1200" dirty="0"/>
            </a:br>
            <a:br>
              <a:rPr sz="1200" dirty="0"/>
            </a:br>
            <a:r>
              <a:rPr sz="1200" dirty="0"/>
              <a:t>4. Keep It Simple: Avoid complex architectures to enhance maintainability and reduce the risk of bugs and security flaws.</a:t>
            </a:r>
            <a:br>
              <a:rPr sz="1200" dirty="0"/>
            </a:br>
            <a:br>
              <a:rPr sz="1200" dirty="0"/>
            </a:br>
            <a:r>
              <a:rPr sz="1200" dirty="0"/>
              <a:t>5. Default Deny: Deny all access by default and grant it explicitly as needed to minimize exposure.</a:t>
            </a:r>
            <a:br>
              <a:rPr sz="1200" dirty="0"/>
            </a:br>
            <a:br>
              <a:rPr sz="1200" dirty="0"/>
            </a:br>
            <a:r>
              <a:rPr sz="1200" dirty="0"/>
              <a:t>6. Adhere to the Principle of Least Privilege: Give only the minimum access necessary and audit permissions regularly.</a:t>
            </a:r>
            <a:br>
              <a:rPr sz="1200" dirty="0"/>
            </a:br>
            <a:br>
              <a:rPr sz="1200" dirty="0"/>
            </a:br>
            <a:r>
              <a:rPr sz="1200" dirty="0"/>
              <a:t>7. Sanitize Data Sent to Other Systems: Encode and escape output to external systems to avoid injection vulnerabilities.</a:t>
            </a:r>
            <a:br>
              <a:rPr sz="1200" dirty="0"/>
            </a:br>
            <a:br>
              <a:rPr sz="1200" dirty="0"/>
            </a:br>
            <a:r>
              <a:rPr sz="1200" dirty="0"/>
              <a:t>8. Practice Defense in Depth: Use layered security controls across technical, administrative, and physical domains.</a:t>
            </a:r>
            <a:br>
              <a:rPr sz="1200" dirty="0"/>
            </a:br>
            <a:br>
              <a:rPr sz="1200" dirty="0"/>
            </a:br>
            <a:r>
              <a:rPr sz="1200" dirty="0"/>
              <a:t>9. Use Effective Quality Assurance Techniques: Employ unit tests, static analysis, and edge-case validations to improve reliability.</a:t>
            </a:r>
            <a:br>
              <a:rPr sz="1200" dirty="0"/>
            </a:br>
            <a:br>
              <a:rPr sz="1200" dirty="0"/>
            </a:br>
            <a:r>
              <a:rPr sz="1200" dirty="0"/>
              <a:t>10. Adopt a Secure Coding Standard: Follow established secure coding guidelines like SEI CERT C++ to reduce vulnerabilities.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82"/>
    </mc:Choice>
    <mc:Fallback xmlns="">
      <p:transition spd="slow" advTm="3138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82880"/>
            <a:ext cx="621349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rPr>
                <a:solidFill>
                  <a:schemeClr val="accent1"/>
                </a:solidFill>
              </a:rPr>
              <a:t>C/C++ CODING STANDARDS OVERVIEW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22960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dirty="0"/>
              <a:t>STD-001-CPP: Ensure integer operations do not result in overflow or truncation errors.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STD-002-CPP: Safely handle iterators to avoid undefined behavior after container modification.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STD-003-CPP: Allocate sufficient space for strings to prevent buffer overflows.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STD-004-CPP: Use parameterized queries to avoid SQL injection.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STD-005-CPP: Prevent access to freed memory by nullifying pointers.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STD-006-CPP: Avoid assertions in production; use error handling instead.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STD-007-CPP: Catch and handle exceptions to prevent abrupt termination.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STD-008-CPP: Ensure iterators are valid after container operations.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STD-009-CPP: Avoid system() calls; use secure process creation APIs.</a:t>
            </a:r>
            <a:endParaRPr lang="en-US" dirty="0"/>
          </a:p>
          <a:p>
            <a:pPr>
              <a:defRPr sz="1400"/>
            </a:pPr>
            <a:br>
              <a:rPr dirty="0"/>
            </a:br>
            <a:r>
              <a:rPr dirty="0"/>
              <a:t>STD-010-CPP: Use cryptographically secure methods for random number generation.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64"/>
    </mc:Choice>
    <mc:Fallback xmlns="">
      <p:transition spd="slow" advTm="762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82880"/>
            <a:ext cx="37011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accent1"/>
                </a:solidFill>
              </a:rPr>
              <a:t>ENCRYPTION</a:t>
            </a:r>
            <a:r>
              <a:rPr dirty="0"/>
              <a:t> </a:t>
            </a:r>
            <a:r>
              <a:rPr dirty="0">
                <a:solidFill>
                  <a:schemeClr val="accent1"/>
                </a:solidFill>
              </a:rPr>
              <a:t>POLICIES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Encryption at Rest:</a:t>
            </a:r>
            <a:br/>
            <a:r>
              <a:t>Protects data stored on disk or in databases. Ensures that stolen data remains inaccessible without decryption keys. Delays or prevents misuse of stolen files.</a:t>
            </a:r>
            <a:br/>
            <a:br/>
            <a:r>
              <a:t>Encryption in Flight:</a:t>
            </a:r>
            <a:br/>
            <a:r>
              <a:t>Secures data during transmission across networks using protocols like SSL/TLS. Prevents interception by tools like Wireshark. Can be further reinforced with VPNs.</a:t>
            </a:r>
            <a:br/>
            <a:br/>
            <a:r>
              <a:t>Encryption in Use:</a:t>
            </a:r>
            <a:br/>
            <a:r>
              <a:t>Safeguards data while actively being processed. Ensures protection of data in memory using secure handling or frameworks such as .NET’s ProtectedMemory.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06"/>
    </mc:Choice>
    <mc:Fallback xmlns="">
      <p:transition spd="slow" advTm="781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57200" y="182880"/>
            <a:ext cx="310796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rPr dirty="0">
                <a:solidFill>
                  <a:schemeClr val="accent1"/>
                </a:solidFill>
              </a:rPr>
              <a:t>TRIPLE-A</a:t>
            </a:r>
            <a:r>
              <a:rPr dirty="0"/>
              <a:t> </a:t>
            </a:r>
            <a:r>
              <a:rPr dirty="0">
                <a:solidFill>
                  <a:schemeClr val="accent1"/>
                </a:solidFill>
              </a:rPr>
              <a:t>POLICIES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91440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Authentication:</a:t>
            </a:r>
            <a:br/>
            <a:r>
              <a:t>Verifies user identity during login. Uses credentials like email, passwords, and can include 2FA or SSO. Ensures only verified users access systems.</a:t>
            </a:r>
            <a:br/>
            <a:br/>
            <a:r>
              <a:t>Authorization:</a:t>
            </a:r>
            <a:br/>
            <a:r>
              <a:t>Determines what resources authenticated users can access. Enforces role-based access with the 'Default Deny' principle. Ensures users don’t exceed their access rights.</a:t>
            </a:r>
            <a:br/>
            <a:br/>
            <a:r>
              <a:t>Accounting:</a:t>
            </a:r>
            <a:br/>
            <a:r>
              <a:t>Tracks and logs all system activity—e.g., files accessed, user logins, and database changes. Supports operational monitoring and forensic investigations. Tools like Thycotic Secret Server assist with centralized logging.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978"/>
    </mc:Choice>
    <mc:Fallback xmlns="">
      <p:transition spd="slow" advTm="809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04e29505_0_0"/>
          <p:cNvSpPr txBox="1">
            <a:spLocks noGrp="1"/>
          </p:cNvSpPr>
          <p:nvPr>
            <p:ph type="title"/>
          </p:nvPr>
        </p:nvSpPr>
        <p:spPr>
          <a:xfrm>
            <a:off x="237893" y="944136"/>
            <a:ext cx="3059056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Unit Testing</a:t>
            </a:r>
            <a:endParaRPr dirty="0"/>
          </a:p>
        </p:txBody>
      </p:sp>
      <p:sp>
        <p:nvSpPr>
          <p:cNvPr id="196" name="Google Shape;196;g9504e29505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The following will provide an example of unit testing with </a:t>
            </a:r>
            <a:r>
              <a:rPr lang="en-US" dirty="0" err="1"/>
              <a:t>gtest</a:t>
            </a:r>
            <a:r>
              <a:rPr lang="en-US" dirty="0"/>
              <a:t> to achieve compliance. These tests are examples.</a:t>
            </a:r>
          </a:p>
        </p:txBody>
      </p:sp>
      <p:pic>
        <p:nvPicPr>
          <p:cNvPr id="197" name="Google Shape;197;g9504e29505_0_0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27"/>
    </mc:Choice>
    <mc:Fallback xmlns="">
      <p:transition spd="slow" advTm="104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504e29505_0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Unit Testing</a:t>
            </a:r>
            <a:endParaRPr dirty="0"/>
          </a:p>
        </p:txBody>
      </p:sp>
      <p:sp>
        <p:nvSpPr>
          <p:cNvPr id="196" name="Google Shape;196;g9504e29505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CanAddFiveValuesToVector:</a:t>
            </a:r>
            <a:endParaRPr/>
          </a:p>
        </p:txBody>
      </p:sp>
      <p:pic>
        <p:nvPicPr>
          <p:cNvPr id="197" name="Google Shape;197;g9504e29505_0_0" descr="Green Pace logo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84074" y="5440526"/>
            <a:ext cx="886601" cy="114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BE71E0E-E65F-43D3-8D1E-17674EC48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19" y="2846410"/>
            <a:ext cx="6783676" cy="2277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C7621E-B813-4E9E-830E-556495B1B9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386" y="2402117"/>
            <a:ext cx="4515480" cy="304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0460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88"/>
    </mc:Choice>
    <mc:Fallback xmlns="">
      <p:transition spd="slow" advTm="4398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4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16A79D86AC34478BDF3F767C0CA101" ma:contentTypeVersion="7" ma:contentTypeDescription="Create a new document." ma:contentTypeScope="" ma:versionID="b323cf6a8db6dbaf451a3c9d44401feb">
  <xsd:schema xmlns:xsd="http://www.w3.org/2001/XMLSchema" xmlns:xs="http://www.w3.org/2001/XMLSchema" xmlns:p="http://schemas.microsoft.com/office/2006/metadata/properties" xmlns:ns3="7272c338-304b-4081-addc-fb28d75501db" xmlns:ns4="81f0b1b8-09ac-449a-aa55-dbe9a0370ad4" targetNamespace="http://schemas.microsoft.com/office/2006/metadata/properties" ma:root="true" ma:fieldsID="4a3bbd50a103c89e50da79329a45daf8" ns3:_="" ns4:_="">
    <xsd:import namespace="7272c338-304b-4081-addc-fb28d75501db"/>
    <xsd:import namespace="81f0b1b8-09ac-449a-aa55-dbe9a0370a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72c338-304b-4081-addc-fb28d7550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0b1b8-09ac-449a-aa55-dbe9a0370ad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9B35DD-16B6-4415-A905-CDACA4FC6DBE}">
  <ds:schemaRefs>
    <ds:schemaRef ds:uri="7272c338-304b-4081-addc-fb28d75501db"/>
    <ds:schemaRef ds:uri="81f0b1b8-09ac-449a-aa55-dbe9a0370ad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08DC21A-03A3-4D94-82E4-62FB1EA15668}">
  <ds:schemaRefs>
    <ds:schemaRef ds:uri="7272c338-304b-4081-addc-fb28d75501db"/>
    <ds:schemaRef ds:uri="81f0b1b8-09ac-449a-aa55-dbe9a0370a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98236C-7FA9-40C9-B456-AA158A506A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1184</Words>
  <Application>Microsoft Macintosh PowerPoint</Application>
  <PresentationFormat>Widescreen</PresentationFormat>
  <Paragraphs>78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 3</vt:lpstr>
      <vt:lpstr>Arial</vt:lpstr>
      <vt:lpstr>Century Gothic</vt:lpstr>
      <vt:lpstr>Trebuchet MS</vt:lpstr>
      <vt:lpstr>Facet</vt:lpstr>
      <vt:lpstr>Green Pace</vt:lpstr>
      <vt:lpstr>OVERVIEW: DEFENSE IN DEPTH</vt:lpstr>
      <vt:lpstr>THREATS MATRIX</vt:lpstr>
      <vt:lpstr>PowerPoint Presentation</vt:lpstr>
      <vt:lpstr>PowerPoint Presentation</vt:lpstr>
      <vt:lpstr>PowerPoint Presentation</vt:lpstr>
      <vt:lpstr>PowerPoint Presentation</vt:lpstr>
      <vt:lpstr>Unit Testing</vt:lpstr>
      <vt:lpstr>Unit Testing</vt:lpstr>
      <vt:lpstr>Unit Testing</vt:lpstr>
      <vt:lpstr>Unit Testing</vt:lpstr>
      <vt:lpstr>Unit Testing</vt:lpstr>
      <vt:lpstr>PowerPoint Presentation</vt:lpstr>
      <vt:lpstr>PowerPoint Presentation</vt:lpstr>
      <vt:lpstr>PowerPoint Presentation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405 Project Two Presentation Template</dc:title>
  <dc:creator>Kathy Shields;McFarland, Ryan</dc:creator>
  <cp:lastModifiedBy>Andy Martinez</cp:lastModifiedBy>
  <cp:revision>2</cp:revision>
  <dcterms:created xsi:type="dcterms:W3CDTF">2020-08-19T17:59:24Z</dcterms:created>
  <dcterms:modified xsi:type="dcterms:W3CDTF">2025-04-21T03:49:39Z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DA78308B-55B0-44AB-B406-C6A80F5E53EB</vt:lpwstr>
  </property>
  <property fmtid="{D5CDD505-2E9C-101B-9397-08002B2CF9AE}" pid="3" name="ArticulatePath">
    <vt:lpwstr>CS 405 P2 Presentation Template</vt:lpwstr>
  </property>
  <property fmtid="{D5CDD505-2E9C-101B-9397-08002B2CF9AE}" pid="4" name="ContentTypeId">
    <vt:lpwstr>0x010100EC16A79D86AC34478BDF3F767C0CA101</vt:lpwstr>
  </property>
</Properties>
</file>