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0" r:id="rId3"/>
    <p:sldId id="275" r:id="rId4"/>
    <p:sldId id="276" r:id="rId5"/>
    <p:sldId id="279" r:id="rId6"/>
    <p:sldId id="278" r:id="rId7"/>
    <p:sldId id="277" r:id="rId8"/>
    <p:sldId id="271" r:id="rId9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C023E"/>
    <a:srgbClr val="00B6FF"/>
    <a:srgbClr val="9FCB00"/>
    <a:srgbClr val="FFB600"/>
    <a:srgbClr val="DA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>
      <p:cViewPr varScale="1">
        <p:scale>
          <a:sx n="116" d="100"/>
          <a:sy n="116" d="100"/>
        </p:scale>
        <p:origin x="116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2A13-A1B7-47A9-A768-8D04005C9B15}" type="datetimeFigureOut">
              <a:rPr lang="fr-FR" smtClean="0"/>
              <a:t>20/09/2015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BA2C-61E7-4071-AF20-66CA9B94F1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434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DA44-3BDC-4726-BD6A-271397C7412E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F875E-AB59-431A-9D84-73C1C39D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61272" y="4323495"/>
            <a:ext cx="8123312" cy="649114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957984" eaLnBrk="0" fontAlgn="base" hangingPunct="0">
              <a:spcBef>
                <a:spcPct val="0"/>
              </a:spcBef>
              <a:spcAft>
                <a:spcPct val="0"/>
              </a:spcAft>
              <a:defRPr kumimoji="0" lang="fi-FI" sz="3700" b="0" i="0" u="none" strike="noStrike" kern="0" cap="none" spc="0" normalizeH="0" baseline="0" noProof="0">
                <a:ln>
                  <a:noFill/>
                </a:ln>
                <a:solidFill>
                  <a:srgbClr val="CC023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defRPr>
            </a:lvl1pPr>
          </a:lstStyle>
          <a:p>
            <a:pPr algn="r" defTabSz="95798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Presentation Name</a:t>
            </a:r>
            <a:endParaRPr lang="fi-FI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184" y="6346463"/>
            <a:ext cx="3101361" cy="3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996" y="5166290"/>
            <a:ext cx="3430588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defTabSz="957984" eaLnBrk="0" hangingPunct="0">
              <a:defRPr/>
            </a:pPr>
            <a:r>
              <a:rPr lang="fi-FI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Location / Subtitle  •</a:t>
            </a:r>
            <a:r>
              <a:rPr lang="fi-FI" sz="1300" dirty="0" smtClean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  </a:t>
            </a:r>
            <a:r>
              <a:rPr lang="fi-FI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yyyy-mm-dd</a:t>
            </a:r>
            <a:endParaRPr lang="fi-FI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ＭＳ Ｐゴシック" pitchFamily="-80" charset="-128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0688"/>
            <a:ext cx="6158425" cy="46955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13240" y="1125538"/>
            <a:ext cx="2088232" cy="914400"/>
          </a:xfrm>
          <a:ln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  <a:lvl5pPr>
              <a:defRPr/>
            </a:lvl5pPr>
          </a:lstStyle>
          <a:p>
            <a:pPr lvl="0"/>
            <a:r>
              <a:rPr lang="fi-FI" dirty="0" smtClean="0"/>
              <a:t>Client logo</a:t>
            </a:r>
            <a:endParaRPr lang="fi-FI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5552" y="6021288"/>
            <a:ext cx="9925148" cy="10364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6456" y="65253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0688"/>
            <a:ext cx="6158425" cy="469555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184" y="6346463"/>
            <a:ext cx="3101361" cy="3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4495800" y="1988840"/>
            <a:ext cx="5168900" cy="403061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97291" y="1052513"/>
            <a:ext cx="2408237" cy="647700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add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5552" y="6021288"/>
            <a:ext cx="9925148" cy="10364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456" y="65253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79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13600" y="6429396"/>
            <a:ext cx="2311400" cy="365125"/>
          </a:xfrm>
        </p:spPr>
        <p:txBody>
          <a:bodyPr/>
          <a:lstStyle/>
          <a:p>
            <a:r>
              <a:rPr lang="fi-FI" dirty="0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‹#›</a:t>
            </a:fld>
            <a:endParaRPr lang="fi-FI" dirty="0"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397978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690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213600" y="6477000"/>
            <a:ext cx="2311400" cy="365125"/>
          </a:xfrm>
        </p:spPr>
        <p:txBody>
          <a:bodyPr/>
          <a:lstStyle/>
          <a:p>
            <a:r>
              <a:rPr lang="fi-FI" dirty="0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‹#›</a:t>
            </a:fld>
            <a:endParaRPr lang="fi-FI" dirty="0">
              <a:latin typeface="TimesNewRomanPS-BoldM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95300" y="1341438"/>
            <a:ext cx="89154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7213600" y="6429396"/>
            <a:ext cx="2311400" cy="365125"/>
          </a:xfrm>
        </p:spPr>
        <p:txBody>
          <a:bodyPr/>
          <a:lstStyle/>
          <a:p>
            <a:r>
              <a:rPr lang="fi-FI" dirty="0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‹#›</a:t>
            </a:fld>
            <a:endParaRPr lang="fi-FI" dirty="0">
              <a:latin typeface="TimesNewRomanPS-Bold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P Spe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2048520"/>
            <a:ext cx="4375150" cy="40776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7213600" y="6429396"/>
            <a:ext cx="2311400" cy="365125"/>
          </a:xfrm>
        </p:spPr>
        <p:txBody>
          <a:bodyPr/>
          <a:lstStyle/>
          <a:p>
            <a:r>
              <a:rPr lang="fi-FI" dirty="0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‹#›</a:t>
            </a:fld>
            <a:endParaRPr lang="fi-FI" dirty="0">
              <a:latin typeface="TimesNewRomanPS-BoldM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45088" y="1484784"/>
            <a:ext cx="3039905" cy="5170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header</a:t>
            </a:r>
            <a:endParaRPr lang="fi-FI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035550" y="1916832"/>
            <a:ext cx="4375150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429396"/>
            <a:ext cx="23114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i-FI" dirty="0" smtClean="0">
                <a:latin typeface="TimesNewRomanPS-BoldMT"/>
              </a:rPr>
              <a:t>© Sievo | </a:t>
            </a:r>
            <a:r>
              <a:rPr lang="fi-FI" dirty="0" smtClean="0"/>
              <a:t>Page </a:t>
            </a:r>
            <a:fld id="{48564DEB-7280-4220-BCB3-40E7011071D3}" type="slidenum">
              <a:rPr lang="fi-FI" smtClean="0"/>
              <a:pPr/>
              <a:t>‹#›</a:t>
            </a:fld>
            <a:endParaRPr lang="fi-FI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184" y="6346463"/>
            <a:ext cx="3101361" cy="3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0688"/>
            <a:ext cx="6158425" cy="469555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08584" y="3068960"/>
            <a:ext cx="8123312" cy="649114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957984" eaLnBrk="0" fontAlgn="base" hangingPunct="0">
              <a:spcBef>
                <a:spcPct val="0"/>
              </a:spcBef>
              <a:spcAft>
                <a:spcPct val="0"/>
              </a:spcAft>
              <a:defRPr kumimoji="0" lang="fi-FI" sz="3700" b="0" i="0" u="none" strike="noStrike" kern="0" cap="none" spc="0" normalizeH="0" baseline="0" noProof="0">
                <a:ln>
                  <a:noFill/>
                </a:ln>
                <a:solidFill>
                  <a:srgbClr val="CC023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defRPr>
            </a:lvl1pPr>
          </a:lstStyle>
          <a:p>
            <a:pPr algn="r" defTabSz="95798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Click to add end note</a:t>
            </a:r>
            <a:endParaRPr lang="fi-FI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5552" y="6021288"/>
            <a:ext cx="9925148" cy="1036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6456" y="65253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429396"/>
            <a:ext cx="2311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000">
                <a:solidFill>
                  <a:srgbClr val="CC023E"/>
                </a:solidFill>
              </a:defRPr>
            </a:lvl1pPr>
          </a:lstStyle>
          <a:p>
            <a:r>
              <a:rPr lang="fi-FI" dirty="0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‹#›</a:t>
            </a:fld>
            <a:endParaRPr lang="fi-FI" dirty="0">
              <a:latin typeface="TimesNewRomanPS-BoldM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5300" y="6344159"/>
            <a:ext cx="396274" cy="3901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95300" y="1285860"/>
            <a:ext cx="89154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30" y="1069875"/>
            <a:ext cx="9906859" cy="54869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8544" y="65253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75" r:id="rId4"/>
    <p:sldLayoutId id="2147483677" r:id="rId5"/>
    <p:sldLayoutId id="2147483689" r:id="rId6"/>
    <p:sldLayoutId id="2147483682" r:id="rId7"/>
    <p:sldLayoutId id="214748368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fi-FI" sz="2200" b="0" i="0" u="none" strike="noStrike" kern="0" cap="none" spc="0" normalizeH="0" baseline="0" noProof="0" dirty="0" smtClean="0">
          <a:ln>
            <a:noFill/>
          </a:ln>
          <a:solidFill>
            <a:schemeClr val="accent4"/>
          </a:solidFill>
          <a:effectLst/>
          <a:uLnTx/>
          <a:uFillTx/>
          <a:latin typeface="Arial" panose="020B0604020202020204" pitchFamily="34" charset="0"/>
          <a:ea typeface="ＭＳ Ｐゴシック" pitchFamily="-80" charset="-128"/>
          <a:cs typeface="Arial" panose="020B0604020202020204" pitchFamily="34" charset="0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spcAft>
          <a:spcPts val="0"/>
        </a:spcAft>
        <a:buClr>
          <a:srgbClr val="CC023E"/>
        </a:buClr>
        <a:buFont typeface="Arial" panose="020B0604020202020204" pitchFamily="34" charset="0"/>
        <a:buChar char="■"/>
        <a:tabLst>
          <a:tab pos="357188" algn="l"/>
        </a:tabLst>
        <a:defRPr sz="2200" b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15963" indent="-265113" algn="l" defTabSz="914400" rtl="0" eaLnBrk="1" latinLnBrk="0" hangingPunct="1">
        <a:spcBef>
          <a:spcPct val="20000"/>
        </a:spcBef>
        <a:spcAft>
          <a:spcPts val="0"/>
        </a:spcAft>
        <a:buClr>
          <a:srgbClr val="CC023E"/>
        </a:buClr>
        <a:buFont typeface="Arial" panose="020B0604020202020204" pitchFamily="34" charset="0"/>
        <a:buChar char="□"/>
        <a:tabLst>
          <a:tab pos="715963" algn="l"/>
        </a:tabLst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38263" indent="-265113" algn="l" defTabSz="981075" rtl="0" eaLnBrk="1" latinLnBrk="0" hangingPunct="1">
        <a:spcBef>
          <a:spcPct val="20000"/>
        </a:spcBef>
        <a:spcAft>
          <a:spcPts val="0"/>
        </a:spcAft>
        <a:buClr>
          <a:srgbClr val="CC023E"/>
        </a:buClr>
        <a:buFont typeface="Arial" panose="020B0604020202020204" pitchFamily="34" charset="0"/>
        <a:buChar char="-"/>
        <a:tabLst>
          <a:tab pos="107315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38263" indent="277813" algn="l" defTabSz="895350" rtl="0" eaLnBrk="1" latinLnBrk="0" hangingPunct="1">
        <a:spcBef>
          <a:spcPct val="20000"/>
        </a:spcBef>
        <a:spcAft>
          <a:spcPts val="0"/>
        </a:spcAft>
        <a:buClr>
          <a:srgbClr val="CC023E"/>
        </a:buClr>
        <a:buFont typeface="Arial" panose="020B0604020202020204" pitchFamily="34" charset="0"/>
        <a:buChar char="…"/>
        <a:tabLst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89113" indent="185738" algn="l" defTabSz="914400" rtl="0" eaLnBrk="1" latinLnBrk="0" hangingPunct="1">
        <a:spcBef>
          <a:spcPct val="20000"/>
        </a:spcBef>
        <a:spcAft>
          <a:spcPts val="0"/>
        </a:spcAft>
        <a:buClr>
          <a:srgbClr val="CC023E"/>
        </a:buClr>
        <a:buFont typeface="Arial" panose="020B0604020202020204" pitchFamily="34" charset="0"/>
        <a:buChar char="."/>
        <a:tabLst>
          <a:tab pos="19748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81600" y="5125523"/>
            <a:ext cx="4406900" cy="284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fi-FI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itchFamily="-80" charset="-128"/>
              </a:rPr>
              <a:t>Location/Subtitle • YYYY-MM-DD</a:t>
            </a:r>
            <a:endParaRPr lang="fr-F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95800" y="2020637"/>
            <a:ext cx="5168900" cy="472259"/>
          </a:xfrm>
          <a:prstGeom prst="rect">
            <a:avLst/>
          </a:prstGeom>
          <a:noFill/>
          <a:ln>
            <a:solidFill>
              <a:srgbClr val="CC0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3360" y="105273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i-FI" sz="2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Specifity wars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i-FI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3</a:t>
            </a:fld>
            <a:endParaRPr lang="fi-FI" dirty="0">
              <a:latin typeface="TimesNewRomanPS-BoldM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t="22048" r="7347" b="4412"/>
          <a:stretch/>
        </p:blipFill>
        <p:spPr>
          <a:xfrm>
            <a:off x="1352600" y="1138477"/>
            <a:ext cx="6552728" cy="5648901"/>
          </a:xfrm>
        </p:spPr>
      </p:pic>
    </p:spTree>
    <p:extLst>
      <p:ext uri="{BB962C8B-B14F-4D97-AF65-F5344CB8AC3E}">
        <p14:creationId xmlns:p14="http://schemas.microsoft.com/office/powerpoint/2010/main" val="34667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OOCSS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i-FI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4</a:t>
            </a:fld>
            <a:endParaRPr lang="fi-FI" dirty="0">
              <a:latin typeface="TimesNewRomanPS-Bold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Object-oriented CSS is a coding paradigm that styles "objects" or "modules"—</a:t>
            </a:r>
            <a:r>
              <a:rPr lang="en-US" i="1" dirty="0" err="1"/>
              <a:t>nestable</a:t>
            </a:r>
            <a:r>
              <a:rPr lang="en-US" i="1" dirty="0"/>
              <a:t> chunks of HTML that define a section of a webpage—with robust, reusable styles.</a:t>
            </a:r>
            <a:r>
              <a:rPr lang="en-US" dirty="0"/>
              <a:t> 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Principles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smtClean="0"/>
              <a:t>1) Separate structure from skin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2) Separate container from content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i.e. Location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919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Example: separating structure from skin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i-FI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5</a:t>
            </a:fld>
            <a:endParaRPr lang="fi-FI" dirty="0">
              <a:latin typeface="TimesNewRomanPS-Bold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.btn { 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display</a:t>
            </a:r>
            <a:r>
              <a:rPr lang="fi-FI" dirty="0"/>
              <a:t>: inline-block;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padding</a:t>
            </a:r>
            <a:r>
              <a:rPr lang="fi-FI" dirty="0"/>
              <a:t>: 1em 2em; 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vertical-align</a:t>
            </a:r>
            <a:r>
              <a:rPr lang="fi-FI" dirty="0"/>
              <a:t>: middle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fi-FI" dirty="0" smtClean="0"/>
              <a:t>.btn-</a:t>
            </a:r>
            <a:r>
              <a:rPr lang="fi-FI" dirty="0"/>
              <a:t>-positive {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	background-color</a:t>
            </a:r>
            <a:r>
              <a:rPr lang="fi-FI" dirty="0"/>
              <a:t>: green;    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color</a:t>
            </a:r>
            <a:r>
              <a:rPr lang="fi-FI" dirty="0"/>
              <a:t>: white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fi-FI" dirty="0" smtClean="0"/>
              <a:t>.</a:t>
            </a:r>
            <a:r>
              <a:rPr lang="fi-FI" dirty="0"/>
              <a:t>btn--negative {    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background-color</a:t>
            </a:r>
            <a:r>
              <a:rPr lang="fi-FI" dirty="0"/>
              <a:t>: red;    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color</a:t>
            </a:r>
            <a:r>
              <a:rPr lang="fi-FI" dirty="0"/>
              <a:t>: white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fi-FI" dirty="0" smtClean="0"/>
              <a:t>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44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Open/Closed Principle</a:t>
            </a:r>
            <a:br>
              <a:rPr lang="en-US" dirty="0"/>
            </a:b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i-FI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6</a:t>
            </a:fld>
            <a:endParaRPr lang="fi-FI" dirty="0">
              <a:latin typeface="TimesNewRomanPS-Bold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/>
              <a:t>entities (classes, modules, functions, etc.) should be open for extension, but closed for modification.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.box {</a:t>
            </a:r>
          </a:p>
          <a:p>
            <a:pPr marL="0" indent="0">
              <a:buNone/>
            </a:pPr>
            <a:r>
              <a:rPr lang="en-US" dirty="0"/>
              <a:t>    display: block;</a:t>
            </a:r>
          </a:p>
          <a:p>
            <a:pPr marL="0" indent="0">
              <a:buNone/>
            </a:pPr>
            <a:r>
              <a:rPr lang="en-US" dirty="0"/>
              <a:t>    padding: 10px;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.box--large {</a:t>
            </a:r>
          </a:p>
          <a:p>
            <a:pPr marL="0" indent="0">
              <a:buNone/>
            </a:pPr>
            <a:r>
              <a:rPr lang="en-US" dirty="0"/>
              <a:t>    padding: 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BEM		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i-FI" smtClean="0">
                <a:latin typeface="TimesNewRomanPS-BoldMT"/>
              </a:rPr>
              <a:t>© Sievo | Page </a:t>
            </a:r>
            <a:fld id="{48564DEB-7280-4220-BCB3-40E7011071D3}" type="slidenum">
              <a:rPr lang="fi-FI" smtClean="0">
                <a:latin typeface="TimesNewRomanPS-BoldMT"/>
              </a:rPr>
              <a:pPr/>
              <a:t>7</a:t>
            </a:fld>
            <a:endParaRPr lang="fi-FI" dirty="0">
              <a:latin typeface="TimesNewRomanPS-Bold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879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42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600"/>
      </a:accent1>
      <a:accent2>
        <a:srgbClr val="9FCB00"/>
      </a:accent2>
      <a:accent3>
        <a:srgbClr val="00B6FF"/>
      </a:accent3>
      <a:accent4>
        <a:srgbClr val="CC023E"/>
      </a:accent4>
      <a:accent5>
        <a:srgbClr val="595959"/>
      </a:accent5>
      <a:accent6>
        <a:srgbClr val="70AD47"/>
      </a:accent6>
      <a:hlink>
        <a:srgbClr val="0563C1"/>
      </a:hlink>
      <a:folHlink>
        <a:srgbClr val="954F72"/>
      </a:folHlink>
    </a:clrScheme>
    <a:fontScheme name="Sievo">
      <a:majorFont>
        <a:latin typeface="TimesNewRomanPS-BoldMT"/>
        <a:ea typeface=""/>
        <a:cs typeface=""/>
      </a:majorFont>
      <a:minorFont>
        <a:latin typeface="TimesNewRomanPS-Bold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evo PPT Template 2013-12-12.potx" id="{94724C5A-ADB3-46B0-AF6F-9834527F3E3A}" vid="{1C0BB645-2DA0-4EF9-9AB6-56F17C05E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SMACSS presentation</Template>
  <TotalTime>17</TotalTime>
  <Words>136</Words>
  <Application>Microsoft Office PowerPoint</Application>
  <PresentationFormat>A4 Paper (210x297 mm)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PGothic</vt:lpstr>
      <vt:lpstr>Arial</vt:lpstr>
      <vt:lpstr>Calibri</vt:lpstr>
      <vt:lpstr>TimesNewRomanPS-BoldMT</vt:lpstr>
      <vt:lpstr>blank</vt:lpstr>
      <vt:lpstr>PowerPoint Presentation</vt:lpstr>
      <vt:lpstr>PowerPoint Presentation</vt:lpstr>
      <vt:lpstr>Specifity wars</vt:lpstr>
      <vt:lpstr>OOCSS</vt:lpstr>
      <vt:lpstr>Example: separating structure from skin</vt:lpstr>
      <vt:lpstr>The Open/Closed Principle </vt:lpstr>
      <vt:lpstr>BEM  </vt:lpstr>
      <vt:lpstr>PowerPoint Presentation</vt:lpstr>
    </vt:vector>
  </TitlesOfParts>
  <Company>Sievo Oy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Matikainen</dc:creator>
  <cp:lastModifiedBy>Antti Matikainen</cp:lastModifiedBy>
  <cp:revision>4</cp:revision>
  <dcterms:created xsi:type="dcterms:W3CDTF">2015-09-20T08:24:42Z</dcterms:created>
  <dcterms:modified xsi:type="dcterms:W3CDTF">2015-09-20T08:42:11Z</dcterms:modified>
</cp:coreProperties>
</file>