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7" r:id="rId2"/>
    <p:sldId id="315" r:id="rId3"/>
    <p:sldId id="531" r:id="rId4"/>
    <p:sldId id="541" r:id="rId5"/>
    <p:sldId id="536" r:id="rId6"/>
    <p:sldId id="537" r:id="rId7"/>
    <p:sldId id="532" r:id="rId8"/>
    <p:sldId id="533" r:id="rId9"/>
    <p:sldId id="534" r:id="rId10"/>
    <p:sldId id="539" r:id="rId11"/>
    <p:sldId id="530" r:id="rId12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0909"/>
    <a:srgbClr val="00FFFF"/>
    <a:srgbClr val="0000FF"/>
    <a:srgbClr val="E9E900"/>
    <a:srgbClr val="5F95C5"/>
    <a:srgbClr val="649BCD"/>
    <a:srgbClr val="2C5275"/>
    <a:srgbClr val="008989"/>
    <a:srgbClr val="A50000"/>
    <a:srgbClr val="4A4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3979" autoAdjust="0"/>
  </p:normalViewPr>
  <p:slideViewPr>
    <p:cSldViewPr snapToGrid="0">
      <p:cViewPr varScale="1">
        <p:scale>
          <a:sx n="106" d="100"/>
          <a:sy n="106" d="100"/>
        </p:scale>
        <p:origin x="151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15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4686" tIns="47343" rIns="94686" bIns="4734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4686" tIns="47343" rIns="94686" bIns="47343" rtlCol="0"/>
          <a:lstStyle>
            <a:lvl1pPr algn="r">
              <a:defRPr sz="1200"/>
            </a:lvl1pPr>
          </a:lstStyle>
          <a:p>
            <a:fld id="{2B70AA9F-1B3A-4F2C-9E7D-1686090BB8C9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4686" tIns="47343" rIns="94686" bIns="4734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4686" tIns="47343" rIns="94686" bIns="47343" rtlCol="0" anchor="b"/>
          <a:lstStyle>
            <a:lvl1pPr algn="r">
              <a:defRPr sz="1200"/>
            </a:lvl1pPr>
          </a:lstStyle>
          <a:p>
            <a:fld id="{9E353B7B-E616-4A3C-B6A1-5D8E2318CA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49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4686" tIns="47343" rIns="94686" bIns="4734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4686" tIns="47343" rIns="94686" bIns="47343" rtlCol="0"/>
          <a:lstStyle>
            <a:lvl1pPr algn="r">
              <a:defRPr sz="1200"/>
            </a:lvl1pPr>
          </a:lstStyle>
          <a:p>
            <a:fld id="{F9A60AEF-1F3D-4525-9645-D8E145B85F4B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7938"/>
            <a:ext cx="4606925" cy="3455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86" tIns="47343" rIns="94686" bIns="4734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925408"/>
            <a:ext cx="5679440" cy="4029879"/>
          </a:xfrm>
          <a:prstGeom prst="rect">
            <a:avLst/>
          </a:prstGeom>
        </p:spPr>
        <p:txBody>
          <a:bodyPr vert="horz" lIns="94686" tIns="47343" rIns="94686" bIns="47343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4686" tIns="47343" rIns="94686" bIns="4734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4686" tIns="47343" rIns="94686" bIns="47343" rtlCol="0" anchor="b"/>
          <a:lstStyle>
            <a:lvl1pPr algn="r">
              <a:defRPr sz="1200"/>
            </a:lvl1pPr>
          </a:lstStyle>
          <a:p>
            <a:fld id="{4CA402F9-9ADE-45BB-B90B-1C51A9F35D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878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1499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/>
              <a:t>Therefore, my presentation includes 6 sections, followed by my research workflow. In Section 1, I present the background, challenges and objectives of my research. Section 2 is for my invented technique which mainly used. Section 3,4, and 5 provides more detail of the properties of three prototypes I have made. And Section 6 is the Conclusion and future work. </a:t>
            </a:r>
          </a:p>
        </p:txBody>
      </p:sp>
    </p:spTree>
    <p:extLst>
      <p:ext uri="{BB962C8B-B14F-4D97-AF65-F5344CB8AC3E}">
        <p14:creationId xmlns:p14="http://schemas.microsoft.com/office/powerpoint/2010/main" val="2894461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/>
              <a:t>Therefore, my presentation includes 6 sections, followed by my research workflow. In Section 1, I present the background, challenges and objectives of my research. Section 2 is for my invented technique which mainly used. Section 3,4, and 5 provides more detail of the properties of three prototypes I have made. And Section 6 is the Conclusion and future work. </a:t>
            </a:r>
          </a:p>
        </p:txBody>
      </p:sp>
    </p:spTree>
    <p:extLst>
      <p:ext uri="{BB962C8B-B14F-4D97-AF65-F5344CB8AC3E}">
        <p14:creationId xmlns:p14="http://schemas.microsoft.com/office/powerpoint/2010/main" val="2572365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/>
              <a:t>Therefore, my presentation includes 6 sections, followed by my research workflow. In Section 1, I present the background, challenges and objectives of my research. Section 2 is for my invented technique which mainly used. Section 3,4, and 5 provides more detail of the properties of three prototypes I have made. And Section 6 is the Conclusion and future work. </a:t>
            </a:r>
          </a:p>
        </p:txBody>
      </p:sp>
    </p:spTree>
    <p:extLst>
      <p:ext uri="{BB962C8B-B14F-4D97-AF65-F5344CB8AC3E}">
        <p14:creationId xmlns:p14="http://schemas.microsoft.com/office/powerpoint/2010/main" val="4011993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/>
              <a:t>Therefore, my presentation includes 6 sections, followed by my research workflow. In Section 1, I present the background, challenges and objectives of my research. Section 2 is for my invented technique which mainly used. Section 3,4, and 5 provides more detail of the properties of three prototypes I have made. And Section 6 is the Conclusion and future work. </a:t>
            </a:r>
          </a:p>
        </p:txBody>
      </p:sp>
    </p:spTree>
    <p:extLst>
      <p:ext uri="{BB962C8B-B14F-4D97-AF65-F5344CB8AC3E}">
        <p14:creationId xmlns:p14="http://schemas.microsoft.com/office/powerpoint/2010/main" val="814122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/>
              <a:t>Therefore, my presentation includes 6 sections, followed by my research workflow. In Section 1, I present the background, challenges and objectives of my research. Section 2 is for my invented technique which mainly used. Section 3,4, and 5 provides more detail of the properties of three prototypes I have made. And Section 6 is the Conclusion and future work. </a:t>
            </a:r>
          </a:p>
        </p:txBody>
      </p:sp>
    </p:spTree>
    <p:extLst>
      <p:ext uri="{BB962C8B-B14F-4D97-AF65-F5344CB8AC3E}">
        <p14:creationId xmlns:p14="http://schemas.microsoft.com/office/powerpoint/2010/main" val="328034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/>
              <a:t>Therefore, my presentation includes 6 sections, followed by my research workflow. In Section 1, I present the background, challenges and objectives of my research. Section 2 is for my invented technique which mainly used. Section 3,4, and 5 provides more detail of the properties of three prototypes I have made. And Section 6 is the Conclusion and future work. </a:t>
            </a:r>
          </a:p>
        </p:txBody>
      </p:sp>
    </p:spTree>
    <p:extLst>
      <p:ext uri="{BB962C8B-B14F-4D97-AF65-F5344CB8AC3E}">
        <p14:creationId xmlns:p14="http://schemas.microsoft.com/office/powerpoint/2010/main" val="4142186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/>
              <a:t>Therefore, my presentation includes 6 sections, followed by my research workflow. In Section 1, I present the background, challenges and objectives of my research. Section 2 is for my invented technique which mainly used. Section 3,4, and 5 provides more detail of the properties of three prototypes I have made. And Section 6 is the Conclusion and future work. </a:t>
            </a:r>
          </a:p>
        </p:txBody>
      </p:sp>
    </p:spTree>
    <p:extLst>
      <p:ext uri="{BB962C8B-B14F-4D97-AF65-F5344CB8AC3E}">
        <p14:creationId xmlns:p14="http://schemas.microsoft.com/office/powerpoint/2010/main" val="2470194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/>
              <a:t>Therefore, my presentation includes 6 sections, followed by my research workflow. In Section 1, I present the background, challenges and objectives of my research. Section 2 is for my invented technique which mainly used. Section 3,4, and 5 provides more detail of the properties of three prototypes I have made. And Section 6 is the Conclusion and future work. </a:t>
            </a:r>
          </a:p>
        </p:txBody>
      </p:sp>
    </p:spTree>
    <p:extLst>
      <p:ext uri="{BB962C8B-B14F-4D97-AF65-F5344CB8AC3E}">
        <p14:creationId xmlns:p14="http://schemas.microsoft.com/office/powerpoint/2010/main" val="4120493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/>
              <a:t>Therefore, my presentation includes 6 sections, followed by my research workflow. In Section 1, I present the background, challenges and objectives of my research. Section 2 is for my invented technique which mainly used. Section 3,4, and 5 provides more detail of the properties of three prototypes I have made. And Section 6 is the Conclusion and future work. </a:t>
            </a:r>
          </a:p>
        </p:txBody>
      </p:sp>
    </p:spTree>
    <p:extLst>
      <p:ext uri="{BB962C8B-B14F-4D97-AF65-F5344CB8AC3E}">
        <p14:creationId xmlns:p14="http://schemas.microsoft.com/office/powerpoint/2010/main" val="1610828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6425368"/>
            <a:ext cx="9144000" cy="432632"/>
          </a:xfrm>
          <a:prstGeom prst="rect">
            <a:avLst/>
          </a:prstGeom>
          <a:gradFill>
            <a:gsLst>
              <a:gs pos="0">
                <a:schemeClr val="tx1"/>
              </a:gs>
              <a:gs pos="38000">
                <a:schemeClr val="tx1"/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"/>
          <p:cNvSpPr>
            <a:spLocks noGrp="1"/>
          </p:cNvSpPr>
          <p:nvPr>
            <p:ph type="ctrTitle" idx="4294967295" hasCustomPrompt="1"/>
          </p:nvPr>
        </p:nvSpPr>
        <p:spPr>
          <a:xfrm>
            <a:off x="251400" y="2142857"/>
            <a:ext cx="8569190" cy="782073"/>
          </a:xfrm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ko-KR" altLang="en-US" b="1" dirty="0">
                <a:latin typeface="+mn-lt"/>
              </a:rPr>
              <a:t>랩 미팅</a:t>
            </a:r>
          </a:p>
        </p:txBody>
      </p:sp>
      <p:sp>
        <p:nvSpPr>
          <p:cNvPr id="16" name="직사각형 15"/>
          <p:cNvSpPr/>
          <p:nvPr userDrawn="1"/>
        </p:nvSpPr>
        <p:spPr>
          <a:xfrm>
            <a:off x="0" y="-2"/>
            <a:ext cx="9144000" cy="5802395"/>
          </a:xfrm>
          <a:prstGeom prst="rect">
            <a:avLst/>
          </a:prstGeom>
          <a:gradFill flip="none" rotWithShape="1">
            <a:gsLst>
              <a:gs pos="0">
                <a:srgbClr val="143350"/>
              </a:gs>
              <a:gs pos="45000">
                <a:srgbClr val="143350"/>
              </a:gs>
              <a:gs pos="100000">
                <a:srgbClr val="6CA6DA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33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0" y="2002971"/>
            <a:ext cx="9144000" cy="2421468"/>
          </a:xfrm>
          <a:prstGeom prst="rect">
            <a:avLst/>
          </a:prstGeom>
          <a:gradFill>
            <a:gsLst>
              <a:gs pos="0">
                <a:srgbClr val="143350"/>
              </a:gs>
              <a:gs pos="45000">
                <a:srgbClr val="143350"/>
              </a:gs>
              <a:gs pos="100000">
                <a:srgbClr val="6CA6DA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4424439"/>
            <a:ext cx="9144000" cy="7201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3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0" y="1930961"/>
            <a:ext cx="9144000" cy="7201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3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 userDrawn="1"/>
        </p:nvSpPr>
        <p:spPr>
          <a:xfrm>
            <a:off x="0" y="6318925"/>
            <a:ext cx="9144000" cy="7201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3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60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0" y="-1"/>
            <a:ext cx="9144000" cy="682583"/>
          </a:xfrm>
          <a:prstGeom prst="rect">
            <a:avLst/>
          </a:prstGeom>
          <a:gradFill>
            <a:gsLst>
              <a:gs pos="0">
                <a:srgbClr val="143350"/>
              </a:gs>
              <a:gs pos="45000">
                <a:srgbClr val="143350"/>
              </a:gs>
              <a:gs pos="100000">
                <a:srgbClr val="6CA6DA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0" y="6318925"/>
            <a:ext cx="9144000" cy="7201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38000">
                <a:schemeClr val="tx1">
                  <a:lumMod val="85000"/>
                  <a:lumOff val="15000"/>
                </a:schemeClr>
              </a:gs>
              <a:gs pos="100000">
                <a:schemeClr val="tx1">
                  <a:lumMod val="50000"/>
                  <a:lumOff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628650" y="92092"/>
            <a:ext cx="7886700" cy="498396"/>
          </a:xfrm>
        </p:spPr>
        <p:txBody>
          <a:bodyPr>
            <a:noAutofit/>
          </a:bodyPr>
          <a:lstStyle>
            <a:lvl1pPr algn="ctr"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92664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5FFC5-39DE-4D80-BB64-1E9CA48B0B6C}" type="slidenum">
              <a:rPr lang="ko-KR" altLang="en-US" smtClean="0"/>
              <a:pPr/>
              <a:t>‹#›</a:t>
            </a:fld>
            <a:r>
              <a:rPr lang="en-US" altLang="ko-KR"/>
              <a:t>/20</a:t>
            </a:r>
            <a:endParaRPr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162270" y="6438735"/>
            <a:ext cx="946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20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D05FFC5-39DE-4D80-BB64-1E9CA48B0B6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4" r:id="rId2"/>
    <p:sldLayoutId id="2147483673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microsoft.com/office/2007/relationships/hdphoto" Target="../media/hdphoto3.wdp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4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5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1.png"/><Relationship Id="rId7" Type="http://schemas.microsoft.com/office/2007/relationships/hdphoto" Target="../media/hdphoto6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325945" y="2344269"/>
            <a:ext cx="8492110" cy="1204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MICROMOUSE 2024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89950" y="4676054"/>
            <a:ext cx="476410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Applied Mechatronics Lab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07/08/2024</a:t>
            </a:r>
            <a:endParaRPr lang="ko-KR" altLang="en-US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5723" y="5819124"/>
            <a:ext cx="556653" cy="545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BA1329-7297-41B9-836C-9928D8B46BD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95" y="5770657"/>
            <a:ext cx="2247900" cy="66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5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TEAM 2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160" y="62928"/>
            <a:ext cx="663320" cy="594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2DDEE2-EDE2-4A46-B683-59AAC7912F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79" y="6420118"/>
            <a:ext cx="956083" cy="4378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7AC93A-56BB-4D7F-B95B-4347BBBB07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9" y="6361980"/>
            <a:ext cx="1686187" cy="496020"/>
          </a:xfrm>
          <a:prstGeom prst="rect">
            <a:avLst/>
          </a:prstGeom>
        </p:spPr>
      </p:pic>
      <p:pic>
        <p:nvPicPr>
          <p:cNvPr id="3" name="Picture 2" descr="A diagram of a mechanical device&#10;&#10;Description automatically generated">
            <a:extLst>
              <a:ext uri="{FF2B5EF4-FFF2-40B4-BE49-F238E27FC236}">
                <a16:creationId xmlns:a16="http://schemas.microsoft.com/office/drawing/2014/main" id="{523F0C6A-7844-2B95-CD82-56578DDC88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0" y="927171"/>
            <a:ext cx="5552839" cy="500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5057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6737" y="2496620"/>
            <a:ext cx="6102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>
                <a:solidFill>
                  <a:schemeClr val="bg1"/>
                </a:solidFill>
                <a:latin typeface="Algerian" panose="04020705040A02060702" pitchFamily="82" charset="0"/>
              </a:rPr>
              <a:t>THANK YOU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155" y="4557221"/>
            <a:ext cx="4030013" cy="16891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160" y="62928"/>
            <a:ext cx="663320" cy="594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D73FD9-712D-4E4E-9B96-22E1CAE7F9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79" y="6420118"/>
            <a:ext cx="956083" cy="4378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D7381B-B541-447D-8490-AACF4FC8FB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9" y="6361980"/>
            <a:ext cx="1686187" cy="4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1314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Schedule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160" y="62928"/>
            <a:ext cx="663320" cy="594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2DDEE2-EDE2-4A46-B683-59AAC7912F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79" y="6420118"/>
            <a:ext cx="956083" cy="4378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7AC93A-56BB-4D7F-B95B-4347BBBB07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9" y="6361980"/>
            <a:ext cx="1686187" cy="4960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7286D4-92D9-C3BE-3861-DDEDF9C5D9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9176" y="1416820"/>
            <a:ext cx="5010849" cy="16956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4126BD0-F70C-C1B7-B4EE-AB48F45508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989" y="3691363"/>
            <a:ext cx="9027304" cy="7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375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TEAM 1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160" y="62928"/>
            <a:ext cx="663320" cy="594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2DDEE2-EDE2-4A46-B683-59AAC7912F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79" y="6420118"/>
            <a:ext cx="956083" cy="4378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7AC93A-56BB-4D7F-B95B-4347BBBB07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9" y="6361980"/>
            <a:ext cx="1686187" cy="4960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4132A66-37CB-EBD1-6906-13E5F74793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10616" r="6206" b="1009"/>
          <a:stretch/>
        </p:blipFill>
        <p:spPr>
          <a:xfrm>
            <a:off x="510803" y="763764"/>
            <a:ext cx="5273712" cy="54793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EEF764-CAA2-2B86-B185-1290A34E8F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78509" y="977462"/>
            <a:ext cx="2763693" cy="20810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12DA21-157C-7736-4DCD-6D0125DDE1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78509" y="3210099"/>
            <a:ext cx="2763693" cy="30370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4315383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TEAM 1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160" y="62928"/>
            <a:ext cx="663320" cy="594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2DDEE2-EDE2-4A46-B683-59AAC7912F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79" y="6420118"/>
            <a:ext cx="956083" cy="4378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7AC93A-56BB-4D7F-B95B-4347BBBB07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9" y="6361980"/>
            <a:ext cx="1686187" cy="4960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F21059-70CC-86FC-8246-1AE3A07EBE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rcRect l="19180" t="-595" r="19179" b="595"/>
          <a:stretch/>
        </p:blipFill>
        <p:spPr>
          <a:xfrm>
            <a:off x="3764806" y="800845"/>
            <a:ext cx="4124259" cy="488411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E72AA5-583C-3286-101B-721912ECFE2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755811" y="1128685"/>
            <a:ext cx="2528791" cy="2334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A0B0DC-25C5-88BB-5933-005D5E5F9E18}"/>
              </a:ext>
            </a:extLst>
          </p:cNvPr>
          <p:cNvSpPr txBox="1"/>
          <p:nvPr/>
        </p:nvSpPr>
        <p:spPr>
          <a:xfrm>
            <a:off x="1513488" y="990185"/>
            <a:ext cx="124232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err="1"/>
              <a:t>Màn</a:t>
            </a:r>
            <a:r>
              <a:rPr lang="en-US" sz="1200"/>
              <a:t> </a:t>
            </a:r>
            <a:r>
              <a:rPr lang="en-US" sz="1200" err="1"/>
              <a:t>hình</a:t>
            </a:r>
            <a:r>
              <a:rPr lang="en-US" sz="1200"/>
              <a:t> ESP32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CDAFD8-4918-24F4-EC02-59FCE41B46F2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755812" y="1620542"/>
            <a:ext cx="2069488" cy="2683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0ED6A3F-FAF4-1C16-2DAE-DCBCFD22F003}"/>
              </a:ext>
            </a:extLst>
          </p:cNvPr>
          <p:cNvSpPr txBox="1"/>
          <p:nvPr/>
        </p:nvSpPr>
        <p:spPr>
          <a:xfrm>
            <a:off x="1513489" y="1482042"/>
            <a:ext cx="124232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Case </a:t>
            </a:r>
            <a:r>
              <a:rPr lang="en-US" sz="1200" err="1"/>
              <a:t>bảo</a:t>
            </a:r>
            <a:r>
              <a:rPr lang="en-US" sz="1200"/>
              <a:t> </a:t>
            </a:r>
            <a:r>
              <a:rPr lang="en-US" sz="1200" err="1"/>
              <a:t>vệ</a:t>
            </a:r>
            <a:r>
              <a:rPr lang="en-US" sz="1200"/>
              <a:t> trên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D4E428-60A9-B8EC-16EE-E46F36400862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755812" y="2080896"/>
            <a:ext cx="2069488" cy="2539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FC536A-A489-A21F-BC87-7249E89F7F64}"/>
              </a:ext>
            </a:extLst>
          </p:cNvPr>
          <p:cNvSpPr txBox="1"/>
          <p:nvPr/>
        </p:nvSpPr>
        <p:spPr>
          <a:xfrm>
            <a:off x="1513489" y="1942396"/>
            <a:ext cx="124232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err="1"/>
              <a:t>Gá</a:t>
            </a:r>
            <a:r>
              <a:rPr lang="en-US" sz="1200"/>
              <a:t> 2 </a:t>
            </a:r>
            <a:r>
              <a:rPr lang="en-US" sz="1200" err="1"/>
              <a:t>mạch</a:t>
            </a:r>
            <a:r>
              <a:rPr lang="en-US" sz="1200"/>
              <a:t>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9DE1F3-0CBF-4A4A-0352-CAF03A439275}"/>
              </a:ext>
            </a:extLst>
          </p:cNvPr>
          <p:cNvCxnSpPr>
            <a:cxnSpLocks/>
          </p:cNvCxnSpPr>
          <p:nvPr/>
        </p:nvCxnSpPr>
        <p:spPr>
          <a:xfrm>
            <a:off x="2755813" y="2537561"/>
            <a:ext cx="2528789" cy="1432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FB5B97-5E01-2964-73D4-A06E3C07B5E4}"/>
              </a:ext>
            </a:extLst>
          </p:cNvPr>
          <p:cNvSpPr txBox="1"/>
          <p:nvPr/>
        </p:nvSpPr>
        <p:spPr>
          <a:xfrm>
            <a:off x="1513490" y="2399061"/>
            <a:ext cx="124232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PCB </a:t>
            </a:r>
            <a:r>
              <a:rPr lang="en-US" sz="1200" err="1"/>
              <a:t>tầng</a:t>
            </a:r>
            <a:r>
              <a:rPr lang="en-US" sz="1200"/>
              <a:t> </a:t>
            </a:r>
            <a:r>
              <a:rPr lang="en-US" sz="1200" err="1"/>
              <a:t>trên</a:t>
            </a:r>
            <a:endParaRPr lang="en-US" sz="120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8081D4-11C8-1519-BF28-3A32669996E9}"/>
              </a:ext>
            </a:extLst>
          </p:cNvPr>
          <p:cNvCxnSpPr>
            <a:cxnSpLocks/>
          </p:cNvCxnSpPr>
          <p:nvPr/>
        </p:nvCxnSpPr>
        <p:spPr>
          <a:xfrm>
            <a:off x="2755812" y="2994226"/>
            <a:ext cx="2207173" cy="1255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B0452C6-8B7A-D4FC-2B2E-F5FD0BE4415A}"/>
              </a:ext>
            </a:extLst>
          </p:cNvPr>
          <p:cNvSpPr txBox="1"/>
          <p:nvPr/>
        </p:nvSpPr>
        <p:spPr>
          <a:xfrm>
            <a:off x="1513489" y="2855726"/>
            <a:ext cx="124232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Servo quay </a:t>
            </a:r>
            <a:r>
              <a:rPr lang="en-US" sz="1200" err="1"/>
              <a:t>cụm</a:t>
            </a:r>
            <a:r>
              <a:rPr lang="en-US" sz="1200"/>
              <a:t> bánh (SG90S) x4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A619EF0-584D-13BB-484A-D7C66BF6E040}"/>
              </a:ext>
            </a:extLst>
          </p:cNvPr>
          <p:cNvCxnSpPr>
            <a:cxnSpLocks/>
          </p:cNvCxnSpPr>
          <p:nvPr/>
        </p:nvCxnSpPr>
        <p:spPr>
          <a:xfrm flipV="1">
            <a:off x="2755812" y="3394816"/>
            <a:ext cx="2069488" cy="2277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50B3314-81B6-FFBB-6A8F-9D8B98B79B49}"/>
              </a:ext>
            </a:extLst>
          </p:cNvPr>
          <p:cNvSpPr txBox="1"/>
          <p:nvPr/>
        </p:nvSpPr>
        <p:spPr>
          <a:xfrm>
            <a:off x="1513489" y="3484079"/>
            <a:ext cx="124232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PCB tầng dưới</a:t>
            </a:r>
            <a:endParaRPr lang="en-US" sz="12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17E7354-FA18-165A-CA1E-CA06F2F6D394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2755811" y="3779017"/>
            <a:ext cx="2465728" cy="3397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2B182D7-1614-54B1-97B0-6FF3E7F9D9C4}"/>
              </a:ext>
            </a:extLst>
          </p:cNvPr>
          <p:cNvSpPr txBox="1"/>
          <p:nvPr/>
        </p:nvSpPr>
        <p:spPr>
          <a:xfrm>
            <a:off x="1513488" y="3887963"/>
            <a:ext cx="124232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Cảm biến laser </a:t>
            </a:r>
          </a:p>
          <a:p>
            <a:r>
              <a:rPr lang="en-US" sz="1200"/>
              <a:t>VL6180X x4</a:t>
            </a:r>
            <a:endParaRPr lang="en-US" sz="12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4DD3C12-70EF-B1DA-6D19-4522C26178AB}"/>
              </a:ext>
            </a:extLst>
          </p:cNvPr>
          <p:cNvCxnSpPr>
            <a:cxnSpLocks/>
          </p:cNvCxnSpPr>
          <p:nvPr/>
        </p:nvCxnSpPr>
        <p:spPr>
          <a:xfrm flipV="1">
            <a:off x="2755811" y="4118796"/>
            <a:ext cx="2378251" cy="4003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F823F83-B75C-B045-DC31-9D462C52DEDB}"/>
              </a:ext>
            </a:extLst>
          </p:cNvPr>
          <p:cNvSpPr txBox="1"/>
          <p:nvPr/>
        </p:nvSpPr>
        <p:spPr>
          <a:xfrm>
            <a:off x="1513488" y="4474214"/>
            <a:ext cx="124232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Gá pin </a:t>
            </a:r>
            <a:endParaRPr lang="en-US" sz="12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BD5337-8462-73E5-CA1D-28514B8AEA31}"/>
              </a:ext>
            </a:extLst>
          </p:cNvPr>
          <p:cNvCxnSpPr>
            <a:cxnSpLocks/>
          </p:cNvCxnSpPr>
          <p:nvPr/>
        </p:nvCxnSpPr>
        <p:spPr>
          <a:xfrm flipV="1">
            <a:off x="2755813" y="4257615"/>
            <a:ext cx="2825180" cy="7256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98D8D2B-1BE5-3239-8933-DE38FDEF51A9}"/>
              </a:ext>
            </a:extLst>
          </p:cNvPr>
          <p:cNvSpPr txBox="1"/>
          <p:nvPr/>
        </p:nvSpPr>
        <p:spPr>
          <a:xfrm>
            <a:off x="1513490" y="4844741"/>
            <a:ext cx="124232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Pin Lipo 2S</a:t>
            </a:r>
            <a:endParaRPr lang="en-US" sz="12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157E321-CE76-D915-9A56-01E460855098}"/>
              </a:ext>
            </a:extLst>
          </p:cNvPr>
          <p:cNvCxnSpPr>
            <a:cxnSpLocks/>
          </p:cNvCxnSpPr>
          <p:nvPr/>
        </p:nvCxnSpPr>
        <p:spPr>
          <a:xfrm flipV="1">
            <a:off x="2755813" y="4931454"/>
            <a:ext cx="2069487" cy="5304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334394F-CEEF-01A3-A781-D9C1D71FA51F}"/>
              </a:ext>
            </a:extLst>
          </p:cNvPr>
          <p:cNvSpPr txBox="1"/>
          <p:nvPr/>
        </p:nvSpPr>
        <p:spPr>
          <a:xfrm>
            <a:off x="1513490" y="5323384"/>
            <a:ext cx="124232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Cụm bánh x4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110795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TEAM 1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160" y="62928"/>
            <a:ext cx="663320" cy="594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2DDEE2-EDE2-4A46-B683-59AAC7912F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79" y="6420118"/>
            <a:ext cx="956083" cy="4378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7AC93A-56BB-4D7F-B95B-4347BBBB07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9" y="6361980"/>
            <a:ext cx="1686187" cy="4960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B696A1C-1201-9DDF-16C2-C19B466A64A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l="20760" t="5508" r="14241" b="10475"/>
          <a:stretch/>
        </p:blipFill>
        <p:spPr>
          <a:xfrm>
            <a:off x="2592125" y="1390387"/>
            <a:ext cx="3959750" cy="38897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9342930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TEAM 1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160" y="62928"/>
            <a:ext cx="663320" cy="594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2DDEE2-EDE2-4A46-B683-59AAC7912F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79" y="6420118"/>
            <a:ext cx="956083" cy="4378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7AC93A-56BB-4D7F-B95B-4347BBBB07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9" y="6361980"/>
            <a:ext cx="1686187" cy="4960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C9EA49-3961-7C1F-E553-90F4344E037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rcRect l="28156" r="18075"/>
          <a:stretch/>
        </p:blipFill>
        <p:spPr>
          <a:xfrm>
            <a:off x="2685885" y="1142826"/>
            <a:ext cx="3664465" cy="50019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FC4F50-5694-E134-6A10-859F894879E5}"/>
              </a:ext>
            </a:extLst>
          </p:cNvPr>
          <p:cNvSpPr txBox="1"/>
          <p:nvPr/>
        </p:nvSpPr>
        <p:spPr>
          <a:xfrm>
            <a:off x="536028" y="773494"/>
            <a:ext cx="455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*CỤM BÁNH SỬ DỤNG BÁNH RĂNG 0.4M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A532E1C-54DE-B117-F9C7-1499B38AF099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633308" y="2257622"/>
            <a:ext cx="1639613" cy="899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D954AC5-3D52-B6B0-B3CA-278EBD6BD693}"/>
              </a:ext>
            </a:extLst>
          </p:cNvPr>
          <p:cNvSpPr txBox="1"/>
          <p:nvPr/>
        </p:nvSpPr>
        <p:spPr>
          <a:xfrm>
            <a:off x="233328" y="2024403"/>
            <a:ext cx="13999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Động cơ N20 </a:t>
            </a:r>
          </a:p>
          <a:p>
            <a:r>
              <a:rPr lang="en-US" sz="1200"/>
              <a:t>10x8x15 (mm)</a:t>
            </a:r>
          </a:p>
          <a:p>
            <a:r>
              <a:rPr lang="en-US" sz="1200"/>
              <a:t>Trục 1mm dài 5mm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4913B196-8958-6392-2EE7-69B5E35D81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214441"/>
              </p:ext>
            </p:extLst>
          </p:nvPr>
        </p:nvGraphicFramePr>
        <p:xfrm>
          <a:off x="6553200" y="3556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198720" progId="Equation.DSMT4">
                  <p:embed/>
                </p:oleObj>
              </mc:Choice>
              <mc:Fallback>
                <p:oleObj name="Equation" r:id="rId8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53200" y="35560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F91995-8906-D19F-1B6C-1525787601D8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696370" y="3040066"/>
            <a:ext cx="1658532" cy="2769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81ECB3-C0DD-90AE-3693-016AFD2458AA}"/>
              </a:ext>
            </a:extLst>
          </p:cNvPr>
          <p:cNvSpPr txBox="1"/>
          <p:nvPr/>
        </p:nvSpPr>
        <p:spPr>
          <a:xfrm>
            <a:off x="233328" y="2901566"/>
            <a:ext cx="146304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Encoder từ MT6701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538D51-D3D4-9D51-57C7-BD9FA1424CC4}"/>
              </a:ext>
            </a:extLst>
          </p:cNvPr>
          <p:cNvCxnSpPr>
            <a:cxnSpLocks/>
          </p:cNvCxnSpPr>
          <p:nvPr/>
        </p:nvCxnSpPr>
        <p:spPr>
          <a:xfrm>
            <a:off x="1992762" y="3572358"/>
            <a:ext cx="2030598" cy="2225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D91BD9-DA75-8801-3449-B492680BEE76}"/>
              </a:ext>
            </a:extLst>
          </p:cNvPr>
          <p:cNvSpPr txBox="1"/>
          <p:nvPr/>
        </p:nvSpPr>
        <p:spPr>
          <a:xfrm>
            <a:off x="233329" y="3417500"/>
            <a:ext cx="184772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Nam châm cho encoder từ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17552A-2D92-09C8-FE49-E81349DA94F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1992762" y="5015050"/>
            <a:ext cx="1898168" cy="852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4187761-89EC-AE37-7FC7-8594B120E921}"/>
              </a:ext>
            </a:extLst>
          </p:cNvPr>
          <p:cNvSpPr txBox="1"/>
          <p:nvPr/>
        </p:nvSpPr>
        <p:spPr>
          <a:xfrm>
            <a:off x="233328" y="4876550"/>
            <a:ext cx="175943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Vòng bi 1.5x4x2 (mm) x3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1AEFC67-7B29-961A-6786-AC4371425570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5253070" y="1711497"/>
            <a:ext cx="2344373" cy="5702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922625E-5E50-38EE-BB69-4B3785FE947E}"/>
              </a:ext>
            </a:extLst>
          </p:cNvPr>
          <p:cNvSpPr txBox="1"/>
          <p:nvPr/>
        </p:nvSpPr>
        <p:spPr>
          <a:xfrm>
            <a:off x="7597443" y="1572997"/>
            <a:ext cx="138890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Bánh răng z1 = 15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367FA5-7ABA-4BEA-269E-5E57DA25C8A8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5134062" y="2557167"/>
            <a:ext cx="2507526" cy="6213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CB60E66-4DBD-511F-271C-4476378DAF39}"/>
              </a:ext>
            </a:extLst>
          </p:cNvPr>
          <p:cNvSpPr txBox="1"/>
          <p:nvPr/>
        </p:nvSpPr>
        <p:spPr>
          <a:xfrm>
            <a:off x="7641588" y="2418667"/>
            <a:ext cx="14168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Bánh răng z2 = 45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10988C0-FDBE-65A1-5E9B-F1B1AD007454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4925148" y="3245491"/>
            <a:ext cx="2716440" cy="4490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D4B7C90-99A3-4278-9283-3C1DD906E9BB}"/>
              </a:ext>
            </a:extLst>
          </p:cNvPr>
          <p:cNvSpPr txBox="1"/>
          <p:nvPr/>
        </p:nvSpPr>
        <p:spPr>
          <a:xfrm>
            <a:off x="7641588" y="3106991"/>
            <a:ext cx="14168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Bánh răng z2’ = 15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12B2071-28A6-B000-FB0F-5066718C7AAA}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4975597" y="3884883"/>
            <a:ext cx="2665991" cy="11301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D0D7754-3F16-738C-D1B7-22707DCE9FF8}"/>
              </a:ext>
            </a:extLst>
          </p:cNvPr>
          <p:cNvSpPr txBox="1"/>
          <p:nvPr/>
        </p:nvSpPr>
        <p:spPr>
          <a:xfrm>
            <a:off x="7641588" y="3746383"/>
            <a:ext cx="14168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/>
              <a:t>Bánh răng z3 = 45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7735E5-6494-7CD2-C2F3-6EE999A5F338}"/>
              </a:ext>
            </a:extLst>
          </p:cNvPr>
          <p:cNvSpPr txBox="1"/>
          <p:nvPr/>
        </p:nvSpPr>
        <p:spPr>
          <a:xfrm>
            <a:off x="7642051" y="4372130"/>
            <a:ext cx="1416892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/>
              <a:t>Tỉ số truyền: 1:9</a:t>
            </a:r>
          </a:p>
        </p:txBody>
      </p:sp>
    </p:spTree>
    <p:extLst>
      <p:ext uri="{BB962C8B-B14F-4D97-AF65-F5344CB8AC3E}">
        <p14:creationId xmlns:p14="http://schemas.microsoft.com/office/powerpoint/2010/main" val="360725025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TEAM 2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160" y="62928"/>
            <a:ext cx="663320" cy="594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2DDEE2-EDE2-4A46-B683-59AAC7912F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79" y="6420118"/>
            <a:ext cx="956083" cy="4378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7AC93A-56BB-4D7F-B95B-4347BBBB07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9" y="6361980"/>
            <a:ext cx="1686187" cy="4960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D113243-00BF-C0F4-91FB-B2FC81FEC5D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983" r="9776"/>
          <a:stretch/>
        </p:blipFill>
        <p:spPr>
          <a:xfrm>
            <a:off x="309004" y="1510517"/>
            <a:ext cx="4024310" cy="36164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665BE7-74CF-6411-B36A-68A14FF4DED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168" r="6440"/>
          <a:stretch/>
        </p:blipFill>
        <p:spPr>
          <a:xfrm>
            <a:off x="4442718" y="2059132"/>
            <a:ext cx="4615762" cy="24762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9043806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TEAM 2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160" y="62928"/>
            <a:ext cx="663320" cy="594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2DDEE2-EDE2-4A46-B683-59AAC7912F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79" y="6420118"/>
            <a:ext cx="956083" cy="4378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7AC93A-56BB-4D7F-B95B-4347BBBB07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9" y="6361980"/>
            <a:ext cx="1686187" cy="4960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A55B66-D0E5-271E-146D-D98FE4F69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7458" y="1075317"/>
            <a:ext cx="5596393" cy="47073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6427224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>
                <a:latin typeface="Arial" panose="020B0604020202020204" pitchFamily="34" charset="0"/>
                <a:cs typeface="Arial" panose="020B0604020202020204" pitchFamily="34" charset="0"/>
              </a:rPr>
              <a:t>TEAM 2</a:t>
            </a:r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160" y="62928"/>
            <a:ext cx="663320" cy="594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2DDEE2-EDE2-4A46-B683-59AAC7912F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979" y="6420118"/>
            <a:ext cx="956083" cy="4378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7AC93A-56BB-4D7F-B95B-4347BBBB07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9" y="6361980"/>
            <a:ext cx="1686187" cy="496020"/>
          </a:xfrm>
          <a:prstGeom prst="rect">
            <a:avLst/>
          </a:prstGeom>
        </p:spPr>
      </p:pic>
      <p:pic>
        <p:nvPicPr>
          <p:cNvPr id="13" name="Picture 12" descr="A diagram of a three-way gear&#10;&#10;Description automatically generated with medium confidence">
            <a:extLst>
              <a:ext uri="{FF2B5EF4-FFF2-40B4-BE49-F238E27FC236}">
                <a16:creationId xmlns:a16="http://schemas.microsoft.com/office/drawing/2014/main" id="{780340CF-A397-4EB6-8FDA-AB303EC3A9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84" y="764619"/>
            <a:ext cx="8566031" cy="532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8938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테마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89126</TotalTime>
  <Words>743</Words>
  <Application>Microsoft Office PowerPoint</Application>
  <PresentationFormat>On-screen Show (4:3)</PresentationFormat>
  <Paragraphs>45</Paragraphs>
  <Slides>11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맑은 고딕</vt:lpstr>
      <vt:lpstr>Algerian</vt:lpstr>
      <vt:lpstr>Arial</vt:lpstr>
      <vt:lpstr>Calibri</vt:lpstr>
      <vt:lpstr>Calibri Light</vt:lpstr>
      <vt:lpstr>Office 테마</vt:lpstr>
      <vt:lpstr>Equation</vt:lpstr>
      <vt:lpstr>PowerPoint Presentation</vt:lpstr>
      <vt:lpstr>Schedule</vt:lpstr>
      <vt:lpstr>TEAM 1</vt:lpstr>
      <vt:lpstr>TEAM 1</vt:lpstr>
      <vt:lpstr>TEAM 1</vt:lpstr>
      <vt:lpstr>TEAM 1</vt:lpstr>
      <vt:lpstr>TEAM 2</vt:lpstr>
      <vt:lpstr>TEAM 2</vt:lpstr>
      <vt:lpstr>TEAM 2</vt:lpstr>
      <vt:lpstr>TEAM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김차영</dc:creator>
  <cp:lastModifiedBy>Trọng An Lê</cp:lastModifiedBy>
  <cp:revision>1664</cp:revision>
  <cp:lastPrinted>2017-12-21T08:10:22Z</cp:lastPrinted>
  <dcterms:created xsi:type="dcterms:W3CDTF">2016-06-24T10:42:01Z</dcterms:created>
  <dcterms:modified xsi:type="dcterms:W3CDTF">2024-08-07T04:22:42Z</dcterms:modified>
</cp:coreProperties>
</file>