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2" r:id="rId3"/>
    <p:sldId id="258" r:id="rId4"/>
    <p:sldId id="280" r:id="rId5"/>
    <p:sldId id="263" r:id="rId6"/>
    <p:sldId id="281" r:id="rId7"/>
    <p:sldId id="264" r:id="rId8"/>
    <p:sldId id="265" r:id="rId9"/>
    <p:sldId id="266" r:id="rId10"/>
    <p:sldId id="267" r:id="rId11"/>
    <p:sldId id="282" r:id="rId12"/>
    <p:sldId id="268" r:id="rId13"/>
    <p:sldId id="269" r:id="rId14"/>
    <p:sldId id="283" r:id="rId15"/>
    <p:sldId id="270" r:id="rId16"/>
    <p:sldId id="284" r:id="rId17"/>
    <p:sldId id="271" r:id="rId18"/>
    <p:sldId id="285" r:id="rId19"/>
    <p:sldId id="272" r:id="rId20"/>
    <p:sldId id="273" r:id="rId21"/>
    <p:sldId id="274" r:id="rId22"/>
    <p:sldId id="275" r:id="rId23"/>
    <p:sldId id="276" r:id="rId24"/>
    <p:sldId id="277" r:id="rId25"/>
    <p:sldId id="278" r:id="rId26"/>
    <p:sldId id="279" r:id="rId27"/>
    <p:sldId id="26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4" autoAdjust="0"/>
    <p:restoredTop sz="94600" autoAdjust="0"/>
  </p:normalViewPr>
  <p:slideViewPr>
    <p:cSldViewPr snapToGrid="0" snapToObjects="1">
      <p:cViewPr varScale="1">
        <p:scale>
          <a:sx n="86" d="100"/>
          <a:sy n="86" d="100"/>
        </p:scale>
        <p:origin x="118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954157"/>
          </a:xfrm>
        </p:spPr>
        <p:txBody>
          <a:bodyPr/>
          <a:lstStyle>
            <a:lvl1pPr marL="0" indent="0" algn="ctr">
              <a:buNone/>
              <a:defRPr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8672867-4B84-3044-819A-BDD5809F0F3B}" type="datetimeFigureOut">
              <a:rPr lang="en-US" smtClean="0"/>
              <a:pPr/>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31061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72867-4B84-3044-819A-BDD5809F0F3B}" type="datetimeFigureOut">
              <a:rPr lang="en-US" smtClean="0"/>
              <a:pPr/>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9663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i="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8672867-4B84-3044-819A-BDD5809F0F3B}" type="datetimeFigureOut">
              <a:rPr lang="en-US" smtClean="0"/>
              <a:pPr/>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4603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3090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3090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672867-4B84-3044-819A-BDD5809F0F3B}" type="datetimeFigureOut">
              <a:rPr lang="en-US" smtClean="0"/>
              <a:pPr/>
              <a:t>5/3/22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4087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7270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7270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672867-4B84-3044-819A-BDD5809F0F3B}" type="datetimeFigureOut">
              <a:rPr lang="en-US" smtClean="0"/>
              <a:pPr/>
              <a:t>5/3/22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0163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672867-4B84-3044-819A-BDD5809F0F3B}" type="datetimeFigureOut">
              <a:rPr lang="en-US" smtClean="0"/>
              <a:pPr/>
              <a:t>5/3/22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1790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72867-4B84-3044-819A-BDD5809F0F3B}" type="datetimeFigureOut">
              <a:rPr lang="en-US" smtClean="0"/>
              <a:pPr/>
              <a:t>5/3/22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26406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6288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4667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72867-4B84-3044-819A-BDD5809F0F3B}" type="datetimeFigureOut">
              <a:rPr lang="en-US" smtClean="0"/>
              <a:pPr/>
              <a:t>5/3/22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12321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72867-4B84-3044-819A-BDD5809F0F3B}" type="datetimeFigureOut">
              <a:rPr lang="en-US" smtClean="0"/>
              <a:pPr/>
              <a:t>5/3/22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0730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3016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569880"/>
            <a:ext cx="2133600" cy="225002"/>
          </a:xfrm>
          <a:prstGeom prst="rect">
            <a:avLst/>
          </a:prstGeom>
        </p:spPr>
        <p:txBody>
          <a:bodyPr vert="horz" lIns="91440" tIns="45720" rIns="91440" bIns="45720" rtlCol="0" anchor="ctr"/>
          <a:lstStyle>
            <a:lvl1pPr algn="l">
              <a:defRPr sz="1200">
                <a:solidFill>
                  <a:schemeClr val="tx1">
                    <a:tint val="75000"/>
                  </a:schemeClr>
                </a:solidFill>
              </a:defRPr>
            </a:lvl1pPr>
          </a:lstStyle>
          <a:p>
            <a:fld id="{B8672867-4B84-3044-819A-BDD5809F0F3B}" type="datetimeFigureOut">
              <a:rPr lang="en-US" smtClean="0"/>
              <a:pPr/>
              <a:t>5/3/22</a:t>
            </a:fld>
            <a:endParaRPr lang="en-US"/>
          </a:p>
        </p:txBody>
      </p:sp>
      <p:sp>
        <p:nvSpPr>
          <p:cNvPr id="5" name="Footer Placeholder 4"/>
          <p:cNvSpPr>
            <a:spLocks noGrp="1"/>
          </p:cNvSpPr>
          <p:nvPr>
            <p:ph type="ftr" sz="quarter" idx="3"/>
          </p:nvPr>
        </p:nvSpPr>
        <p:spPr>
          <a:xfrm>
            <a:off x="3124200" y="6569880"/>
            <a:ext cx="2895600" cy="2250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569880"/>
            <a:ext cx="2133600" cy="225002"/>
          </a:xfrm>
          <a:prstGeom prst="rect">
            <a:avLst/>
          </a:prstGeom>
        </p:spPr>
        <p:txBody>
          <a:bodyPr vert="horz" lIns="91440" tIns="45720" rIns="91440" bIns="45720" rtlCol="0" anchor="ctr"/>
          <a:lstStyle>
            <a:lvl1pPr algn="r">
              <a:defRPr sz="1200">
                <a:solidFill>
                  <a:schemeClr val="tx1">
                    <a:tint val="75000"/>
                  </a:schemeClr>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8559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5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CSCE606</a:t>
            </a:r>
            <a:r>
              <a:rPr lang="zh-CN" altLang="en-US" dirty="0"/>
              <a:t> </a:t>
            </a:r>
            <a:r>
              <a:rPr lang="en-US" altLang="zh-CN" dirty="0"/>
              <a:t>Project</a:t>
            </a:r>
            <a:r>
              <a:rPr lang="zh-CN" altLang="en-US" dirty="0"/>
              <a:t> </a:t>
            </a:r>
            <a:r>
              <a:rPr lang="en-US" altLang="zh-CN" dirty="0"/>
              <a:t>Report</a:t>
            </a:r>
            <a:endParaRPr lang="en-US" dirty="0"/>
          </a:p>
        </p:txBody>
      </p:sp>
      <p:sp>
        <p:nvSpPr>
          <p:cNvPr id="3" name="Subtitle 2"/>
          <p:cNvSpPr>
            <a:spLocks noGrp="1"/>
          </p:cNvSpPr>
          <p:nvPr>
            <p:ph type="subTitle" idx="1"/>
          </p:nvPr>
        </p:nvSpPr>
        <p:spPr/>
        <p:txBody>
          <a:bodyPr>
            <a:normAutofit fontScale="85000" lnSpcReduction="10000"/>
          </a:bodyPr>
          <a:lstStyle/>
          <a:p>
            <a:r>
              <a:rPr lang="en-US" altLang="zh-CN" dirty="0"/>
              <a:t>Group</a:t>
            </a:r>
            <a:r>
              <a:rPr lang="zh-CN" altLang="en-US" dirty="0"/>
              <a:t> </a:t>
            </a:r>
            <a:r>
              <a:rPr lang="en-US" altLang="zh-CN" dirty="0"/>
              <a:t>members:</a:t>
            </a:r>
          </a:p>
          <a:p>
            <a:r>
              <a:rPr lang="zh-CN" altLang="en-US" dirty="0"/>
              <a:t> </a:t>
            </a:r>
            <a:r>
              <a:rPr lang="en-US" altLang="zh-CN" dirty="0" err="1"/>
              <a:t>Anmin</a:t>
            </a:r>
            <a:r>
              <a:rPr lang="zh-CN" altLang="en-US" dirty="0"/>
              <a:t> </a:t>
            </a:r>
            <a:r>
              <a:rPr lang="en-US" altLang="zh-CN" dirty="0"/>
              <a:t>Fang,</a:t>
            </a:r>
            <a:r>
              <a:rPr lang="zh-CN" altLang="en-US" dirty="0"/>
              <a:t> </a:t>
            </a:r>
            <a:r>
              <a:rPr lang="en-US" altLang="zh-CN" dirty="0" err="1"/>
              <a:t>Dawei</a:t>
            </a:r>
            <a:r>
              <a:rPr lang="zh-CN" altLang="en-US" dirty="0"/>
              <a:t> </a:t>
            </a:r>
            <a:r>
              <a:rPr lang="en-US" altLang="zh-CN" dirty="0"/>
              <a:t>Xiang,</a:t>
            </a:r>
            <a:r>
              <a:rPr lang="zh-CN" altLang="en-US" dirty="0"/>
              <a:t> </a:t>
            </a:r>
            <a:r>
              <a:rPr lang="en-US" altLang="zh-CN" dirty="0" err="1"/>
              <a:t>Yiming</a:t>
            </a:r>
            <a:r>
              <a:rPr lang="zh-CN" altLang="en-US" dirty="0"/>
              <a:t> </a:t>
            </a:r>
            <a:r>
              <a:rPr lang="en-US" altLang="zh-CN" dirty="0"/>
              <a:t>Li</a:t>
            </a:r>
            <a:endParaRPr lang="en-US" dirty="0"/>
          </a:p>
        </p:txBody>
      </p:sp>
      <p:sp>
        <p:nvSpPr>
          <p:cNvPr id="4" name="Rectangle 3">
            <a:extLst>
              <a:ext uri="{FF2B5EF4-FFF2-40B4-BE49-F238E27FC236}">
                <a16:creationId xmlns:a16="http://schemas.microsoft.com/office/drawing/2014/main" id="{8C789BA7-1645-DE4F-8750-A9FBFFE2F2AD}"/>
              </a:ext>
            </a:extLst>
          </p:cNvPr>
          <p:cNvSpPr/>
          <p:nvPr/>
        </p:nvSpPr>
        <p:spPr>
          <a:xfrm>
            <a:off x="4447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28E194C0-832E-1D45-B49B-C595B4064158}"/>
              </a:ext>
            </a:extLst>
          </p:cNvPr>
          <p:cNvSpPr/>
          <p:nvPr/>
        </p:nvSpPr>
        <p:spPr>
          <a:xfrm>
            <a:off x="4447607" y="3244334"/>
            <a:ext cx="248786" cy="369332"/>
          </a:xfrm>
          <a:prstGeom prst="rect">
            <a:avLst/>
          </a:prstGeom>
        </p:spPr>
        <p:txBody>
          <a:bodyPr wrap="none">
            <a:spAutoFit/>
          </a:bodyPr>
          <a:lstStyle/>
          <a:p>
            <a:r>
              <a:rPr lang="en-US" dirty="0"/>
              <a:t> </a:t>
            </a:r>
          </a:p>
        </p:txBody>
      </p:sp>
      <p:sp>
        <p:nvSpPr>
          <p:cNvPr id="6" name="Rectangle 5">
            <a:extLst>
              <a:ext uri="{FF2B5EF4-FFF2-40B4-BE49-F238E27FC236}">
                <a16:creationId xmlns:a16="http://schemas.microsoft.com/office/drawing/2014/main" id="{16A90D04-0541-AF49-9237-C364B598051F}"/>
              </a:ext>
            </a:extLst>
          </p:cNvPr>
          <p:cNvSpPr/>
          <p:nvPr/>
        </p:nvSpPr>
        <p:spPr>
          <a:xfrm>
            <a:off x="4447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154656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2415-A075-8443-92E4-D12ACE8AE474}"/>
              </a:ext>
            </a:extLst>
          </p:cNvPr>
          <p:cNvSpPr>
            <a:spLocks noGrp="1"/>
          </p:cNvSpPr>
          <p:nvPr>
            <p:ph type="title"/>
          </p:nvPr>
        </p:nvSpPr>
        <p:spPr/>
        <p:txBody>
          <a:bodyPr/>
          <a:lstStyle/>
          <a:p>
            <a:r>
              <a:rPr lang="en-US" altLang="zh-CN" dirty="0"/>
              <a:t>User</a:t>
            </a:r>
            <a:r>
              <a:rPr lang="zh-CN" altLang="en-US" dirty="0"/>
              <a:t> </a:t>
            </a:r>
            <a:r>
              <a:rPr lang="en-US" altLang="zh-CN" dirty="0"/>
              <a:t>Stories</a:t>
            </a:r>
            <a:endParaRPr lang="en-US" dirty="0"/>
          </a:p>
        </p:txBody>
      </p:sp>
      <p:sp>
        <p:nvSpPr>
          <p:cNvPr id="3" name="Content Placeholder 2">
            <a:extLst>
              <a:ext uri="{FF2B5EF4-FFF2-40B4-BE49-F238E27FC236}">
                <a16:creationId xmlns:a16="http://schemas.microsoft.com/office/drawing/2014/main" id="{90714FDE-B037-A34D-8D32-E8F0FC9CA9F4}"/>
              </a:ext>
            </a:extLst>
          </p:cNvPr>
          <p:cNvSpPr>
            <a:spLocks noGrp="1"/>
          </p:cNvSpPr>
          <p:nvPr>
            <p:ph idx="1"/>
          </p:nvPr>
        </p:nvSpPr>
        <p:spPr/>
        <p:txBody>
          <a:bodyPr/>
          <a:lstStyle/>
          <a:p>
            <a:pPr marL="0" indent="0">
              <a:buNone/>
            </a:pPr>
            <a:r>
              <a:rPr lang="en-US" altLang="zh-CN" dirty="0"/>
              <a:t>–</a:t>
            </a:r>
            <a:r>
              <a:rPr lang="zh-CN" altLang="en-US" dirty="0"/>
              <a:t> </a:t>
            </a:r>
            <a:r>
              <a:rPr lang="en-US" altLang="zh-CN" dirty="0"/>
              <a:t>User</a:t>
            </a:r>
            <a:r>
              <a:rPr lang="zh-CN" altLang="en-US" dirty="0"/>
              <a:t> </a:t>
            </a:r>
            <a:r>
              <a:rPr lang="en-US" altLang="zh-CN" dirty="0"/>
              <a:t>post</a:t>
            </a:r>
          </a:p>
          <a:p>
            <a:pPr marL="0" indent="0">
              <a:buNone/>
            </a:pPr>
            <a:r>
              <a:rPr lang="en-US" altLang="zh-CN" dirty="0"/>
              <a:t>As</a:t>
            </a:r>
            <a:r>
              <a:rPr lang="zh-CN" altLang="en-US" dirty="0"/>
              <a:t> </a:t>
            </a:r>
            <a:r>
              <a:rPr lang="en-US" altLang="zh-CN" dirty="0"/>
              <a:t>an</a:t>
            </a:r>
            <a:r>
              <a:rPr lang="zh-CN" altLang="en-US" dirty="0"/>
              <a:t> </a:t>
            </a:r>
            <a:r>
              <a:rPr lang="en-US" altLang="zh-CN" dirty="0"/>
              <a:t>user</a:t>
            </a:r>
          </a:p>
          <a:p>
            <a:pPr marL="514350" indent="-514350">
              <a:buAutoNum type="arabicPeriod"/>
            </a:pPr>
            <a:r>
              <a:rPr lang="en-US" altLang="zh-CN" dirty="0"/>
              <a:t>I</a:t>
            </a:r>
            <a:r>
              <a:rPr lang="zh-CN" altLang="en-US" dirty="0"/>
              <a:t> </a:t>
            </a:r>
            <a:r>
              <a:rPr lang="en-US" altLang="zh-CN" dirty="0"/>
              <a:t>want</a:t>
            </a:r>
            <a:r>
              <a:rPr lang="zh-CN" altLang="en-US" dirty="0"/>
              <a:t> </a:t>
            </a:r>
            <a:r>
              <a:rPr lang="en-US" altLang="zh-CN" dirty="0"/>
              <a:t>to</a:t>
            </a:r>
            <a:r>
              <a:rPr lang="zh-CN" altLang="en-US" dirty="0"/>
              <a:t> </a:t>
            </a:r>
            <a:r>
              <a:rPr lang="en-US" altLang="zh-CN" dirty="0"/>
              <a:t>post</a:t>
            </a:r>
            <a:r>
              <a:rPr lang="zh-CN" altLang="en-US" dirty="0"/>
              <a:t> </a:t>
            </a:r>
            <a:r>
              <a:rPr lang="en-US" altLang="zh-CN" dirty="0"/>
              <a:t>my</a:t>
            </a:r>
            <a:r>
              <a:rPr lang="zh-CN" altLang="en-US" dirty="0"/>
              <a:t> </a:t>
            </a:r>
            <a:r>
              <a:rPr lang="en-US" altLang="zh-CN" dirty="0"/>
              <a:t>tutor</a:t>
            </a:r>
            <a:r>
              <a:rPr lang="zh-CN" altLang="en-US" dirty="0"/>
              <a:t> </a:t>
            </a:r>
            <a:r>
              <a:rPr lang="en-US" altLang="zh-CN" dirty="0"/>
              <a:t>schedule</a:t>
            </a:r>
            <a:r>
              <a:rPr lang="zh-CN" altLang="en-US" dirty="0"/>
              <a:t> </a:t>
            </a:r>
            <a:r>
              <a:rPr lang="en-US" altLang="zh-CN" dirty="0"/>
              <a:t>and</a:t>
            </a:r>
            <a:r>
              <a:rPr lang="zh-CN" altLang="en-US" dirty="0"/>
              <a:t> </a:t>
            </a:r>
            <a:r>
              <a:rPr lang="en-US" altLang="zh-CN" dirty="0"/>
              <a:t>major</a:t>
            </a:r>
            <a:r>
              <a:rPr lang="zh-CN" altLang="en-US" dirty="0"/>
              <a:t> </a:t>
            </a:r>
            <a:r>
              <a:rPr lang="en-US" altLang="zh-CN" dirty="0"/>
              <a:t>with</a:t>
            </a:r>
            <a:r>
              <a:rPr lang="zh-CN" altLang="en-US" dirty="0"/>
              <a:t> </a:t>
            </a:r>
            <a:r>
              <a:rPr lang="en-US" altLang="zh-CN" dirty="0"/>
              <a:t>price.</a:t>
            </a:r>
          </a:p>
          <a:p>
            <a:pPr marL="514350" indent="-514350">
              <a:buAutoNum type="arabicPeriod"/>
            </a:pPr>
            <a:r>
              <a:rPr lang="en-US" altLang="zh-CN" dirty="0"/>
              <a:t>I</a:t>
            </a:r>
            <a:r>
              <a:rPr lang="zh-CN" altLang="en-US" dirty="0"/>
              <a:t> </a:t>
            </a:r>
            <a:r>
              <a:rPr lang="en-US" altLang="zh-CN" dirty="0"/>
              <a:t>want</a:t>
            </a:r>
            <a:r>
              <a:rPr lang="zh-CN" altLang="en-US" dirty="0"/>
              <a:t> </a:t>
            </a:r>
            <a:r>
              <a:rPr lang="en-US" altLang="zh-CN" dirty="0"/>
              <a:t>to</a:t>
            </a:r>
            <a:r>
              <a:rPr lang="zh-CN" altLang="en-US" dirty="0"/>
              <a:t> </a:t>
            </a:r>
            <a:r>
              <a:rPr lang="en-US" altLang="zh-CN" dirty="0"/>
              <a:t>post.</a:t>
            </a:r>
            <a:endParaRPr lang="en-US" dirty="0"/>
          </a:p>
        </p:txBody>
      </p:sp>
    </p:spTree>
    <p:extLst>
      <p:ext uri="{BB962C8B-B14F-4D97-AF65-F5344CB8AC3E}">
        <p14:creationId xmlns:p14="http://schemas.microsoft.com/office/powerpoint/2010/main" val="136450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solidFill>
                  <a:schemeClr val="bg1">
                    <a:lumMod val="75000"/>
                  </a:schemeClr>
                </a:solidFill>
              </a:rPr>
              <a:t>Customer requirement</a:t>
            </a:r>
          </a:p>
          <a:p>
            <a:r>
              <a:rPr lang="en-US" dirty="0">
                <a:solidFill>
                  <a:schemeClr val="bg1">
                    <a:lumMod val="75000"/>
                  </a:schemeClr>
                </a:solidFill>
              </a:rPr>
              <a:t>Brief description of the project</a:t>
            </a:r>
          </a:p>
          <a:p>
            <a:r>
              <a:rPr lang="en-US" dirty="0">
                <a:solidFill>
                  <a:schemeClr val="bg1">
                    <a:lumMod val="75000"/>
                  </a:schemeClr>
                </a:solidFill>
              </a:rPr>
              <a:t>User stories</a:t>
            </a:r>
          </a:p>
          <a:p>
            <a:r>
              <a:rPr lang="en-US" altLang="zh-CN" dirty="0"/>
              <a:t>BDD</a:t>
            </a:r>
            <a:r>
              <a:rPr lang="zh-CN" altLang="en-US" dirty="0"/>
              <a:t> </a:t>
            </a:r>
            <a:r>
              <a:rPr lang="en-US" altLang="zh-CN" dirty="0"/>
              <a:t>&amp;</a:t>
            </a:r>
            <a:r>
              <a:rPr lang="zh-CN" altLang="en-US" dirty="0"/>
              <a:t> </a:t>
            </a:r>
            <a:r>
              <a:rPr lang="en-US" altLang="zh-CN" dirty="0"/>
              <a:t>TDD</a:t>
            </a:r>
            <a:r>
              <a:rPr lang="zh-CN" altLang="en-US" dirty="0"/>
              <a:t> </a:t>
            </a:r>
            <a:r>
              <a:rPr lang="en-US" altLang="zh-CN" dirty="0"/>
              <a:t>process</a:t>
            </a:r>
          </a:p>
          <a:p>
            <a:r>
              <a:rPr lang="en-US" altLang="zh-CN" dirty="0"/>
              <a:t>Issues</a:t>
            </a:r>
            <a:r>
              <a:rPr lang="zh-CN" altLang="en-US" dirty="0"/>
              <a:t> </a:t>
            </a:r>
            <a:r>
              <a:rPr lang="en-US" altLang="zh-CN" dirty="0"/>
              <a:t>we</a:t>
            </a:r>
            <a:r>
              <a:rPr lang="zh-CN" altLang="en-US" dirty="0"/>
              <a:t> </a:t>
            </a:r>
            <a:r>
              <a:rPr lang="en-US" altLang="zh-CN" dirty="0"/>
              <a:t>met</a:t>
            </a:r>
          </a:p>
          <a:p>
            <a:r>
              <a:rPr lang="en-US" altLang="zh-CN" dirty="0"/>
              <a:t>Other</a:t>
            </a:r>
            <a:r>
              <a:rPr lang="zh-CN" altLang="en-US" dirty="0"/>
              <a:t> </a:t>
            </a:r>
            <a:r>
              <a:rPr lang="en-US" altLang="zh-CN" dirty="0"/>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132961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DEFE-1A39-014C-B0D5-6C6C333CE9F7}"/>
              </a:ext>
            </a:extLst>
          </p:cNvPr>
          <p:cNvSpPr>
            <a:spLocks noGrp="1"/>
          </p:cNvSpPr>
          <p:nvPr>
            <p:ph type="title"/>
          </p:nvPr>
        </p:nvSpPr>
        <p:spPr/>
        <p:txBody>
          <a:bodyPr/>
          <a:lstStyle/>
          <a:p>
            <a:r>
              <a:rPr lang="en-US" altLang="zh-CN" dirty="0"/>
              <a:t>BDD</a:t>
            </a:r>
            <a:r>
              <a:rPr lang="zh-CN" altLang="en-US" dirty="0"/>
              <a:t> </a:t>
            </a:r>
            <a:r>
              <a:rPr lang="en-US" altLang="zh-CN" dirty="0"/>
              <a:t>&amp;</a:t>
            </a:r>
            <a:r>
              <a:rPr lang="zh-CN" altLang="en-US" dirty="0"/>
              <a:t> </a:t>
            </a:r>
            <a:r>
              <a:rPr lang="en-US" altLang="zh-CN" dirty="0"/>
              <a:t>TDD</a:t>
            </a:r>
            <a:r>
              <a:rPr lang="zh-CN" altLang="en-US" dirty="0"/>
              <a:t> </a:t>
            </a:r>
            <a:r>
              <a:rPr lang="en-US" altLang="zh-CN" dirty="0"/>
              <a:t>process</a:t>
            </a:r>
            <a:endParaRPr lang="en-US" dirty="0"/>
          </a:p>
        </p:txBody>
      </p:sp>
      <p:sp>
        <p:nvSpPr>
          <p:cNvPr id="3" name="Content Placeholder 2">
            <a:extLst>
              <a:ext uri="{FF2B5EF4-FFF2-40B4-BE49-F238E27FC236}">
                <a16:creationId xmlns:a16="http://schemas.microsoft.com/office/drawing/2014/main" id="{1E0CBDC6-A422-D847-AEC2-AA3F9170CC27}"/>
              </a:ext>
            </a:extLst>
          </p:cNvPr>
          <p:cNvSpPr>
            <a:spLocks noGrp="1"/>
          </p:cNvSpPr>
          <p:nvPr>
            <p:ph idx="1"/>
          </p:nvPr>
        </p:nvSpPr>
        <p:spPr/>
        <p:txBody>
          <a:bodyPr>
            <a:normAutofit lnSpcReduction="10000"/>
          </a:bodyPr>
          <a:lstStyle/>
          <a:p>
            <a:r>
              <a:rPr lang="en-US" dirty="0"/>
              <a:t>We developed our platform following BDD combined with TDD. At each iteration, we developed a few user processes and user needs based on the user stories we finished at the beginning. Then we wrote test cases for these user stories. We first implemented our code to pass the test. Later we refactored our code to make it cleaner and more efficient.</a:t>
            </a:r>
          </a:p>
        </p:txBody>
      </p:sp>
    </p:spTree>
    <p:extLst>
      <p:ext uri="{BB962C8B-B14F-4D97-AF65-F5344CB8AC3E}">
        <p14:creationId xmlns:p14="http://schemas.microsoft.com/office/powerpoint/2010/main" val="346670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E532-1040-6F4B-92DE-39194E50B849}"/>
              </a:ext>
            </a:extLst>
          </p:cNvPr>
          <p:cNvSpPr>
            <a:spLocks noGrp="1"/>
          </p:cNvSpPr>
          <p:nvPr>
            <p:ph type="title"/>
          </p:nvPr>
        </p:nvSpPr>
        <p:spPr/>
        <p:txBody>
          <a:bodyPr/>
          <a:lstStyle/>
          <a:p>
            <a:r>
              <a:rPr lang="en-US" altLang="zh-CN" dirty="0"/>
              <a:t>BDD</a:t>
            </a:r>
            <a:r>
              <a:rPr lang="zh-CN" altLang="en-US" dirty="0"/>
              <a:t> </a:t>
            </a:r>
            <a:r>
              <a:rPr lang="en-US" altLang="zh-CN" dirty="0"/>
              <a:t>&amp;</a:t>
            </a:r>
            <a:r>
              <a:rPr lang="zh-CN" altLang="en-US" dirty="0"/>
              <a:t> </a:t>
            </a:r>
            <a:r>
              <a:rPr lang="en-US" altLang="zh-CN" dirty="0"/>
              <a:t>TDD</a:t>
            </a:r>
            <a:r>
              <a:rPr lang="zh-CN" altLang="en-US" dirty="0"/>
              <a:t> </a:t>
            </a:r>
            <a:r>
              <a:rPr lang="en-US" altLang="zh-CN" dirty="0"/>
              <a:t>process</a:t>
            </a:r>
            <a:endParaRPr lang="en-US" dirty="0"/>
          </a:p>
        </p:txBody>
      </p:sp>
      <p:sp>
        <p:nvSpPr>
          <p:cNvPr id="3" name="Content Placeholder 2">
            <a:extLst>
              <a:ext uri="{FF2B5EF4-FFF2-40B4-BE49-F238E27FC236}">
                <a16:creationId xmlns:a16="http://schemas.microsoft.com/office/drawing/2014/main" id="{575C8815-DCF2-684F-AD1B-E55DAF52B546}"/>
              </a:ext>
            </a:extLst>
          </p:cNvPr>
          <p:cNvSpPr>
            <a:spLocks noGrp="1"/>
          </p:cNvSpPr>
          <p:nvPr>
            <p:ph idx="1"/>
          </p:nvPr>
        </p:nvSpPr>
        <p:spPr/>
        <p:txBody>
          <a:bodyPr>
            <a:normAutofit fontScale="92500"/>
          </a:bodyPr>
          <a:lstStyle/>
          <a:p>
            <a:r>
              <a:rPr lang="en-US" dirty="0"/>
              <a:t>BDD helped us capture what we should do in each iteration. Following the general target, we wrote our test cases to guide the detailed code implementation in TDD. Developing in TDD alone forces us to change the code every time we add a new test implementation, while in BDD alone, it’s hard to check special test cases and we don’t have a specific target. So we adopt BDD  + TDD.</a:t>
            </a:r>
          </a:p>
          <a:p>
            <a:endParaRPr lang="en-US" dirty="0"/>
          </a:p>
        </p:txBody>
      </p:sp>
    </p:spTree>
    <p:extLst>
      <p:ext uri="{BB962C8B-B14F-4D97-AF65-F5344CB8AC3E}">
        <p14:creationId xmlns:p14="http://schemas.microsoft.com/office/powerpoint/2010/main" val="29317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solidFill>
                  <a:schemeClr val="bg1">
                    <a:lumMod val="75000"/>
                  </a:schemeClr>
                </a:solidFill>
              </a:rPr>
              <a:t>Customer requirement</a:t>
            </a:r>
          </a:p>
          <a:p>
            <a:r>
              <a:rPr lang="en-US" dirty="0">
                <a:solidFill>
                  <a:schemeClr val="bg1">
                    <a:lumMod val="75000"/>
                  </a:schemeClr>
                </a:solidFill>
              </a:rPr>
              <a:t>Brief description of the project</a:t>
            </a:r>
          </a:p>
          <a:p>
            <a:r>
              <a:rPr lang="en-US" dirty="0">
                <a:solidFill>
                  <a:schemeClr val="bg1">
                    <a:lumMod val="75000"/>
                  </a:schemeClr>
                </a:solidFill>
              </a:rPr>
              <a:t>User stories</a:t>
            </a:r>
          </a:p>
          <a:p>
            <a:r>
              <a:rPr lang="en-US" altLang="zh-CN" dirty="0">
                <a:solidFill>
                  <a:schemeClr val="bg1">
                    <a:lumMod val="75000"/>
                  </a:schemeClr>
                </a:solidFill>
              </a:rPr>
              <a:t>BDD</a:t>
            </a:r>
            <a:r>
              <a:rPr lang="zh-CN" altLang="en-US" dirty="0">
                <a:solidFill>
                  <a:schemeClr val="bg1">
                    <a:lumMod val="75000"/>
                  </a:schemeClr>
                </a:solidFill>
              </a:rPr>
              <a:t> </a:t>
            </a:r>
            <a:r>
              <a:rPr lang="en-US" altLang="zh-CN" dirty="0">
                <a:solidFill>
                  <a:schemeClr val="bg1">
                    <a:lumMod val="75000"/>
                  </a:schemeClr>
                </a:solidFill>
              </a:rPr>
              <a:t>&amp;</a:t>
            </a:r>
            <a:r>
              <a:rPr lang="zh-CN" altLang="en-US" dirty="0">
                <a:solidFill>
                  <a:schemeClr val="bg1">
                    <a:lumMod val="75000"/>
                  </a:schemeClr>
                </a:solidFill>
              </a:rPr>
              <a:t> </a:t>
            </a:r>
            <a:r>
              <a:rPr lang="en-US" altLang="zh-CN" dirty="0">
                <a:solidFill>
                  <a:schemeClr val="bg1">
                    <a:lumMod val="75000"/>
                  </a:schemeClr>
                </a:solidFill>
              </a:rPr>
              <a:t>TDD</a:t>
            </a:r>
            <a:r>
              <a:rPr lang="zh-CN" altLang="en-US" dirty="0">
                <a:solidFill>
                  <a:schemeClr val="bg1">
                    <a:lumMod val="75000"/>
                  </a:schemeClr>
                </a:solidFill>
              </a:rPr>
              <a:t> </a:t>
            </a:r>
            <a:r>
              <a:rPr lang="en-US" altLang="zh-CN" dirty="0">
                <a:solidFill>
                  <a:schemeClr val="bg1">
                    <a:lumMod val="75000"/>
                  </a:schemeClr>
                </a:solidFill>
              </a:rPr>
              <a:t>process</a:t>
            </a:r>
          </a:p>
          <a:p>
            <a:r>
              <a:rPr lang="en-US" altLang="zh-CN" dirty="0"/>
              <a:t>Issues</a:t>
            </a:r>
            <a:r>
              <a:rPr lang="zh-CN" altLang="en-US" dirty="0"/>
              <a:t> </a:t>
            </a:r>
            <a:r>
              <a:rPr lang="en-US" altLang="zh-CN" dirty="0"/>
              <a:t>we</a:t>
            </a:r>
            <a:r>
              <a:rPr lang="zh-CN" altLang="en-US" dirty="0"/>
              <a:t> </a:t>
            </a:r>
            <a:r>
              <a:rPr lang="en-US" altLang="zh-CN" dirty="0"/>
              <a:t>met</a:t>
            </a:r>
          </a:p>
          <a:p>
            <a:r>
              <a:rPr lang="en-US" altLang="zh-CN" dirty="0"/>
              <a:t>Other</a:t>
            </a:r>
            <a:r>
              <a:rPr lang="zh-CN" altLang="en-US" dirty="0"/>
              <a:t> </a:t>
            </a:r>
            <a:r>
              <a:rPr lang="en-US" altLang="zh-CN" dirty="0"/>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215623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5871-5422-CE44-BFED-B44B0F66B0FA}"/>
              </a:ext>
            </a:extLst>
          </p:cNvPr>
          <p:cNvSpPr>
            <a:spLocks noGrp="1"/>
          </p:cNvSpPr>
          <p:nvPr>
            <p:ph type="title"/>
          </p:nvPr>
        </p:nvSpPr>
        <p:spPr/>
        <p:txBody>
          <a:bodyPr/>
          <a:lstStyle/>
          <a:p>
            <a:r>
              <a:rPr lang="en-US" altLang="zh-CN" dirty="0"/>
              <a:t>Issues</a:t>
            </a:r>
            <a:r>
              <a:rPr lang="zh-CN" altLang="en-US" dirty="0"/>
              <a:t> </a:t>
            </a:r>
            <a:r>
              <a:rPr lang="en-US" altLang="zh-CN" dirty="0"/>
              <a:t>we</a:t>
            </a:r>
            <a:r>
              <a:rPr lang="zh-CN" altLang="en-US" dirty="0"/>
              <a:t> </a:t>
            </a:r>
            <a:r>
              <a:rPr lang="en-US" altLang="zh-CN" dirty="0"/>
              <a:t>met</a:t>
            </a:r>
            <a:endParaRPr lang="en-US" dirty="0"/>
          </a:p>
        </p:txBody>
      </p:sp>
      <p:sp>
        <p:nvSpPr>
          <p:cNvPr id="3" name="Content Placeholder 2">
            <a:extLst>
              <a:ext uri="{FF2B5EF4-FFF2-40B4-BE49-F238E27FC236}">
                <a16:creationId xmlns:a16="http://schemas.microsoft.com/office/drawing/2014/main" id="{8D3B3A66-9C9F-5840-9EC4-026A53CB3B90}"/>
              </a:ext>
            </a:extLst>
          </p:cNvPr>
          <p:cNvSpPr>
            <a:spLocks noGrp="1"/>
          </p:cNvSpPr>
          <p:nvPr>
            <p:ph idx="1"/>
          </p:nvPr>
        </p:nvSpPr>
        <p:spPr/>
        <p:txBody>
          <a:bodyPr/>
          <a:lstStyle/>
          <a:p>
            <a:r>
              <a:rPr lang="en-US" dirty="0"/>
              <a:t>The development database is different from the production database. So we configure the database again in Heroku.</a:t>
            </a:r>
          </a:p>
        </p:txBody>
      </p:sp>
    </p:spTree>
    <p:extLst>
      <p:ext uri="{BB962C8B-B14F-4D97-AF65-F5344CB8AC3E}">
        <p14:creationId xmlns:p14="http://schemas.microsoft.com/office/powerpoint/2010/main" val="53817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solidFill>
                  <a:schemeClr val="bg1">
                    <a:lumMod val="75000"/>
                  </a:schemeClr>
                </a:solidFill>
              </a:rPr>
              <a:t>Customer requirement</a:t>
            </a:r>
          </a:p>
          <a:p>
            <a:r>
              <a:rPr lang="en-US" dirty="0">
                <a:solidFill>
                  <a:schemeClr val="bg1">
                    <a:lumMod val="75000"/>
                  </a:schemeClr>
                </a:solidFill>
              </a:rPr>
              <a:t>Brief description of the project</a:t>
            </a:r>
          </a:p>
          <a:p>
            <a:r>
              <a:rPr lang="en-US" dirty="0">
                <a:solidFill>
                  <a:schemeClr val="bg1">
                    <a:lumMod val="75000"/>
                  </a:schemeClr>
                </a:solidFill>
              </a:rPr>
              <a:t>User stories</a:t>
            </a:r>
          </a:p>
          <a:p>
            <a:r>
              <a:rPr lang="en-US" altLang="zh-CN" dirty="0">
                <a:solidFill>
                  <a:schemeClr val="bg1">
                    <a:lumMod val="75000"/>
                  </a:schemeClr>
                </a:solidFill>
              </a:rPr>
              <a:t>BDD</a:t>
            </a:r>
            <a:r>
              <a:rPr lang="zh-CN" altLang="en-US" dirty="0">
                <a:solidFill>
                  <a:schemeClr val="bg1">
                    <a:lumMod val="75000"/>
                  </a:schemeClr>
                </a:solidFill>
              </a:rPr>
              <a:t> </a:t>
            </a:r>
            <a:r>
              <a:rPr lang="en-US" altLang="zh-CN" dirty="0">
                <a:solidFill>
                  <a:schemeClr val="bg1">
                    <a:lumMod val="75000"/>
                  </a:schemeClr>
                </a:solidFill>
              </a:rPr>
              <a:t>&amp;</a:t>
            </a:r>
            <a:r>
              <a:rPr lang="zh-CN" altLang="en-US" dirty="0">
                <a:solidFill>
                  <a:schemeClr val="bg1">
                    <a:lumMod val="75000"/>
                  </a:schemeClr>
                </a:solidFill>
              </a:rPr>
              <a:t> </a:t>
            </a:r>
            <a:r>
              <a:rPr lang="en-US" altLang="zh-CN" dirty="0">
                <a:solidFill>
                  <a:schemeClr val="bg1">
                    <a:lumMod val="75000"/>
                  </a:schemeClr>
                </a:solidFill>
              </a:rPr>
              <a:t>TDD</a:t>
            </a:r>
            <a:r>
              <a:rPr lang="zh-CN" altLang="en-US" dirty="0">
                <a:solidFill>
                  <a:schemeClr val="bg1">
                    <a:lumMod val="75000"/>
                  </a:schemeClr>
                </a:solidFill>
              </a:rPr>
              <a:t> </a:t>
            </a:r>
            <a:r>
              <a:rPr lang="en-US" altLang="zh-CN" dirty="0">
                <a:solidFill>
                  <a:schemeClr val="bg1">
                    <a:lumMod val="75000"/>
                  </a:schemeClr>
                </a:solidFill>
              </a:rPr>
              <a:t>process</a:t>
            </a:r>
          </a:p>
          <a:p>
            <a:r>
              <a:rPr lang="en-US" altLang="zh-CN" dirty="0">
                <a:solidFill>
                  <a:schemeClr val="bg1">
                    <a:lumMod val="75000"/>
                  </a:schemeClr>
                </a:solidFill>
              </a:rPr>
              <a:t>Issues</a:t>
            </a:r>
            <a:r>
              <a:rPr lang="zh-CN" altLang="en-US" dirty="0">
                <a:solidFill>
                  <a:schemeClr val="bg1">
                    <a:lumMod val="75000"/>
                  </a:schemeClr>
                </a:solidFill>
              </a:rPr>
              <a:t> </a:t>
            </a:r>
            <a:r>
              <a:rPr lang="en-US" altLang="zh-CN" dirty="0">
                <a:solidFill>
                  <a:schemeClr val="bg1">
                    <a:lumMod val="75000"/>
                  </a:schemeClr>
                </a:solidFill>
              </a:rPr>
              <a:t>we</a:t>
            </a:r>
            <a:r>
              <a:rPr lang="zh-CN" altLang="en-US" dirty="0">
                <a:solidFill>
                  <a:schemeClr val="bg1">
                    <a:lumMod val="75000"/>
                  </a:schemeClr>
                </a:solidFill>
              </a:rPr>
              <a:t> </a:t>
            </a:r>
            <a:r>
              <a:rPr lang="en-US" altLang="zh-CN" dirty="0">
                <a:solidFill>
                  <a:schemeClr val="bg1">
                    <a:lumMod val="75000"/>
                  </a:schemeClr>
                </a:solidFill>
              </a:rPr>
              <a:t>met</a:t>
            </a:r>
          </a:p>
          <a:p>
            <a:r>
              <a:rPr lang="en-US" altLang="zh-CN" dirty="0"/>
              <a:t>Other</a:t>
            </a:r>
            <a:r>
              <a:rPr lang="zh-CN" altLang="en-US" dirty="0"/>
              <a:t> </a:t>
            </a:r>
            <a:r>
              <a:rPr lang="en-US" altLang="zh-CN" dirty="0"/>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212664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8740-E8B1-624C-B742-F49629B45BB5}"/>
              </a:ext>
            </a:extLst>
          </p:cNvPr>
          <p:cNvSpPr>
            <a:spLocks noGrp="1"/>
          </p:cNvSpPr>
          <p:nvPr>
            <p:ph type="title"/>
          </p:nvPr>
        </p:nvSpPr>
        <p:spPr/>
        <p:txBody>
          <a:bodyPr/>
          <a:lstStyle/>
          <a:p>
            <a:r>
              <a:rPr lang="en-US" altLang="zh-CN" dirty="0"/>
              <a:t>Other</a:t>
            </a:r>
            <a:r>
              <a:rPr lang="zh-CN" altLang="en-US" dirty="0"/>
              <a:t> </a:t>
            </a:r>
            <a:r>
              <a:rPr lang="en-US" altLang="zh-CN" dirty="0"/>
              <a:t>tools</a:t>
            </a:r>
            <a:endParaRPr lang="en-US" dirty="0"/>
          </a:p>
        </p:txBody>
      </p:sp>
      <p:sp>
        <p:nvSpPr>
          <p:cNvPr id="3" name="Content Placeholder 2">
            <a:extLst>
              <a:ext uri="{FF2B5EF4-FFF2-40B4-BE49-F238E27FC236}">
                <a16:creationId xmlns:a16="http://schemas.microsoft.com/office/drawing/2014/main" id="{330AFD73-ECEC-1D4B-95C1-E2F39E37D1F6}"/>
              </a:ext>
            </a:extLst>
          </p:cNvPr>
          <p:cNvSpPr>
            <a:spLocks noGrp="1"/>
          </p:cNvSpPr>
          <p:nvPr>
            <p:ph idx="1"/>
          </p:nvPr>
        </p:nvSpPr>
        <p:spPr/>
        <p:txBody>
          <a:bodyPr/>
          <a:lstStyle/>
          <a:p>
            <a:r>
              <a:rPr lang="en-US" dirty="0"/>
              <a:t>We used </a:t>
            </a:r>
            <a:r>
              <a:rPr lang="en-US" dirty="0" err="1"/>
              <a:t>SimpleCov</a:t>
            </a:r>
            <a:r>
              <a:rPr lang="en-US" dirty="0"/>
              <a:t> to analyze our code. </a:t>
            </a:r>
            <a:r>
              <a:rPr lang="en-US" dirty="0" err="1"/>
              <a:t>SimpleCov</a:t>
            </a:r>
            <a:r>
              <a:rPr lang="en-US" dirty="0"/>
              <a:t> automatically tests our project and generates test results reports, thus we could easily know the coverage across our test suites.</a:t>
            </a:r>
          </a:p>
        </p:txBody>
      </p:sp>
    </p:spTree>
    <p:extLst>
      <p:ext uri="{BB962C8B-B14F-4D97-AF65-F5344CB8AC3E}">
        <p14:creationId xmlns:p14="http://schemas.microsoft.com/office/powerpoint/2010/main" val="264843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solidFill>
                  <a:schemeClr val="bg1">
                    <a:lumMod val="75000"/>
                  </a:schemeClr>
                </a:solidFill>
              </a:rPr>
              <a:t>Customer requirement</a:t>
            </a:r>
          </a:p>
          <a:p>
            <a:r>
              <a:rPr lang="en-US" dirty="0">
                <a:solidFill>
                  <a:schemeClr val="bg1">
                    <a:lumMod val="75000"/>
                  </a:schemeClr>
                </a:solidFill>
              </a:rPr>
              <a:t>Brief description of the project</a:t>
            </a:r>
          </a:p>
          <a:p>
            <a:r>
              <a:rPr lang="en-US" dirty="0">
                <a:solidFill>
                  <a:schemeClr val="bg1">
                    <a:lumMod val="75000"/>
                  </a:schemeClr>
                </a:solidFill>
              </a:rPr>
              <a:t>User stories</a:t>
            </a:r>
          </a:p>
          <a:p>
            <a:r>
              <a:rPr lang="en-US" altLang="zh-CN" dirty="0">
                <a:solidFill>
                  <a:schemeClr val="bg1">
                    <a:lumMod val="75000"/>
                  </a:schemeClr>
                </a:solidFill>
              </a:rPr>
              <a:t>BDD</a:t>
            </a:r>
            <a:r>
              <a:rPr lang="zh-CN" altLang="en-US" dirty="0">
                <a:solidFill>
                  <a:schemeClr val="bg1">
                    <a:lumMod val="75000"/>
                  </a:schemeClr>
                </a:solidFill>
              </a:rPr>
              <a:t> </a:t>
            </a:r>
            <a:r>
              <a:rPr lang="en-US" altLang="zh-CN" dirty="0">
                <a:solidFill>
                  <a:schemeClr val="bg1">
                    <a:lumMod val="75000"/>
                  </a:schemeClr>
                </a:solidFill>
              </a:rPr>
              <a:t>&amp;</a:t>
            </a:r>
            <a:r>
              <a:rPr lang="zh-CN" altLang="en-US" dirty="0">
                <a:solidFill>
                  <a:schemeClr val="bg1">
                    <a:lumMod val="75000"/>
                  </a:schemeClr>
                </a:solidFill>
              </a:rPr>
              <a:t> </a:t>
            </a:r>
            <a:r>
              <a:rPr lang="en-US" altLang="zh-CN" dirty="0">
                <a:solidFill>
                  <a:schemeClr val="bg1">
                    <a:lumMod val="75000"/>
                  </a:schemeClr>
                </a:solidFill>
              </a:rPr>
              <a:t>TDD</a:t>
            </a:r>
            <a:r>
              <a:rPr lang="zh-CN" altLang="en-US" dirty="0">
                <a:solidFill>
                  <a:schemeClr val="bg1">
                    <a:lumMod val="75000"/>
                  </a:schemeClr>
                </a:solidFill>
              </a:rPr>
              <a:t> </a:t>
            </a:r>
            <a:r>
              <a:rPr lang="en-US" altLang="zh-CN" dirty="0">
                <a:solidFill>
                  <a:schemeClr val="bg1">
                    <a:lumMod val="75000"/>
                  </a:schemeClr>
                </a:solidFill>
              </a:rPr>
              <a:t>process</a:t>
            </a:r>
          </a:p>
          <a:p>
            <a:r>
              <a:rPr lang="en-US" altLang="zh-CN" dirty="0">
                <a:solidFill>
                  <a:schemeClr val="bg1">
                    <a:lumMod val="75000"/>
                  </a:schemeClr>
                </a:solidFill>
              </a:rPr>
              <a:t>Issues</a:t>
            </a:r>
            <a:r>
              <a:rPr lang="zh-CN" altLang="en-US" dirty="0">
                <a:solidFill>
                  <a:schemeClr val="bg1">
                    <a:lumMod val="75000"/>
                  </a:schemeClr>
                </a:solidFill>
              </a:rPr>
              <a:t> </a:t>
            </a:r>
            <a:r>
              <a:rPr lang="en-US" altLang="zh-CN" dirty="0">
                <a:solidFill>
                  <a:schemeClr val="bg1">
                    <a:lumMod val="75000"/>
                  </a:schemeClr>
                </a:solidFill>
              </a:rPr>
              <a:t>we</a:t>
            </a:r>
            <a:r>
              <a:rPr lang="zh-CN" altLang="en-US" dirty="0">
                <a:solidFill>
                  <a:schemeClr val="bg1">
                    <a:lumMod val="75000"/>
                  </a:schemeClr>
                </a:solidFill>
              </a:rPr>
              <a:t> </a:t>
            </a:r>
            <a:r>
              <a:rPr lang="en-US" altLang="zh-CN" dirty="0">
                <a:solidFill>
                  <a:schemeClr val="bg1">
                    <a:lumMod val="75000"/>
                  </a:schemeClr>
                </a:solidFill>
              </a:rPr>
              <a:t>met</a:t>
            </a:r>
          </a:p>
          <a:p>
            <a:r>
              <a:rPr lang="en-US" altLang="zh-CN" dirty="0">
                <a:solidFill>
                  <a:schemeClr val="bg1">
                    <a:lumMod val="75000"/>
                  </a:schemeClr>
                </a:solidFill>
              </a:rPr>
              <a:t>Other</a:t>
            </a:r>
            <a:r>
              <a:rPr lang="zh-CN" altLang="en-US" dirty="0">
                <a:solidFill>
                  <a:schemeClr val="bg1">
                    <a:lumMod val="75000"/>
                  </a:schemeClr>
                </a:solidFill>
              </a:rPr>
              <a:t> </a:t>
            </a:r>
            <a:r>
              <a:rPr lang="en-US" altLang="zh-CN" dirty="0">
                <a:solidFill>
                  <a:schemeClr val="bg1">
                    <a:lumMod val="75000"/>
                  </a:schemeClr>
                </a:solidFill>
              </a:rPr>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2051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a:xfrm>
            <a:off x="457200" y="274638"/>
            <a:ext cx="8229600" cy="1143000"/>
          </a:xfrm>
        </p:spPr>
        <p:txBody>
          <a:bodyPr anchor="ct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sz="half" idx="1"/>
          </p:nvPr>
        </p:nvSpPr>
        <p:spPr>
          <a:xfrm>
            <a:off x="457200" y="1600200"/>
            <a:ext cx="4038600" cy="4309021"/>
          </a:xfrm>
        </p:spPr>
        <p:txBody>
          <a:bodyPr>
            <a:normAutofit/>
          </a:bodyPr>
          <a:lstStyle/>
          <a:p>
            <a:r>
              <a:rPr lang="en-US" dirty="0"/>
              <a:t>Home page</a:t>
            </a:r>
          </a:p>
          <a:p>
            <a:endParaRPr lang="en-US" dirty="0"/>
          </a:p>
        </p:txBody>
      </p:sp>
      <p:pic>
        <p:nvPicPr>
          <p:cNvPr id="4" name="Picture 3">
            <a:extLst>
              <a:ext uri="{FF2B5EF4-FFF2-40B4-BE49-F238E27FC236}">
                <a16:creationId xmlns:a16="http://schemas.microsoft.com/office/drawing/2014/main" id="{6AAC739E-38ED-DB4F-8AB5-ECD5213E4AC6}"/>
              </a:ext>
            </a:extLst>
          </p:cNvPr>
          <p:cNvPicPr>
            <a:picLocks noChangeAspect="1"/>
          </p:cNvPicPr>
          <p:nvPr/>
        </p:nvPicPr>
        <p:blipFill>
          <a:blip r:embed="rId2"/>
          <a:stretch>
            <a:fillRect/>
          </a:stretch>
        </p:blipFill>
        <p:spPr>
          <a:xfrm>
            <a:off x="918248" y="2201578"/>
            <a:ext cx="7307504" cy="3562407"/>
          </a:xfrm>
          <a:prstGeom prst="rect">
            <a:avLst/>
          </a:prstGeom>
          <a:noFill/>
        </p:spPr>
      </p:pic>
    </p:spTree>
    <p:extLst>
      <p:ext uri="{BB962C8B-B14F-4D97-AF65-F5344CB8AC3E}">
        <p14:creationId xmlns:p14="http://schemas.microsoft.com/office/powerpoint/2010/main" val="18136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t>Customer requirement</a:t>
            </a:r>
          </a:p>
          <a:p>
            <a:r>
              <a:rPr lang="en-US" dirty="0"/>
              <a:t>Brief description of the project</a:t>
            </a:r>
          </a:p>
          <a:p>
            <a:r>
              <a:rPr lang="en-US" dirty="0"/>
              <a:t>User stories</a:t>
            </a:r>
          </a:p>
          <a:p>
            <a:r>
              <a:rPr lang="en-US" altLang="zh-CN" dirty="0"/>
              <a:t>BDD</a:t>
            </a:r>
            <a:r>
              <a:rPr lang="zh-CN" altLang="en-US" dirty="0"/>
              <a:t> </a:t>
            </a:r>
            <a:r>
              <a:rPr lang="en-US" altLang="zh-CN" dirty="0"/>
              <a:t>&amp;</a:t>
            </a:r>
            <a:r>
              <a:rPr lang="zh-CN" altLang="en-US" dirty="0"/>
              <a:t> </a:t>
            </a:r>
            <a:r>
              <a:rPr lang="en-US" altLang="zh-CN" dirty="0"/>
              <a:t>TDD</a:t>
            </a:r>
            <a:r>
              <a:rPr lang="zh-CN" altLang="en-US" dirty="0"/>
              <a:t> </a:t>
            </a:r>
            <a:r>
              <a:rPr lang="en-US" altLang="zh-CN" dirty="0"/>
              <a:t>process</a:t>
            </a:r>
          </a:p>
          <a:p>
            <a:r>
              <a:rPr lang="en-US" altLang="zh-CN" dirty="0"/>
              <a:t>Issues</a:t>
            </a:r>
            <a:r>
              <a:rPr lang="zh-CN" altLang="en-US" dirty="0"/>
              <a:t> </a:t>
            </a:r>
            <a:r>
              <a:rPr lang="en-US" altLang="zh-CN" dirty="0"/>
              <a:t>we</a:t>
            </a:r>
            <a:r>
              <a:rPr lang="zh-CN" altLang="en-US" dirty="0"/>
              <a:t> </a:t>
            </a:r>
            <a:r>
              <a:rPr lang="en-US" altLang="zh-CN" dirty="0"/>
              <a:t>met</a:t>
            </a:r>
          </a:p>
          <a:p>
            <a:r>
              <a:rPr lang="en-US" altLang="zh-CN" dirty="0"/>
              <a:t>Other</a:t>
            </a:r>
            <a:r>
              <a:rPr lang="zh-CN" altLang="en-US" dirty="0"/>
              <a:t> </a:t>
            </a:r>
            <a:r>
              <a:rPr lang="en-US" altLang="zh-CN" dirty="0"/>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1425587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dirty="0"/>
              <a:t>Sign up</a:t>
            </a:r>
          </a:p>
        </p:txBody>
      </p:sp>
      <p:pic>
        <p:nvPicPr>
          <p:cNvPr id="4" name="Picture 3">
            <a:extLst>
              <a:ext uri="{FF2B5EF4-FFF2-40B4-BE49-F238E27FC236}">
                <a16:creationId xmlns:a16="http://schemas.microsoft.com/office/drawing/2014/main" id="{1BA78AB2-C1D8-5F40-8D58-467033291A42}"/>
              </a:ext>
            </a:extLst>
          </p:cNvPr>
          <p:cNvPicPr>
            <a:picLocks noChangeAspect="1"/>
          </p:cNvPicPr>
          <p:nvPr/>
        </p:nvPicPr>
        <p:blipFill>
          <a:blip r:embed="rId2"/>
          <a:stretch>
            <a:fillRect/>
          </a:stretch>
        </p:blipFill>
        <p:spPr>
          <a:xfrm>
            <a:off x="801974" y="2195817"/>
            <a:ext cx="7547547" cy="3631068"/>
          </a:xfrm>
          <a:prstGeom prst="rect">
            <a:avLst/>
          </a:prstGeom>
        </p:spPr>
      </p:pic>
    </p:spTree>
    <p:extLst>
      <p:ext uri="{BB962C8B-B14F-4D97-AF65-F5344CB8AC3E}">
        <p14:creationId xmlns:p14="http://schemas.microsoft.com/office/powerpoint/2010/main" val="248454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altLang="zh-CN" dirty="0"/>
              <a:t>Profile</a:t>
            </a:r>
            <a:r>
              <a:rPr lang="zh-CN" altLang="en-US" dirty="0"/>
              <a:t> </a:t>
            </a:r>
            <a:r>
              <a:rPr lang="en-US" altLang="zh-CN" dirty="0"/>
              <a:t>was</a:t>
            </a:r>
            <a:r>
              <a:rPr lang="zh-CN" altLang="en-US" dirty="0"/>
              <a:t> </a:t>
            </a:r>
            <a:r>
              <a:rPr lang="en-US" altLang="zh-CN" dirty="0"/>
              <a:t>created</a:t>
            </a:r>
            <a:r>
              <a:rPr lang="zh-CN" altLang="en-US" dirty="0"/>
              <a:t> </a:t>
            </a:r>
            <a:r>
              <a:rPr lang="en-US" altLang="zh-CN" dirty="0"/>
              <a:t>successfully</a:t>
            </a:r>
          </a:p>
          <a:p>
            <a:endParaRPr lang="en-US" dirty="0"/>
          </a:p>
        </p:txBody>
      </p:sp>
      <p:pic>
        <p:nvPicPr>
          <p:cNvPr id="5" name="Picture 4">
            <a:extLst>
              <a:ext uri="{FF2B5EF4-FFF2-40B4-BE49-F238E27FC236}">
                <a16:creationId xmlns:a16="http://schemas.microsoft.com/office/drawing/2014/main" id="{3724B3CB-171A-184A-AB52-33C9E683219D}"/>
              </a:ext>
            </a:extLst>
          </p:cNvPr>
          <p:cNvPicPr>
            <a:picLocks noChangeAspect="1"/>
          </p:cNvPicPr>
          <p:nvPr/>
        </p:nvPicPr>
        <p:blipFill>
          <a:blip r:embed="rId2"/>
          <a:stretch>
            <a:fillRect/>
          </a:stretch>
        </p:blipFill>
        <p:spPr>
          <a:xfrm>
            <a:off x="921895" y="2112916"/>
            <a:ext cx="7764905" cy="3788965"/>
          </a:xfrm>
          <a:prstGeom prst="rect">
            <a:avLst/>
          </a:prstGeom>
        </p:spPr>
      </p:pic>
    </p:spTree>
    <p:extLst>
      <p:ext uri="{BB962C8B-B14F-4D97-AF65-F5344CB8AC3E}">
        <p14:creationId xmlns:p14="http://schemas.microsoft.com/office/powerpoint/2010/main" val="193172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post</a:t>
            </a:r>
          </a:p>
          <a:p>
            <a:endParaRPr lang="en-US" dirty="0"/>
          </a:p>
        </p:txBody>
      </p:sp>
      <p:pic>
        <p:nvPicPr>
          <p:cNvPr id="4" name="Picture 3">
            <a:extLst>
              <a:ext uri="{FF2B5EF4-FFF2-40B4-BE49-F238E27FC236}">
                <a16:creationId xmlns:a16="http://schemas.microsoft.com/office/drawing/2014/main" id="{363EE5F8-6440-6E4C-9834-D6412B32AEB8}"/>
              </a:ext>
            </a:extLst>
          </p:cNvPr>
          <p:cNvPicPr>
            <a:picLocks noChangeAspect="1"/>
          </p:cNvPicPr>
          <p:nvPr/>
        </p:nvPicPr>
        <p:blipFill>
          <a:blip r:embed="rId2"/>
          <a:stretch>
            <a:fillRect/>
          </a:stretch>
        </p:blipFill>
        <p:spPr>
          <a:xfrm>
            <a:off x="682052" y="2122283"/>
            <a:ext cx="7712440" cy="3756093"/>
          </a:xfrm>
          <a:prstGeom prst="rect">
            <a:avLst/>
          </a:prstGeom>
        </p:spPr>
      </p:pic>
    </p:spTree>
    <p:extLst>
      <p:ext uri="{BB962C8B-B14F-4D97-AF65-F5344CB8AC3E}">
        <p14:creationId xmlns:p14="http://schemas.microsoft.com/office/powerpoint/2010/main" val="85257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altLang="zh-CN" dirty="0"/>
              <a:t>Post</a:t>
            </a:r>
            <a:r>
              <a:rPr lang="zh-CN" altLang="en-US" dirty="0"/>
              <a:t> </a:t>
            </a:r>
            <a:r>
              <a:rPr lang="en-US" altLang="zh-CN" dirty="0"/>
              <a:t>was</a:t>
            </a:r>
            <a:r>
              <a:rPr lang="zh-CN" altLang="en-US" dirty="0"/>
              <a:t> </a:t>
            </a:r>
            <a:r>
              <a:rPr lang="en-US" altLang="zh-CN" dirty="0"/>
              <a:t>created</a:t>
            </a:r>
            <a:r>
              <a:rPr lang="zh-CN" altLang="en-US" dirty="0"/>
              <a:t> </a:t>
            </a:r>
            <a:r>
              <a:rPr lang="en-US" altLang="zh-CN" dirty="0"/>
              <a:t>successfully</a:t>
            </a:r>
          </a:p>
          <a:p>
            <a:endParaRPr lang="en-US" dirty="0"/>
          </a:p>
        </p:txBody>
      </p:sp>
      <p:pic>
        <p:nvPicPr>
          <p:cNvPr id="4" name="Picture 3">
            <a:extLst>
              <a:ext uri="{FF2B5EF4-FFF2-40B4-BE49-F238E27FC236}">
                <a16:creationId xmlns:a16="http://schemas.microsoft.com/office/drawing/2014/main" id="{C72C2864-7306-AD4C-986A-211E2E26FB77}"/>
              </a:ext>
            </a:extLst>
          </p:cNvPr>
          <p:cNvPicPr>
            <a:picLocks noChangeAspect="1"/>
          </p:cNvPicPr>
          <p:nvPr/>
        </p:nvPicPr>
        <p:blipFill>
          <a:blip r:embed="rId2"/>
          <a:stretch>
            <a:fillRect/>
          </a:stretch>
        </p:blipFill>
        <p:spPr>
          <a:xfrm>
            <a:off x="728896" y="2158423"/>
            <a:ext cx="7686207" cy="3743458"/>
          </a:xfrm>
          <a:prstGeom prst="rect">
            <a:avLst/>
          </a:prstGeom>
        </p:spPr>
      </p:pic>
    </p:spTree>
    <p:extLst>
      <p:ext uri="{BB962C8B-B14F-4D97-AF65-F5344CB8AC3E}">
        <p14:creationId xmlns:p14="http://schemas.microsoft.com/office/powerpoint/2010/main" val="296189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altLang="zh-CN" dirty="0"/>
              <a:t>Show</a:t>
            </a:r>
            <a:r>
              <a:rPr lang="zh-CN" altLang="en-US" dirty="0"/>
              <a:t> </a:t>
            </a:r>
            <a:r>
              <a:rPr lang="en-US" altLang="zh-CN" dirty="0"/>
              <a:t>posts</a:t>
            </a:r>
          </a:p>
          <a:p>
            <a:endParaRPr lang="en-US" dirty="0"/>
          </a:p>
        </p:txBody>
      </p:sp>
      <p:pic>
        <p:nvPicPr>
          <p:cNvPr id="4" name="Picture 3">
            <a:extLst>
              <a:ext uri="{FF2B5EF4-FFF2-40B4-BE49-F238E27FC236}">
                <a16:creationId xmlns:a16="http://schemas.microsoft.com/office/drawing/2014/main" id="{63BE1DC9-65BD-8543-B6AD-07A7BBE47364}"/>
              </a:ext>
            </a:extLst>
          </p:cNvPr>
          <p:cNvPicPr>
            <a:picLocks noChangeAspect="1"/>
          </p:cNvPicPr>
          <p:nvPr/>
        </p:nvPicPr>
        <p:blipFill>
          <a:blip r:embed="rId2"/>
          <a:stretch>
            <a:fillRect/>
          </a:stretch>
        </p:blipFill>
        <p:spPr>
          <a:xfrm>
            <a:off x="972804" y="2121416"/>
            <a:ext cx="5352358" cy="4301681"/>
          </a:xfrm>
          <a:prstGeom prst="rect">
            <a:avLst/>
          </a:prstGeom>
        </p:spPr>
      </p:pic>
    </p:spTree>
    <p:extLst>
      <p:ext uri="{BB962C8B-B14F-4D97-AF65-F5344CB8AC3E}">
        <p14:creationId xmlns:p14="http://schemas.microsoft.com/office/powerpoint/2010/main" val="2477145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altLang="zh-CN" dirty="0"/>
              <a:t>Show</a:t>
            </a:r>
            <a:r>
              <a:rPr lang="zh-CN" altLang="en-US" dirty="0"/>
              <a:t> </a:t>
            </a:r>
            <a:r>
              <a:rPr lang="en-US" altLang="zh-CN" dirty="0"/>
              <a:t>tutors</a:t>
            </a:r>
          </a:p>
          <a:p>
            <a:endParaRPr lang="en-US" dirty="0"/>
          </a:p>
        </p:txBody>
      </p:sp>
      <p:pic>
        <p:nvPicPr>
          <p:cNvPr id="4" name="Picture 3">
            <a:extLst>
              <a:ext uri="{FF2B5EF4-FFF2-40B4-BE49-F238E27FC236}">
                <a16:creationId xmlns:a16="http://schemas.microsoft.com/office/drawing/2014/main" id="{1D0DB3D5-EAB3-AB46-A0A8-88B17DBE19D9}"/>
              </a:ext>
            </a:extLst>
          </p:cNvPr>
          <p:cNvPicPr>
            <a:picLocks noChangeAspect="1"/>
          </p:cNvPicPr>
          <p:nvPr/>
        </p:nvPicPr>
        <p:blipFill>
          <a:blip r:embed="rId2"/>
          <a:stretch>
            <a:fillRect/>
          </a:stretch>
        </p:blipFill>
        <p:spPr>
          <a:xfrm>
            <a:off x="457200" y="2167380"/>
            <a:ext cx="7424452" cy="4301682"/>
          </a:xfrm>
          <a:prstGeom prst="rect">
            <a:avLst/>
          </a:prstGeom>
        </p:spPr>
      </p:pic>
    </p:spTree>
    <p:extLst>
      <p:ext uri="{BB962C8B-B14F-4D97-AF65-F5344CB8AC3E}">
        <p14:creationId xmlns:p14="http://schemas.microsoft.com/office/powerpoint/2010/main" val="179853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195-CBD1-4D4E-B8BB-2CB1D0E42787}"/>
              </a:ext>
            </a:extLst>
          </p:cNvPr>
          <p:cNvSpPr>
            <a:spLocks noGrp="1"/>
          </p:cNvSpPr>
          <p:nvPr>
            <p:ph type="title"/>
          </p:nvPr>
        </p:nvSpPr>
        <p:spPr/>
        <p:txBody>
          <a:bodyPr>
            <a:normAutofit/>
          </a:bodyPr>
          <a:lstStyle/>
          <a:p>
            <a:r>
              <a:rPr lang="en-US" altLang="zh-CN" dirty="0"/>
              <a:t>Selected</a:t>
            </a:r>
            <a:r>
              <a:rPr lang="zh-CN" altLang="en-US" dirty="0"/>
              <a:t> </a:t>
            </a:r>
            <a:r>
              <a:rPr lang="en-US" altLang="zh-CN" dirty="0"/>
              <a:t>product</a:t>
            </a:r>
            <a:r>
              <a:rPr lang="zh-CN" altLang="en-US" dirty="0"/>
              <a:t> </a:t>
            </a:r>
            <a:r>
              <a:rPr lang="en-US" altLang="zh-CN" dirty="0"/>
              <a:t>display</a:t>
            </a:r>
            <a:endParaRPr lang="en-US" dirty="0"/>
          </a:p>
        </p:txBody>
      </p:sp>
      <p:sp>
        <p:nvSpPr>
          <p:cNvPr id="3" name="Content Placeholder 2">
            <a:extLst>
              <a:ext uri="{FF2B5EF4-FFF2-40B4-BE49-F238E27FC236}">
                <a16:creationId xmlns:a16="http://schemas.microsoft.com/office/drawing/2014/main" id="{73156A9C-E5A2-B743-9DCB-293B4ED11E5C}"/>
              </a:ext>
            </a:extLst>
          </p:cNvPr>
          <p:cNvSpPr>
            <a:spLocks noGrp="1"/>
          </p:cNvSpPr>
          <p:nvPr>
            <p:ph idx="1"/>
          </p:nvPr>
        </p:nvSpPr>
        <p:spPr/>
        <p:txBody>
          <a:bodyPr/>
          <a:lstStyle/>
          <a:p>
            <a:r>
              <a:rPr lang="en-US" altLang="zh-CN" dirty="0"/>
              <a:t>Search</a:t>
            </a:r>
            <a:r>
              <a:rPr lang="zh-CN" altLang="en-US" dirty="0"/>
              <a:t> </a:t>
            </a:r>
            <a:r>
              <a:rPr lang="en-US" altLang="zh-CN" dirty="0"/>
              <a:t>tutors</a:t>
            </a:r>
          </a:p>
          <a:p>
            <a:endParaRPr lang="en-US" dirty="0"/>
          </a:p>
        </p:txBody>
      </p:sp>
      <p:pic>
        <p:nvPicPr>
          <p:cNvPr id="4" name="Picture 3">
            <a:extLst>
              <a:ext uri="{FF2B5EF4-FFF2-40B4-BE49-F238E27FC236}">
                <a16:creationId xmlns:a16="http://schemas.microsoft.com/office/drawing/2014/main" id="{ECA6C5AD-52A7-3A49-BE40-AE183BF5726B}"/>
              </a:ext>
            </a:extLst>
          </p:cNvPr>
          <p:cNvPicPr>
            <a:picLocks noChangeAspect="1"/>
          </p:cNvPicPr>
          <p:nvPr/>
        </p:nvPicPr>
        <p:blipFill>
          <a:blip r:embed="rId2"/>
          <a:stretch>
            <a:fillRect/>
          </a:stretch>
        </p:blipFill>
        <p:spPr>
          <a:xfrm>
            <a:off x="457200" y="2257204"/>
            <a:ext cx="7907311" cy="2800605"/>
          </a:xfrm>
          <a:prstGeom prst="rect">
            <a:avLst/>
          </a:prstGeom>
        </p:spPr>
      </p:pic>
    </p:spTree>
    <p:extLst>
      <p:ext uri="{BB962C8B-B14F-4D97-AF65-F5344CB8AC3E}">
        <p14:creationId xmlns:p14="http://schemas.microsoft.com/office/powerpoint/2010/main" val="3516870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Thank</a:t>
            </a:r>
            <a:r>
              <a:rPr lang="zh-CN" altLang="en-US" dirty="0"/>
              <a:t> </a:t>
            </a:r>
            <a:r>
              <a:rPr lang="en-US" altLang="zh-CN" dirty="0"/>
              <a:t>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274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Customer</a:t>
            </a:r>
            <a:r>
              <a:rPr lang="zh-CN" altLang="en-US" dirty="0"/>
              <a:t> </a:t>
            </a:r>
            <a:r>
              <a:rPr lang="en-US" altLang="zh-CN" dirty="0"/>
              <a:t>Requirement</a:t>
            </a:r>
            <a:endParaRPr lang="en-US" dirty="0"/>
          </a:p>
        </p:txBody>
      </p:sp>
      <p:sp>
        <p:nvSpPr>
          <p:cNvPr id="3" name="Content Placeholder 2"/>
          <p:cNvSpPr>
            <a:spLocks noGrp="1"/>
          </p:cNvSpPr>
          <p:nvPr>
            <p:ph idx="1"/>
          </p:nvPr>
        </p:nvSpPr>
        <p:spPr/>
        <p:txBody>
          <a:bodyPr>
            <a:normAutofit/>
          </a:bodyPr>
          <a:lstStyle/>
          <a:p>
            <a:r>
              <a:rPr lang="en-US" dirty="0"/>
              <a:t>Based on the large demand for tutoring in this university of 55,000 undergraduate students, our customers want to build a web platform for a senior students to post tutoring information and for junior students to seek proper teachers in the website.</a:t>
            </a:r>
            <a:endParaRPr lang="en-US" altLang="zh-CN" dirty="0"/>
          </a:p>
        </p:txBody>
      </p:sp>
    </p:spTree>
    <p:extLst>
      <p:ext uri="{BB962C8B-B14F-4D97-AF65-F5344CB8AC3E}">
        <p14:creationId xmlns:p14="http://schemas.microsoft.com/office/powerpoint/2010/main" val="15206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solidFill>
                  <a:schemeClr val="bg1">
                    <a:lumMod val="75000"/>
                  </a:schemeClr>
                </a:solidFill>
              </a:rPr>
              <a:t>Customer requirement</a:t>
            </a:r>
          </a:p>
          <a:p>
            <a:r>
              <a:rPr lang="en-US" dirty="0"/>
              <a:t>Brief description of the project</a:t>
            </a:r>
          </a:p>
          <a:p>
            <a:r>
              <a:rPr lang="en-US" dirty="0"/>
              <a:t>User stories</a:t>
            </a:r>
          </a:p>
          <a:p>
            <a:r>
              <a:rPr lang="en-US" altLang="zh-CN" dirty="0"/>
              <a:t>BDD</a:t>
            </a:r>
            <a:r>
              <a:rPr lang="zh-CN" altLang="en-US" dirty="0"/>
              <a:t> </a:t>
            </a:r>
            <a:r>
              <a:rPr lang="en-US" altLang="zh-CN" dirty="0"/>
              <a:t>&amp;</a:t>
            </a:r>
            <a:r>
              <a:rPr lang="zh-CN" altLang="en-US" dirty="0"/>
              <a:t> </a:t>
            </a:r>
            <a:r>
              <a:rPr lang="en-US" altLang="zh-CN" dirty="0"/>
              <a:t>TDD</a:t>
            </a:r>
            <a:r>
              <a:rPr lang="zh-CN" altLang="en-US" dirty="0"/>
              <a:t> </a:t>
            </a:r>
            <a:r>
              <a:rPr lang="en-US" altLang="zh-CN" dirty="0"/>
              <a:t>process</a:t>
            </a:r>
          </a:p>
          <a:p>
            <a:r>
              <a:rPr lang="en-US" altLang="zh-CN" dirty="0"/>
              <a:t>Issues</a:t>
            </a:r>
            <a:r>
              <a:rPr lang="zh-CN" altLang="en-US" dirty="0"/>
              <a:t> </a:t>
            </a:r>
            <a:r>
              <a:rPr lang="en-US" altLang="zh-CN" dirty="0"/>
              <a:t>we</a:t>
            </a:r>
            <a:r>
              <a:rPr lang="zh-CN" altLang="en-US" dirty="0"/>
              <a:t> </a:t>
            </a:r>
            <a:r>
              <a:rPr lang="en-US" altLang="zh-CN" dirty="0"/>
              <a:t>met</a:t>
            </a:r>
          </a:p>
          <a:p>
            <a:r>
              <a:rPr lang="en-US" altLang="zh-CN" dirty="0"/>
              <a:t>Other</a:t>
            </a:r>
            <a:r>
              <a:rPr lang="zh-CN" altLang="en-US" dirty="0"/>
              <a:t> </a:t>
            </a:r>
            <a:r>
              <a:rPr lang="en-US" altLang="zh-CN" dirty="0"/>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362220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E3AE-1743-EF4B-9497-1FB010C75E91}"/>
              </a:ext>
            </a:extLst>
          </p:cNvPr>
          <p:cNvSpPr>
            <a:spLocks noGrp="1"/>
          </p:cNvSpPr>
          <p:nvPr>
            <p:ph type="title"/>
          </p:nvPr>
        </p:nvSpPr>
        <p:spPr/>
        <p:txBody>
          <a:bodyPr>
            <a:normAutofit fontScale="90000"/>
          </a:bodyPr>
          <a:lstStyle/>
          <a:p>
            <a:r>
              <a:rPr lang="en-US" altLang="zh-CN" dirty="0"/>
              <a:t>Brief</a:t>
            </a:r>
            <a:r>
              <a:rPr lang="zh-CN" altLang="en-US" dirty="0"/>
              <a:t> </a:t>
            </a:r>
            <a:r>
              <a:rPr lang="en-US" altLang="zh-CN" dirty="0"/>
              <a:t>description</a:t>
            </a:r>
            <a:r>
              <a:rPr lang="zh-CN" altLang="en-US" dirty="0"/>
              <a:t> </a:t>
            </a:r>
            <a:r>
              <a:rPr lang="en-US" altLang="zh-CN" dirty="0"/>
              <a:t>of</a:t>
            </a:r>
            <a:r>
              <a:rPr lang="zh-CN" altLang="en-US" dirty="0"/>
              <a:t> </a:t>
            </a:r>
            <a:r>
              <a:rPr lang="en-US" altLang="zh-CN" dirty="0"/>
              <a:t>the</a:t>
            </a:r>
            <a:r>
              <a:rPr lang="zh-CN" altLang="en-US" dirty="0"/>
              <a:t> </a:t>
            </a:r>
            <a:r>
              <a:rPr lang="en-US" altLang="zh-CN" dirty="0"/>
              <a:t>Project</a:t>
            </a:r>
            <a:endParaRPr lang="en-US" dirty="0"/>
          </a:p>
        </p:txBody>
      </p:sp>
      <p:sp>
        <p:nvSpPr>
          <p:cNvPr id="3" name="Content Placeholder 2">
            <a:extLst>
              <a:ext uri="{FF2B5EF4-FFF2-40B4-BE49-F238E27FC236}">
                <a16:creationId xmlns:a16="http://schemas.microsoft.com/office/drawing/2014/main" id="{C6D11C25-C34C-F642-850C-4FC91FDF7FEB}"/>
              </a:ext>
            </a:extLst>
          </p:cNvPr>
          <p:cNvSpPr>
            <a:spLocks noGrp="1"/>
          </p:cNvSpPr>
          <p:nvPr>
            <p:ph idx="1"/>
          </p:nvPr>
        </p:nvSpPr>
        <p:spPr/>
        <p:txBody>
          <a:bodyPr>
            <a:normAutofit fontScale="85000" lnSpcReduction="10000"/>
          </a:bodyPr>
          <a:lstStyle/>
          <a:p>
            <a:r>
              <a:rPr lang="en-US" dirty="0"/>
              <a:t>Students could register on our website as tutors and post their available tutoring courses. The post includes title, tutor major, available date, self-description, and price. Other students could search for tutors or posts that match their interests on our website. In the future, this application can be extended into broader fields like used things sales information, activities information centers where anything happens on that physical board.</a:t>
            </a:r>
            <a:br>
              <a:rPr lang="en-US" dirty="0"/>
            </a:br>
            <a:endParaRPr lang="en-US" dirty="0"/>
          </a:p>
        </p:txBody>
      </p:sp>
    </p:spTree>
    <p:extLst>
      <p:ext uri="{BB962C8B-B14F-4D97-AF65-F5344CB8AC3E}">
        <p14:creationId xmlns:p14="http://schemas.microsoft.com/office/powerpoint/2010/main" val="230450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24CE-64AB-4B49-A55B-CE94BB6343E9}"/>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2F6A6E1B-7DDD-6040-B368-D868E86CE2DD}"/>
              </a:ext>
            </a:extLst>
          </p:cNvPr>
          <p:cNvSpPr>
            <a:spLocks noGrp="1"/>
          </p:cNvSpPr>
          <p:nvPr>
            <p:ph idx="1"/>
          </p:nvPr>
        </p:nvSpPr>
        <p:spPr/>
        <p:txBody>
          <a:bodyPr/>
          <a:lstStyle/>
          <a:p>
            <a:r>
              <a:rPr lang="en-US" dirty="0">
                <a:solidFill>
                  <a:schemeClr val="bg1">
                    <a:lumMod val="75000"/>
                  </a:schemeClr>
                </a:solidFill>
              </a:rPr>
              <a:t>Customer requirement</a:t>
            </a:r>
          </a:p>
          <a:p>
            <a:r>
              <a:rPr lang="en-US" dirty="0">
                <a:solidFill>
                  <a:schemeClr val="bg1">
                    <a:lumMod val="75000"/>
                  </a:schemeClr>
                </a:solidFill>
              </a:rPr>
              <a:t>Brief description of the project</a:t>
            </a:r>
          </a:p>
          <a:p>
            <a:r>
              <a:rPr lang="en-US" dirty="0"/>
              <a:t>User stories</a:t>
            </a:r>
          </a:p>
          <a:p>
            <a:r>
              <a:rPr lang="en-US" altLang="zh-CN" dirty="0"/>
              <a:t>BDD</a:t>
            </a:r>
            <a:r>
              <a:rPr lang="zh-CN" altLang="en-US" dirty="0"/>
              <a:t> </a:t>
            </a:r>
            <a:r>
              <a:rPr lang="en-US" altLang="zh-CN" dirty="0"/>
              <a:t>&amp;</a:t>
            </a:r>
            <a:r>
              <a:rPr lang="zh-CN" altLang="en-US" dirty="0"/>
              <a:t> </a:t>
            </a:r>
            <a:r>
              <a:rPr lang="en-US" altLang="zh-CN" dirty="0"/>
              <a:t>TDD</a:t>
            </a:r>
            <a:r>
              <a:rPr lang="zh-CN" altLang="en-US" dirty="0"/>
              <a:t> </a:t>
            </a:r>
            <a:r>
              <a:rPr lang="en-US" altLang="zh-CN" dirty="0"/>
              <a:t>process</a:t>
            </a:r>
          </a:p>
          <a:p>
            <a:r>
              <a:rPr lang="en-US" altLang="zh-CN" dirty="0"/>
              <a:t>Issues</a:t>
            </a:r>
            <a:r>
              <a:rPr lang="zh-CN" altLang="en-US" dirty="0"/>
              <a:t> </a:t>
            </a:r>
            <a:r>
              <a:rPr lang="en-US" altLang="zh-CN" dirty="0"/>
              <a:t>we</a:t>
            </a:r>
            <a:r>
              <a:rPr lang="zh-CN" altLang="en-US" dirty="0"/>
              <a:t> </a:t>
            </a:r>
            <a:r>
              <a:rPr lang="en-US" altLang="zh-CN" dirty="0"/>
              <a:t>met</a:t>
            </a:r>
          </a:p>
          <a:p>
            <a:r>
              <a:rPr lang="en-US" altLang="zh-CN" dirty="0"/>
              <a:t>Other</a:t>
            </a:r>
            <a:r>
              <a:rPr lang="zh-CN" altLang="en-US" dirty="0"/>
              <a:t> </a:t>
            </a:r>
            <a:r>
              <a:rPr lang="en-US" altLang="zh-CN" dirty="0"/>
              <a:t>tools</a:t>
            </a:r>
          </a:p>
          <a:p>
            <a:r>
              <a:rPr lang="en-US" altLang="zh-CN" dirty="0"/>
              <a:t>Selected</a:t>
            </a:r>
            <a:r>
              <a:rPr lang="zh-CN" altLang="en-US" dirty="0"/>
              <a:t> </a:t>
            </a:r>
            <a:r>
              <a:rPr lang="en-US" altLang="zh-CN" dirty="0"/>
              <a:t>product</a:t>
            </a:r>
            <a:r>
              <a:rPr lang="zh-CN" altLang="en-US" dirty="0"/>
              <a:t> </a:t>
            </a:r>
            <a:r>
              <a:rPr lang="en-US" altLang="zh-CN" dirty="0"/>
              <a:t>display</a:t>
            </a:r>
          </a:p>
          <a:p>
            <a:endParaRPr lang="en-US" dirty="0"/>
          </a:p>
          <a:p>
            <a:endParaRPr lang="en-US" dirty="0"/>
          </a:p>
          <a:p>
            <a:endParaRPr lang="en-US" dirty="0"/>
          </a:p>
        </p:txBody>
      </p:sp>
    </p:spTree>
    <p:extLst>
      <p:ext uri="{BB962C8B-B14F-4D97-AF65-F5344CB8AC3E}">
        <p14:creationId xmlns:p14="http://schemas.microsoft.com/office/powerpoint/2010/main" val="161064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EA9A-97A8-7A4E-8E98-7C7112C8288A}"/>
              </a:ext>
            </a:extLst>
          </p:cNvPr>
          <p:cNvSpPr>
            <a:spLocks noGrp="1"/>
          </p:cNvSpPr>
          <p:nvPr>
            <p:ph type="title"/>
          </p:nvPr>
        </p:nvSpPr>
        <p:spPr/>
        <p:txBody>
          <a:bodyPr/>
          <a:lstStyle/>
          <a:p>
            <a:r>
              <a:rPr lang="en-US" altLang="zh-CN" dirty="0"/>
              <a:t>User</a:t>
            </a:r>
            <a:r>
              <a:rPr lang="zh-CN" altLang="en-US" dirty="0"/>
              <a:t> </a:t>
            </a:r>
            <a:r>
              <a:rPr lang="en-US" altLang="zh-CN" dirty="0"/>
              <a:t>Stories</a:t>
            </a:r>
            <a:endParaRPr lang="en-US" dirty="0"/>
          </a:p>
        </p:txBody>
      </p:sp>
      <p:sp>
        <p:nvSpPr>
          <p:cNvPr id="3" name="Content Placeholder 2">
            <a:extLst>
              <a:ext uri="{FF2B5EF4-FFF2-40B4-BE49-F238E27FC236}">
                <a16:creationId xmlns:a16="http://schemas.microsoft.com/office/drawing/2014/main" id="{3B701D7D-401E-AC41-9C20-E07640AEBD65}"/>
              </a:ext>
            </a:extLst>
          </p:cNvPr>
          <p:cNvSpPr>
            <a:spLocks noGrp="1"/>
          </p:cNvSpPr>
          <p:nvPr>
            <p:ph idx="1"/>
          </p:nvPr>
        </p:nvSpPr>
        <p:spPr/>
        <p:txBody>
          <a:bodyPr/>
          <a:lstStyle/>
          <a:p>
            <a:pPr marL="0" indent="0">
              <a:buNone/>
            </a:pPr>
            <a:r>
              <a:rPr lang="en-US" altLang="zh-CN" dirty="0"/>
              <a:t>–</a:t>
            </a:r>
            <a:r>
              <a:rPr lang="zh-CN" altLang="en-US" dirty="0"/>
              <a:t> </a:t>
            </a:r>
            <a:r>
              <a:rPr lang="en-US" altLang="zh-CN" dirty="0"/>
              <a:t>User</a:t>
            </a:r>
            <a:r>
              <a:rPr lang="zh-CN" altLang="en-US" dirty="0"/>
              <a:t> </a:t>
            </a:r>
            <a:r>
              <a:rPr lang="en-US" altLang="zh-CN" dirty="0"/>
              <a:t>signup</a:t>
            </a:r>
          </a:p>
          <a:p>
            <a:pPr marL="0" indent="0">
              <a:buNone/>
            </a:pPr>
            <a:r>
              <a:rPr lang="en-US" altLang="zh-CN" dirty="0"/>
              <a:t>As</a:t>
            </a:r>
            <a:r>
              <a:rPr lang="zh-CN" altLang="en-US" dirty="0"/>
              <a:t> </a:t>
            </a:r>
            <a:r>
              <a:rPr lang="en-US" altLang="zh-CN" dirty="0"/>
              <a:t>a</a:t>
            </a:r>
            <a:r>
              <a:rPr lang="zh-CN" altLang="en-US" dirty="0"/>
              <a:t> </a:t>
            </a:r>
            <a:r>
              <a:rPr lang="en-US" altLang="zh-CN" dirty="0"/>
              <a:t>student</a:t>
            </a:r>
          </a:p>
          <a:p>
            <a:pPr marL="514350" indent="-514350">
              <a:buAutoNum type="arabicPeriod"/>
            </a:pPr>
            <a:r>
              <a:rPr lang="en-US" altLang="zh-CN" dirty="0"/>
              <a:t>I</a:t>
            </a:r>
            <a:r>
              <a:rPr lang="zh-CN" altLang="en-US" dirty="0"/>
              <a:t> </a:t>
            </a:r>
            <a:r>
              <a:rPr lang="en-US" altLang="zh-CN" dirty="0"/>
              <a:t>want</a:t>
            </a:r>
            <a:r>
              <a:rPr lang="zh-CN" altLang="en-US" dirty="0"/>
              <a:t> </a:t>
            </a:r>
            <a:r>
              <a:rPr lang="en-US" altLang="zh-CN" dirty="0"/>
              <a:t>to</a:t>
            </a:r>
            <a:r>
              <a:rPr lang="zh-CN" altLang="en-US" dirty="0"/>
              <a:t> </a:t>
            </a:r>
            <a:r>
              <a:rPr lang="en-US" altLang="zh-CN" dirty="0"/>
              <a:t>sign</a:t>
            </a:r>
            <a:r>
              <a:rPr lang="zh-CN" altLang="en-US" dirty="0"/>
              <a:t> </a:t>
            </a:r>
            <a:r>
              <a:rPr lang="en-US" altLang="zh-CN" dirty="0"/>
              <a:t>up</a:t>
            </a:r>
            <a:r>
              <a:rPr lang="zh-CN" altLang="en-US" dirty="0"/>
              <a:t> </a:t>
            </a:r>
            <a:r>
              <a:rPr lang="en-US" altLang="zh-CN" dirty="0"/>
              <a:t>as</a:t>
            </a:r>
            <a:r>
              <a:rPr lang="zh-CN" altLang="en-US" dirty="0"/>
              <a:t> </a:t>
            </a:r>
            <a:r>
              <a:rPr lang="en-US" altLang="zh-CN" dirty="0"/>
              <a:t>a</a:t>
            </a:r>
            <a:r>
              <a:rPr lang="zh-CN" altLang="en-US" dirty="0"/>
              <a:t> </a:t>
            </a:r>
            <a:r>
              <a:rPr lang="en-US" altLang="zh-CN" dirty="0"/>
              <a:t>tutor.</a:t>
            </a:r>
          </a:p>
          <a:p>
            <a:pPr marL="514350" indent="-514350">
              <a:buAutoNum type="arabicPeriod"/>
            </a:pPr>
            <a:r>
              <a:rPr lang="en-US" altLang="zh-CN" dirty="0"/>
              <a:t>I want to be added to the database and displayed on the home page.</a:t>
            </a:r>
          </a:p>
        </p:txBody>
      </p:sp>
    </p:spTree>
    <p:extLst>
      <p:ext uri="{BB962C8B-B14F-4D97-AF65-F5344CB8AC3E}">
        <p14:creationId xmlns:p14="http://schemas.microsoft.com/office/powerpoint/2010/main" val="91827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FCB9-EB9C-1F45-9E40-2F7EE52A636A}"/>
              </a:ext>
            </a:extLst>
          </p:cNvPr>
          <p:cNvSpPr>
            <a:spLocks noGrp="1"/>
          </p:cNvSpPr>
          <p:nvPr>
            <p:ph type="title"/>
          </p:nvPr>
        </p:nvSpPr>
        <p:spPr/>
        <p:txBody>
          <a:bodyPr>
            <a:normAutofit/>
          </a:bodyPr>
          <a:lstStyle/>
          <a:p>
            <a:r>
              <a:rPr lang="en-US" altLang="zh-CN" dirty="0"/>
              <a:t>User</a:t>
            </a:r>
            <a:r>
              <a:rPr lang="zh-CN" altLang="en-US" dirty="0"/>
              <a:t> </a:t>
            </a:r>
            <a:r>
              <a:rPr lang="en-US" altLang="zh-CN" dirty="0"/>
              <a:t>Stories</a:t>
            </a:r>
            <a:endParaRPr lang="en-US" dirty="0"/>
          </a:p>
        </p:txBody>
      </p:sp>
      <p:sp>
        <p:nvSpPr>
          <p:cNvPr id="3" name="Content Placeholder 2">
            <a:extLst>
              <a:ext uri="{FF2B5EF4-FFF2-40B4-BE49-F238E27FC236}">
                <a16:creationId xmlns:a16="http://schemas.microsoft.com/office/drawing/2014/main" id="{0483F543-8478-494D-BD05-F692DA97986A}"/>
              </a:ext>
            </a:extLst>
          </p:cNvPr>
          <p:cNvSpPr>
            <a:spLocks noGrp="1"/>
          </p:cNvSpPr>
          <p:nvPr>
            <p:ph idx="1"/>
          </p:nvPr>
        </p:nvSpPr>
        <p:spPr/>
        <p:txBody>
          <a:bodyPr/>
          <a:lstStyle/>
          <a:p>
            <a:pPr marL="0" indent="0">
              <a:buNone/>
            </a:pPr>
            <a:r>
              <a:rPr lang="en-US" altLang="zh-CN" dirty="0"/>
              <a:t>–</a:t>
            </a:r>
            <a:r>
              <a:rPr lang="zh-CN" altLang="en-US" dirty="0"/>
              <a:t> </a:t>
            </a:r>
            <a:r>
              <a:rPr lang="en-US" altLang="zh-CN" dirty="0"/>
              <a:t>User</a:t>
            </a:r>
            <a:r>
              <a:rPr lang="zh-CN" altLang="en-US" dirty="0"/>
              <a:t> </a:t>
            </a:r>
            <a:r>
              <a:rPr lang="en-US" altLang="zh-CN" dirty="0"/>
              <a:t>profile</a:t>
            </a:r>
            <a:r>
              <a:rPr lang="zh-CN" altLang="en-US" dirty="0"/>
              <a:t> </a:t>
            </a:r>
            <a:r>
              <a:rPr lang="en-US" altLang="zh-CN" dirty="0"/>
              <a:t>edit</a:t>
            </a:r>
          </a:p>
          <a:p>
            <a:pPr marL="0" indent="0">
              <a:buNone/>
            </a:pPr>
            <a:r>
              <a:rPr lang="en-US" altLang="zh-CN" dirty="0"/>
              <a:t>As</a:t>
            </a:r>
            <a:r>
              <a:rPr lang="zh-CN" altLang="en-US" dirty="0"/>
              <a:t> </a:t>
            </a:r>
            <a:r>
              <a:rPr lang="en-US" altLang="zh-CN" dirty="0"/>
              <a:t>an</a:t>
            </a:r>
            <a:r>
              <a:rPr lang="zh-CN" altLang="en-US" dirty="0"/>
              <a:t> </a:t>
            </a:r>
            <a:r>
              <a:rPr lang="en-US" altLang="zh-CN" dirty="0"/>
              <a:t>user</a:t>
            </a:r>
          </a:p>
          <a:p>
            <a:pPr marL="514350" indent="-514350">
              <a:buAutoNum type="arabicPeriod"/>
            </a:pPr>
            <a:r>
              <a:rPr lang="en-US" altLang="zh-CN" dirty="0"/>
              <a:t>I</a:t>
            </a:r>
            <a:r>
              <a:rPr lang="zh-CN" altLang="en-US" dirty="0"/>
              <a:t> </a:t>
            </a:r>
            <a:r>
              <a:rPr lang="en-US" altLang="zh-CN" dirty="0"/>
              <a:t>want</a:t>
            </a:r>
            <a:r>
              <a:rPr lang="zh-CN" altLang="en-US" dirty="0"/>
              <a:t> </a:t>
            </a:r>
            <a:r>
              <a:rPr lang="en-US" altLang="zh-CN" dirty="0"/>
              <a:t>to</a:t>
            </a:r>
            <a:r>
              <a:rPr lang="zh-CN" altLang="en-US" dirty="0"/>
              <a:t> </a:t>
            </a:r>
            <a:r>
              <a:rPr lang="en-US" altLang="zh-CN" dirty="0"/>
              <a:t>edit</a:t>
            </a:r>
            <a:r>
              <a:rPr lang="zh-CN" altLang="en-US" dirty="0"/>
              <a:t> </a:t>
            </a:r>
            <a:r>
              <a:rPr lang="en-US" altLang="zh-CN" dirty="0"/>
              <a:t>my</a:t>
            </a:r>
            <a:r>
              <a:rPr lang="zh-CN" altLang="en-US" dirty="0"/>
              <a:t> </a:t>
            </a:r>
            <a:r>
              <a:rPr lang="en-US" altLang="zh-CN" dirty="0"/>
              <a:t>profile</a:t>
            </a:r>
            <a:r>
              <a:rPr lang="zh-CN" altLang="en-US" dirty="0"/>
              <a:t> </a:t>
            </a:r>
            <a:r>
              <a:rPr lang="en-US" altLang="zh-CN" dirty="0"/>
              <a:t>so</a:t>
            </a:r>
            <a:r>
              <a:rPr lang="zh-CN" altLang="en-US" dirty="0"/>
              <a:t> </a:t>
            </a:r>
            <a:r>
              <a:rPr lang="en-US" altLang="zh-CN" dirty="0"/>
              <a:t>that</a:t>
            </a:r>
            <a:r>
              <a:rPr lang="zh-CN" altLang="en-US" dirty="0"/>
              <a:t> </a:t>
            </a:r>
            <a:r>
              <a:rPr lang="en-US" altLang="zh-CN" dirty="0"/>
              <a:t>others</a:t>
            </a:r>
            <a:r>
              <a:rPr lang="zh-CN" altLang="en-US" dirty="0"/>
              <a:t> </a:t>
            </a:r>
            <a:r>
              <a:rPr lang="en-US" altLang="zh-CN" dirty="0"/>
              <a:t>can</a:t>
            </a:r>
            <a:r>
              <a:rPr lang="zh-CN" altLang="en-US" dirty="0"/>
              <a:t> </a:t>
            </a:r>
            <a:r>
              <a:rPr lang="en-US" altLang="zh-CN" dirty="0"/>
              <a:t>see</a:t>
            </a:r>
            <a:r>
              <a:rPr lang="zh-CN" altLang="en-US" dirty="0"/>
              <a:t> </a:t>
            </a:r>
            <a:r>
              <a:rPr lang="en-US" altLang="zh-CN" dirty="0"/>
              <a:t>my</a:t>
            </a:r>
            <a:r>
              <a:rPr lang="zh-CN" altLang="en-US" dirty="0"/>
              <a:t> </a:t>
            </a:r>
            <a:r>
              <a:rPr lang="en-US" altLang="zh-CN" dirty="0"/>
              <a:t>tutor</a:t>
            </a:r>
            <a:r>
              <a:rPr lang="zh-CN" altLang="en-US" dirty="0"/>
              <a:t> </a:t>
            </a:r>
            <a:r>
              <a:rPr lang="en-US" altLang="zh-CN" dirty="0"/>
              <a:t>area</a:t>
            </a:r>
          </a:p>
          <a:p>
            <a:pPr marL="514350" indent="-514350">
              <a:buAutoNum type="arabicPeriod"/>
            </a:pPr>
            <a:r>
              <a:rPr lang="en-US" altLang="zh-CN" dirty="0"/>
              <a:t>I</a:t>
            </a:r>
            <a:r>
              <a:rPr lang="zh-CN" altLang="en-US" dirty="0"/>
              <a:t> </a:t>
            </a:r>
            <a:r>
              <a:rPr lang="en-US" altLang="zh-CN" dirty="0"/>
              <a:t>want</a:t>
            </a:r>
            <a:r>
              <a:rPr lang="zh-CN" altLang="en-US" dirty="0"/>
              <a:t> </a:t>
            </a:r>
            <a:r>
              <a:rPr lang="en-US" altLang="zh-CN" dirty="0"/>
              <a:t>to</a:t>
            </a:r>
            <a:r>
              <a:rPr lang="zh-CN" altLang="en-US" dirty="0"/>
              <a:t> </a:t>
            </a:r>
            <a:r>
              <a:rPr lang="en-US" altLang="zh-CN" dirty="0"/>
              <a:t>update</a:t>
            </a:r>
            <a:r>
              <a:rPr lang="zh-CN" altLang="en-US" dirty="0"/>
              <a:t> </a:t>
            </a:r>
            <a:r>
              <a:rPr lang="en-US" altLang="zh-CN" dirty="0"/>
              <a:t>my</a:t>
            </a:r>
            <a:r>
              <a:rPr lang="zh-CN" altLang="en-US" dirty="0"/>
              <a:t> </a:t>
            </a:r>
            <a:r>
              <a:rPr lang="en-US" altLang="zh-CN" dirty="0"/>
              <a:t>profile</a:t>
            </a:r>
          </a:p>
          <a:p>
            <a:pPr marL="0" indent="0">
              <a:buNone/>
            </a:pPr>
            <a:endParaRPr lang="en-US" dirty="0"/>
          </a:p>
        </p:txBody>
      </p:sp>
    </p:spTree>
    <p:extLst>
      <p:ext uri="{BB962C8B-B14F-4D97-AF65-F5344CB8AC3E}">
        <p14:creationId xmlns:p14="http://schemas.microsoft.com/office/powerpoint/2010/main" val="339506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B3A1-12C1-0C44-AC5F-2ADF56FDF42E}"/>
              </a:ext>
            </a:extLst>
          </p:cNvPr>
          <p:cNvSpPr>
            <a:spLocks noGrp="1"/>
          </p:cNvSpPr>
          <p:nvPr>
            <p:ph type="title"/>
          </p:nvPr>
        </p:nvSpPr>
        <p:spPr/>
        <p:txBody>
          <a:bodyPr>
            <a:normAutofit/>
          </a:bodyPr>
          <a:lstStyle/>
          <a:p>
            <a:r>
              <a:rPr lang="en-US" altLang="zh-CN" dirty="0"/>
              <a:t>User</a:t>
            </a:r>
            <a:r>
              <a:rPr lang="zh-CN" altLang="en-US" dirty="0"/>
              <a:t> </a:t>
            </a:r>
            <a:r>
              <a:rPr lang="en-US" altLang="zh-CN" dirty="0"/>
              <a:t>Stories</a:t>
            </a:r>
            <a:endParaRPr lang="en-US" dirty="0"/>
          </a:p>
        </p:txBody>
      </p:sp>
      <p:sp>
        <p:nvSpPr>
          <p:cNvPr id="3" name="Content Placeholder 2">
            <a:extLst>
              <a:ext uri="{FF2B5EF4-FFF2-40B4-BE49-F238E27FC236}">
                <a16:creationId xmlns:a16="http://schemas.microsoft.com/office/drawing/2014/main" id="{EBD62A1B-9CC3-DE4B-A09C-B92E9ECFFA7B}"/>
              </a:ext>
            </a:extLst>
          </p:cNvPr>
          <p:cNvSpPr>
            <a:spLocks noGrp="1"/>
          </p:cNvSpPr>
          <p:nvPr>
            <p:ph idx="1"/>
          </p:nvPr>
        </p:nvSpPr>
        <p:spPr/>
        <p:txBody>
          <a:bodyPr/>
          <a:lstStyle/>
          <a:p>
            <a:pPr marL="0" indent="0">
              <a:buNone/>
            </a:pPr>
            <a:r>
              <a:rPr lang="en-US" altLang="zh-CN" dirty="0"/>
              <a:t>– Search</a:t>
            </a:r>
            <a:r>
              <a:rPr lang="zh-CN" altLang="en-US" dirty="0"/>
              <a:t> </a:t>
            </a:r>
            <a:r>
              <a:rPr lang="en-US" altLang="zh-CN" dirty="0"/>
              <a:t>tutors’</a:t>
            </a:r>
            <a:r>
              <a:rPr lang="zh-CN" altLang="en-US" dirty="0"/>
              <a:t> </a:t>
            </a:r>
            <a:r>
              <a:rPr lang="en-US" altLang="zh-CN" dirty="0"/>
              <a:t>posts</a:t>
            </a:r>
          </a:p>
          <a:p>
            <a:pPr marL="0" indent="0">
              <a:buNone/>
            </a:pPr>
            <a:r>
              <a:rPr lang="en-US" altLang="zh-CN" dirty="0"/>
              <a:t>As</a:t>
            </a:r>
            <a:r>
              <a:rPr lang="zh-CN" altLang="en-US" dirty="0"/>
              <a:t> </a:t>
            </a:r>
            <a:r>
              <a:rPr lang="en-US" altLang="zh-CN" dirty="0"/>
              <a:t>a</a:t>
            </a:r>
            <a:r>
              <a:rPr lang="zh-CN" altLang="en-US" dirty="0"/>
              <a:t> </a:t>
            </a:r>
            <a:r>
              <a:rPr lang="en-US" altLang="zh-CN" dirty="0"/>
              <a:t>student</a:t>
            </a:r>
          </a:p>
          <a:p>
            <a:pPr marL="514350" indent="-514350">
              <a:buAutoNum type="arabicPeriod"/>
            </a:pPr>
            <a:r>
              <a:rPr lang="en-US" altLang="zh-CN" dirty="0"/>
              <a:t>I</a:t>
            </a:r>
            <a:r>
              <a:rPr lang="zh-CN" altLang="en-US" dirty="0"/>
              <a:t> </a:t>
            </a:r>
            <a:r>
              <a:rPr lang="en-US" altLang="zh-CN" dirty="0"/>
              <a:t>can</a:t>
            </a:r>
            <a:r>
              <a:rPr lang="zh-CN" altLang="en-US" dirty="0"/>
              <a:t> </a:t>
            </a:r>
            <a:r>
              <a:rPr lang="en-US" altLang="zh-CN" dirty="0"/>
              <a:t>find</a:t>
            </a:r>
            <a:r>
              <a:rPr lang="zh-CN" altLang="en-US" dirty="0"/>
              <a:t> </a:t>
            </a:r>
            <a:r>
              <a:rPr lang="en-US" altLang="zh-CN" dirty="0"/>
              <a:t>tutors</a:t>
            </a:r>
          </a:p>
          <a:p>
            <a:pPr marL="514350" indent="-514350">
              <a:buAutoNum type="arabicPeriod"/>
            </a:pPr>
            <a:r>
              <a:rPr lang="en-US" altLang="zh-CN" dirty="0"/>
              <a:t>I</a:t>
            </a:r>
            <a:r>
              <a:rPr lang="zh-CN" altLang="en-US" dirty="0"/>
              <a:t> </a:t>
            </a:r>
            <a:r>
              <a:rPr lang="en-US" altLang="zh-CN" dirty="0"/>
              <a:t>can</a:t>
            </a:r>
            <a:r>
              <a:rPr lang="zh-CN" altLang="en-US" dirty="0"/>
              <a:t> </a:t>
            </a:r>
            <a:r>
              <a:rPr lang="en-US" altLang="zh-CN" dirty="0"/>
              <a:t>search</a:t>
            </a:r>
            <a:r>
              <a:rPr lang="zh-CN" altLang="en-US" dirty="0"/>
              <a:t> </a:t>
            </a:r>
            <a:r>
              <a:rPr lang="en-US" altLang="zh-CN" dirty="0"/>
              <a:t>by</a:t>
            </a:r>
            <a:r>
              <a:rPr lang="zh-CN" altLang="en-US" dirty="0"/>
              <a:t> </a:t>
            </a:r>
            <a:r>
              <a:rPr lang="en-US" altLang="zh-CN" dirty="0"/>
              <a:t>different</a:t>
            </a:r>
            <a:r>
              <a:rPr lang="zh-CN" altLang="en-US" dirty="0"/>
              <a:t> </a:t>
            </a:r>
            <a:r>
              <a:rPr lang="en-US" altLang="zh-CN" dirty="0"/>
              <a:t>categories,</a:t>
            </a:r>
            <a:r>
              <a:rPr lang="zh-CN" altLang="en-US" dirty="0"/>
              <a:t> </a:t>
            </a:r>
            <a:r>
              <a:rPr lang="en-US" altLang="zh-CN" dirty="0"/>
              <a:t>like</a:t>
            </a:r>
            <a:r>
              <a:rPr lang="zh-CN" altLang="en-US" dirty="0"/>
              <a:t> </a:t>
            </a:r>
            <a:r>
              <a:rPr lang="en-US" altLang="zh-CN" dirty="0"/>
              <a:t>major,</a:t>
            </a:r>
            <a:r>
              <a:rPr lang="zh-CN" altLang="en-US" dirty="0"/>
              <a:t> </a:t>
            </a:r>
            <a:r>
              <a:rPr lang="en-US" altLang="zh-CN" dirty="0"/>
              <a:t>price…</a:t>
            </a:r>
            <a:endParaRPr lang="en-US" dirty="0"/>
          </a:p>
        </p:txBody>
      </p:sp>
    </p:spTree>
    <p:extLst>
      <p:ext uri="{BB962C8B-B14F-4D97-AF65-F5344CB8AC3E}">
        <p14:creationId xmlns:p14="http://schemas.microsoft.com/office/powerpoint/2010/main" val="1962077290"/>
      </p:ext>
    </p:extLst>
  </p:cSld>
  <p:clrMapOvr>
    <a:masterClrMapping/>
  </p:clrMapOvr>
</p:sld>
</file>

<file path=ppt/theme/theme1.xml><?xml version="1.0" encoding="utf-8"?>
<a:theme xmlns:a="http://schemas.openxmlformats.org/drawingml/2006/main" name="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3553</TotalTime>
  <Words>666</Words>
  <Application>Microsoft Macintosh PowerPoint</Application>
  <PresentationFormat>On-screen Show (4:3)</PresentationFormat>
  <Paragraphs>118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Tungsten Medium</vt:lpstr>
      <vt:lpstr>Arial</vt:lpstr>
      <vt:lpstr>Georgia</vt:lpstr>
      <vt:lpstr>Office Theme</vt:lpstr>
      <vt:lpstr>CSCE606 Project Report</vt:lpstr>
      <vt:lpstr>Content</vt:lpstr>
      <vt:lpstr>Customer Requirement</vt:lpstr>
      <vt:lpstr>Content</vt:lpstr>
      <vt:lpstr>Brief description of the Project</vt:lpstr>
      <vt:lpstr>Content</vt:lpstr>
      <vt:lpstr>User Stories</vt:lpstr>
      <vt:lpstr>User Stories</vt:lpstr>
      <vt:lpstr>User Stories</vt:lpstr>
      <vt:lpstr>User Stories</vt:lpstr>
      <vt:lpstr>Content</vt:lpstr>
      <vt:lpstr>BDD &amp; TDD process</vt:lpstr>
      <vt:lpstr>BDD &amp; TDD process</vt:lpstr>
      <vt:lpstr>Content</vt:lpstr>
      <vt:lpstr>Issues we met</vt:lpstr>
      <vt:lpstr>Content</vt:lpstr>
      <vt:lpstr>Other tools</vt:lpstr>
      <vt:lpstr>Content</vt:lpstr>
      <vt:lpstr>Selected product display</vt:lpstr>
      <vt:lpstr>Selected product display</vt:lpstr>
      <vt:lpstr>Selected product display</vt:lpstr>
      <vt:lpstr>Selected product display</vt:lpstr>
      <vt:lpstr>Selected product display</vt:lpstr>
      <vt:lpstr>Selected product display</vt:lpstr>
      <vt:lpstr>Selected product display</vt:lpstr>
      <vt:lpstr>Selected product display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Li Yiming</cp:lastModifiedBy>
  <cp:revision>25</cp:revision>
  <dcterms:created xsi:type="dcterms:W3CDTF">2013-01-30T18:40:09Z</dcterms:created>
  <dcterms:modified xsi:type="dcterms:W3CDTF">2022-05-04T19:15:56Z</dcterms:modified>
</cp:coreProperties>
</file>