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5" r:id="rId5"/>
    <p:sldId id="259" r:id="rId6"/>
    <p:sldId id="276" r:id="rId7"/>
    <p:sldId id="260" r:id="rId8"/>
    <p:sldId id="261" r:id="rId9"/>
    <p:sldId id="277" r:id="rId10"/>
    <p:sldId id="262" r:id="rId11"/>
    <p:sldId id="263" r:id="rId12"/>
    <p:sldId id="264" r:id="rId13"/>
    <p:sldId id="265" r:id="rId14"/>
    <p:sldId id="266" r:id="rId15"/>
    <p:sldId id="274" r:id="rId16"/>
    <p:sldId id="273" r:id="rId17"/>
    <p:sldId id="268" r:id="rId18"/>
    <p:sldId id="272" r:id="rId19"/>
    <p:sldId id="270" r:id="rId20"/>
    <p:sldId id="271" r:id="rId21"/>
    <p:sldId id="278" r:id="rId22"/>
    <p:sldId id="279" r:id="rId23"/>
    <p:sldId id="280" r:id="rId24"/>
    <p:sldId id="281" r:id="rId25"/>
    <p:sldId id="282" r:id="rId26"/>
    <p:sldId id="283" r:id="rId27"/>
    <p:sldId id="269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D3469-39ED-42B3-A8C6-F80F765EC11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B12C-80A9-433C-8A94-A2B7F06A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AB12C-80A9-433C-8A94-A2B7F06AC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AB12C-80A9-433C-8A94-A2B7F06AC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91FA-B32C-4509-A213-D84F6A90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BFCB5-237E-4A35-B752-076F42A9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EB3D-1FB2-407E-8DEE-E4DAD309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EC28-052A-42A3-9070-6689C283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C233-C62F-4FF3-85B2-B5FAFFFE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F2C-1434-4234-B5EC-CB42D2E5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3E75E-BDC7-40B4-BADA-C8E0AB00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C117-3DE1-4960-A5AC-460F082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8A5E-6FFB-4058-891D-659FA5BE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4C4E-9768-4A7D-BBA0-D9023F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FE49F-6DB9-44B7-A5B8-FA7E8B03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500C-06B1-4FF9-B54A-DAC5AAB8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35F1-45B2-4928-B2A9-A30DB3DD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ED73-818F-485A-A192-6863440C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184A-AFDF-445C-A419-0375109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B3D3-8537-4E06-B28F-41C4CCF4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7282-687A-414D-94E3-7B3EC481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9A53-21E2-494E-8362-6B68932D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22DC-67E3-4D18-BA28-EBE14E7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D6B-CF4E-4729-996D-89C3458B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86C4-621E-4A0D-9B64-AA0B7BBE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0CF35-E741-40BD-BAA2-40BF017B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1590-5C4D-4C5C-92A1-532763A6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0043-DCF5-4D6D-BF54-179B20F2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536B-09D2-480D-8550-519A23DF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3A6A-1DCB-48D8-AC0F-52877DCA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6A94-3BDE-4345-8529-80BCB0814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35FD-FDDF-4EF3-8D8E-6D4D6655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4BB7-0428-4785-B551-AED73B1F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7F15-EA3D-4B81-B0A6-1FE4D3D4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F32AA-2362-43F5-9ED1-EBD9B726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064F-3FDC-465C-A25E-149A770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183C-1EF0-4652-BFF3-7D08EB3D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BC5B2-189E-4EA5-BCEB-1E9807548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0B5A5-DF27-40B5-8557-823BFE8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CE56C-307E-4611-9A6F-E3807735C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8D1C3-BE18-4210-8121-B3F5C57C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7536B-07AD-448A-9640-B39AEEF2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8A2C6-F9EF-4EA7-8782-4146AF44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44A-E4CD-4D72-8998-552EA950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6E508-32B9-47D0-973F-286A6782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DAD5E-175B-4B13-AEFE-F031553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303F0-715A-4BB1-9C77-BD971447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BBF6F-56C9-44E1-9297-8E5027D9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D7B24-F891-480C-A39B-B135A2AD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65B0-D9B6-40CE-A2AF-AD761967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FC94-D4AB-4F0E-BFBE-9CA8E0A5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ED3B-4F4F-4859-9860-F8F19BF9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A3526-3F43-425E-9403-BD5B3803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B6FE-E91C-4CB0-BFE5-DE87A273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1297-C2CC-4F9F-A498-5D38580B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3DB72-F61E-4081-9283-35537ED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12B2-7A45-4D81-93C5-74EF8633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AE27E-D560-4B23-8FA7-11ACD9206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2206F-98E5-4849-A359-688683E0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D4AC4-29BB-4D75-88D0-EFFBDE09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0470-6F5E-434E-AE90-B54022BD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F23A8-8E47-4090-A281-7D73E06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F8340-34F9-4C99-B301-46788AC4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15E-41D8-49FA-A93E-D7A9824A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7106-187F-466E-899E-40DE3D4A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EA85-8F86-44BE-BC3B-C112858A207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B412-2A02-49B6-8F8E-34DA24116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D2E1-E355-4AA6-979E-35BA34702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F676-C84D-4389-84B4-34CD809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74AE-C4C7-49C2-AE02-2915D72C3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319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Modification of </a:t>
            </a:r>
            <a:r>
              <a:rPr lang="en-US" sz="4800" b="1" dirty="0" err="1"/>
              <a:t>LipNet</a:t>
            </a:r>
            <a:r>
              <a:rPr lang="en-US" sz="4800" b="1" dirty="0"/>
              <a:t> on Smaller Data Scale and Application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6B02-C1D1-4A3F-8824-194763158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07757"/>
            <a:ext cx="9144000" cy="517786"/>
          </a:xfrm>
        </p:spPr>
        <p:txBody>
          <a:bodyPr>
            <a:normAutofit/>
          </a:bodyPr>
          <a:lstStyle/>
          <a:p>
            <a:r>
              <a:rPr lang="en-US" sz="2800" dirty="0"/>
              <a:t>An Minh Tri – BI12-447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545390-8D4F-4E7E-9A45-8D1803B72C91}"/>
              </a:ext>
            </a:extLst>
          </p:cNvPr>
          <p:cNvSpPr txBox="1">
            <a:spLocks/>
          </p:cNvSpPr>
          <p:nvPr/>
        </p:nvSpPr>
        <p:spPr>
          <a:xfrm>
            <a:off x="711758" y="1849366"/>
            <a:ext cx="10768484" cy="8689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Internship Bachelor Thesis Defense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AA1454-87E7-4D59-97B0-E6DB07D8FB54}"/>
              </a:ext>
            </a:extLst>
          </p:cNvPr>
          <p:cNvSpPr txBox="1">
            <a:spLocks/>
          </p:cNvSpPr>
          <p:nvPr/>
        </p:nvSpPr>
        <p:spPr>
          <a:xfrm>
            <a:off x="1524000" y="3226229"/>
            <a:ext cx="9144000" cy="5177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Title: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418F4950-D001-4322-9EEE-CAFAA1D6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70" y="203946"/>
            <a:ext cx="6136872" cy="13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72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062-BC5F-4F0E-8285-579A67E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1325563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578708-3259-42E3-B2C4-1F67CFB401F9}"/>
              </a:ext>
            </a:extLst>
          </p:cNvPr>
          <p:cNvSpPr/>
          <p:nvPr/>
        </p:nvSpPr>
        <p:spPr>
          <a:xfrm>
            <a:off x="2975688" y="2320705"/>
            <a:ext cx="1158240" cy="360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E51DA-6E72-4957-9DD2-338DC636689C}"/>
              </a:ext>
            </a:extLst>
          </p:cNvPr>
          <p:cNvSpPr txBox="1"/>
          <p:nvPr/>
        </p:nvSpPr>
        <p:spPr>
          <a:xfrm>
            <a:off x="2602662" y="2776547"/>
            <a:ext cx="1904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Character-based</a:t>
            </a:r>
          </a:p>
          <a:p>
            <a:pPr algn="ctr"/>
            <a:r>
              <a:rPr lang="en-US" sz="2000" dirty="0"/>
              <a:t>tokenization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068E8-6ED2-4F3E-B792-F407034B3181}"/>
              </a:ext>
            </a:extLst>
          </p:cNvPr>
          <p:cNvSpPr txBox="1"/>
          <p:nvPr/>
        </p:nvSpPr>
        <p:spPr>
          <a:xfrm>
            <a:off x="998207" y="2147102"/>
            <a:ext cx="141525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“bin blue at f two now”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98AB04-0904-44BF-9016-205F0D53A6A4}"/>
              </a:ext>
            </a:extLst>
          </p:cNvPr>
          <p:cNvSpPr/>
          <p:nvPr/>
        </p:nvSpPr>
        <p:spPr>
          <a:xfrm>
            <a:off x="6869515" y="2320705"/>
            <a:ext cx="1158240" cy="360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D50EE-18C9-41EA-8193-F968420123FC}"/>
              </a:ext>
            </a:extLst>
          </p:cNvPr>
          <p:cNvSpPr txBox="1"/>
          <p:nvPr/>
        </p:nvSpPr>
        <p:spPr>
          <a:xfrm>
            <a:off x="6820354" y="2726324"/>
            <a:ext cx="125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Numerical</a:t>
            </a:r>
          </a:p>
          <a:p>
            <a:pPr algn="ctr"/>
            <a:r>
              <a:rPr lang="en-US" sz="2000" dirty="0"/>
              <a:t>+ Padding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F7890-3509-4C07-918E-D3E561BDBB9B}"/>
              </a:ext>
            </a:extLst>
          </p:cNvPr>
          <p:cNvSpPr txBox="1"/>
          <p:nvPr/>
        </p:nvSpPr>
        <p:spPr>
          <a:xfrm>
            <a:off x="526466" y="1558608"/>
            <a:ext cx="256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Ground truth sentence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6EE18-7C85-4557-B130-D6EF5A353DDB}"/>
              </a:ext>
            </a:extLst>
          </p:cNvPr>
          <p:cNvSpPr txBox="1"/>
          <p:nvPr/>
        </p:nvSpPr>
        <p:spPr>
          <a:xfrm>
            <a:off x="8334268" y="1555363"/>
            <a:ext cx="26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Ground truth 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CFFFB8-7997-4EC0-A4CB-F36F8A5A0568}"/>
              </a:ext>
            </a:extLst>
          </p:cNvPr>
          <p:cNvSpPr txBox="1"/>
          <p:nvPr/>
        </p:nvSpPr>
        <p:spPr>
          <a:xfrm>
            <a:off x="8805592" y="4133141"/>
            <a:ext cx="1743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Length = 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E7979E-8002-4AAF-A8A9-C8FA5C6CD13D}"/>
              </a:ext>
            </a:extLst>
          </p:cNvPr>
          <p:cNvSpPr txBox="1"/>
          <p:nvPr/>
        </p:nvSpPr>
        <p:spPr>
          <a:xfrm>
            <a:off x="4686242" y="2110771"/>
            <a:ext cx="163095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[“b”,”</a:t>
            </a:r>
            <a:r>
              <a:rPr lang="en-US" sz="2000" dirty="0" err="1"/>
              <a:t>i</a:t>
            </a:r>
            <a:r>
              <a:rPr lang="en-US" sz="2000" dirty="0"/>
              <a:t>”,”n”,” “, “</a:t>
            </a:r>
            <a:r>
              <a:rPr lang="en-US" sz="2000" dirty="0" err="1"/>
              <a:t>b”,”l”,”u”,”e</a:t>
            </a:r>
            <a:r>
              <a:rPr lang="en-US" sz="2000" dirty="0"/>
              <a:t>”, “ “,”</a:t>
            </a:r>
            <a:r>
              <a:rPr lang="en-US" sz="2000" dirty="0" err="1"/>
              <a:t>a”,”t</a:t>
            </a:r>
            <a:r>
              <a:rPr lang="en-US" sz="2000" dirty="0"/>
              <a:t>”,” “, “f”,” “,”</a:t>
            </a:r>
            <a:r>
              <a:rPr lang="en-US" sz="2000" dirty="0" err="1"/>
              <a:t>t”,”w</a:t>
            </a:r>
            <a:r>
              <a:rPr lang="en-US" sz="2000" dirty="0"/>
              <a:t>”, “o”,” “,”</a:t>
            </a:r>
            <a:r>
              <a:rPr lang="en-US" sz="2000" dirty="0" err="1"/>
              <a:t>n”,”o</a:t>
            </a:r>
            <a:r>
              <a:rPr lang="en-US" sz="2000" dirty="0"/>
              <a:t>”, “w”]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7EA73C-2E1E-4A7A-AB2D-C6EE87630521}"/>
              </a:ext>
            </a:extLst>
          </p:cNvPr>
          <p:cNvSpPr txBox="1"/>
          <p:nvPr/>
        </p:nvSpPr>
        <p:spPr>
          <a:xfrm>
            <a:off x="4601634" y="1558608"/>
            <a:ext cx="180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Tokenized array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BDAC5-5876-4257-895A-211AA5DE5867}"/>
              </a:ext>
            </a:extLst>
          </p:cNvPr>
          <p:cNvSpPr txBox="1"/>
          <p:nvPr/>
        </p:nvSpPr>
        <p:spPr>
          <a:xfrm>
            <a:off x="8674588" y="2081930"/>
            <a:ext cx="20052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[2, 9, 14, 27, 2, 12, 21,  5, 27, 1, 20, 27,  6, 27, 20, 23, 15, 27, 14, 15, 23, 0, 0, 0, 0, 0, 0, 0, 0, 0, 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20580-E2A8-4E7F-BA81-D6D4BF0E6FA9}"/>
              </a:ext>
            </a:extLst>
          </p:cNvPr>
          <p:cNvSpPr txBox="1"/>
          <p:nvPr/>
        </p:nvSpPr>
        <p:spPr>
          <a:xfrm>
            <a:off x="838200" y="4350195"/>
            <a:ext cx="288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Train/</a:t>
            </a:r>
            <a:r>
              <a:rPr lang="en-US" sz="2400" dirty="0" err="1"/>
              <a:t>val</a:t>
            </a:r>
            <a:r>
              <a:rPr lang="en-US" sz="2400" dirty="0"/>
              <a:t>/test split: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1E85B31-9371-4601-A3A0-1E69FFDE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10480"/>
              </p:ext>
            </p:extLst>
          </p:nvPr>
        </p:nvGraphicFramePr>
        <p:xfrm>
          <a:off x="1135464" y="4929417"/>
          <a:ext cx="690270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380">
                  <a:extLst>
                    <a:ext uri="{9D8B030D-6E8A-4147-A177-3AD203B41FA5}">
                      <a16:colId xmlns:a16="http://schemas.microsoft.com/office/drawing/2014/main" val="303556137"/>
                    </a:ext>
                  </a:extLst>
                </a:gridCol>
                <a:gridCol w="2430407">
                  <a:extLst>
                    <a:ext uri="{9D8B030D-6E8A-4147-A177-3AD203B41FA5}">
                      <a16:colId xmlns:a16="http://schemas.microsoft.com/office/drawing/2014/main" val="2030613417"/>
                    </a:ext>
                  </a:extLst>
                </a:gridCol>
                <a:gridCol w="2522918">
                  <a:extLst>
                    <a:ext uri="{9D8B030D-6E8A-4147-A177-3AD203B41FA5}">
                      <a16:colId xmlns:a16="http://schemas.microsoft.com/office/drawing/2014/main" val="147467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Overlapped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Unseen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94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Train (60%)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0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Validation (20%)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0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Test (20%)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689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773C13-48E0-4D3A-9DA8-CB6178524B99}"/>
              </a:ext>
            </a:extLst>
          </p:cNvPr>
          <p:cNvSpPr txBox="1"/>
          <p:nvPr/>
        </p:nvSpPr>
        <p:spPr>
          <a:xfrm>
            <a:off x="8297123" y="5491064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/>
              <a:t>Total data size = 2799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8411B4-8569-4907-BBE1-4A616EE92A3F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7A7B3-2449-45F0-AA51-135222CDB326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3965FB-6695-4CEE-8825-9FA1A67C8EAF}"/>
              </a:ext>
            </a:extLst>
          </p:cNvPr>
          <p:cNvCxnSpPr/>
          <p:nvPr/>
        </p:nvCxnSpPr>
        <p:spPr>
          <a:xfrm>
            <a:off x="5745534" y="1142621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4E32CE-943E-4020-8574-F4B8BA2AA34E}"/>
              </a:ext>
            </a:extLst>
          </p:cNvPr>
          <p:cNvCxnSpPr/>
          <p:nvPr/>
        </p:nvCxnSpPr>
        <p:spPr>
          <a:xfrm>
            <a:off x="9805068" y="1142621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2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7EC3-842C-4FC9-8874-129587B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48"/>
            <a:ext cx="10515600" cy="1325563"/>
          </a:xfrm>
        </p:spPr>
        <p:txBody>
          <a:bodyPr/>
          <a:lstStyle/>
          <a:p>
            <a:r>
              <a:rPr lang="en-US" b="1" dirty="0" err="1"/>
              <a:t>LipNet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7AA2-7E57-497D-A64C-2B5E318D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en-US" dirty="0"/>
              <a:t>Model architecture:</a:t>
            </a:r>
          </a:p>
        </p:txBody>
      </p:sp>
      <p:pic>
        <p:nvPicPr>
          <p:cNvPr id="4" name="Picture 3" descr="A diagram of different types of shapes&#10;&#10;Description automatically generated">
            <a:extLst>
              <a:ext uri="{FF2B5EF4-FFF2-40B4-BE49-F238E27FC236}">
                <a16:creationId xmlns:a16="http://schemas.microsoft.com/office/drawing/2014/main" id="{D4BD103A-B930-428D-8A6F-D3C66FFB4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57" y="1827623"/>
            <a:ext cx="8321321" cy="31281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0110F9-C754-4900-9E71-EF46E4766CB5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4FE01-8996-4F4C-BB2C-303C1B945957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B314A-3E18-4DB4-9032-B34B7A378B6F}"/>
              </a:ext>
            </a:extLst>
          </p:cNvPr>
          <p:cNvSpPr txBox="1"/>
          <p:nvPr/>
        </p:nvSpPr>
        <p:spPr>
          <a:xfrm>
            <a:off x="3918856" y="5255457"/>
            <a:ext cx="4126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*Taken from the original </a:t>
            </a:r>
            <a:r>
              <a:rPr lang="en-US" sz="2000" dirty="0" err="1"/>
              <a:t>LipNet</a:t>
            </a:r>
            <a:r>
              <a:rPr lang="en-US" sz="2000" dirty="0"/>
              <a:t> paper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1651C9-AC25-47D3-8926-C57FEA92A209}"/>
              </a:ext>
            </a:extLst>
          </p:cNvPr>
          <p:cNvCxnSpPr/>
          <p:nvPr/>
        </p:nvCxnSpPr>
        <p:spPr>
          <a:xfrm>
            <a:off x="5745534" y="1621252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1875C1-763A-4CB3-B918-58FD8B48974E}"/>
              </a:ext>
            </a:extLst>
          </p:cNvPr>
          <p:cNvCxnSpPr/>
          <p:nvPr/>
        </p:nvCxnSpPr>
        <p:spPr>
          <a:xfrm>
            <a:off x="7463802" y="1846543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A10C-BF4D-4981-8DFD-1B0CF20810D7}"/>
              </a:ext>
            </a:extLst>
          </p:cNvPr>
          <p:cNvCxnSpPr/>
          <p:nvPr/>
        </p:nvCxnSpPr>
        <p:spPr>
          <a:xfrm>
            <a:off x="8528927" y="2033994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0809B3-BFAE-4A00-9064-B4136016D8BD}"/>
              </a:ext>
            </a:extLst>
          </p:cNvPr>
          <p:cNvCxnSpPr/>
          <p:nvPr/>
        </p:nvCxnSpPr>
        <p:spPr>
          <a:xfrm>
            <a:off x="9825164" y="2313216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EA7C-E271-4A74-91D2-03DDA8F7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32"/>
            <a:ext cx="10515600" cy="1325563"/>
          </a:xfrm>
        </p:spPr>
        <p:txBody>
          <a:bodyPr/>
          <a:lstStyle/>
          <a:p>
            <a:r>
              <a:rPr lang="en-US" b="1" dirty="0"/>
              <a:t>Our Model (Modified </a:t>
            </a:r>
            <a:r>
              <a:rPr lang="en-US" b="1" dirty="0" err="1"/>
              <a:t>LipNet</a:t>
            </a:r>
            <a:r>
              <a:rPr lang="en-US" b="1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65353-9081-4ED7-8EBB-D048BA6E0B50}"/>
              </a:ext>
            </a:extLst>
          </p:cNvPr>
          <p:cNvSpPr txBox="1"/>
          <p:nvPr/>
        </p:nvSpPr>
        <p:spPr>
          <a:xfrm rot="18770583">
            <a:off x="1828069" y="2599892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Conv3D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116E0-BFDB-4566-89CC-AA5708E6956C}"/>
              </a:ext>
            </a:extLst>
          </p:cNvPr>
          <p:cNvCxnSpPr>
            <a:cxnSpLocks/>
          </p:cNvCxnSpPr>
          <p:nvPr/>
        </p:nvCxnSpPr>
        <p:spPr>
          <a:xfrm flipH="1">
            <a:off x="1748114" y="2367552"/>
            <a:ext cx="688833" cy="82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7B9DB9-06D6-4BA9-B882-9B8A61C78B99}"/>
              </a:ext>
            </a:extLst>
          </p:cNvPr>
          <p:cNvCxnSpPr>
            <a:cxnSpLocks/>
          </p:cNvCxnSpPr>
          <p:nvPr/>
        </p:nvCxnSpPr>
        <p:spPr>
          <a:xfrm>
            <a:off x="2436946" y="2367552"/>
            <a:ext cx="4499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39D96E-0B83-4FDC-8CC9-13C7D8F94906}"/>
              </a:ext>
            </a:extLst>
          </p:cNvPr>
          <p:cNvCxnSpPr>
            <a:cxnSpLocks/>
          </p:cNvCxnSpPr>
          <p:nvPr/>
        </p:nvCxnSpPr>
        <p:spPr>
          <a:xfrm flipH="1">
            <a:off x="2203578" y="2367553"/>
            <a:ext cx="683288" cy="84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B5281B-039E-439F-AF83-226ACF75B2AB}"/>
              </a:ext>
            </a:extLst>
          </p:cNvPr>
          <p:cNvCxnSpPr>
            <a:cxnSpLocks/>
          </p:cNvCxnSpPr>
          <p:nvPr/>
        </p:nvCxnSpPr>
        <p:spPr>
          <a:xfrm>
            <a:off x="1748114" y="3199735"/>
            <a:ext cx="455464" cy="12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8A0187-644D-49D5-8EFC-A01F8BE4A4CF}"/>
              </a:ext>
            </a:extLst>
          </p:cNvPr>
          <p:cNvSpPr txBox="1"/>
          <p:nvPr/>
        </p:nvSpPr>
        <p:spPr>
          <a:xfrm rot="18770583">
            <a:off x="2288402" y="2597147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BatchNorm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16A3C5-A617-41C0-8A97-FD0989B6AF99}"/>
              </a:ext>
            </a:extLst>
          </p:cNvPr>
          <p:cNvCxnSpPr>
            <a:cxnSpLocks/>
          </p:cNvCxnSpPr>
          <p:nvPr/>
        </p:nvCxnSpPr>
        <p:spPr>
          <a:xfrm flipH="1">
            <a:off x="2346504" y="2380807"/>
            <a:ext cx="688833" cy="82852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D3BF67B-9044-4F72-B655-02D0D2707C26}"/>
              </a:ext>
            </a:extLst>
          </p:cNvPr>
          <p:cNvCxnSpPr>
            <a:cxnSpLocks/>
          </p:cNvCxnSpPr>
          <p:nvPr/>
        </p:nvCxnSpPr>
        <p:spPr>
          <a:xfrm>
            <a:off x="3019529" y="2367552"/>
            <a:ext cx="465727" cy="1325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F8564D-ABD4-4469-890A-7D23FCDE1B67}"/>
              </a:ext>
            </a:extLst>
          </p:cNvPr>
          <p:cNvCxnSpPr>
            <a:cxnSpLocks/>
          </p:cNvCxnSpPr>
          <p:nvPr/>
        </p:nvCxnSpPr>
        <p:spPr>
          <a:xfrm flipH="1">
            <a:off x="2801968" y="2380808"/>
            <a:ext cx="683288" cy="84495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9E3E8-8DF1-470D-9A4A-AAB5DC529C80}"/>
              </a:ext>
            </a:extLst>
          </p:cNvPr>
          <p:cNvCxnSpPr>
            <a:cxnSpLocks/>
          </p:cNvCxnSpPr>
          <p:nvPr/>
        </p:nvCxnSpPr>
        <p:spPr>
          <a:xfrm>
            <a:off x="2346504" y="3212990"/>
            <a:ext cx="455464" cy="1276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68BA31-F123-43BA-A278-F25018C43B28}"/>
              </a:ext>
            </a:extLst>
          </p:cNvPr>
          <p:cNvSpPr txBox="1"/>
          <p:nvPr/>
        </p:nvSpPr>
        <p:spPr>
          <a:xfrm rot="18770583">
            <a:off x="3191841" y="263184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SD3D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A60F2E-73DC-4431-BC28-44D3EF603DD8}"/>
              </a:ext>
            </a:extLst>
          </p:cNvPr>
          <p:cNvCxnSpPr>
            <a:cxnSpLocks/>
          </p:cNvCxnSpPr>
          <p:nvPr/>
        </p:nvCxnSpPr>
        <p:spPr>
          <a:xfrm flipH="1">
            <a:off x="2979698" y="2384128"/>
            <a:ext cx="688833" cy="8285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75E197-4824-4DFD-A4CD-19918809130F}"/>
              </a:ext>
            </a:extLst>
          </p:cNvPr>
          <p:cNvCxnSpPr>
            <a:cxnSpLocks/>
          </p:cNvCxnSpPr>
          <p:nvPr/>
        </p:nvCxnSpPr>
        <p:spPr>
          <a:xfrm>
            <a:off x="3645408" y="2383536"/>
            <a:ext cx="473042" cy="59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3FD339-FEFC-4805-B037-DE2E0C661606}"/>
              </a:ext>
            </a:extLst>
          </p:cNvPr>
          <p:cNvCxnSpPr>
            <a:cxnSpLocks/>
          </p:cNvCxnSpPr>
          <p:nvPr/>
        </p:nvCxnSpPr>
        <p:spPr>
          <a:xfrm flipH="1">
            <a:off x="3435162" y="2384129"/>
            <a:ext cx="683288" cy="8449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9872EF-595A-423D-80F6-A07FA29C16C0}"/>
              </a:ext>
            </a:extLst>
          </p:cNvPr>
          <p:cNvCxnSpPr>
            <a:cxnSpLocks/>
          </p:cNvCxnSpPr>
          <p:nvPr/>
        </p:nvCxnSpPr>
        <p:spPr>
          <a:xfrm>
            <a:off x="2979698" y="3216311"/>
            <a:ext cx="455464" cy="127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7BA86-7883-480C-B895-C112E08B24E4}"/>
              </a:ext>
            </a:extLst>
          </p:cNvPr>
          <p:cNvSpPr txBox="1"/>
          <p:nvPr/>
        </p:nvSpPr>
        <p:spPr>
          <a:xfrm rot="18770583">
            <a:off x="3618139" y="2619680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A72D7C-1A0C-42CF-8CAD-B0CADD987562}"/>
              </a:ext>
            </a:extLst>
          </p:cNvPr>
          <p:cNvCxnSpPr>
            <a:cxnSpLocks/>
          </p:cNvCxnSpPr>
          <p:nvPr/>
        </p:nvCxnSpPr>
        <p:spPr>
          <a:xfrm flipH="1">
            <a:off x="3582427" y="2387340"/>
            <a:ext cx="688833" cy="82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3F2227-D7F2-4196-AA46-1C44598AFBD1}"/>
              </a:ext>
            </a:extLst>
          </p:cNvPr>
          <p:cNvCxnSpPr>
            <a:cxnSpLocks/>
          </p:cNvCxnSpPr>
          <p:nvPr/>
        </p:nvCxnSpPr>
        <p:spPr>
          <a:xfrm>
            <a:off x="4271259" y="2387340"/>
            <a:ext cx="4499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2C527BC-9D84-47F2-BF95-33F3399C59ED}"/>
              </a:ext>
            </a:extLst>
          </p:cNvPr>
          <p:cNvCxnSpPr>
            <a:cxnSpLocks/>
          </p:cNvCxnSpPr>
          <p:nvPr/>
        </p:nvCxnSpPr>
        <p:spPr>
          <a:xfrm flipH="1">
            <a:off x="4037891" y="2387341"/>
            <a:ext cx="683288" cy="84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E0F56B-2A31-46B1-9351-DB0BFE501F52}"/>
              </a:ext>
            </a:extLst>
          </p:cNvPr>
          <p:cNvCxnSpPr>
            <a:cxnSpLocks/>
          </p:cNvCxnSpPr>
          <p:nvPr/>
        </p:nvCxnSpPr>
        <p:spPr>
          <a:xfrm>
            <a:off x="3582427" y="3219523"/>
            <a:ext cx="455464" cy="12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C7AE97C-4932-4217-B133-5FFF8E38E240}"/>
              </a:ext>
            </a:extLst>
          </p:cNvPr>
          <p:cNvSpPr txBox="1"/>
          <p:nvPr/>
        </p:nvSpPr>
        <p:spPr>
          <a:xfrm rot="18770583">
            <a:off x="5609284" y="2557715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027D67-1652-4105-A33E-28CACE0BEA87}"/>
              </a:ext>
            </a:extLst>
          </p:cNvPr>
          <p:cNvCxnSpPr>
            <a:cxnSpLocks/>
          </p:cNvCxnSpPr>
          <p:nvPr/>
        </p:nvCxnSpPr>
        <p:spPr>
          <a:xfrm flipH="1">
            <a:off x="5492044" y="2325375"/>
            <a:ext cx="688833" cy="82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1C7BC3-D63A-4BC8-8A89-8E175FD13CB7}"/>
              </a:ext>
            </a:extLst>
          </p:cNvPr>
          <p:cNvCxnSpPr>
            <a:cxnSpLocks/>
          </p:cNvCxnSpPr>
          <p:nvPr/>
        </p:nvCxnSpPr>
        <p:spPr>
          <a:xfrm>
            <a:off x="6180876" y="2325375"/>
            <a:ext cx="4499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5A7D62-2F12-41FB-A5D9-EC648779A422}"/>
              </a:ext>
            </a:extLst>
          </p:cNvPr>
          <p:cNvCxnSpPr>
            <a:cxnSpLocks/>
          </p:cNvCxnSpPr>
          <p:nvPr/>
        </p:nvCxnSpPr>
        <p:spPr>
          <a:xfrm flipH="1">
            <a:off x="5947508" y="2325376"/>
            <a:ext cx="683288" cy="84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E051AB-3C48-4500-BBCF-67D8F116A80E}"/>
              </a:ext>
            </a:extLst>
          </p:cNvPr>
          <p:cNvCxnSpPr>
            <a:cxnSpLocks/>
          </p:cNvCxnSpPr>
          <p:nvPr/>
        </p:nvCxnSpPr>
        <p:spPr>
          <a:xfrm>
            <a:off x="5492044" y="3157558"/>
            <a:ext cx="455464" cy="12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5F07261-1AAC-4FBB-A357-DC3E29654DF4}"/>
              </a:ext>
            </a:extLst>
          </p:cNvPr>
          <p:cNvSpPr txBox="1"/>
          <p:nvPr/>
        </p:nvSpPr>
        <p:spPr>
          <a:xfrm rot="18770583">
            <a:off x="6844272" y="25453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Bi-GRU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E9C2B6-C190-405D-A67F-2E0EF9A059AF}"/>
              </a:ext>
            </a:extLst>
          </p:cNvPr>
          <p:cNvCxnSpPr>
            <a:cxnSpLocks/>
          </p:cNvCxnSpPr>
          <p:nvPr/>
        </p:nvCxnSpPr>
        <p:spPr>
          <a:xfrm flipH="1">
            <a:off x="6734181" y="2312962"/>
            <a:ext cx="688833" cy="82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4804C93-AD54-42DF-BB5E-FB36117679ED}"/>
              </a:ext>
            </a:extLst>
          </p:cNvPr>
          <p:cNvCxnSpPr>
            <a:cxnSpLocks/>
          </p:cNvCxnSpPr>
          <p:nvPr/>
        </p:nvCxnSpPr>
        <p:spPr>
          <a:xfrm>
            <a:off x="7423013" y="2312962"/>
            <a:ext cx="4499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DE05BA-A53D-4E7B-A2D6-1AEAC52B17B4}"/>
              </a:ext>
            </a:extLst>
          </p:cNvPr>
          <p:cNvCxnSpPr>
            <a:cxnSpLocks/>
          </p:cNvCxnSpPr>
          <p:nvPr/>
        </p:nvCxnSpPr>
        <p:spPr>
          <a:xfrm flipH="1">
            <a:off x="7189645" y="2312963"/>
            <a:ext cx="683288" cy="84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B45D04-F20A-42EB-AA3B-3B74CD0FC300}"/>
              </a:ext>
            </a:extLst>
          </p:cNvPr>
          <p:cNvCxnSpPr>
            <a:cxnSpLocks/>
          </p:cNvCxnSpPr>
          <p:nvPr/>
        </p:nvCxnSpPr>
        <p:spPr>
          <a:xfrm>
            <a:off x="6734181" y="3145145"/>
            <a:ext cx="455464" cy="12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D0D94D-489D-4FAC-B450-05C12BE476F7}"/>
              </a:ext>
            </a:extLst>
          </p:cNvPr>
          <p:cNvSpPr txBox="1"/>
          <p:nvPr/>
        </p:nvSpPr>
        <p:spPr>
          <a:xfrm rot="18770583">
            <a:off x="7386934" y="2558333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F8FC58-6116-4BD1-9000-7C850513D395}"/>
              </a:ext>
            </a:extLst>
          </p:cNvPr>
          <p:cNvCxnSpPr>
            <a:cxnSpLocks/>
          </p:cNvCxnSpPr>
          <p:nvPr/>
        </p:nvCxnSpPr>
        <p:spPr>
          <a:xfrm flipH="1">
            <a:off x="7335096" y="2325993"/>
            <a:ext cx="688833" cy="82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F84139-167D-4BCC-BC50-F1553F64E192}"/>
              </a:ext>
            </a:extLst>
          </p:cNvPr>
          <p:cNvCxnSpPr>
            <a:cxnSpLocks/>
          </p:cNvCxnSpPr>
          <p:nvPr/>
        </p:nvCxnSpPr>
        <p:spPr>
          <a:xfrm>
            <a:off x="8023928" y="2325993"/>
            <a:ext cx="4499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AC7D354-57F6-4008-96BC-9E02AEB10A3D}"/>
              </a:ext>
            </a:extLst>
          </p:cNvPr>
          <p:cNvCxnSpPr>
            <a:cxnSpLocks/>
          </p:cNvCxnSpPr>
          <p:nvPr/>
        </p:nvCxnSpPr>
        <p:spPr>
          <a:xfrm flipH="1">
            <a:off x="7790560" y="2325994"/>
            <a:ext cx="683288" cy="84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0323179-CBE8-49B8-8527-40661D95B607}"/>
              </a:ext>
            </a:extLst>
          </p:cNvPr>
          <p:cNvCxnSpPr>
            <a:cxnSpLocks/>
          </p:cNvCxnSpPr>
          <p:nvPr/>
        </p:nvCxnSpPr>
        <p:spPr>
          <a:xfrm>
            <a:off x="7335096" y="3158176"/>
            <a:ext cx="455464" cy="12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B919FA6-63EE-4B1B-B6A2-A5639FADF297}"/>
              </a:ext>
            </a:extLst>
          </p:cNvPr>
          <p:cNvSpPr txBox="1"/>
          <p:nvPr/>
        </p:nvSpPr>
        <p:spPr>
          <a:xfrm rot="18770583">
            <a:off x="8809804" y="25453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66C270-C848-4F1E-8D74-A00D8960D0EB}"/>
              </a:ext>
            </a:extLst>
          </p:cNvPr>
          <p:cNvCxnSpPr>
            <a:cxnSpLocks/>
          </p:cNvCxnSpPr>
          <p:nvPr/>
        </p:nvCxnSpPr>
        <p:spPr>
          <a:xfrm flipH="1">
            <a:off x="8655630" y="2312962"/>
            <a:ext cx="688833" cy="8285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3238FF-70D5-4562-B7B3-260182753FAB}"/>
              </a:ext>
            </a:extLst>
          </p:cNvPr>
          <p:cNvCxnSpPr>
            <a:cxnSpLocks/>
          </p:cNvCxnSpPr>
          <p:nvPr/>
        </p:nvCxnSpPr>
        <p:spPr>
          <a:xfrm>
            <a:off x="9344462" y="2312962"/>
            <a:ext cx="449920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85E452-DF1C-4A24-B63E-C1CC39AA94F8}"/>
              </a:ext>
            </a:extLst>
          </p:cNvPr>
          <p:cNvCxnSpPr>
            <a:cxnSpLocks/>
          </p:cNvCxnSpPr>
          <p:nvPr/>
        </p:nvCxnSpPr>
        <p:spPr>
          <a:xfrm flipH="1">
            <a:off x="9111094" y="2312963"/>
            <a:ext cx="683288" cy="844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A1659FD-03AB-4874-AD18-0CA77ED5A54F}"/>
              </a:ext>
            </a:extLst>
          </p:cNvPr>
          <p:cNvCxnSpPr>
            <a:cxnSpLocks/>
          </p:cNvCxnSpPr>
          <p:nvPr/>
        </p:nvCxnSpPr>
        <p:spPr>
          <a:xfrm>
            <a:off x="8655630" y="3145145"/>
            <a:ext cx="455464" cy="127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76F3894-5FBE-4BFD-98C9-6F2ABA1F168E}"/>
              </a:ext>
            </a:extLst>
          </p:cNvPr>
          <p:cNvSpPr txBox="1"/>
          <p:nvPr/>
        </p:nvSpPr>
        <p:spPr>
          <a:xfrm rot="18770583">
            <a:off x="9943943" y="2563613"/>
            <a:ext cx="94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CTC loss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0B75E4-9DDC-4F21-B1D2-24F11E2574F1}"/>
              </a:ext>
            </a:extLst>
          </p:cNvPr>
          <p:cNvCxnSpPr>
            <a:cxnSpLocks/>
          </p:cNvCxnSpPr>
          <p:nvPr/>
        </p:nvCxnSpPr>
        <p:spPr>
          <a:xfrm flipH="1">
            <a:off x="9881749" y="2331273"/>
            <a:ext cx="688833" cy="8285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9AB0D44-1CD2-4743-A38E-44212DB8BF4F}"/>
              </a:ext>
            </a:extLst>
          </p:cNvPr>
          <p:cNvCxnSpPr>
            <a:cxnSpLocks/>
          </p:cNvCxnSpPr>
          <p:nvPr/>
        </p:nvCxnSpPr>
        <p:spPr>
          <a:xfrm>
            <a:off x="10570581" y="2331273"/>
            <a:ext cx="44992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B47E296-544B-4C65-812A-0A302FA7BDF7}"/>
              </a:ext>
            </a:extLst>
          </p:cNvPr>
          <p:cNvCxnSpPr>
            <a:cxnSpLocks/>
          </p:cNvCxnSpPr>
          <p:nvPr/>
        </p:nvCxnSpPr>
        <p:spPr>
          <a:xfrm flipH="1">
            <a:off x="10337213" y="2331274"/>
            <a:ext cx="683288" cy="8449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E9726C-F19D-4D8C-B4AC-03AD94A5BE4F}"/>
              </a:ext>
            </a:extLst>
          </p:cNvPr>
          <p:cNvCxnSpPr>
            <a:cxnSpLocks/>
          </p:cNvCxnSpPr>
          <p:nvPr/>
        </p:nvCxnSpPr>
        <p:spPr>
          <a:xfrm>
            <a:off x="9881749" y="3163456"/>
            <a:ext cx="455464" cy="127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867A2FE4-8CA7-479E-B2A4-C6F965612597}"/>
              </a:ext>
            </a:extLst>
          </p:cNvPr>
          <p:cNvSpPr/>
          <p:nvPr/>
        </p:nvSpPr>
        <p:spPr>
          <a:xfrm rot="16200000">
            <a:off x="3385568" y="295435"/>
            <a:ext cx="337738" cy="3695107"/>
          </a:xfrm>
          <a:prstGeom prst="rightBrace">
            <a:avLst>
              <a:gd name="adj1" fmla="val 8333"/>
              <a:gd name="adj2" fmla="val 496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A561CC-C999-4C1F-AB82-ACEAB2854DA0}"/>
              </a:ext>
            </a:extLst>
          </p:cNvPr>
          <p:cNvSpPr txBox="1"/>
          <p:nvPr/>
        </p:nvSpPr>
        <p:spPr>
          <a:xfrm>
            <a:off x="2912066" y="1563425"/>
            <a:ext cx="1444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STCNNs (x3)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B696E789-7AED-445B-A4EB-F458B7C2AFC6}"/>
              </a:ext>
            </a:extLst>
          </p:cNvPr>
          <p:cNvSpPr/>
          <p:nvPr/>
        </p:nvSpPr>
        <p:spPr>
          <a:xfrm rot="16200000">
            <a:off x="7490613" y="1332957"/>
            <a:ext cx="337738" cy="1628733"/>
          </a:xfrm>
          <a:prstGeom prst="rightBrace">
            <a:avLst>
              <a:gd name="adj1" fmla="val 8333"/>
              <a:gd name="adj2" fmla="val 496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062035-0AE6-425F-B9BC-7C335FC36C2F}"/>
              </a:ext>
            </a:extLst>
          </p:cNvPr>
          <p:cNvSpPr txBox="1"/>
          <p:nvPr/>
        </p:nvSpPr>
        <p:spPr>
          <a:xfrm>
            <a:off x="6961913" y="1507595"/>
            <a:ext cx="147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Bi-GRUs (x2)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9EF82B-7ACA-49DD-962D-FADBA1EE674D}"/>
              </a:ext>
            </a:extLst>
          </p:cNvPr>
          <p:cNvSpPr txBox="1"/>
          <p:nvPr/>
        </p:nvSpPr>
        <p:spPr>
          <a:xfrm>
            <a:off x="2612355" y="369744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(75 × 96 × 3 × 6)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4B6F80-30C4-481B-9C79-852461EEEA93}"/>
              </a:ext>
            </a:extLst>
          </p:cNvPr>
          <p:cNvSpPr txBox="1"/>
          <p:nvPr/>
        </p:nvSpPr>
        <p:spPr>
          <a:xfrm>
            <a:off x="5345654" y="368706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(75 × 1728)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4562812B-444E-42FE-9DA5-0EB2C68D3432}"/>
              </a:ext>
            </a:extLst>
          </p:cNvPr>
          <p:cNvSpPr/>
          <p:nvPr/>
        </p:nvSpPr>
        <p:spPr>
          <a:xfrm rot="5400000" flipV="1">
            <a:off x="3385569" y="1614853"/>
            <a:ext cx="337738" cy="3695105"/>
          </a:xfrm>
          <a:prstGeom prst="rightBrace">
            <a:avLst>
              <a:gd name="adj1" fmla="val 8333"/>
              <a:gd name="adj2" fmla="val 496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3E206969-68EB-46AA-8D24-5D3B9181A18B}"/>
              </a:ext>
            </a:extLst>
          </p:cNvPr>
          <p:cNvSpPr/>
          <p:nvPr/>
        </p:nvSpPr>
        <p:spPr>
          <a:xfrm rot="5400000" flipV="1">
            <a:off x="7467821" y="2609866"/>
            <a:ext cx="337738" cy="1628733"/>
          </a:xfrm>
          <a:prstGeom prst="rightBrace">
            <a:avLst>
              <a:gd name="adj1" fmla="val 8333"/>
              <a:gd name="adj2" fmla="val 496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CAF3D4-3EC5-4E47-A885-34C180E89E61}"/>
              </a:ext>
            </a:extLst>
          </p:cNvPr>
          <p:cNvSpPr txBox="1"/>
          <p:nvPr/>
        </p:nvSpPr>
        <p:spPr>
          <a:xfrm>
            <a:off x="7019373" y="3677520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(75 × 512)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D049CD0-1EBF-482C-8DBD-6F8B8750430B}"/>
              </a:ext>
            </a:extLst>
          </p:cNvPr>
          <p:cNvCxnSpPr/>
          <p:nvPr/>
        </p:nvCxnSpPr>
        <p:spPr>
          <a:xfrm>
            <a:off x="6041960" y="3180360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D4B3C7-E62F-4E9D-88E2-178A3E92CFBD}"/>
              </a:ext>
            </a:extLst>
          </p:cNvPr>
          <p:cNvCxnSpPr/>
          <p:nvPr/>
        </p:nvCxnSpPr>
        <p:spPr>
          <a:xfrm>
            <a:off x="9242360" y="3132194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7C8D652-7FF6-45F2-90E5-6D097F9A0601}"/>
              </a:ext>
            </a:extLst>
          </p:cNvPr>
          <p:cNvSpPr txBox="1"/>
          <p:nvPr/>
        </p:nvSpPr>
        <p:spPr>
          <a:xfrm>
            <a:off x="8703690" y="3677520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(75 × 29)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801BD0C-C7B4-4DD5-8713-6D686B1A1A5F}"/>
              </a:ext>
            </a:extLst>
          </p:cNvPr>
          <p:cNvSpPr txBox="1"/>
          <p:nvPr/>
        </p:nvSpPr>
        <p:spPr>
          <a:xfrm rot="18770583">
            <a:off x="4230768" y="2618990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2A8EF36-8631-494B-80C1-8135C6BB0C18}"/>
              </a:ext>
            </a:extLst>
          </p:cNvPr>
          <p:cNvCxnSpPr>
            <a:cxnSpLocks/>
          </p:cNvCxnSpPr>
          <p:nvPr/>
        </p:nvCxnSpPr>
        <p:spPr>
          <a:xfrm flipH="1">
            <a:off x="4178929" y="2386650"/>
            <a:ext cx="688833" cy="8285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F0EB34-23F1-4339-8EB0-E52181852AC0}"/>
              </a:ext>
            </a:extLst>
          </p:cNvPr>
          <p:cNvCxnSpPr>
            <a:cxnSpLocks/>
          </p:cNvCxnSpPr>
          <p:nvPr/>
        </p:nvCxnSpPr>
        <p:spPr>
          <a:xfrm>
            <a:off x="4867761" y="2386650"/>
            <a:ext cx="44992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22EFBEA-A3AF-4B70-8C79-DB12386DD9CF}"/>
              </a:ext>
            </a:extLst>
          </p:cNvPr>
          <p:cNvCxnSpPr>
            <a:cxnSpLocks/>
          </p:cNvCxnSpPr>
          <p:nvPr/>
        </p:nvCxnSpPr>
        <p:spPr>
          <a:xfrm flipH="1">
            <a:off x="4634393" y="2386651"/>
            <a:ext cx="683288" cy="8449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AAB6069-C361-4E51-9C88-5D99425730DD}"/>
              </a:ext>
            </a:extLst>
          </p:cNvPr>
          <p:cNvCxnSpPr>
            <a:cxnSpLocks/>
          </p:cNvCxnSpPr>
          <p:nvPr/>
        </p:nvCxnSpPr>
        <p:spPr>
          <a:xfrm>
            <a:off x="4178929" y="3218833"/>
            <a:ext cx="455464" cy="127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032DFE4-D818-4BF0-A47D-F08A366CD082}"/>
              </a:ext>
            </a:extLst>
          </p:cNvPr>
          <p:cNvSpPr txBox="1"/>
          <p:nvPr/>
        </p:nvSpPr>
        <p:spPr>
          <a:xfrm>
            <a:off x="836076" y="5223052"/>
            <a:ext cx="3408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Batch Normalization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Spatial Dropout 3D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Learning rate scheduler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900E9CF-ED71-43F9-9C8B-073B0D6FE02E}"/>
              </a:ext>
            </a:extLst>
          </p:cNvPr>
          <p:cNvSpPr txBox="1"/>
          <p:nvPr/>
        </p:nvSpPr>
        <p:spPr>
          <a:xfrm>
            <a:off x="4555697" y="5243091"/>
            <a:ext cx="3884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Masked CTC to filter label 0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Batch size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33A447-CB27-4657-85C4-50674E7C845C}"/>
              </a:ext>
            </a:extLst>
          </p:cNvPr>
          <p:cNvSpPr txBox="1"/>
          <p:nvPr/>
        </p:nvSpPr>
        <p:spPr>
          <a:xfrm>
            <a:off x="8766856" y="5252214"/>
            <a:ext cx="284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Dropout in STCNNs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135DC0-5FAD-4808-8857-2DB15B2DBCCF}"/>
              </a:ext>
            </a:extLst>
          </p:cNvPr>
          <p:cNvSpPr/>
          <p:nvPr/>
        </p:nvSpPr>
        <p:spPr>
          <a:xfrm>
            <a:off x="875749" y="4745656"/>
            <a:ext cx="216000" cy="2160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DAC37A-05CB-4845-999E-D8174F868058}"/>
              </a:ext>
            </a:extLst>
          </p:cNvPr>
          <p:cNvSpPr txBox="1"/>
          <p:nvPr/>
        </p:nvSpPr>
        <p:spPr>
          <a:xfrm>
            <a:off x="1077384" y="4595190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Adding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EDA07F8-4E26-4E79-8C8E-688DA11DF8AA}"/>
              </a:ext>
            </a:extLst>
          </p:cNvPr>
          <p:cNvSpPr/>
          <p:nvPr/>
        </p:nvSpPr>
        <p:spPr>
          <a:xfrm>
            <a:off x="4559293" y="4777398"/>
            <a:ext cx="216000" cy="21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242F726-AD4F-4251-AD7C-D5973D9A1AA5}"/>
              </a:ext>
            </a:extLst>
          </p:cNvPr>
          <p:cNvSpPr txBox="1"/>
          <p:nvPr/>
        </p:nvSpPr>
        <p:spPr>
          <a:xfrm>
            <a:off x="4748582" y="4649423"/>
            <a:ext cx="150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Adjusting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428D6F-E2EC-4318-8AB0-28E89C88E620}"/>
              </a:ext>
            </a:extLst>
          </p:cNvPr>
          <p:cNvSpPr/>
          <p:nvPr/>
        </p:nvSpPr>
        <p:spPr>
          <a:xfrm>
            <a:off x="8760178" y="4771206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A2A933-AE8B-48EB-8265-A49436A99D88}"/>
              </a:ext>
            </a:extLst>
          </p:cNvPr>
          <p:cNvSpPr txBox="1"/>
          <p:nvPr/>
        </p:nvSpPr>
        <p:spPr>
          <a:xfrm>
            <a:off x="8929651" y="4649423"/>
            <a:ext cx="1572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Removing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36A0195-EEA4-4DB3-B903-22B222E9E0D8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5BAC37-AA22-4F8D-ABB3-05E73124635C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2136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FCBC-C566-43C5-A348-BC364DA1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79"/>
            <a:ext cx="10515600" cy="1325563"/>
          </a:xfrm>
        </p:spPr>
        <p:txBody>
          <a:bodyPr/>
          <a:lstStyle/>
          <a:p>
            <a:r>
              <a:rPr lang="en-US" b="1" dirty="0"/>
              <a:t>Experiment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19F2B7-EB41-4557-8402-619E7ED7D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8"/>
          <a:stretch/>
        </p:blipFill>
        <p:spPr bwMode="auto">
          <a:xfrm>
            <a:off x="640757" y="1778558"/>
            <a:ext cx="6381156" cy="48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9585C-554A-428E-994B-CE2827F230B1}"/>
              </a:ext>
            </a:extLst>
          </p:cNvPr>
          <p:cNvSpPr txBox="1"/>
          <p:nvPr/>
        </p:nvSpPr>
        <p:spPr>
          <a:xfrm>
            <a:off x="1444073" y="2164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54.4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FCC05-55E6-48DC-8727-A0C33EF38681}"/>
              </a:ext>
            </a:extLst>
          </p:cNvPr>
          <p:cNvSpPr txBox="1"/>
          <p:nvPr/>
        </p:nvSpPr>
        <p:spPr>
          <a:xfrm>
            <a:off x="2037505" y="35487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E8087-0571-418C-9537-E2B0A934494B}"/>
              </a:ext>
            </a:extLst>
          </p:cNvPr>
          <p:cNvSpPr txBox="1"/>
          <p:nvPr/>
        </p:nvSpPr>
        <p:spPr>
          <a:xfrm>
            <a:off x="3459905" y="48603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71189-874D-49DA-B42F-E7725B02538F}"/>
              </a:ext>
            </a:extLst>
          </p:cNvPr>
          <p:cNvSpPr txBox="1"/>
          <p:nvPr/>
        </p:nvSpPr>
        <p:spPr>
          <a:xfrm>
            <a:off x="4099985" y="54293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9A091-DB04-436D-AF7A-5EDFEF71F55D}"/>
              </a:ext>
            </a:extLst>
          </p:cNvPr>
          <p:cNvSpPr txBox="1"/>
          <p:nvPr/>
        </p:nvSpPr>
        <p:spPr>
          <a:xfrm>
            <a:off x="5529451" y="53834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4E7D0-E57E-4FC9-9A50-78D17B51A2B9}"/>
              </a:ext>
            </a:extLst>
          </p:cNvPr>
          <p:cNvSpPr txBox="1"/>
          <p:nvPr/>
        </p:nvSpPr>
        <p:spPr>
          <a:xfrm>
            <a:off x="6090115" y="55681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B3AE19-AA60-459C-90F2-C6FA27B855C2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FE886-CC28-4B06-B30E-49C163CAEFAC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FDE09-7460-4B65-86B7-37930F64C40F}"/>
              </a:ext>
            </a:extLst>
          </p:cNvPr>
          <p:cNvSpPr txBox="1"/>
          <p:nvPr/>
        </p:nvSpPr>
        <p:spPr>
          <a:xfrm>
            <a:off x="1203165" y="1346173"/>
            <a:ext cx="570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Comparison of WER and CER on overlapped speakers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277CB-011B-4184-9A69-62E44FFCA820}"/>
              </a:ext>
            </a:extLst>
          </p:cNvPr>
          <p:cNvSpPr txBox="1"/>
          <p:nvPr/>
        </p:nvSpPr>
        <p:spPr>
          <a:xfrm>
            <a:off x="7369528" y="2394562"/>
            <a:ext cx="44506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39 experimental models, the best/final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by 79.23% for WER and 86.8% for CER compared to the 1</a:t>
            </a:r>
            <a:r>
              <a:rPr lang="en-US" sz="2400" baseline="30000" dirty="0"/>
              <a:t>st</a:t>
            </a:r>
            <a:r>
              <a:rPr lang="en-US" sz="2400" dirty="0"/>
              <a:t> Replication.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Achieved the target goal of 10-20% WER on overlapped data.</a:t>
            </a:r>
          </a:p>
        </p:txBody>
      </p:sp>
    </p:spTree>
    <p:extLst>
      <p:ext uri="{BB962C8B-B14F-4D97-AF65-F5344CB8AC3E}">
        <p14:creationId xmlns:p14="http://schemas.microsoft.com/office/powerpoint/2010/main" val="82059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3562-BB33-4072-A576-8A638E9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79"/>
            <a:ext cx="10515600" cy="1325563"/>
          </a:xfrm>
        </p:spPr>
        <p:txBody>
          <a:bodyPr/>
          <a:lstStyle/>
          <a:p>
            <a:r>
              <a:rPr lang="en-US" b="1" dirty="0"/>
              <a:t>Other Works Comparison</a:t>
            </a:r>
          </a:p>
        </p:txBody>
      </p:sp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6DDE7CBE-8AFD-497A-9514-2FFA270B4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0"/>
          <a:stretch/>
        </p:blipFill>
        <p:spPr>
          <a:xfrm>
            <a:off x="1542279" y="1818751"/>
            <a:ext cx="9107442" cy="4744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95A9F-A9D2-4BDF-895E-38B7DA40B013}"/>
              </a:ext>
            </a:extLst>
          </p:cNvPr>
          <p:cNvSpPr txBox="1"/>
          <p:nvPr/>
        </p:nvSpPr>
        <p:spPr>
          <a:xfrm>
            <a:off x="2722880" y="56794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BB8CE-11BD-49F3-921E-48853A110A65}"/>
              </a:ext>
            </a:extLst>
          </p:cNvPr>
          <p:cNvSpPr txBox="1"/>
          <p:nvPr/>
        </p:nvSpPr>
        <p:spPr>
          <a:xfrm>
            <a:off x="4074160" y="20629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26.3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B0246-0298-4661-AA21-5E2E2361520D}"/>
              </a:ext>
            </a:extLst>
          </p:cNvPr>
          <p:cNvSpPr txBox="1"/>
          <p:nvPr/>
        </p:nvSpPr>
        <p:spPr>
          <a:xfrm>
            <a:off x="4667592" y="33549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55D82-2C3D-4546-92CE-748975085D98}"/>
              </a:ext>
            </a:extLst>
          </p:cNvPr>
          <p:cNvSpPr txBox="1"/>
          <p:nvPr/>
        </p:nvSpPr>
        <p:spPr>
          <a:xfrm>
            <a:off x="5720080" y="39422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8C859-1E96-448D-A030-0332CF4950A5}"/>
              </a:ext>
            </a:extLst>
          </p:cNvPr>
          <p:cNvSpPr txBox="1"/>
          <p:nvPr/>
        </p:nvSpPr>
        <p:spPr>
          <a:xfrm>
            <a:off x="6390640" y="50680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C2DEC-26B4-431F-8782-5F98101A5244}"/>
              </a:ext>
            </a:extLst>
          </p:cNvPr>
          <p:cNvSpPr txBox="1"/>
          <p:nvPr/>
        </p:nvSpPr>
        <p:spPr>
          <a:xfrm>
            <a:off x="7370152" y="39422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8D4EA-D9B3-4184-9C8F-CD83347A456A}"/>
              </a:ext>
            </a:extLst>
          </p:cNvPr>
          <p:cNvSpPr txBox="1"/>
          <p:nvPr/>
        </p:nvSpPr>
        <p:spPr>
          <a:xfrm>
            <a:off x="8013288" y="50680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1A4AB-9CA7-4E8F-8021-A2888EC978DF}"/>
              </a:ext>
            </a:extLst>
          </p:cNvPr>
          <p:cNvSpPr txBox="1"/>
          <p:nvPr/>
        </p:nvSpPr>
        <p:spPr>
          <a:xfrm>
            <a:off x="9051172" y="49364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36B38-3BF1-4223-AE69-F5C4385F87B3}"/>
              </a:ext>
            </a:extLst>
          </p:cNvPr>
          <p:cNvSpPr txBox="1"/>
          <p:nvPr/>
        </p:nvSpPr>
        <p:spPr>
          <a:xfrm>
            <a:off x="9612240" y="53948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FBE6A3-75E7-4376-BCFE-7F34DF9C8CCC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B037A-5ADF-4B2D-9801-3C280606CE6A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4D39-443D-4514-9F80-DD41FDE2CE42}"/>
              </a:ext>
            </a:extLst>
          </p:cNvPr>
          <p:cNvSpPr txBox="1"/>
          <p:nvPr/>
        </p:nvSpPr>
        <p:spPr>
          <a:xfrm>
            <a:off x="3463340" y="1418641"/>
            <a:ext cx="570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Comparison of WER and CER on overlapped speakers</a:t>
            </a:r>
          </a:p>
        </p:txBody>
      </p:sp>
    </p:spTree>
    <p:extLst>
      <p:ext uri="{BB962C8B-B14F-4D97-AF65-F5344CB8AC3E}">
        <p14:creationId xmlns:p14="http://schemas.microsoft.com/office/powerpoint/2010/main" val="35426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3562-BB33-4072-A576-8A638E9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295"/>
            <a:ext cx="10515600" cy="1325563"/>
          </a:xfrm>
        </p:spPr>
        <p:txBody>
          <a:bodyPr/>
          <a:lstStyle/>
          <a:p>
            <a:r>
              <a:rPr lang="en-US" b="1" dirty="0"/>
              <a:t>Other Works Comparison</a:t>
            </a:r>
          </a:p>
        </p:txBody>
      </p:sp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418DD4B1-47C3-4313-8506-B29D00D7C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/>
          <a:stretch/>
        </p:blipFill>
        <p:spPr>
          <a:xfrm>
            <a:off x="1542279" y="1858944"/>
            <a:ext cx="9107442" cy="473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5EEDA-AF5C-4431-ABBB-B9B1F692A9E7}"/>
              </a:ext>
            </a:extLst>
          </p:cNvPr>
          <p:cNvSpPr txBox="1"/>
          <p:nvPr/>
        </p:nvSpPr>
        <p:spPr>
          <a:xfrm>
            <a:off x="2467730" y="21132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8D3CB-0806-4E62-BC55-74D29B6347F7}"/>
              </a:ext>
            </a:extLst>
          </p:cNvPr>
          <p:cNvSpPr txBox="1"/>
          <p:nvPr/>
        </p:nvSpPr>
        <p:spPr>
          <a:xfrm>
            <a:off x="2970727" y="572968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A61E3-7C5F-41CA-AD6A-550042C8C981}"/>
              </a:ext>
            </a:extLst>
          </p:cNvPr>
          <p:cNvSpPr txBox="1"/>
          <p:nvPr/>
        </p:nvSpPr>
        <p:spPr>
          <a:xfrm>
            <a:off x="4094480" y="21132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52.8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534F3-E716-451F-89DD-A2E89E4D6FA2}"/>
              </a:ext>
            </a:extLst>
          </p:cNvPr>
          <p:cNvSpPr txBox="1"/>
          <p:nvPr/>
        </p:nvSpPr>
        <p:spPr>
          <a:xfrm>
            <a:off x="4687912" y="2839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3738A-95A3-4ADA-86AE-6CF3FC3F1E18}"/>
              </a:ext>
            </a:extLst>
          </p:cNvPr>
          <p:cNvSpPr txBox="1"/>
          <p:nvPr/>
        </p:nvSpPr>
        <p:spPr>
          <a:xfrm>
            <a:off x="5728164" y="37220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A1727-639F-47A9-BAB6-F612C31BF826}"/>
              </a:ext>
            </a:extLst>
          </p:cNvPr>
          <p:cNvSpPr txBox="1"/>
          <p:nvPr/>
        </p:nvSpPr>
        <p:spPr>
          <a:xfrm>
            <a:off x="6321596" y="45313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A2076-35C9-4318-AE25-C39EF154FD1A}"/>
              </a:ext>
            </a:extLst>
          </p:cNvPr>
          <p:cNvSpPr txBox="1"/>
          <p:nvPr/>
        </p:nvSpPr>
        <p:spPr>
          <a:xfrm>
            <a:off x="7386320" y="39255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F30101-DE0F-4F36-9EB5-8624F21B144F}"/>
              </a:ext>
            </a:extLst>
          </p:cNvPr>
          <p:cNvSpPr txBox="1"/>
          <p:nvPr/>
        </p:nvSpPr>
        <p:spPr>
          <a:xfrm>
            <a:off x="7916605" y="49006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210C76-D4F6-4BEE-95D9-FC6E709E02BF}"/>
              </a:ext>
            </a:extLst>
          </p:cNvPr>
          <p:cNvSpPr txBox="1"/>
          <p:nvPr/>
        </p:nvSpPr>
        <p:spPr>
          <a:xfrm>
            <a:off x="9018020" y="49006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CBF7C-F8F4-4539-9181-EEA9BD9A7727}"/>
              </a:ext>
            </a:extLst>
          </p:cNvPr>
          <p:cNvSpPr txBox="1"/>
          <p:nvPr/>
        </p:nvSpPr>
        <p:spPr>
          <a:xfrm>
            <a:off x="9632788" y="52700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A0CE1F-009F-4167-9749-352D4BC6FD7C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FA8F0-B823-4275-A951-ABC326554924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7C2F-A7B3-4571-B820-2B1FC6751660}"/>
              </a:ext>
            </a:extLst>
          </p:cNvPr>
          <p:cNvSpPr txBox="1"/>
          <p:nvPr/>
        </p:nvSpPr>
        <p:spPr>
          <a:xfrm>
            <a:off x="3472461" y="1421398"/>
            <a:ext cx="524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Comparison of WER and CER on unseen speakers</a:t>
            </a:r>
          </a:p>
        </p:txBody>
      </p:sp>
    </p:spTree>
    <p:extLst>
      <p:ext uri="{BB962C8B-B14F-4D97-AF65-F5344CB8AC3E}">
        <p14:creationId xmlns:p14="http://schemas.microsoft.com/office/powerpoint/2010/main" val="138243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3A9E-A3F9-4D61-BEBD-EB426B78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ABAE7-7EAD-4D89-8816-303E31B7B133}"/>
              </a:ext>
            </a:extLst>
          </p:cNvPr>
          <p:cNvSpPr txBox="1"/>
          <p:nvPr/>
        </p:nvSpPr>
        <p:spPr>
          <a:xfrm>
            <a:off x="1223399" y="1180455"/>
            <a:ext cx="78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Deployed as a desktop web application using </a:t>
            </a:r>
            <a:r>
              <a:rPr lang="en-US" sz="2400" dirty="0" err="1"/>
              <a:t>Streamlit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Exported as a standalone executable(.exe) using </a:t>
            </a:r>
            <a:r>
              <a:rPr lang="en-US" sz="2400" dirty="0" err="1"/>
              <a:t>PyInstaller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pipeline on how the application works:</a:t>
            </a:r>
          </a:p>
        </p:txBody>
      </p:sp>
      <p:pic>
        <p:nvPicPr>
          <p:cNvPr id="4" name="Picture 3" descr="A diagram of a video record&#10;&#10;Description automatically generated">
            <a:extLst>
              <a:ext uri="{FF2B5EF4-FFF2-40B4-BE49-F238E27FC236}">
                <a16:creationId xmlns:a16="http://schemas.microsoft.com/office/drawing/2014/main" id="{ED5FC42C-4247-4AFA-9E6A-57F0109D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74" y="2753933"/>
            <a:ext cx="8815052" cy="344656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21B55C-5E10-4EA7-A3E4-6950101B3A95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0DAF3-828C-48D4-BCE2-7FC0BC9E629B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941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3A9E-A3F9-4D61-BEBD-EB426B78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ABAE7-7EAD-4D89-8816-303E31B7B133}"/>
              </a:ext>
            </a:extLst>
          </p:cNvPr>
          <p:cNvSpPr txBox="1"/>
          <p:nvPr/>
        </p:nvSpPr>
        <p:spPr>
          <a:xfrm>
            <a:off x="1223399" y="109473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 UI: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3B406-D102-4A0E-A202-D6F34FB1240D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0CC42-5F87-4E48-B51D-63BA719E0C67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07F99-B933-46FA-AF3F-26C865B64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25"/>
          <a:stretch/>
        </p:blipFill>
        <p:spPr>
          <a:xfrm>
            <a:off x="884983" y="1727496"/>
            <a:ext cx="10422034" cy="467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97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3A9E-A3F9-4D61-BEBD-EB426B78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ABAE7-7EAD-4D89-8816-303E31B7B133}"/>
              </a:ext>
            </a:extLst>
          </p:cNvPr>
          <p:cNvSpPr txBox="1"/>
          <p:nvPr/>
        </p:nvSpPr>
        <p:spPr>
          <a:xfrm>
            <a:off x="1223399" y="1094730"/>
            <a:ext cx="251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predicting: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84086-8DB5-41CE-AFBD-D0F5F9744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0800" y="1756420"/>
            <a:ext cx="9950400" cy="467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AC4695-BB46-4E59-B0A8-D686D73BD4A3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F3786-06EB-49E4-9629-6876B44755F9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EEC74-EABC-4AA0-B7A5-5B3DEBDDF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1" t="12024" b="7407"/>
          <a:stretch/>
        </p:blipFill>
        <p:spPr>
          <a:xfrm>
            <a:off x="8762163" y="2474405"/>
            <a:ext cx="2113548" cy="106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0041D-0D44-40F6-BF87-8CC01B355507}"/>
              </a:ext>
            </a:extLst>
          </p:cNvPr>
          <p:cNvSpPr txBox="1"/>
          <p:nvPr/>
        </p:nvSpPr>
        <p:spPr>
          <a:xfrm>
            <a:off x="7755776" y="1366259"/>
            <a:ext cx="4126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*Taken from the original </a:t>
            </a:r>
            <a:r>
              <a:rPr lang="en-US" sz="2000" dirty="0" err="1"/>
              <a:t>LipNet</a:t>
            </a:r>
            <a:r>
              <a:rPr lang="en-US" sz="2000" dirty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1141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3A9E-A3F9-4D61-BEBD-EB426B78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1325563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6492-993E-4442-A62B-6974108E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139"/>
            <a:ext cx="10515600" cy="2678589"/>
          </a:xfrm>
        </p:spPr>
        <p:txBody>
          <a:bodyPr>
            <a:normAutofit/>
          </a:bodyPr>
          <a:lstStyle/>
          <a:p>
            <a:r>
              <a:rPr lang="en-US" sz="2400" dirty="0"/>
              <a:t>Successfully modified the </a:t>
            </a:r>
            <a:r>
              <a:rPr lang="en-US" sz="2400" dirty="0" err="1"/>
              <a:t>LipNet</a:t>
            </a:r>
            <a:r>
              <a:rPr lang="en-US" sz="2400" dirty="0"/>
              <a:t> model to perform on smaller data scale with decent results, in the range of 20%-30% WER on unseen data and 10%-20% WER on overlapped data.</a:t>
            </a:r>
          </a:p>
          <a:p>
            <a:r>
              <a:rPr lang="en-US" sz="2400" dirty="0"/>
              <a:t>Learned about various model optimizing, hyperparameter tuning techniques, and how a visual speech recognition model is built and works.</a:t>
            </a:r>
          </a:p>
          <a:p>
            <a:r>
              <a:rPr lang="en-US" sz="2400" dirty="0"/>
              <a:t>Our lip reading translation desktop application is 80% done, lacking a record function, a text-to-speech function and a proper saliency map function.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DFB5F-17D8-4829-BFF7-5B0BF4673D8A}"/>
              </a:ext>
            </a:extLst>
          </p:cNvPr>
          <p:cNvSpPr txBox="1">
            <a:spLocks/>
          </p:cNvSpPr>
          <p:nvPr/>
        </p:nvSpPr>
        <p:spPr>
          <a:xfrm>
            <a:off x="838200" y="37083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Future Works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EF171-5ABB-4522-979B-0438592E9E78}"/>
              </a:ext>
            </a:extLst>
          </p:cNvPr>
          <p:cNvSpPr txBox="1">
            <a:spLocks/>
          </p:cNvSpPr>
          <p:nvPr/>
        </p:nvSpPr>
        <p:spPr>
          <a:xfrm>
            <a:off x="838200" y="4750358"/>
            <a:ext cx="10515600" cy="178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Finish the application.</a:t>
            </a:r>
          </a:p>
          <a:p>
            <a:r>
              <a:rPr lang="en-US" sz="2400" dirty="0"/>
              <a:t>Increase the model's performance by implementing Attention mechanism and replacing GRUs to Transformers structure.</a:t>
            </a:r>
          </a:p>
          <a:p>
            <a:r>
              <a:rPr lang="en-US" sz="2400" dirty="0"/>
              <a:t>Deploy the application on Mobile and other platforms.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8646D7-DC2A-41EC-A56F-FC6C5135BF3B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15DFC-6EE2-4585-BDAE-9B2A7C45DF4E}"/>
              </a:ext>
            </a:extLst>
          </p:cNvPr>
          <p:cNvSpPr txBox="1"/>
          <p:nvPr/>
        </p:nvSpPr>
        <p:spPr>
          <a:xfrm>
            <a:off x="11106891" y="3827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39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D0CC-E10F-4C9B-9793-B71BAF24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72"/>
            <a:ext cx="10515600" cy="1325563"/>
          </a:xfrm>
        </p:spPr>
        <p:txBody>
          <a:bodyPr/>
          <a:lstStyle/>
          <a:p>
            <a:r>
              <a:rPr lang="en-US" b="1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8167-5626-40A8-B614-2B6B62C4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035"/>
            <a:ext cx="10515600" cy="991187"/>
          </a:xfrm>
        </p:spPr>
        <p:txBody>
          <a:bodyPr>
            <a:normAutofit/>
          </a:bodyPr>
          <a:lstStyle/>
          <a:p>
            <a:r>
              <a:rPr lang="en-US" sz="2400" dirty="0" err="1"/>
              <a:t>LipNet</a:t>
            </a:r>
            <a:r>
              <a:rPr lang="en-US" sz="2400" dirty="0"/>
              <a:t> is an end-to-end sentence-level lip reading model.</a:t>
            </a:r>
          </a:p>
          <a:p>
            <a:r>
              <a:rPr lang="en-US" sz="2400" dirty="0"/>
              <a:t>Overall pipeline on how the model works: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0491-C6AA-4354-B539-50E490A1A502}"/>
              </a:ext>
            </a:extLst>
          </p:cNvPr>
          <p:cNvSpPr txBox="1"/>
          <p:nvPr/>
        </p:nvSpPr>
        <p:spPr>
          <a:xfrm>
            <a:off x="1581853" y="2659558"/>
            <a:ext cx="13997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Video Input</a:t>
            </a:r>
          </a:p>
        </p:txBody>
      </p:sp>
      <p:pic>
        <p:nvPicPr>
          <p:cNvPr id="7" name="Picture 6" descr="A person with his eyes closed&#10;&#10;Description automatically generated">
            <a:extLst>
              <a:ext uri="{FF2B5EF4-FFF2-40B4-BE49-F238E27FC236}">
                <a16:creationId xmlns:a16="http://schemas.microsoft.com/office/drawing/2014/main" id="{D5754670-C6AE-443D-8963-4BD56428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7673"/>
            <a:ext cx="2882239" cy="2285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63A6C-9471-4F8F-A1B0-22EF458F9081}"/>
              </a:ext>
            </a:extLst>
          </p:cNvPr>
          <p:cNvSpPr txBox="1"/>
          <p:nvPr/>
        </p:nvSpPr>
        <p:spPr>
          <a:xfrm>
            <a:off x="5441146" y="2659558"/>
            <a:ext cx="21969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Preprocessed 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607FA5-4BFB-4E60-B79B-F12DF498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6" t="4200" r="2185" b="3777"/>
          <a:stretch/>
        </p:blipFill>
        <p:spPr>
          <a:xfrm>
            <a:off x="4929384" y="3541979"/>
            <a:ext cx="3235787" cy="1628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488FE-5321-4B32-8105-325F14E590B8}"/>
              </a:ext>
            </a:extLst>
          </p:cNvPr>
          <p:cNvSpPr txBox="1"/>
          <p:nvPr/>
        </p:nvSpPr>
        <p:spPr>
          <a:xfrm>
            <a:off x="9627304" y="2659558"/>
            <a:ext cx="148666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Raw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C315E-D49D-4BFB-858E-6D208C48D691}"/>
              </a:ext>
            </a:extLst>
          </p:cNvPr>
          <p:cNvSpPr txBox="1"/>
          <p:nvPr/>
        </p:nvSpPr>
        <p:spPr>
          <a:xfrm>
            <a:off x="9333089" y="3467672"/>
            <a:ext cx="21597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“place </a:t>
            </a:r>
            <a:r>
              <a:rPr lang="en-US" sz="1800" dirty="0" err="1"/>
              <a:t>bluuee</a:t>
            </a:r>
            <a:r>
              <a:rPr lang="en-US" sz="1800" dirty="0"/>
              <a:t>    at    </a:t>
            </a:r>
            <a:r>
              <a:rPr lang="en-US" sz="1800" dirty="0" err="1"/>
              <a:t>i</a:t>
            </a:r>
            <a:r>
              <a:rPr lang="en-US" sz="1800" dirty="0"/>
              <a:t>    </a:t>
            </a:r>
            <a:r>
              <a:rPr lang="en-US" sz="1800" dirty="0" err="1"/>
              <a:t>ffoouuurr</a:t>
            </a:r>
            <a:r>
              <a:rPr lang="en-US" sz="1800" dirty="0"/>
              <a:t>      now”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E78EB9-1994-460F-8D53-4853FCA899D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50944" y="2859613"/>
            <a:ext cx="730909" cy="60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C228C1-F5ED-41CB-A4AA-DED329426FE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1595" y="2859613"/>
            <a:ext cx="726098" cy="60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F8A2B4-CCA0-4420-9949-0E4C0355E51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29384" y="2859613"/>
            <a:ext cx="511762" cy="68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5D791-24FE-46FE-8473-876A0867F8B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638094" y="2859613"/>
            <a:ext cx="527077" cy="68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8C4839-37A6-4645-8B91-3A91769E76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333089" y="2859613"/>
            <a:ext cx="294215" cy="60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F19FA7-ACD1-40CC-B671-40434B8A7E1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113970" y="2859613"/>
            <a:ext cx="378851" cy="60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1F37B8A-1BCC-4AE9-A62F-F1A1A1D55FC7}"/>
              </a:ext>
            </a:extLst>
          </p:cNvPr>
          <p:cNvSpPr/>
          <p:nvPr/>
        </p:nvSpPr>
        <p:spPr>
          <a:xfrm>
            <a:off x="3789774" y="2759340"/>
            <a:ext cx="920306" cy="200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DD81BFB-50C4-4C4F-9E32-43853411032B}"/>
              </a:ext>
            </a:extLst>
          </p:cNvPr>
          <p:cNvSpPr/>
          <p:nvPr/>
        </p:nvSpPr>
        <p:spPr>
          <a:xfrm>
            <a:off x="8179921" y="2759339"/>
            <a:ext cx="920306" cy="200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3E5513-1A69-491B-AAC4-FB8A7C1CB3C1}"/>
              </a:ext>
            </a:extLst>
          </p:cNvPr>
          <p:cNvSpPr txBox="1"/>
          <p:nvPr/>
        </p:nvSpPr>
        <p:spPr>
          <a:xfrm>
            <a:off x="3645595" y="2399045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73FAB2-C148-4C7B-8603-1A2AA1790234}"/>
              </a:ext>
            </a:extLst>
          </p:cNvPr>
          <p:cNvSpPr txBox="1"/>
          <p:nvPr/>
        </p:nvSpPr>
        <p:spPr>
          <a:xfrm>
            <a:off x="8235795" y="239220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6F445-662E-43BD-827A-81ABDF8FCE87}"/>
              </a:ext>
            </a:extLst>
          </p:cNvPr>
          <p:cNvSpPr txBox="1"/>
          <p:nvPr/>
        </p:nvSpPr>
        <p:spPr>
          <a:xfrm>
            <a:off x="1423956" y="311283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(75, 288, 360, 3)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8D056F-97A5-4F68-AAA2-59FDB2DE309A}"/>
              </a:ext>
            </a:extLst>
          </p:cNvPr>
          <p:cNvSpPr txBox="1"/>
          <p:nvPr/>
        </p:nvSpPr>
        <p:spPr>
          <a:xfrm>
            <a:off x="5750424" y="314235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(75, 50, 100, 3)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8C1EB8-CF94-41F8-864B-131AC38EC0EE}"/>
              </a:ext>
            </a:extLst>
          </p:cNvPr>
          <p:cNvSpPr txBox="1"/>
          <p:nvPr/>
        </p:nvSpPr>
        <p:spPr>
          <a:xfrm>
            <a:off x="9952802" y="3112830"/>
            <a:ext cx="92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(75, 28)</a:t>
            </a:r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A66F3D5-C801-4996-A737-69F7A5AECFA4}"/>
              </a:ext>
            </a:extLst>
          </p:cNvPr>
          <p:cNvSpPr/>
          <p:nvPr/>
        </p:nvSpPr>
        <p:spPr>
          <a:xfrm rot="5400000">
            <a:off x="10089789" y="4436014"/>
            <a:ext cx="646332" cy="204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491E42-5FB6-4796-91E8-B3D53A500C2C}"/>
              </a:ext>
            </a:extLst>
          </p:cNvPr>
          <p:cNvSpPr txBox="1"/>
          <p:nvPr/>
        </p:nvSpPr>
        <p:spPr>
          <a:xfrm>
            <a:off x="9669622" y="5011941"/>
            <a:ext cx="148666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True 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C8B15F-D1CD-4D77-81C9-A7718250B3E5}"/>
              </a:ext>
            </a:extLst>
          </p:cNvPr>
          <p:cNvSpPr txBox="1"/>
          <p:nvPr/>
        </p:nvSpPr>
        <p:spPr>
          <a:xfrm>
            <a:off x="9120853" y="5756393"/>
            <a:ext cx="25842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/>
              <a:t>“place blue at </a:t>
            </a:r>
            <a:r>
              <a:rPr lang="en-US" sz="1800" dirty="0" err="1"/>
              <a:t>i</a:t>
            </a:r>
            <a:r>
              <a:rPr lang="en-US" sz="1800" dirty="0"/>
              <a:t> four now”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EB2BE8-4785-4F59-9A91-BDF30C6ABFBA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9120853" y="5211996"/>
            <a:ext cx="548769" cy="541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C83713-8A3C-4261-BB95-65957116E79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1156288" y="5211996"/>
            <a:ext cx="548769" cy="541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2A36CD-C3BE-44D3-8E99-89FF3CFAFBA3}"/>
              </a:ext>
            </a:extLst>
          </p:cNvPr>
          <p:cNvSpPr txBox="1"/>
          <p:nvPr/>
        </p:nvSpPr>
        <p:spPr>
          <a:xfrm>
            <a:off x="10515130" y="434989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CTC Decoder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20F2A86-EFA9-4C26-9636-461000639CF3}"/>
              </a:ext>
            </a:extLst>
          </p:cNvPr>
          <p:cNvSpPr txBox="1">
            <a:spLocks/>
          </p:cNvSpPr>
          <p:nvPr/>
        </p:nvSpPr>
        <p:spPr>
          <a:xfrm>
            <a:off x="838200" y="6058782"/>
            <a:ext cx="10105353" cy="71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*CTC Decoder: Remove repetitive characters and CTC blank “-” tokens.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686D81-9817-43EA-847C-71826AF0A4F7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31FA30-DC66-408A-9D67-F8FCA9D33E97}"/>
              </a:ext>
            </a:extLst>
          </p:cNvPr>
          <p:cNvCxnSpPr>
            <a:cxnSpLocks/>
          </p:cNvCxnSpPr>
          <p:nvPr/>
        </p:nvCxnSpPr>
        <p:spPr>
          <a:xfrm>
            <a:off x="917853" y="2401173"/>
            <a:ext cx="442063" cy="317707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70A9D-D0BF-4F36-BCA1-98CFA1EC7142}"/>
              </a:ext>
            </a:extLst>
          </p:cNvPr>
          <p:cNvCxnSpPr>
            <a:cxnSpLocks/>
          </p:cNvCxnSpPr>
          <p:nvPr/>
        </p:nvCxnSpPr>
        <p:spPr>
          <a:xfrm>
            <a:off x="917853" y="2389222"/>
            <a:ext cx="442063" cy="32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44792D-41EC-49BA-860E-F34150A52DEE}"/>
              </a:ext>
            </a:extLst>
          </p:cNvPr>
          <p:cNvCxnSpPr/>
          <p:nvPr/>
        </p:nvCxnSpPr>
        <p:spPr>
          <a:xfrm>
            <a:off x="10407969" y="1986303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50468B-EBD6-4F50-B878-C5AAB8052FE0}"/>
              </a:ext>
            </a:extLst>
          </p:cNvPr>
          <p:cNvCxnSpPr>
            <a:cxnSpLocks/>
          </p:cNvCxnSpPr>
          <p:nvPr/>
        </p:nvCxnSpPr>
        <p:spPr>
          <a:xfrm>
            <a:off x="8946383" y="4919459"/>
            <a:ext cx="427733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6BBA-B381-4134-A482-3D497B5C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09" y="2766218"/>
            <a:ext cx="5321441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Thank You For Listening</a:t>
            </a:r>
          </a:p>
        </p:txBody>
      </p:sp>
      <p:grpSp>
        <p:nvGrpSpPr>
          <p:cNvPr id="3" name="Google Shape;283;p25">
            <a:extLst>
              <a:ext uri="{FF2B5EF4-FFF2-40B4-BE49-F238E27FC236}">
                <a16:creationId xmlns:a16="http://schemas.microsoft.com/office/drawing/2014/main" id="{901FF312-34B9-4F70-9CDC-D30D37159EE1}"/>
              </a:ext>
            </a:extLst>
          </p:cNvPr>
          <p:cNvGrpSpPr/>
          <p:nvPr/>
        </p:nvGrpSpPr>
        <p:grpSpPr>
          <a:xfrm>
            <a:off x="5707464" y="1178448"/>
            <a:ext cx="5321441" cy="5533851"/>
            <a:chOff x="5201312" y="729700"/>
            <a:chExt cx="3303881" cy="3878923"/>
          </a:xfrm>
        </p:grpSpPr>
        <p:grpSp>
          <p:nvGrpSpPr>
            <p:cNvPr id="4" name="Google Shape;284;p25">
              <a:extLst>
                <a:ext uri="{FF2B5EF4-FFF2-40B4-BE49-F238E27FC236}">
                  <a16:creationId xmlns:a16="http://schemas.microsoft.com/office/drawing/2014/main" id="{8B501462-39B1-4A24-8DD4-7C3627942FB0}"/>
                </a:ext>
              </a:extLst>
            </p:cNvPr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148" name="Google Shape;285;p25">
                <a:extLst>
                  <a:ext uri="{FF2B5EF4-FFF2-40B4-BE49-F238E27FC236}">
                    <a16:creationId xmlns:a16="http://schemas.microsoft.com/office/drawing/2014/main" id="{5F2F0857-1EE7-4F38-9DC2-3C8029546881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86;p25">
                <a:extLst>
                  <a:ext uri="{FF2B5EF4-FFF2-40B4-BE49-F238E27FC236}">
                    <a16:creationId xmlns:a16="http://schemas.microsoft.com/office/drawing/2014/main" id="{CF3A1033-D5EF-45A8-9697-8BE4D2E01A7C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87;p25">
                <a:extLst>
                  <a:ext uri="{FF2B5EF4-FFF2-40B4-BE49-F238E27FC236}">
                    <a16:creationId xmlns:a16="http://schemas.microsoft.com/office/drawing/2014/main" id="{7904A024-140C-49B3-97B9-AFFCF5B03ED8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88;p25">
                <a:extLst>
                  <a:ext uri="{FF2B5EF4-FFF2-40B4-BE49-F238E27FC236}">
                    <a16:creationId xmlns:a16="http://schemas.microsoft.com/office/drawing/2014/main" id="{0A37E16A-0C2C-4595-801B-E47FAEC77D1F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89;p25">
                <a:extLst>
                  <a:ext uri="{FF2B5EF4-FFF2-40B4-BE49-F238E27FC236}">
                    <a16:creationId xmlns:a16="http://schemas.microsoft.com/office/drawing/2014/main" id="{1176C0A7-3BCB-46CE-BC79-32A2F46AF172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90;p25">
                <a:extLst>
                  <a:ext uri="{FF2B5EF4-FFF2-40B4-BE49-F238E27FC236}">
                    <a16:creationId xmlns:a16="http://schemas.microsoft.com/office/drawing/2014/main" id="{755C610B-F670-463C-B003-CF2D74536EB4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91;p25">
                <a:extLst>
                  <a:ext uri="{FF2B5EF4-FFF2-40B4-BE49-F238E27FC236}">
                    <a16:creationId xmlns:a16="http://schemas.microsoft.com/office/drawing/2014/main" id="{D6CF39AE-CE53-4A59-ABBA-7621AEB8E2B1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92;p25">
                <a:extLst>
                  <a:ext uri="{FF2B5EF4-FFF2-40B4-BE49-F238E27FC236}">
                    <a16:creationId xmlns:a16="http://schemas.microsoft.com/office/drawing/2014/main" id="{9E7602A5-DD4C-439B-BF30-FB094F7DF8F4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93;p25">
                <a:extLst>
                  <a:ext uri="{FF2B5EF4-FFF2-40B4-BE49-F238E27FC236}">
                    <a16:creationId xmlns:a16="http://schemas.microsoft.com/office/drawing/2014/main" id="{7435D7FD-5C64-41CB-8B86-38DDE34D87C9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94;p25">
                <a:extLst>
                  <a:ext uri="{FF2B5EF4-FFF2-40B4-BE49-F238E27FC236}">
                    <a16:creationId xmlns:a16="http://schemas.microsoft.com/office/drawing/2014/main" id="{586E9A5F-B5B6-4B3F-A537-3E4A278D9287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95;p25">
                <a:extLst>
                  <a:ext uri="{FF2B5EF4-FFF2-40B4-BE49-F238E27FC236}">
                    <a16:creationId xmlns:a16="http://schemas.microsoft.com/office/drawing/2014/main" id="{3708628B-F29A-4593-8712-6052B4999117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96;p25">
                <a:extLst>
                  <a:ext uri="{FF2B5EF4-FFF2-40B4-BE49-F238E27FC236}">
                    <a16:creationId xmlns:a16="http://schemas.microsoft.com/office/drawing/2014/main" id="{12AC1C78-13FA-44EF-8F83-F890E13A93CF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97;p25">
              <a:extLst>
                <a:ext uri="{FF2B5EF4-FFF2-40B4-BE49-F238E27FC236}">
                  <a16:creationId xmlns:a16="http://schemas.microsoft.com/office/drawing/2014/main" id="{375712B8-CC66-40C3-B9EA-68FFDE6974AF}"/>
                </a:ext>
              </a:extLst>
            </p:cNvPr>
            <p:cNvGrpSpPr/>
            <p:nvPr/>
          </p:nvGrpSpPr>
          <p:grpSpPr>
            <a:xfrm>
              <a:off x="5434631" y="1349643"/>
              <a:ext cx="3070562" cy="3258980"/>
              <a:chOff x="1304275" y="2258525"/>
              <a:chExt cx="1138300" cy="1208194"/>
            </a:xfrm>
          </p:grpSpPr>
          <p:sp>
            <p:nvSpPr>
              <p:cNvPr id="13" name="Google Shape;298;p25">
                <a:extLst>
                  <a:ext uri="{FF2B5EF4-FFF2-40B4-BE49-F238E27FC236}">
                    <a16:creationId xmlns:a16="http://schemas.microsoft.com/office/drawing/2014/main" id="{22FAB45A-1EE4-4724-A4F0-D66D93A267EF}"/>
                  </a:ext>
                </a:extLst>
              </p:cNvPr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9;p25">
                <a:extLst>
                  <a:ext uri="{FF2B5EF4-FFF2-40B4-BE49-F238E27FC236}">
                    <a16:creationId xmlns:a16="http://schemas.microsoft.com/office/drawing/2014/main" id="{E916F66E-63A2-46C8-9B5E-07352CCC518F}"/>
                  </a:ext>
                </a:extLst>
              </p:cNvPr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00;p25">
                <a:extLst>
                  <a:ext uri="{FF2B5EF4-FFF2-40B4-BE49-F238E27FC236}">
                    <a16:creationId xmlns:a16="http://schemas.microsoft.com/office/drawing/2014/main" id="{E2A01A95-F9B0-44C2-982E-BC2F90F89341}"/>
                  </a:ext>
                </a:extLst>
              </p:cNvPr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1;p25">
                <a:extLst>
                  <a:ext uri="{FF2B5EF4-FFF2-40B4-BE49-F238E27FC236}">
                    <a16:creationId xmlns:a16="http://schemas.microsoft.com/office/drawing/2014/main" id="{E7650DD8-81AD-4C43-BF81-508A0D16B636}"/>
                  </a:ext>
                </a:extLst>
              </p:cNvPr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2;p25">
                <a:extLst>
                  <a:ext uri="{FF2B5EF4-FFF2-40B4-BE49-F238E27FC236}">
                    <a16:creationId xmlns:a16="http://schemas.microsoft.com/office/drawing/2014/main" id="{C902B775-5658-41F8-88B8-536F81DA6B26}"/>
                  </a:ext>
                </a:extLst>
              </p:cNvPr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3;p25">
                <a:extLst>
                  <a:ext uri="{FF2B5EF4-FFF2-40B4-BE49-F238E27FC236}">
                    <a16:creationId xmlns:a16="http://schemas.microsoft.com/office/drawing/2014/main" id="{78C6AFBE-8E18-4F96-A1A5-1B9EA735D659}"/>
                  </a:ext>
                </a:extLst>
              </p:cNvPr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4;p25">
                <a:extLst>
                  <a:ext uri="{FF2B5EF4-FFF2-40B4-BE49-F238E27FC236}">
                    <a16:creationId xmlns:a16="http://schemas.microsoft.com/office/drawing/2014/main" id="{70448805-221F-4E6C-A945-4A3607643A8A}"/>
                  </a:ext>
                </a:extLst>
              </p:cNvPr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5;p25">
                <a:extLst>
                  <a:ext uri="{FF2B5EF4-FFF2-40B4-BE49-F238E27FC236}">
                    <a16:creationId xmlns:a16="http://schemas.microsoft.com/office/drawing/2014/main" id="{7758F620-15A0-4B29-A293-252D49D67B44}"/>
                  </a:ext>
                </a:extLst>
              </p:cNvPr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6;p25">
                <a:extLst>
                  <a:ext uri="{FF2B5EF4-FFF2-40B4-BE49-F238E27FC236}">
                    <a16:creationId xmlns:a16="http://schemas.microsoft.com/office/drawing/2014/main" id="{48D5C0F6-FD28-4B47-9C90-1269B8402D97}"/>
                  </a:ext>
                </a:extLst>
              </p:cNvPr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25">
                <a:extLst>
                  <a:ext uri="{FF2B5EF4-FFF2-40B4-BE49-F238E27FC236}">
                    <a16:creationId xmlns:a16="http://schemas.microsoft.com/office/drawing/2014/main" id="{3EA4E594-CEC2-4FBB-A50B-13A124F953A0}"/>
                  </a:ext>
                </a:extLst>
              </p:cNvPr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25">
                <a:extLst>
                  <a:ext uri="{FF2B5EF4-FFF2-40B4-BE49-F238E27FC236}">
                    <a16:creationId xmlns:a16="http://schemas.microsoft.com/office/drawing/2014/main" id="{EB1B79FD-A4A6-4CAC-8C4A-09E9768C31BF}"/>
                  </a:ext>
                </a:extLst>
              </p:cNvPr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9;p25">
                <a:extLst>
                  <a:ext uri="{FF2B5EF4-FFF2-40B4-BE49-F238E27FC236}">
                    <a16:creationId xmlns:a16="http://schemas.microsoft.com/office/drawing/2014/main" id="{7AE3265F-5C06-49FD-8C2F-0DC42F9CB9B6}"/>
                  </a:ext>
                </a:extLst>
              </p:cNvPr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10;p25">
                <a:extLst>
                  <a:ext uri="{FF2B5EF4-FFF2-40B4-BE49-F238E27FC236}">
                    <a16:creationId xmlns:a16="http://schemas.microsoft.com/office/drawing/2014/main" id="{E81A6386-8C66-45B7-902F-B74F8C88BFC1}"/>
                  </a:ext>
                </a:extLst>
              </p:cNvPr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1;p25">
                <a:extLst>
                  <a:ext uri="{FF2B5EF4-FFF2-40B4-BE49-F238E27FC236}">
                    <a16:creationId xmlns:a16="http://schemas.microsoft.com/office/drawing/2014/main" id="{8F651D0C-91A7-4992-BEDF-9609E25E7001}"/>
                  </a:ext>
                </a:extLst>
              </p:cNvPr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2;p25">
                <a:extLst>
                  <a:ext uri="{FF2B5EF4-FFF2-40B4-BE49-F238E27FC236}">
                    <a16:creationId xmlns:a16="http://schemas.microsoft.com/office/drawing/2014/main" id="{ACB7A745-4E92-4961-B5DD-BCDF704B0F89}"/>
                  </a:ext>
                </a:extLst>
              </p:cNvPr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3;p25">
                <a:extLst>
                  <a:ext uri="{FF2B5EF4-FFF2-40B4-BE49-F238E27FC236}">
                    <a16:creationId xmlns:a16="http://schemas.microsoft.com/office/drawing/2014/main" id="{F91CF199-EDA1-4D95-AE46-3F35C74CA12E}"/>
                  </a:ext>
                </a:extLst>
              </p:cNvPr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4;p25">
                <a:extLst>
                  <a:ext uri="{FF2B5EF4-FFF2-40B4-BE49-F238E27FC236}">
                    <a16:creationId xmlns:a16="http://schemas.microsoft.com/office/drawing/2014/main" id="{5E4536CC-5495-4C78-AB83-FF71FD9B85D1}"/>
                  </a:ext>
                </a:extLst>
              </p:cNvPr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5;p25">
                <a:extLst>
                  <a:ext uri="{FF2B5EF4-FFF2-40B4-BE49-F238E27FC236}">
                    <a16:creationId xmlns:a16="http://schemas.microsoft.com/office/drawing/2014/main" id="{36F3CC42-FE16-4589-916E-672036911760}"/>
                  </a:ext>
                </a:extLst>
              </p:cNvPr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6;p25">
                <a:extLst>
                  <a:ext uri="{FF2B5EF4-FFF2-40B4-BE49-F238E27FC236}">
                    <a16:creationId xmlns:a16="http://schemas.microsoft.com/office/drawing/2014/main" id="{5E47B79A-8F1E-44F6-961E-EFABDF12E0DE}"/>
                  </a:ext>
                </a:extLst>
              </p:cNvPr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7;p25">
                <a:extLst>
                  <a:ext uri="{FF2B5EF4-FFF2-40B4-BE49-F238E27FC236}">
                    <a16:creationId xmlns:a16="http://schemas.microsoft.com/office/drawing/2014/main" id="{74906A07-1773-45ED-8B5D-04EC0BD9AD06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8;p25">
                <a:extLst>
                  <a:ext uri="{FF2B5EF4-FFF2-40B4-BE49-F238E27FC236}">
                    <a16:creationId xmlns:a16="http://schemas.microsoft.com/office/drawing/2014/main" id="{2258D61D-68F9-49CE-8B05-620671BE4D5E}"/>
                  </a:ext>
                </a:extLst>
              </p:cNvPr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9;p25">
                <a:extLst>
                  <a:ext uri="{FF2B5EF4-FFF2-40B4-BE49-F238E27FC236}">
                    <a16:creationId xmlns:a16="http://schemas.microsoft.com/office/drawing/2014/main" id="{F65B391D-6446-4D9B-96C1-C16D926A453A}"/>
                  </a:ext>
                </a:extLst>
              </p:cNvPr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20;p25">
                <a:extLst>
                  <a:ext uri="{FF2B5EF4-FFF2-40B4-BE49-F238E27FC236}">
                    <a16:creationId xmlns:a16="http://schemas.microsoft.com/office/drawing/2014/main" id="{AE60B640-14C8-4F38-BB48-DD9835BF3FC4}"/>
                  </a:ext>
                </a:extLst>
              </p:cNvPr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1;p25">
                <a:extLst>
                  <a:ext uri="{FF2B5EF4-FFF2-40B4-BE49-F238E27FC236}">
                    <a16:creationId xmlns:a16="http://schemas.microsoft.com/office/drawing/2014/main" id="{BBE1793E-CA5D-478C-A28B-EA9883213893}"/>
                  </a:ext>
                </a:extLst>
              </p:cNvPr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2;p25">
                <a:extLst>
                  <a:ext uri="{FF2B5EF4-FFF2-40B4-BE49-F238E27FC236}">
                    <a16:creationId xmlns:a16="http://schemas.microsoft.com/office/drawing/2014/main" id="{3E92D346-DCD5-4B5A-96E5-4ABEF07EE263}"/>
                  </a:ext>
                </a:extLst>
              </p:cNvPr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3;p25">
                <a:extLst>
                  <a:ext uri="{FF2B5EF4-FFF2-40B4-BE49-F238E27FC236}">
                    <a16:creationId xmlns:a16="http://schemas.microsoft.com/office/drawing/2014/main" id="{63630A35-9C9F-4D26-BDB6-E7C76B43A5F1}"/>
                  </a:ext>
                </a:extLst>
              </p:cNvPr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4;p25">
                <a:extLst>
                  <a:ext uri="{FF2B5EF4-FFF2-40B4-BE49-F238E27FC236}">
                    <a16:creationId xmlns:a16="http://schemas.microsoft.com/office/drawing/2014/main" id="{D25426F0-AD33-4A7C-AC36-3C0A0E3B3605}"/>
                  </a:ext>
                </a:extLst>
              </p:cNvPr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5;p25">
                <a:extLst>
                  <a:ext uri="{FF2B5EF4-FFF2-40B4-BE49-F238E27FC236}">
                    <a16:creationId xmlns:a16="http://schemas.microsoft.com/office/drawing/2014/main" id="{EA86D2E2-6AB3-4FE8-83D9-3680E1B819A2}"/>
                  </a:ext>
                </a:extLst>
              </p:cNvPr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6;p25">
                <a:extLst>
                  <a:ext uri="{FF2B5EF4-FFF2-40B4-BE49-F238E27FC236}">
                    <a16:creationId xmlns:a16="http://schemas.microsoft.com/office/drawing/2014/main" id="{20740980-46EB-49F0-B51C-9367E7D7F9F1}"/>
                  </a:ext>
                </a:extLst>
              </p:cNvPr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7;p25">
                <a:extLst>
                  <a:ext uri="{FF2B5EF4-FFF2-40B4-BE49-F238E27FC236}">
                    <a16:creationId xmlns:a16="http://schemas.microsoft.com/office/drawing/2014/main" id="{70C93DAC-6450-428C-9745-D41FB43D6A93}"/>
                  </a:ext>
                </a:extLst>
              </p:cNvPr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8;p25">
                <a:extLst>
                  <a:ext uri="{FF2B5EF4-FFF2-40B4-BE49-F238E27FC236}">
                    <a16:creationId xmlns:a16="http://schemas.microsoft.com/office/drawing/2014/main" id="{3D01EBD6-0062-4BBE-9773-6DACBC748FA4}"/>
                  </a:ext>
                </a:extLst>
              </p:cNvPr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9;p25">
                <a:extLst>
                  <a:ext uri="{FF2B5EF4-FFF2-40B4-BE49-F238E27FC236}">
                    <a16:creationId xmlns:a16="http://schemas.microsoft.com/office/drawing/2014/main" id="{8D17E2CA-8AF7-4D7D-92D8-21C0A4C8E4CC}"/>
                  </a:ext>
                </a:extLst>
              </p:cNvPr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0;p25">
                <a:extLst>
                  <a:ext uri="{FF2B5EF4-FFF2-40B4-BE49-F238E27FC236}">
                    <a16:creationId xmlns:a16="http://schemas.microsoft.com/office/drawing/2014/main" id="{A5BDBDF4-C101-4712-84CF-0DF9B7D64807}"/>
                  </a:ext>
                </a:extLst>
              </p:cNvPr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1;p25">
                <a:extLst>
                  <a:ext uri="{FF2B5EF4-FFF2-40B4-BE49-F238E27FC236}">
                    <a16:creationId xmlns:a16="http://schemas.microsoft.com/office/drawing/2014/main" id="{5F571843-E29E-413F-A293-B4286B9DCAF4}"/>
                  </a:ext>
                </a:extLst>
              </p:cNvPr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2;p25">
                <a:extLst>
                  <a:ext uri="{FF2B5EF4-FFF2-40B4-BE49-F238E27FC236}">
                    <a16:creationId xmlns:a16="http://schemas.microsoft.com/office/drawing/2014/main" id="{24DD8D93-34D5-4135-8BB2-44BF31EA4D76}"/>
                  </a:ext>
                </a:extLst>
              </p:cNvPr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3;p25">
                <a:extLst>
                  <a:ext uri="{FF2B5EF4-FFF2-40B4-BE49-F238E27FC236}">
                    <a16:creationId xmlns:a16="http://schemas.microsoft.com/office/drawing/2014/main" id="{C4FC4A0B-FC1D-4DC4-9C92-3022D8A3C318}"/>
                  </a:ext>
                </a:extLst>
              </p:cNvPr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;p25">
                <a:extLst>
                  <a:ext uri="{FF2B5EF4-FFF2-40B4-BE49-F238E27FC236}">
                    <a16:creationId xmlns:a16="http://schemas.microsoft.com/office/drawing/2014/main" id="{DFCFEE12-3806-4806-8337-CDC3EDD65994}"/>
                  </a:ext>
                </a:extLst>
              </p:cNvPr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;p25">
                <a:extLst>
                  <a:ext uri="{FF2B5EF4-FFF2-40B4-BE49-F238E27FC236}">
                    <a16:creationId xmlns:a16="http://schemas.microsoft.com/office/drawing/2014/main" id="{BED08916-B04C-46EB-94C5-C112E7398AB6}"/>
                  </a:ext>
                </a:extLst>
              </p:cNvPr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6;p25">
                <a:extLst>
                  <a:ext uri="{FF2B5EF4-FFF2-40B4-BE49-F238E27FC236}">
                    <a16:creationId xmlns:a16="http://schemas.microsoft.com/office/drawing/2014/main" id="{D49706E4-D7AF-4C5E-A421-2C31BBCE9863}"/>
                  </a:ext>
                </a:extLst>
              </p:cNvPr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7;p25">
                <a:extLst>
                  <a:ext uri="{FF2B5EF4-FFF2-40B4-BE49-F238E27FC236}">
                    <a16:creationId xmlns:a16="http://schemas.microsoft.com/office/drawing/2014/main" id="{2449030F-5772-4F54-A011-C06735759055}"/>
                  </a:ext>
                </a:extLst>
              </p:cNvPr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8;p25">
                <a:extLst>
                  <a:ext uri="{FF2B5EF4-FFF2-40B4-BE49-F238E27FC236}">
                    <a16:creationId xmlns:a16="http://schemas.microsoft.com/office/drawing/2014/main" id="{E6574071-0651-4648-9F6A-72DB6D2F1172}"/>
                  </a:ext>
                </a:extLst>
              </p:cNvPr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;p25">
                <a:extLst>
                  <a:ext uri="{FF2B5EF4-FFF2-40B4-BE49-F238E27FC236}">
                    <a16:creationId xmlns:a16="http://schemas.microsoft.com/office/drawing/2014/main" id="{63AF10EA-7C2B-4132-ADD7-9A7632F2A533}"/>
                  </a:ext>
                </a:extLst>
              </p:cNvPr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0;p25">
                <a:extLst>
                  <a:ext uri="{FF2B5EF4-FFF2-40B4-BE49-F238E27FC236}">
                    <a16:creationId xmlns:a16="http://schemas.microsoft.com/office/drawing/2014/main" id="{4FED0E70-2702-4A20-BA78-BF738AE02C31}"/>
                  </a:ext>
                </a:extLst>
              </p:cNvPr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;p25">
                <a:extLst>
                  <a:ext uri="{FF2B5EF4-FFF2-40B4-BE49-F238E27FC236}">
                    <a16:creationId xmlns:a16="http://schemas.microsoft.com/office/drawing/2014/main" id="{AF6C26EA-B37A-46C4-8790-55AF30AD1D97}"/>
                  </a:ext>
                </a:extLst>
              </p:cNvPr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;p25">
                <a:extLst>
                  <a:ext uri="{FF2B5EF4-FFF2-40B4-BE49-F238E27FC236}">
                    <a16:creationId xmlns:a16="http://schemas.microsoft.com/office/drawing/2014/main" id="{41B2172D-63B5-4077-8C19-B69AB5F1A047}"/>
                  </a:ext>
                </a:extLst>
              </p:cNvPr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3;p25">
                <a:extLst>
                  <a:ext uri="{FF2B5EF4-FFF2-40B4-BE49-F238E27FC236}">
                    <a16:creationId xmlns:a16="http://schemas.microsoft.com/office/drawing/2014/main" id="{7AC538E0-ED7A-4923-A8FC-807F8C9CE33A}"/>
                  </a:ext>
                </a:extLst>
              </p:cNvPr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4;p25">
                <a:extLst>
                  <a:ext uri="{FF2B5EF4-FFF2-40B4-BE49-F238E27FC236}">
                    <a16:creationId xmlns:a16="http://schemas.microsoft.com/office/drawing/2014/main" id="{6631F46E-4EAA-4EA9-B032-5FA1882F8E91}"/>
                  </a:ext>
                </a:extLst>
              </p:cNvPr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5;p25">
                <a:extLst>
                  <a:ext uri="{FF2B5EF4-FFF2-40B4-BE49-F238E27FC236}">
                    <a16:creationId xmlns:a16="http://schemas.microsoft.com/office/drawing/2014/main" id="{8B981F70-7557-4F52-A228-EDA37EEE1F77}"/>
                  </a:ext>
                </a:extLst>
              </p:cNvPr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6;p25">
                <a:extLst>
                  <a:ext uri="{FF2B5EF4-FFF2-40B4-BE49-F238E27FC236}">
                    <a16:creationId xmlns:a16="http://schemas.microsoft.com/office/drawing/2014/main" id="{E7F8B294-2900-4E11-9875-DFFA5AE171EB}"/>
                  </a:ext>
                </a:extLst>
              </p:cNvPr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7;p25">
                <a:extLst>
                  <a:ext uri="{FF2B5EF4-FFF2-40B4-BE49-F238E27FC236}">
                    <a16:creationId xmlns:a16="http://schemas.microsoft.com/office/drawing/2014/main" id="{3095CA98-5121-4734-9BB3-CD375696394C}"/>
                  </a:ext>
                </a:extLst>
              </p:cNvPr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8;p25">
                <a:extLst>
                  <a:ext uri="{FF2B5EF4-FFF2-40B4-BE49-F238E27FC236}">
                    <a16:creationId xmlns:a16="http://schemas.microsoft.com/office/drawing/2014/main" id="{1BC2F1A6-788B-4C63-B7F1-A9338529379B}"/>
                  </a:ext>
                </a:extLst>
              </p:cNvPr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49;p25">
                <a:extLst>
                  <a:ext uri="{FF2B5EF4-FFF2-40B4-BE49-F238E27FC236}">
                    <a16:creationId xmlns:a16="http://schemas.microsoft.com/office/drawing/2014/main" id="{E8F08F0D-00BE-4C44-B0D5-5AB7334FDEA0}"/>
                  </a:ext>
                </a:extLst>
              </p:cNvPr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50;p25">
                <a:extLst>
                  <a:ext uri="{FF2B5EF4-FFF2-40B4-BE49-F238E27FC236}">
                    <a16:creationId xmlns:a16="http://schemas.microsoft.com/office/drawing/2014/main" id="{815A493E-15F3-426D-B824-E3EB38F207CE}"/>
                  </a:ext>
                </a:extLst>
              </p:cNvPr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1;p25">
                <a:extLst>
                  <a:ext uri="{FF2B5EF4-FFF2-40B4-BE49-F238E27FC236}">
                    <a16:creationId xmlns:a16="http://schemas.microsoft.com/office/drawing/2014/main" id="{C8B215F5-CBC2-427D-92E6-C10334DC431A}"/>
                  </a:ext>
                </a:extLst>
              </p:cNvPr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2;p25">
                <a:extLst>
                  <a:ext uri="{FF2B5EF4-FFF2-40B4-BE49-F238E27FC236}">
                    <a16:creationId xmlns:a16="http://schemas.microsoft.com/office/drawing/2014/main" id="{1D07D5D5-63B2-47FE-A6F6-2DBC16B8D2C0}"/>
                  </a:ext>
                </a:extLst>
              </p:cNvPr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3;p25">
                <a:extLst>
                  <a:ext uri="{FF2B5EF4-FFF2-40B4-BE49-F238E27FC236}">
                    <a16:creationId xmlns:a16="http://schemas.microsoft.com/office/drawing/2014/main" id="{725DF640-F529-4ECE-B5DF-110FA0B64AD5}"/>
                  </a:ext>
                </a:extLst>
              </p:cNvPr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4;p25">
                <a:extLst>
                  <a:ext uri="{FF2B5EF4-FFF2-40B4-BE49-F238E27FC236}">
                    <a16:creationId xmlns:a16="http://schemas.microsoft.com/office/drawing/2014/main" id="{3C039FC4-C752-46C3-A107-6FB554C25FAA}"/>
                  </a:ext>
                </a:extLst>
              </p:cNvPr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5;p25">
                <a:extLst>
                  <a:ext uri="{FF2B5EF4-FFF2-40B4-BE49-F238E27FC236}">
                    <a16:creationId xmlns:a16="http://schemas.microsoft.com/office/drawing/2014/main" id="{E72254B4-2183-4E30-9F2F-F925AB1EB431}"/>
                  </a:ext>
                </a:extLst>
              </p:cNvPr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6;p25">
                <a:extLst>
                  <a:ext uri="{FF2B5EF4-FFF2-40B4-BE49-F238E27FC236}">
                    <a16:creationId xmlns:a16="http://schemas.microsoft.com/office/drawing/2014/main" id="{ECF83362-AE87-4E87-AEA2-6A0CCA286A3F}"/>
                  </a:ext>
                </a:extLst>
              </p:cNvPr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7;p25">
                <a:extLst>
                  <a:ext uri="{FF2B5EF4-FFF2-40B4-BE49-F238E27FC236}">
                    <a16:creationId xmlns:a16="http://schemas.microsoft.com/office/drawing/2014/main" id="{D8887D24-5E79-4BE3-8507-12C5F8949C5C}"/>
                  </a:ext>
                </a:extLst>
              </p:cNvPr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8;p25">
                <a:extLst>
                  <a:ext uri="{FF2B5EF4-FFF2-40B4-BE49-F238E27FC236}">
                    <a16:creationId xmlns:a16="http://schemas.microsoft.com/office/drawing/2014/main" id="{F2E3A6FB-96DE-4792-9668-BA60C0D0F966}"/>
                  </a:ext>
                </a:extLst>
              </p:cNvPr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9;p25">
                <a:extLst>
                  <a:ext uri="{FF2B5EF4-FFF2-40B4-BE49-F238E27FC236}">
                    <a16:creationId xmlns:a16="http://schemas.microsoft.com/office/drawing/2014/main" id="{C6EF8F07-FB6E-48A1-9AB7-8B5638BD3051}"/>
                  </a:ext>
                </a:extLst>
              </p:cNvPr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60;p25">
                <a:extLst>
                  <a:ext uri="{FF2B5EF4-FFF2-40B4-BE49-F238E27FC236}">
                    <a16:creationId xmlns:a16="http://schemas.microsoft.com/office/drawing/2014/main" id="{DED6E46C-E993-4B45-B9DA-FFC51E5FBDAC}"/>
                  </a:ext>
                </a:extLst>
              </p:cNvPr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61;p25">
                <a:extLst>
                  <a:ext uri="{FF2B5EF4-FFF2-40B4-BE49-F238E27FC236}">
                    <a16:creationId xmlns:a16="http://schemas.microsoft.com/office/drawing/2014/main" id="{E157FA0A-D3A5-4EE1-9BEB-C4D446CFFE13}"/>
                  </a:ext>
                </a:extLst>
              </p:cNvPr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62;p25">
                <a:extLst>
                  <a:ext uri="{FF2B5EF4-FFF2-40B4-BE49-F238E27FC236}">
                    <a16:creationId xmlns:a16="http://schemas.microsoft.com/office/drawing/2014/main" id="{8AEF8B32-396D-48EF-AD15-F980D8B0036F}"/>
                  </a:ext>
                </a:extLst>
              </p:cNvPr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63;p25">
                <a:extLst>
                  <a:ext uri="{FF2B5EF4-FFF2-40B4-BE49-F238E27FC236}">
                    <a16:creationId xmlns:a16="http://schemas.microsoft.com/office/drawing/2014/main" id="{022BAE67-EDA4-4E7D-B356-CBB34F689102}"/>
                  </a:ext>
                </a:extLst>
              </p:cNvPr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64;p25">
                <a:extLst>
                  <a:ext uri="{FF2B5EF4-FFF2-40B4-BE49-F238E27FC236}">
                    <a16:creationId xmlns:a16="http://schemas.microsoft.com/office/drawing/2014/main" id="{E10ED9DE-17A9-4E02-9D47-A1EA5E0F3269}"/>
                  </a:ext>
                </a:extLst>
              </p:cNvPr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65;p25">
                <a:extLst>
                  <a:ext uri="{FF2B5EF4-FFF2-40B4-BE49-F238E27FC236}">
                    <a16:creationId xmlns:a16="http://schemas.microsoft.com/office/drawing/2014/main" id="{C5E6A84E-8FF5-4EB2-9A97-253499EC5759}"/>
                  </a:ext>
                </a:extLst>
              </p:cNvPr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66;p25">
                <a:extLst>
                  <a:ext uri="{FF2B5EF4-FFF2-40B4-BE49-F238E27FC236}">
                    <a16:creationId xmlns:a16="http://schemas.microsoft.com/office/drawing/2014/main" id="{30C1C5D5-7A87-4A50-902C-67505D9F1756}"/>
                  </a:ext>
                </a:extLst>
              </p:cNvPr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67;p25">
                <a:extLst>
                  <a:ext uri="{FF2B5EF4-FFF2-40B4-BE49-F238E27FC236}">
                    <a16:creationId xmlns:a16="http://schemas.microsoft.com/office/drawing/2014/main" id="{753A0CD7-1801-4E86-ABFE-7EEFA4EA96E6}"/>
                  </a:ext>
                </a:extLst>
              </p:cNvPr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68;p25">
                <a:extLst>
                  <a:ext uri="{FF2B5EF4-FFF2-40B4-BE49-F238E27FC236}">
                    <a16:creationId xmlns:a16="http://schemas.microsoft.com/office/drawing/2014/main" id="{1F363723-98A6-411F-AE1A-7C4FA9A5013B}"/>
                  </a:ext>
                </a:extLst>
              </p:cNvPr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69;p25">
                <a:extLst>
                  <a:ext uri="{FF2B5EF4-FFF2-40B4-BE49-F238E27FC236}">
                    <a16:creationId xmlns:a16="http://schemas.microsoft.com/office/drawing/2014/main" id="{979588AE-BCE8-407E-AB16-31D1656617A7}"/>
                  </a:ext>
                </a:extLst>
              </p:cNvPr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70;p25">
                <a:extLst>
                  <a:ext uri="{FF2B5EF4-FFF2-40B4-BE49-F238E27FC236}">
                    <a16:creationId xmlns:a16="http://schemas.microsoft.com/office/drawing/2014/main" id="{DCFCB333-BA73-4AC5-BBB4-65A0B16E61D0}"/>
                  </a:ext>
                </a:extLst>
              </p:cNvPr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71;p25">
                <a:extLst>
                  <a:ext uri="{FF2B5EF4-FFF2-40B4-BE49-F238E27FC236}">
                    <a16:creationId xmlns:a16="http://schemas.microsoft.com/office/drawing/2014/main" id="{4392F260-C17D-4622-9BED-5FCECA364F88}"/>
                  </a:ext>
                </a:extLst>
              </p:cNvPr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72;p25">
                <a:extLst>
                  <a:ext uri="{FF2B5EF4-FFF2-40B4-BE49-F238E27FC236}">
                    <a16:creationId xmlns:a16="http://schemas.microsoft.com/office/drawing/2014/main" id="{0D879C65-D54E-49D6-AEC8-D58266C9F14D}"/>
                  </a:ext>
                </a:extLst>
              </p:cNvPr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73;p25">
                <a:extLst>
                  <a:ext uri="{FF2B5EF4-FFF2-40B4-BE49-F238E27FC236}">
                    <a16:creationId xmlns:a16="http://schemas.microsoft.com/office/drawing/2014/main" id="{327FBD65-ECEE-43FB-B022-7DD711FF5A78}"/>
                  </a:ext>
                </a:extLst>
              </p:cNvPr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74;p25">
                <a:extLst>
                  <a:ext uri="{FF2B5EF4-FFF2-40B4-BE49-F238E27FC236}">
                    <a16:creationId xmlns:a16="http://schemas.microsoft.com/office/drawing/2014/main" id="{5BB2CE7D-CF6E-4DEE-8AFA-EFBE836996DF}"/>
                  </a:ext>
                </a:extLst>
              </p:cNvPr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75;p25">
                <a:extLst>
                  <a:ext uri="{FF2B5EF4-FFF2-40B4-BE49-F238E27FC236}">
                    <a16:creationId xmlns:a16="http://schemas.microsoft.com/office/drawing/2014/main" id="{B809768B-5FA2-4DC1-A842-6606A94992AD}"/>
                  </a:ext>
                </a:extLst>
              </p:cNvPr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76;p25">
                <a:extLst>
                  <a:ext uri="{FF2B5EF4-FFF2-40B4-BE49-F238E27FC236}">
                    <a16:creationId xmlns:a16="http://schemas.microsoft.com/office/drawing/2014/main" id="{F8D8582A-D031-479A-AF5C-B4A3884A3C2B}"/>
                  </a:ext>
                </a:extLst>
              </p:cNvPr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77;p25">
                <a:extLst>
                  <a:ext uri="{FF2B5EF4-FFF2-40B4-BE49-F238E27FC236}">
                    <a16:creationId xmlns:a16="http://schemas.microsoft.com/office/drawing/2014/main" id="{ED5A965E-AAB9-49A0-9F69-CFA91FB3EAFD}"/>
                  </a:ext>
                </a:extLst>
              </p:cNvPr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78;p25">
                <a:extLst>
                  <a:ext uri="{FF2B5EF4-FFF2-40B4-BE49-F238E27FC236}">
                    <a16:creationId xmlns:a16="http://schemas.microsoft.com/office/drawing/2014/main" id="{90B88DF5-95B2-4A26-8D06-D95FC8B85022}"/>
                  </a:ext>
                </a:extLst>
              </p:cNvPr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79;p25">
                <a:extLst>
                  <a:ext uri="{FF2B5EF4-FFF2-40B4-BE49-F238E27FC236}">
                    <a16:creationId xmlns:a16="http://schemas.microsoft.com/office/drawing/2014/main" id="{307364D2-2273-4A0F-854A-DFEA801DFC3F}"/>
                  </a:ext>
                </a:extLst>
              </p:cNvPr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80;p25">
                <a:extLst>
                  <a:ext uri="{FF2B5EF4-FFF2-40B4-BE49-F238E27FC236}">
                    <a16:creationId xmlns:a16="http://schemas.microsoft.com/office/drawing/2014/main" id="{3053D8F8-E2C1-4069-BE33-A7D9965C0A15}"/>
                  </a:ext>
                </a:extLst>
              </p:cNvPr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81;p25">
                <a:extLst>
                  <a:ext uri="{FF2B5EF4-FFF2-40B4-BE49-F238E27FC236}">
                    <a16:creationId xmlns:a16="http://schemas.microsoft.com/office/drawing/2014/main" id="{93E98F06-EB5D-4673-9DD8-05A218BAF24A}"/>
                  </a:ext>
                </a:extLst>
              </p:cNvPr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82;p25">
                <a:extLst>
                  <a:ext uri="{FF2B5EF4-FFF2-40B4-BE49-F238E27FC236}">
                    <a16:creationId xmlns:a16="http://schemas.microsoft.com/office/drawing/2014/main" id="{7D7BCEEB-300B-48FF-B889-F3FFAE783990}"/>
                  </a:ext>
                </a:extLst>
              </p:cNvPr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83;p25">
                <a:extLst>
                  <a:ext uri="{FF2B5EF4-FFF2-40B4-BE49-F238E27FC236}">
                    <a16:creationId xmlns:a16="http://schemas.microsoft.com/office/drawing/2014/main" id="{DCCFAD82-5CE5-461B-BA86-76E854784D87}"/>
                  </a:ext>
                </a:extLst>
              </p:cNvPr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84;p25">
                <a:extLst>
                  <a:ext uri="{FF2B5EF4-FFF2-40B4-BE49-F238E27FC236}">
                    <a16:creationId xmlns:a16="http://schemas.microsoft.com/office/drawing/2014/main" id="{8ADA766E-83F0-449E-9F88-DE74F84F8BF0}"/>
                  </a:ext>
                </a:extLst>
              </p:cNvPr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85;p25">
                <a:extLst>
                  <a:ext uri="{FF2B5EF4-FFF2-40B4-BE49-F238E27FC236}">
                    <a16:creationId xmlns:a16="http://schemas.microsoft.com/office/drawing/2014/main" id="{506B6B7C-FC3B-4A7C-9ED3-B4676BEB73E7}"/>
                  </a:ext>
                </a:extLst>
              </p:cNvPr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86;p25">
                <a:extLst>
                  <a:ext uri="{FF2B5EF4-FFF2-40B4-BE49-F238E27FC236}">
                    <a16:creationId xmlns:a16="http://schemas.microsoft.com/office/drawing/2014/main" id="{07EF2A3A-9FDF-4254-8610-8AB6F8A5FE90}"/>
                  </a:ext>
                </a:extLst>
              </p:cNvPr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87;p25">
                <a:extLst>
                  <a:ext uri="{FF2B5EF4-FFF2-40B4-BE49-F238E27FC236}">
                    <a16:creationId xmlns:a16="http://schemas.microsoft.com/office/drawing/2014/main" id="{0617C393-8ED3-4582-94F2-50DC87FAD3AB}"/>
                  </a:ext>
                </a:extLst>
              </p:cNvPr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88;p25">
                <a:extLst>
                  <a:ext uri="{FF2B5EF4-FFF2-40B4-BE49-F238E27FC236}">
                    <a16:creationId xmlns:a16="http://schemas.microsoft.com/office/drawing/2014/main" id="{A04BCE6C-9FD1-401F-B598-49C1100A2DC7}"/>
                  </a:ext>
                </a:extLst>
              </p:cNvPr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89;p25">
                <a:extLst>
                  <a:ext uri="{FF2B5EF4-FFF2-40B4-BE49-F238E27FC236}">
                    <a16:creationId xmlns:a16="http://schemas.microsoft.com/office/drawing/2014/main" id="{DF48E29B-15BB-4A6C-934A-FAC38A5A06A8}"/>
                  </a:ext>
                </a:extLst>
              </p:cNvPr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90;p25">
                <a:extLst>
                  <a:ext uri="{FF2B5EF4-FFF2-40B4-BE49-F238E27FC236}">
                    <a16:creationId xmlns:a16="http://schemas.microsoft.com/office/drawing/2014/main" id="{E1A38513-A242-4F0B-9909-EB714E84DAD1}"/>
                  </a:ext>
                </a:extLst>
              </p:cNvPr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91;p25">
                <a:extLst>
                  <a:ext uri="{FF2B5EF4-FFF2-40B4-BE49-F238E27FC236}">
                    <a16:creationId xmlns:a16="http://schemas.microsoft.com/office/drawing/2014/main" id="{6B301817-139D-4431-BF82-236B93A3A736}"/>
                  </a:ext>
                </a:extLst>
              </p:cNvPr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92;p25">
                <a:extLst>
                  <a:ext uri="{FF2B5EF4-FFF2-40B4-BE49-F238E27FC236}">
                    <a16:creationId xmlns:a16="http://schemas.microsoft.com/office/drawing/2014/main" id="{5CE06C4A-90FC-4F4F-AC17-B6CA7113F99C}"/>
                  </a:ext>
                </a:extLst>
              </p:cNvPr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93;p25">
                <a:extLst>
                  <a:ext uri="{FF2B5EF4-FFF2-40B4-BE49-F238E27FC236}">
                    <a16:creationId xmlns:a16="http://schemas.microsoft.com/office/drawing/2014/main" id="{6F39C56E-F535-4DAB-8818-6823B974EA70}"/>
                  </a:ext>
                </a:extLst>
              </p:cNvPr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94;p25">
                <a:extLst>
                  <a:ext uri="{FF2B5EF4-FFF2-40B4-BE49-F238E27FC236}">
                    <a16:creationId xmlns:a16="http://schemas.microsoft.com/office/drawing/2014/main" id="{7F3A47F9-9726-404A-978A-75D176286E7E}"/>
                  </a:ext>
                </a:extLst>
              </p:cNvPr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95;p25">
                <a:extLst>
                  <a:ext uri="{FF2B5EF4-FFF2-40B4-BE49-F238E27FC236}">
                    <a16:creationId xmlns:a16="http://schemas.microsoft.com/office/drawing/2014/main" id="{2CE3A24A-419B-429C-8E56-74FBC35B1B82}"/>
                  </a:ext>
                </a:extLst>
              </p:cNvPr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96;p25">
                <a:extLst>
                  <a:ext uri="{FF2B5EF4-FFF2-40B4-BE49-F238E27FC236}">
                    <a16:creationId xmlns:a16="http://schemas.microsoft.com/office/drawing/2014/main" id="{F6ECD31E-E208-4C08-A13A-4FA1000389FC}"/>
                  </a:ext>
                </a:extLst>
              </p:cNvPr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97;p25">
                <a:extLst>
                  <a:ext uri="{FF2B5EF4-FFF2-40B4-BE49-F238E27FC236}">
                    <a16:creationId xmlns:a16="http://schemas.microsoft.com/office/drawing/2014/main" id="{A7E560F9-7FF2-4AC7-A3E9-8B635732F1D9}"/>
                  </a:ext>
                </a:extLst>
              </p:cNvPr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98;p25">
                <a:extLst>
                  <a:ext uri="{FF2B5EF4-FFF2-40B4-BE49-F238E27FC236}">
                    <a16:creationId xmlns:a16="http://schemas.microsoft.com/office/drawing/2014/main" id="{5AEFD9F7-A660-4153-9C46-82FA10C51448}"/>
                  </a:ext>
                </a:extLst>
              </p:cNvPr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99;p25">
                <a:extLst>
                  <a:ext uri="{FF2B5EF4-FFF2-40B4-BE49-F238E27FC236}">
                    <a16:creationId xmlns:a16="http://schemas.microsoft.com/office/drawing/2014/main" id="{35371A60-E852-4C4F-BCA1-E3DA4431A12A}"/>
                  </a:ext>
                </a:extLst>
              </p:cNvPr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00;p25">
                <a:extLst>
                  <a:ext uri="{FF2B5EF4-FFF2-40B4-BE49-F238E27FC236}">
                    <a16:creationId xmlns:a16="http://schemas.microsoft.com/office/drawing/2014/main" id="{B4C7D8B8-6FDF-4529-9384-C151BB047FE2}"/>
                  </a:ext>
                </a:extLst>
              </p:cNvPr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01;p25">
                <a:extLst>
                  <a:ext uri="{FF2B5EF4-FFF2-40B4-BE49-F238E27FC236}">
                    <a16:creationId xmlns:a16="http://schemas.microsoft.com/office/drawing/2014/main" id="{D8840976-D1A3-411A-88DA-A37470D95192}"/>
                  </a:ext>
                </a:extLst>
              </p:cNvPr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02;p25">
                <a:extLst>
                  <a:ext uri="{FF2B5EF4-FFF2-40B4-BE49-F238E27FC236}">
                    <a16:creationId xmlns:a16="http://schemas.microsoft.com/office/drawing/2014/main" id="{0FD52AB4-85D0-416E-8FF8-5CBC4E197BA1}"/>
                  </a:ext>
                </a:extLst>
              </p:cNvPr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03;p25">
                <a:extLst>
                  <a:ext uri="{FF2B5EF4-FFF2-40B4-BE49-F238E27FC236}">
                    <a16:creationId xmlns:a16="http://schemas.microsoft.com/office/drawing/2014/main" id="{6689F8DF-64A2-42C4-AF7F-48853801FFA0}"/>
                  </a:ext>
                </a:extLst>
              </p:cNvPr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04;p25">
                <a:extLst>
                  <a:ext uri="{FF2B5EF4-FFF2-40B4-BE49-F238E27FC236}">
                    <a16:creationId xmlns:a16="http://schemas.microsoft.com/office/drawing/2014/main" id="{1748425F-DDA6-4FF0-BB4A-9C5FCA69661D}"/>
                  </a:ext>
                </a:extLst>
              </p:cNvPr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05;p25">
                <a:extLst>
                  <a:ext uri="{FF2B5EF4-FFF2-40B4-BE49-F238E27FC236}">
                    <a16:creationId xmlns:a16="http://schemas.microsoft.com/office/drawing/2014/main" id="{5A7D263B-E48B-4AC8-A200-261505942B81}"/>
                  </a:ext>
                </a:extLst>
              </p:cNvPr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06;p25">
                <a:extLst>
                  <a:ext uri="{FF2B5EF4-FFF2-40B4-BE49-F238E27FC236}">
                    <a16:creationId xmlns:a16="http://schemas.microsoft.com/office/drawing/2014/main" id="{F7347A5C-8DC0-402B-9CC8-938B4A37A1B2}"/>
                  </a:ext>
                </a:extLst>
              </p:cNvPr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07;p25">
                <a:extLst>
                  <a:ext uri="{FF2B5EF4-FFF2-40B4-BE49-F238E27FC236}">
                    <a16:creationId xmlns:a16="http://schemas.microsoft.com/office/drawing/2014/main" id="{7CFCF5DA-8D58-4EE9-B022-39BEF962E36A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08;p25">
                <a:extLst>
                  <a:ext uri="{FF2B5EF4-FFF2-40B4-BE49-F238E27FC236}">
                    <a16:creationId xmlns:a16="http://schemas.microsoft.com/office/drawing/2014/main" id="{032C3576-BD97-4305-8694-95E5B7B3DDB1}"/>
                  </a:ext>
                </a:extLst>
              </p:cNvPr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09;p25">
                <a:extLst>
                  <a:ext uri="{FF2B5EF4-FFF2-40B4-BE49-F238E27FC236}">
                    <a16:creationId xmlns:a16="http://schemas.microsoft.com/office/drawing/2014/main" id="{FE63EA0D-2906-4C70-B35E-2B9C9B120914}"/>
                  </a:ext>
                </a:extLst>
              </p:cNvPr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10;p25">
                <a:extLst>
                  <a:ext uri="{FF2B5EF4-FFF2-40B4-BE49-F238E27FC236}">
                    <a16:creationId xmlns:a16="http://schemas.microsoft.com/office/drawing/2014/main" id="{794F19AA-5DB5-472E-ADE8-B4CD96DC5EF0}"/>
                  </a:ext>
                </a:extLst>
              </p:cNvPr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11;p25">
                <a:extLst>
                  <a:ext uri="{FF2B5EF4-FFF2-40B4-BE49-F238E27FC236}">
                    <a16:creationId xmlns:a16="http://schemas.microsoft.com/office/drawing/2014/main" id="{8449C744-D3B9-4859-AF92-6F3196AFC274}"/>
                  </a:ext>
                </a:extLst>
              </p:cNvPr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12;p25">
                <a:extLst>
                  <a:ext uri="{FF2B5EF4-FFF2-40B4-BE49-F238E27FC236}">
                    <a16:creationId xmlns:a16="http://schemas.microsoft.com/office/drawing/2014/main" id="{81E37E0C-4C0C-4D70-B506-84F89D38A881}"/>
                  </a:ext>
                </a:extLst>
              </p:cNvPr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13;p25">
                <a:extLst>
                  <a:ext uri="{FF2B5EF4-FFF2-40B4-BE49-F238E27FC236}">
                    <a16:creationId xmlns:a16="http://schemas.microsoft.com/office/drawing/2014/main" id="{3A75F07F-7D81-434F-830D-AF1A686483DB}"/>
                  </a:ext>
                </a:extLst>
              </p:cNvPr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14;p25">
                <a:extLst>
                  <a:ext uri="{FF2B5EF4-FFF2-40B4-BE49-F238E27FC236}">
                    <a16:creationId xmlns:a16="http://schemas.microsoft.com/office/drawing/2014/main" id="{9C41A15D-F4C5-4C16-8FFB-59816BF58B1C}"/>
                  </a:ext>
                </a:extLst>
              </p:cNvPr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15;p25">
                <a:extLst>
                  <a:ext uri="{FF2B5EF4-FFF2-40B4-BE49-F238E27FC236}">
                    <a16:creationId xmlns:a16="http://schemas.microsoft.com/office/drawing/2014/main" id="{B9E743FF-341F-4F0E-94BE-661F4B49DF32}"/>
                  </a:ext>
                </a:extLst>
              </p:cNvPr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16;p25">
                <a:extLst>
                  <a:ext uri="{FF2B5EF4-FFF2-40B4-BE49-F238E27FC236}">
                    <a16:creationId xmlns:a16="http://schemas.microsoft.com/office/drawing/2014/main" id="{4920B296-3F64-4F11-8A0E-04ADAD6F07D5}"/>
                  </a:ext>
                </a:extLst>
              </p:cNvPr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17;p25">
                <a:extLst>
                  <a:ext uri="{FF2B5EF4-FFF2-40B4-BE49-F238E27FC236}">
                    <a16:creationId xmlns:a16="http://schemas.microsoft.com/office/drawing/2014/main" id="{EB215F29-31C9-4E21-9610-C785B3BF1F6C}"/>
                  </a:ext>
                </a:extLst>
              </p:cNvPr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18;p25">
                <a:extLst>
                  <a:ext uri="{FF2B5EF4-FFF2-40B4-BE49-F238E27FC236}">
                    <a16:creationId xmlns:a16="http://schemas.microsoft.com/office/drawing/2014/main" id="{5C251E64-8442-41DF-A0E6-776764A63AEE}"/>
                  </a:ext>
                </a:extLst>
              </p:cNvPr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19;p25">
                <a:extLst>
                  <a:ext uri="{FF2B5EF4-FFF2-40B4-BE49-F238E27FC236}">
                    <a16:creationId xmlns:a16="http://schemas.microsoft.com/office/drawing/2014/main" id="{ED1D0BC8-549F-4E7C-81A2-EBBCE25B46C2}"/>
                  </a:ext>
                </a:extLst>
              </p:cNvPr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20;p25">
                <a:extLst>
                  <a:ext uri="{FF2B5EF4-FFF2-40B4-BE49-F238E27FC236}">
                    <a16:creationId xmlns:a16="http://schemas.microsoft.com/office/drawing/2014/main" id="{64BA8709-9DAC-452F-8301-E3EE36F71E1C}"/>
                  </a:ext>
                </a:extLst>
              </p:cNvPr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21;p25">
                <a:extLst>
                  <a:ext uri="{FF2B5EF4-FFF2-40B4-BE49-F238E27FC236}">
                    <a16:creationId xmlns:a16="http://schemas.microsoft.com/office/drawing/2014/main" id="{07F2068B-49C2-4827-B6DB-64445A3D365E}"/>
                  </a:ext>
                </a:extLst>
              </p:cNvPr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22;p25">
                <a:extLst>
                  <a:ext uri="{FF2B5EF4-FFF2-40B4-BE49-F238E27FC236}">
                    <a16:creationId xmlns:a16="http://schemas.microsoft.com/office/drawing/2014/main" id="{F3E0BF39-AD89-4A0F-9E58-EE834D457887}"/>
                  </a:ext>
                </a:extLst>
              </p:cNvPr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23;p25">
                <a:extLst>
                  <a:ext uri="{FF2B5EF4-FFF2-40B4-BE49-F238E27FC236}">
                    <a16:creationId xmlns:a16="http://schemas.microsoft.com/office/drawing/2014/main" id="{327EBF77-9303-4508-880D-F8042D704D83}"/>
                  </a:ext>
                </a:extLst>
              </p:cNvPr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24;p25">
                <a:extLst>
                  <a:ext uri="{FF2B5EF4-FFF2-40B4-BE49-F238E27FC236}">
                    <a16:creationId xmlns:a16="http://schemas.microsoft.com/office/drawing/2014/main" id="{512A743D-F017-4FB4-965B-9A3671677B7F}"/>
                  </a:ext>
                </a:extLst>
              </p:cNvPr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25;p25">
                <a:extLst>
                  <a:ext uri="{FF2B5EF4-FFF2-40B4-BE49-F238E27FC236}">
                    <a16:creationId xmlns:a16="http://schemas.microsoft.com/office/drawing/2014/main" id="{1DDB3EF6-7708-462D-93FA-3A5BFD80845D}"/>
                  </a:ext>
                </a:extLst>
              </p:cNvPr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26;p25">
                <a:extLst>
                  <a:ext uri="{FF2B5EF4-FFF2-40B4-BE49-F238E27FC236}">
                    <a16:creationId xmlns:a16="http://schemas.microsoft.com/office/drawing/2014/main" id="{0EA43F98-95C6-4DE2-BA85-36ED5ACFE95A}"/>
                  </a:ext>
                </a:extLst>
              </p:cNvPr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27;p25">
                <a:extLst>
                  <a:ext uri="{FF2B5EF4-FFF2-40B4-BE49-F238E27FC236}">
                    <a16:creationId xmlns:a16="http://schemas.microsoft.com/office/drawing/2014/main" id="{B328B5F1-A495-49E9-93A8-62DA42D3D551}"/>
                  </a:ext>
                </a:extLst>
              </p:cNvPr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28;p25">
                <a:extLst>
                  <a:ext uri="{FF2B5EF4-FFF2-40B4-BE49-F238E27FC236}">
                    <a16:creationId xmlns:a16="http://schemas.microsoft.com/office/drawing/2014/main" id="{7B582152-1ED4-4E7E-BD67-4D68961409F6}"/>
                  </a:ext>
                </a:extLst>
              </p:cNvPr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29;p25">
                <a:extLst>
                  <a:ext uri="{FF2B5EF4-FFF2-40B4-BE49-F238E27FC236}">
                    <a16:creationId xmlns:a16="http://schemas.microsoft.com/office/drawing/2014/main" id="{E6E09693-4B75-48AB-AEB3-C82EEB01509A}"/>
                  </a:ext>
                </a:extLst>
              </p:cNvPr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30;p25">
                <a:extLst>
                  <a:ext uri="{FF2B5EF4-FFF2-40B4-BE49-F238E27FC236}">
                    <a16:creationId xmlns:a16="http://schemas.microsoft.com/office/drawing/2014/main" id="{B876F4CE-1148-4CAA-A0F1-C0954FA8764B}"/>
                  </a:ext>
                </a:extLst>
              </p:cNvPr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31;p25">
                <a:extLst>
                  <a:ext uri="{FF2B5EF4-FFF2-40B4-BE49-F238E27FC236}">
                    <a16:creationId xmlns:a16="http://schemas.microsoft.com/office/drawing/2014/main" id="{C6145F2D-B72C-4EA2-B21A-473EC1F3A5DA}"/>
                  </a:ext>
                </a:extLst>
              </p:cNvPr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32;p25">
                <a:extLst>
                  <a:ext uri="{FF2B5EF4-FFF2-40B4-BE49-F238E27FC236}">
                    <a16:creationId xmlns:a16="http://schemas.microsoft.com/office/drawing/2014/main" id="{E653BC9F-1B2F-4A5E-9419-B871889087E9}"/>
                  </a:ext>
                </a:extLst>
              </p:cNvPr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3;p25">
              <a:extLst>
                <a:ext uri="{FF2B5EF4-FFF2-40B4-BE49-F238E27FC236}">
                  <a16:creationId xmlns:a16="http://schemas.microsoft.com/office/drawing/2014/main" id="{E97A733B-1A0B-4B85-AFA0-4C45FB6F5C4D}"/>
                </a:ext>
              </a:extLst>
            </p:cNvPr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7" name="Google Shape;434;p25">
                <a:extLst>
                  <a:ext uri="{FF2B5EF4-FFF2-40B4-BE49-F238E27FC236}">
                    <a16:creationId xmlns:a16="http://schemas.microsoft.com/office/drawing/2014/main" id="{FF5CE0C2-CED6-44EC-A23F-168979E9DD4F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5;p25">
                <a:extLst>
                  <a:ext uri="{FF2B5EF4-FFF2-40B4-BE49-F238E27FC236}">
                    <a16:creationId xmlns:a16="http://schemas.microsoft.com/office/drawing/2014/main" id="{3D1DA892-547F-450D-B558-4901ADA71031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6;p25">
                <a:extLst>
                  <a:ext uri="{FF2B5EF4-FFF2-40B4-BE49-F238E27FC236}">
                    <a16:creationId xmlns:a16="http://schemas.microsoft.com/office/drawing/2014/main" id="{799B7409-38E6-4384-8784-62A715A43D71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7;p25">
                <a:extLst>
                  <a:ext uri="{FF2B5EF4-FFF2-40B4-BE49-F238E27FC236}">
                    <a16:creationId xmlns:a16="http://schemas.microsoft.com/office/drawing/2014/main" id="{ED13DB32-73DF-4254-80D4-973406FE0D9D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8;p25">
                <a:extLst>
                  <a:ext uri="{FF2B5EF4-FFF2-40B4-BE49-F238E27FC236}">
                    <a16:creationId xmlns:a16="http://schemas.microsoft.com/office/drawing/2014/main" id="{167AB0F9-136E-48B1-A8F2-53EA32421D4F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9;p25">
                <a:extLst>
                  <a:ext uri="{FF2B5EF4-FFF2-40B4-BE49-F238E27FC236}">
                    <a16:creationId xmlns:a16="http://schemas.microsoft.com/office/drawing/2014/main" id="{49703E40-F830-42C1-99C3-D9BC81E98A1C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Speech Bubble: Rectangle with Corners Rounded 159">
            <a:extLst>
              <a:ext uri="{FF2B5EF4-FFF2-40B4-BE49-F238E27FC236}">
                <a16:creationId xmlns:a16="http://schemas.microsoft.com/office/drawing/2014/main" id="{5062AD86-133B-4B9D-8EE0-36DC663A17A2}"/>
              </a:ext>
            </a:extLst>
          </p:cNvPr>
          <p:cNvSpPr/>
          <p:nvPr/>
        </p:nvSpPr>
        <p:spPr>
          <a:xfrm>
            <a:off x="9050532" y="393086"/>
            <a:ext cx="2509129" cy="1439582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11769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DAB-4546-4C4E-9892-A57C8B32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Spatiotemporal Convolutions (STCNN)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3341-5E97-47EF-9A69-090DF0F5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85"/>
            <a:ext cx="10515600" cy="1030368"/>
          </a:xfrm>
        </p:spPr>
        <p:txBody>
          <a:bodyPr/>
          <a:lstStyle/>
          <a:p>
            <a:r>
              <a:rPr lang="en-US" dirty="0"/>
              <a:t>There are 3 layers of 3D convolutions with </a:t>
            </a:r>
            <a:r>
              <a:rPr lang="en-US" dirty="0" err="1"/>
              <a:t>ReLU</a:t>
            </a:r>
            <a:r>
              <a:rPr lang="en-US" dirty="0"/>
              <a:t> activations and spatial max-pooling: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6CCF7-B48B-46E7-9706-48E0ABDCF512}"/>
              </a:ext>
            </a:extLst>
          </p:cNvPr>
          <p:cNvSpPr txBox="1"/>
          <p:nvPr/>
        </p:nvSpPr>
        <p:spPr>
          <a:xfrm>
            <a:off x="1454388" y="5636949"/>
            <a:ext cx="928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end of every layer will have a Dropout layer (a technique where randomly selected neurons are ignored during training) to prevent overfit</a:t>
            </a:r>
          </a:p>
          <a:p>
            <a:endParaRPr lang="en-US" sz="2400" dirty="0"/>
          </a:p>
        </p:txBody>
      </p:sp>
      <p:pic>
        <p:nvPicPr>
          <p:cNvPr id="8" name="Picture 7" descr="A diagram of a cube with yellow arrows&#10;&#10;Description automatically generated with medium confidence">
            <a:extLst>
              <a:ext uri="{FF2B5EF4-FFF2-40B4-BE49-F238E27FC236}">
                <a16:creationId xmlns:a16="http://schemas.microsoft.com/office/drawing/2014/main" id="{28D6A66A-C5B7-4D04-886F-E2095763F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" y="3625011"/>
            <a:ext cx="2934215" cy="1569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076C3-FE89-4EFA-943E-3A46A95B1B29}"/>
              </a:ext>
            </a:extLst>
          </p:cNvPr>
          <p:cNvSpPr txBox="1"/>
          <p:nvPr/>
        </p:nvSpPr>
        <p:spPr>
          <a:xfrm>
            <a:off x="1396876" y="2970807"/>
            <a:ext cx="200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Conv3D Layers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DD987-71DC-434B-8981-2E1E477A6B8A}"/>
              </a:ext>
            </a:extLst>
          </p:cNvPr>
          <p:cNvSpPr txBox="1"/>
          <p:nvPr/>
        </p:nvSpPr>
        <p:spPr>
          <a:xfrm>
            <a:off x="4977809" y="2967335"/>
            <a:ext cx="223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ReLU</a:t>
            </a:r>
            <a:r>
              <a:rPr lang="en-US" sz="2400" dirty="0"/>
              <a:t> activations</a:t>
            </a:r>
          </a:p>
        </p:txBody>
      </p:sp>
      <p:pic>
        <p:nvPicPr>
          <p:cNvPr id="12" name="Picture 11" descr="A diagram of a graph&#10;&#10;Description automatically generated">
            <a:extLst>
              <a:ext uri="{FF2B5EF4-FFF2-40B4-BE49-F238E27FC236}">
                <a16:creationId xmlns:a16="http://schemas.microsoft.com/office/drawing/2014/main" id="{02ED7955-5F4A-4FC9-B075-F6FFAB0D4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78" y="3783112"/>
            <a:ext cx="3040644" cy="1253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2CCF02-F136-46BD-B7FF-CE1BEE93221C}"/>
              </a:ext>
            </a:extLst>
          </p:cNvPr>
          <p:cNvSpPr txBox="1"/>
          <p:nvPr/>
        </p:nvSpPr>
        <p:spPr>
          <a:xfrm>
            <a:off x="8429637" y="2967335"/>
            <a:ext cx="2823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MaxPooling3D Layers</a:t>
            </a:r>
          </a:p>
        </p:txBody>
      </p:sp>
      <p:pic>
        <p:nvPicPr>
          <p:cNvPr id="16" name="Picture 15" descr="A diagram of a map&#10;&#10;Description automatically generated">
            <a:extLst>
              <a:ext uri="{FF2B5EF4-FFF2-40B4-BE49-F238E27FC236}">
                <a16:creationId xmlns:a16="http://schemas.microsoft.com/office/drawing/2014/main" id="{54E8F0EF-28F9-47A8-B7D8-23DA1CE9C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54" y="3750856"/>
            <a:ext cx="2294961" cy="14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6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FC59-92B3-4E27-98A6-99DA9951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Bidirectional Gated Recurrent Units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21C1-FF11-47FA-AFAB-85ECA830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5184"/>
          </a:xfrm>
        </p:spPr>
        <p:txBody>
          <a:bodyPr/>
          <a:lstStyle/>
          <a:p>
            <a:r>
              <a:rPr lang="en-US" dirty="0"/>
              <a:t>There are 2 layers of Bidirectional GRUs: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317B0-F8EB-4603-9F21-0394D9E692AC}"/>
              </a:ext>
            </a:extLst>
          </p:cNvPr>
          <p:cNvSpPr txBox="1"/>
          <p:nvPr/>
        </p:nvSpPr>
        <p:spPr>
          <a:xfrm>
            <a:off x="703475" y="5292546"/>
            <a:ext cx="10785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first layer processes the raw input and passes a transformed representation to the next layer, which can then learn higher-order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 the end of every layer will also have a Dropout layer.</a:t>
            </a:r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621F40C2-2399-4656-917A-E3BA899CE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28" y="2436704"/>
            <a:ext cx="3369559" cy="2660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07DE14-126B-4225-916F-41F198ABB42D}"/>
              </a:ext>
            </a:extLst>
          </p:cNvPr>
          <p:cNvSpPr txBox="1"/>
          <p:nvPr/>
        </p:nvSpPr>
        <p:spPr>
          <a:xfrm>
            <a:off x="6769235" y="2205871"/>
            <a:ext cx="323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Bidirectional GRUs layer</a:t>
            </a:r>
          </a:p>
        </p:txBody>
      </p:sp>
      <p:pic>
        <p:nvPicPr>
          <p:cNvPr id="11" name="Picture 10" descr="A diagram of a machine&#10;&#10;Description automatically generated">
            <a:extLst>
              <a:ext uri="{FF2B5EF4-FFF2-40B4-BE49-F238E27FC236}">
                <a16:creationId xmlns:a16="http://schemas.microsoft.com/office/drawing/2014/main" id="{26D1DCC2-852D-4EFD-B79A-10143A54B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81" y="2792771"/>
            <a:ext cx="5301005" cy="218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F2605-052D-4CD8-8D9B-CFE6E017DA09}"/>
              </a:ext>
            </a:extLst>
          </p:cNvPr>
          <p:cNvSpPr txBox="1"/>
          <p:nvPr/>
        </p:nvSpPr>
        <p:spPr>
          <a:xfrm>
            <a:off x="2699453" y="2205872"/>
            <a:ext cx="142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GRU layer</a:t>
            </a:r>
          </a:p>
        </p:txBody>
      </p:sp>
    </p:spTree>
    <p:extLst>
      <p:ext uri="{BB962C8B-B14F-4D97-AF65-F5344CB8AC3E}">
        <p14:creationId xmlns:p14="http://schemas.microsoft.com/office/powerpoint/2010/main" val="384877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2E6C-EFB4-44ED-93A3-F5AB6283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8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Dense and </a:t>
            </a:r>
            <a:r>
              <a:rPr lang="en-US" sz="4800" dirty="0" err="1"/>
              <a:t>Softmax</a:t>
            </a:r>
            <a:r>
              <a:rPr lang="en-US" sz="4800" dirty="0"/>
              <a:t> Layers </a:t>
            </a:r>
            <a:r>
              <a:rPr lang="en-US" sz="2400" dirty="0"/>
              <a:t>(in 1 timestep)</a:t>
            </a:r>
            <a:endParaRPr lang="en-US" sz="48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D17D188-FD83-46EB-A41B-77691C97E942}"/>
              </a:ext>
            </a:extLst>
          </p:cNvPr>
          <p:cNvSpPr/>
          <p:nvPr/>
        </p:nvSpPr>
        <p:spPr>
          <a:xfrm>
            <a:off x="1545101" y="4652793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1D9DBE-3609-40FB-9B3B-A0487F324EE7}"/>
              </a:ext>
            </a:extLst>
          </p:cNvPr>
          <p:cNvSpPr/>
          <p:nvPr/>
        </p:nvSpPr>
        <p:spPr>
          <a:xfrm>
            <a:off x="1545101" y="1921166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57EDD30-0A38-4B96-A9AA-0A6414BDDAC6}"/>
              </a:ext>
            </a:extLst>
          </p:cNvPr>
          <p:cNvSpPr/>
          <p:nvPr/>
        </p:nvSpPr>
        <p:spPr>
          <a:xfrm>
            <a:off x="1545101" y="5736875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517A3D9-B198-42C6-BD20-A0E37EA0D064}"/>
              </a:ext>
            </a:extLst>
          </p:cNvPr>
          <p:cNvSpPr/>
          <p:nvPr/>
        </p:nvSpPr>
        <p:spPr>
          <a:xfrm>
            <a:off x="1545101" y="2967535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8522CC9-FC87-4833-A15A-F6BFAA39FD83}"/>
              </a:ext>
            </a:extLst>
          </p:cNvPr>
          <p:cNvSpPr/>
          <p:nvPr/>
        </p:nvSpPr>
        <p:spPr>
          <a:xfrm>
            <a:off x="1395397" y="4092525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8CC1BD7-86CB-419D-842F-E1B50D3CC925}"/>
              </a:ext>
            </a:extLst>
          </p:cNvPr>
          <p:cNvSpPr/>
          <p:nvPr/>
        </p:nvSpPr>
        <p:spPr>
          <a:xfrm>
            <a:off x="1872379" y="4092526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3482DD0-A93B-4F8E-B55A-95200FF258FA}"/>
              </a:ext>
            </a:extLst>
          </p:cNvPr>
          <p:cNvSpPr/>
          <p:nvPr/>
        </p:nvSpPr>
        <p:spPr>
          <a:xfrm>
            <a:off x="2349361" y="4092525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EB85CD-5C1B-4464-BE1C-5126A0FDC7B1}"/>
              </a:ext>
            </a:extLst>
          </p:cNvPr>
          <p:cNvSpPr/>
          <p:nvPr/>
        </p:nvSpPr>
        <p:spPr>
          <a:xfrm>
            <a:off x="4824159" y="4652793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D576F20-14EB-42C9-BC40-B499FB59FB0D}"/>
              </a:ext>
            </a:extLst>
          </p:cNvPr>
          <p:cNvSpPr/>
          <p:nvPr/>
        </p:nvSpPr>
        <p:spPr>
          <a:xfrm>
            <a:off x="4824159" y="1921166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FE27B61-2AA0-4AD4-93DF-1493877E9419}"/>
              </a:ext>
            </a:extLst>
          </p:cNvPr>
          <p:cNvSpPr/>
          <p:nvPr/>
        </p:nvSpPr>
        <p:spPr>
          <a:xfrm>
            <a:off x="4824159" y="5736875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175ED6-E368-4EA0-9E76-58D11D641593}"/>
              </a:ext>
            </a:extLst>
          </p:cNvPr>
          <p:cNvSpPr/>
          <p:nvPr/>
        </p:nvSpPr>
        <p:spPr>
          <a:xfrm>
            <a:off x="4824159" y="2967535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E0529AF-3584-41F3-B702-7ADB1C867CD2}"/>
              </a:ext>
            </a:extLst>
          </p:cNvPr>
          <p:cNvSpPr/>
          <p:nvPr/>
        </p:nvSpPr>
        <p:spPr>
          <a:xfrm>
            <a:off x="4674455" y="4092525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91637C1-782B-4D01-A04F-E82E10FE3040}"/>
              </a:ext>
            </a:extLst>
          </p:cNvPr>
          <p:cNvSpPr/>
          <p:nvPr/>
        </p:nvSpPr>
        <p:spPr>
          <a:xfrm>
            <a:off x="5151437" y="4092526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91C1ABA-3768-44DF-A47E-0F27EB9EFACF}"/>
              </a:ext>
            </a:extLst>
          </p:cNvPr>
          <p:cNvSpPr/>
          <p:nvPr/>
        </p:nvSpPr>
        <p:spPr>
          <a:xfrm>
            <a:off x="5628419" y="4092525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CFF39-F808-4535-AF18-DA9F5A3D3794}"/>
              </a:ext>
            </a:extLst>
          </p:cNvPr>
          <p:cNvSpPr txBox="1"/>
          <p:nvPr/>
        </p:nvSpPr>
        <p:spPr>
          <a:xfrm>
            <a:off x="454012" y="1274835"/>
            <a:ext cx="293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GRU layer </a:t>
            </a:r>
          </a:p>
          <a:p>
            <a:pPr algn="ctr"/>
            <a:r>
              <a:rPr lang="en-US" dirty="0"/>
              <a:t>(size = number of GRU filters)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125A34-09CE-43C2-882D-CB68454AB7C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301101" y="2299166"/>
            <a:ext cx="252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BAEE73-7042-4E71-97A6-DAC630C924D5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301101" y="2299166"/>
            <a:ext cx="2523058" cy="104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E310A-1B45-4FD6-BDA1-93CA30D8CD1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2301101" y="2299166"/>
            <a:ext cx="2523058" cy="273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924E26-9AAE-4DE8-BE83-F3356EC46C1F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2301101" y="2299166"/>
            <a:ext cx="2523058" cy="381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05B4A1-CE84-4BF4-B854-E10D596BAAF1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2301101" y="2299166"/>
            <a:ext cx="2523058" cy="104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850891-2731-42B7-A84F-3199357E2921}"/>
              </a:ext>
            </a:extLst>
          </p:cNvPr>
          <p:cNvCxnSpPr>
            <a:stCxn id="4" idx="6"/>
            <a:endCxn id="12" idx="2"/>
          </p:cNvCxnSpPr>
          <p:nvPr/>
        </p:nvCxnSpPr>
        <p:spPr>
          <a:xfrm flipV="1">
            <a:off x="2301101" y="2299166"/>
            <a:ext cx="2523058" cy="273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D7891-B394-4E36-87F2-6E15F273DB40}"/>
              </a:ext>
            </a:extLst>
          </p:cNvPr>
          <p:cNvCxnSpPr>
            <a:stCxn id="6" idx="6"/>
            <a:endCxn id="12" idx="2"/>
          </p:cNvCxnSpPr>
          <p:nvPr/>
        </p:nvCxnSpPr>
        <p:spPr>
          <a:xfrm flipV="1">
            <a:off x="2301101" y="2299166"/>
            <a:ext cx="2523058" cy="381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9D3C39-CA80-46E5-A2FE-8FED20D0C3B6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2301101" y="3345535"/>
            <a:ext cx="252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9D05D5-652D-4685-9157-24A77E49C9F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301101" y="3345535"/>
            <a:ext cx="2523058" cy="168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5A8B76-E74B-449E-97EA-5209A2DC2E0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2301101" y="3345535"/>
            <a:ext cx="2523058" cy="276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6E2DE2-400C-4C91-86E2-B4025873C909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2301101" y="3345535"/>
            <a:ext cx="2523058" cy="168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5D6619-A71D-4907-A195-DBC13B58FC62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301101" y="5030793"/>
            <a:ext cx="252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0AB0D4-7064-4F90-9CAE-7A54C41B780A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2301101" y="5030793"/>
            <a:ext cx="2523058" cy="10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508EE6-FC1D-467D-B616-46EC8B740360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2301101" y="3345535"/>
            <a:ext cx="2523058" cy="276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52BA0D-5248-421C-8443-89C261E60DBA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301101" y="5030793"/>
            <a:ext cx="2523058" cy="10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4E2C81-4ADD-46FB-8DF7-D20B24AE2948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301101" y="6114875"/>
            <a:ext cx="252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E11DFF-0770-4DC8-ACDA-268F51BC744A}"/>
              </a:ext>
            </a:extLst>
          </p:cNvPr>
          <p:cNvSpPr txBox="1"/>
          <p:nvPr/>
        </p:nvSpPr>
        <p:spPr>
          <a:xfrm>
            <a:off x="3903758" y="1255050"/>
            <a:ext cx="259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Raw Output</a:t>
            </a:r>
          </a:p>
          <a:p>
            <a:pPr algn="ctr"/>
            <a:r>
              <a:rPr lang="en-US" dirty="0"/>
              <a:t>(Size = number of classes)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C7E5FC9-6AE7-452C-9FB6-20308318DFAC}"/>
              </a:ext>
            </a:extLst>
          </p:cNvPr>
          <p:cNvSpPr/>
          <p:nvPr/>
        </p:nvSpPr>
        <p:spPr>
          <a:xfrm>
            <a:off x="7115896" y="3766834"/>
            <a:ext cx="1887794" cy="6513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9F23B0-828C-4E9C-8ECB-517A1EAF6232}"/>
              </a:ext>
            </a:extLst>
          </p:cNvPr>
          <p:cNvCxnSpPr>
            <a:stCxn id="12" idx="6"/>
            <a:endCxn id="56" idx="1"/>
          </p:cNvCxnSpPr>
          <p:nvPr/>
        </p:nvCxnSpPr>
        <p:spPr>
          <a:xfrm>
            <a:off x="5580159" y="2299166"/>
            <a:ext cx="1535737" cy="179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CFAB8A-4A64-4E50-8109-87E93EA22F78}"/>
              </a:ext>
            </a:extLst>
          </p:cNvPr>
          <p:cNvCxnSpPr>
            <a:stCxn id="14" idx="6"/>
            <a:endCxn id="56" idx="1"/>
          </p:cNvCxnSpPr>
          <p:nvPr/>
        </p:nvCxnSpPr>
        <p:spPr>
          <a:xfrm>
            <a:off x="5580159" y="3345535"/>
            <a:ext cx="1535737" cy="74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518015-DE0E-49CD-B9B1-ABD1CA5409DA}"/>
              </a:ext>
            </a:extLst>
          </p:cNvPr>
          <p:cNvCxnSpPr>
            <a:stCxn id="11" idx="6"/>
            <a:endCxn id="56" idx="1"/>
          </p:cNvCxnSpPr>
          <p:nvPr/>
        </p:nvCxnSpPr>
        <p:spPr>
          <a:xfrm flipV="1">
            <a:off x="5580159" y="4092525"/>
            <a:ext cx="1535737" cy="9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4481B3-8D93-41E3-807A-C19F778B214D}"/>
              </a:ext>
            </a:extLst>
          </p:cNvPr>
          <p:cNvCxnSpPr>
            <a:stCxn id="13" idx="6"/>
            <a:endCxn id="56" idx="1"/>
          </p:cNvCxnSpPr>
          <p:nvPr/>
        </p:nvCxnSpPr>
        <p:spPr>
          <a:xfrm flipV="1">
            <a:off x="5580159" y="4092525"/>
            <a:ext cx="1535737" cy="202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F8871E28-831D-4588-8FB3-7A45095DB859}"/>
              </a:ext>
            </a:extLst>
          </p:cNvPr>
          <p:cNvSpPr/>
          <p:nvPr/>
        </p:nvSpPr>
        <p:spPr>
          <a:xfrm>
            <a:off x="10418603" y="4652793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3C24C17-FF86-40B9-BE3E-D10C708C6345}"/>
              </a:ext>
            </a:extLst>
          </p:cNvPr>
          <p:cNvSpPr/>
          <p:nvPr/>
        </p:nvSpPr>
        <p:spPr>
          <a:xfrm>
            <a:off x="10418603" y="1921166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DB751605-9867-46B4-94F4-A2EAA2A17C8C}"/>
              </a:ext>
            </a:extLst>
          </p:cNvPr>
          <p:cNvSpPr/>
          <p:nvPr/>
        </p:nvSpPr>
        <p:spPr>
          <a:xfrm>
            <a:off x="10418603" y="5736875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F291F91-6BD3-4111-B4B5-8E7E7320F952}"/>
              </a:ext>
            </a:extLst>
          </p:cNvPr>
          <p:cNvSpPr/>
          <p:nvPr/>
        </p:nvSpPr>
        <p:spPr>
          <a:xfrm>
            <a:off x="10418603" y="2967535"/>
            <a:ext cx="756000" cy="75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821210EE-E3C9-4A56-AE00-DC1F4037EA5C}"/>
              </a:ext>
            </a:extLst>
          </p:cNvPr>
          <p:cNvSpPr/>
          <p:nvPr/>
        </p:nvSpPr>
        <p:spPr>
          <a:xfrm>
            <a:off x="10268899" y="4092525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C28F9E8-A6FE-492A-8E7E-A4A84A54CA0D}"/>
              </a:ext>
            </a:extLst>
          </p:cNvPr>
          <p:cNvSpPr/>
          <p:nvPr/>
        </p:nvSpPr>
        <p:spPr>
          <a:xfrm>
            <a:off x="10745881" y="4092526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21E97E93-D1AB-4927-9FB7-E6EB1155331D}"/>
              </a:ext>
            </a:extLst>
          </p:cNvPr>
          <p:cNvSpPr/>
          <p:nvPr/>
        </p:nvSpPr>
        <p:spPr>
          <a:xfrm>
            <a:off x="11222863" y="4092525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E95D91-A0E9-416A-A0DD-8A5E8D825229}"/>
              </a:ext>
            </a:extLst>
          </p:cNvPr>
          <p:cNvCxnSpPr>
            <a:stCxn id="56" idx="3"/>
            <a:endCxn id="66" idx="2"/>
          </p:cNvCxnSpPr>
          <p:nvPr/>
        </p:nvCxnSpPr>
        <p:spPr>
          <a:xfrm flipV="1">
            <a:off x="9003690" y="2299166"/>
            <a:ext cx="1414913" cy="179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FB236-136F-4831-A8D3-65D594866476}"/>
              </a:ext>
            </a:extLst>
          </p:cNvPr>
          <p:cNvCxnSpPr>
            <a:stCxn id="56" idx="3"/>
            <a:endCxn id="68" idx="2"/>
          </p:cNvCxnSpPr>
          <p:nvPr/>
        </p:nvCxnSpPr>
        <p:spPr>
          <a:xfrm flipV="1">
            <a:off x="9003690" y="3345535"/>
            <a:ext cx="1414913" cy="74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77F6BB-DA0F-4346-86AC-C11BF4B9D2F3}"/>
              </a:ext>
            </a:extLst>
          </p:cNvPr>
          <p:cNvCxnSpPr>
            <a:stCxn id="56" idx="3"/>
            <a:endCxn id="65" idx="2"/>
          </p:cNvCxnSpPr>
          <p:nvPr/>
        </p:nvCxnSpPr>
        <p:spPr>
          <a:xfrm>
            <a:off x="9003690" y="4092525"/>
            <a:ext cx="1414913" cy="9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28CC8F6-2D0C-4B30-99E5-BD6BD199540D}"/>
              </a:ext>
            </a:extLst>
          </p:cNvPr>
          <p:cNvCxnSpPr>
            <a:stCxn id="56" idx="3"/>
            <a:endCxn id="67" idx="2"/>
          </p:cNvCxnSpPr>
          <p:nvPr/>
        </p:nvCxnSpPr>
        <p:spPr>
          <a:xfrm>
            <a:off x="9003690" y="4092525"/>
            <a:ext cx="1414913" cy="202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3B686-03EE-4619-B718-E84213D36679}"/>
              </a:ext>
            </a:extLst>
          </p:cNvPr>
          <p:cNvSpPr txBox="1"/>
          <p:nvPr/>
        </p:nvSpPr>
        <p:spPr>
          <a:xfrm>
            <a:off x="9473535" y="973935"/>
            <a:ext cx="2760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“Probability” for each class </a:t>
            </a:r>
          </a:p>
          <a:p>
            <a:pPr algn="ctr"/>
            <a:r>
              <a:rPr lang="en-US" dirty="0"/>
              <a:t>sum up to 1</a:t>
            </a:r>
          </a:p>
          <a:p>
            <a:pPr algn="ctr"/>
            <a:r>
              <a:rPr lang="en-US" dirty="0"/>
              <a:t>(Size = number of classes)</a:t>
            </a:r>
          </a:p>
        </p:txBody>
      </p:sp>
    </p:spTree>
    <p:extLst>
      <p:ext uri="{BB962C8B-B14F-4D97-AF65-F5344CB8AC3E}">
        <p14:creationId xmlns:p14="http://schemas.microsoft.com/office/powerpoint/2010/main" val="119896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7F82-1CF0-4D20-9D24-E8132949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39" y="223723"/>
            <a:ext cx="1116212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Connectionist Temporal Classification (CTC)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069AB-729A-4D7B-84FE-ABAF43547693}"/>
              </a:ext>
            </a:extLst>
          </p:cNvPr>
          <p:cNvSpPr txBox="1"/>
          <p:nvPr/>
        </p:nvSpPr>
        <p:spPr>
          <a:xfrm>
            <a:off x="938209" y="1452015"/>
            <a:ext cx="1031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example, the label output is “HI” and the timestep size of the model prediction is 4 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F560B-4F8B-42BC-A20C-974A84041F2C}"/>
              </a:ext>
            </a:extLst>
          </p:cNvPr>
          <p:cNvSpPr txBox="1"/>
          <p:nvPr/>
        </p:nvSpPr>
        <p:spPr>
          <a:xfrm>
            <a:off x="848412" y="372162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53378-5147-418B-BCBF-93C0F456AC85}"/>
              </a:ext>
            </a:extLst>
          </p:cNvPr>
          <p:cNvSpPr txBox="1"/>
          <p:nvPr/>
        </p:nvSpPr>
        <p:spPr>
          <a:xfrm>
            <a:off x="2168165" y="2887519"/>
            <a:ext cx="176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[“H”, “H”, “I”, “I”]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FD3A45-84E4-4290-B692-9D8519A665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424211" y="3072185"/>
            <a:ext cx="743954" cy="8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2C24FB-5A24-4A12-8EC0-2A2F648A7049}"/>
              </a:ext>
            </a:extLst>
          </p:cNvPr>
          <p:cNvSpPr txBox="1"/>
          <p:nvPr/>
        </p:nvSpPr>
        <p:spPr>
          <a:xfrm>
            <a:off x="2190815" y="3633102"/>
            <a:ext cx="1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[“H”, “-”, “I”, “I”]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945DB-E1B5-4255-8582-7CDCD1071578}"/>
              </a:ext>
            </a:extLst>
          </p:cNvPr>
          <p:cNvSpPr txBox="1"/>
          <p:nvPr/>
        </p:nvSpPr>
        <p:spPr>
          <a:xfrm>
            <a:off x="2205033" y="4378685"/>
            <a:ext cx="176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[“H”, “H”, “-”, “I”]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FFA87-FD15-48F1-945B-6EDB3D92E1DF}"/>
              </a:ext>
            </a:extLst>
          </p:cNvPr>
          <p:cNvSpPr txBox="1"/>
          <p:nvPr/>
        </p:nvSpPr>
        <p:spPr>
          <a:xfrm>
            <a:off x="2220590" y="5136581"/>
            <a:ext cx="16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[“H”, “-”, “-”, “I”]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1F35737-F457-4965-A608-260616357D94}"/>
              </a:ext>
            </a:extLst>
          </p:cNvPr>
          <p:cNvSpPr/>
          <p:nvPr/>
        </p:nvSpPr>
        <p:spPr>
          <a:xfrm>
            <a:off x="2450968" y="5894476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DED76A5-2A1F-4DA1-A406-A4ED0CEDF74A}"/>
              </a:ext>
            </a:extLst>
          </p:cNvPr>
          <p:cNvSpPr/>
          <p:nvPr/>
        </p:nvSpPr>
        <p:spPr>
          <a:xfrm>
            <a:off x="2927950" y="5894477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158F54D-2809-4DCD-B9DE-A81A4F4FD560}"/>
              </a:ext>
            </a:extLst>
          </p:cNvPr>
          <p:cNvSpPr/>
          <p:nvPr/>
        </p:nvSpPr>
        <p:spPr>
          <a:xfrm>
            <a:off x="3404932" y="5894476"/>
            <a:ext cx="108000" cy="108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B967B8-798C-44D7-A3CB-3ACC19BD76C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24211" y="3817768"/>
            <a:ext cx="766604" cy="8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6C090-22FC-462B-95C7-F6C7C4A52DA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424211" y="3906290"/>
            <a:ext cx="780822" cy="65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E413A4-ED77-46AB-AE98-7EE1B655E6A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424211" y="3906290"/>
            <a:ext cx="796379" cy="141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294DC5-E3D9-4179-B4D6-6B9439053F77}"/>
              </a:ext>
            </a:extLst>
          </p:cNvPr>
          <p:cNvSpPr txBox="1"/>
          <p:nvPr/>
        </p:nvSpPr>
        <p:spPr>
          <a:xfrm>
            <a:off x="715094" y="2378134"/>
            <a:ext cx="36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Possible paths to get output “HI”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4D4A69-5046-4805-85BF-08D68B1755B7}"/>
              </a:ext>
            </a:extLst>
          </p:cNvPr>
          <p:cNvSpPr txBox="1"/>
          <p:nvPr/>
        </p:nvSpPr>
        <p:spPr>
          <a:xfrm>
            <a:off x="5872884" y="2241710"/>
            <a:ext cx="6153031" cy="1993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Calculate the Probability of path [“H”, “H”, “I”, “I”]:</a:t>
            </a:r>
          </a:p>
          <a:p>
            <a:pPr>
              <a:lnSpc>
                <a:spcPct val="150000"/>
              </a:lnSpc>
            </a:pPr>
            <a:r>
              <a:rPr lang="en-US" dirty="0"/>
              <a:t>P([“H”, “H”, “I”, “I”]) = P(H)(t=1) * P(H)(t=2) * P(I)(t=3) * P(I)(t=4)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P(H): Probability of H from the model prediction at timestep 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P(I): Probability of I from the model prediction at timestep 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t: Timestep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9E25CC-635D-4AB7-B31C-E020B76D6A17}"/>
              </a:ext>
            </a:extLst>
          </p:cNvPr>
          <p:cNvSpPr txBox="1"/>
          <p:nvPr/>
        </p:nvSpPr>
        <p:spPr>
          <a:xfrm>
            <a:off x="5935979" y="4377656"/>
            <a:ext cx="565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Do the same calculation for all paths to get CTC loss:</a:t>
            </a:r>
          </a:p>
          <a:p>
            <a:r>
              <a:rPr lang="en-US" dirty="0"/>
              <a:t>CTC loss = - Log</a:t>
            </a:r>
            <a:r>
              <a:rPr lang="en-US" baseline="-25000" dirty="0"/>
              <a:t>e</a:t>
            </a:r>
            <a:r>
              <a:rPr lang="en-US" dirty="0"/>
              <a:t>(sum of (P(path for path in all valid paths))</a:t>
            </a:r>
          </a:p>
        </p:txBody>
      </p:sp>
    </p:spTree>
    <p:extLst>
      <p:ext uri="{BB962C8B-B14F-4D97-AF65-F5344CB8AC3E}">
        <p14:creationId xmlns:p14="http://schemas.microsoft.com/office/powerpoint/2010/main" val="168586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42F0-F959-478F-81C7-7830D3C2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Coding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8F627-3DA5-4C3D-A165-4877A620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48" y="1366787"/>
            <a:ext cx="3341554" cy="508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FA67A4-999F-470D-933F-74307B70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0" y="1804856"/>
            <a:ext cx="7910517" cy="42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6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C961-326C-4CF9-A7AC-053F6D30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F4DDB7-9B1B-4746-B298-6E2D8DE9AA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9248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696">
                  <a:extLst>
                    <a:ext uri="{9D8B030D-6E8A-4147-A177-3AD203B41FA5}">
                      <a16:colId xmlns:a16="http://schemas.microsoft.com/office/drawing/2014/main" val="3453060605"/>
                    </a:ext>
                  </a:extLst>
                </a:gridCol>
                <a:gridCol w="1849696">
                  <a:extLst>
                    <a:ext uri="{9D8B030D-6E8A-4147-A177-3AD203B41FA5}">
                      <a16:colId xmlns:a16="http://schemas.microsoft.com/office/drawing/2014/main" val="3677713237"/>
                    </a:ext>
                  </a:extLst>
                </a:gridCol>
                <a:gridCol w="1849696">
                  <a:extLst>
                    <a:ext uri="{9D8B030D-6E8A-4147-A177-3AD203B41FA5}">
                      <a16:colId xmlns:a16="http://schemas.microsoft.com/office/drawing/2014/main" val="2696918203"/>
                    </a:ext>
                  </a:extLst>
                </a:gridCol>
                <a:gridCol w="1722359">
                  <a:extLst>
                    <a:ext uri="{9D8B030D-6E8A-4147-A177-3AD203B41FA5}">
                      <a16:colId xmlns:a16="http://schemas.microsoft.com/office/drawing/2014/main" val="3516950518"/>
                    </a:ext>
                  </a:extLst>
                </a:gridCol>
                <a:gridCol w="1977033">
                  <a:extLst>
                    <a:ext uri="{9D8B030D-6E8A-4147-A177-3AD203B41FA5}">
                      <a16:colId xmlns:a16="http://schemas.microsoft.com/office/drawing/2014/main" val="1679103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“”: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“f”: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“l”: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“r”: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“x”: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7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“a”: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“g”: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“m”: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“s”: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“y”: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7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“b”: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“h”: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“n”: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“t”: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“z”: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0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“c”: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”: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“o”: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“u” :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“ “: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“d”: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“j”: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“p”: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“v”: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CTC token “-”: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7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“e”: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“k”: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“q”: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“w”: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6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3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1BA5231B-C8B6-43F0-87D5-00827FE25852}"/>
              </a:ext>
            </a:extLst>
          </p:cNvPr>
          <p:cNvGraphicFramePr>
            <a:graphicFrameLocks/>
          </p:cNvGraphicFramePr>
          <p:nvPr/>
        </p:nvGraphicFramePr>
        <p:xfrm>
          <a:off x="1762026" y="355044"/>
          <a:ext cx="7551533" cy="6009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855">
                  <a:extLst>
                    <a:ext uri="{9D8B030D-6E8A-4147-A177-3AD203B41FA5}">
                      <a16:colId xmlns:a16="http://schemas.microsoft.com/office/drawing/2014/main" val="3844531741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1236645392"/>
                    </a:ext>
                  </a:extLst>
                </a:gridCol>
                <a:gridCol w="1970202">
                  <a:extLst>
                    <a:ext uri="{9D8B030D-6E8A-4147-A177-3AD203B41FA5}">
                      <a16:colId xmlns:a16="http://schemas.microsoft.com/office/drawing/2014/main" val="3240211246"/>
                    </a:ext>
                  </a:extLst>
                </a:gridCol>
                <a:gridCol w="1772239">
                  <a:extLst>
                    <a:ext uri="{9D8B030D-6E8A-4147-A177-3AD203B41FA5}">
                      <a16:colId xmlns:a16="http://schemas.microsoft.com/office/drawing/2014/main" val="867436840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Size / Stride / Pad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Dimension 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6471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× 5 × 5 / 1, 2, 2 / same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3 × 50 ×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02314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× 2 × 2 / 1, 2,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 × 32 × 25 ×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13492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 × 32 × 12 ×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11879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× 5 × 5 / 1, 1, 1 / same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32 × 12 ×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8374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× 2 × 2 / 1, 2,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64 × 12 ×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52964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64 × 6 ×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468172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× 3 × 3 / 1, 1, 1 / same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64 × 6 ×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28257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× 2 × 2 / 1, 2,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96 × 6 ×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749410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96 × 3 ×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685646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Bi-GRU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(96 × 3 × 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(C × H × 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567556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1551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Bi-GRU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71248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022915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2520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5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07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7">
            <a:extLst>
              <a:ext uri="{FF2B5EF4-FFF2-40B4-BE49-F238E27FC236}">
                <a16:creationId xmlns:a16="http://schemas.microsoft.com/office/drawing/2014/main" id="{86BEF1EF-A7AD-4549-8632-51B3565AE7E3}"/>
              </a:ext>
            </a:extLst>
          </p:cNvPr>
          <p:cNvGraphicFramePr>
            <a:graphicFrameLocks/>
          </p:cNvGraphicFramePr>
          <p:nvPr/>
        </p:nvGraphicFramePr>
        <p:xfrm>
          <a:off x="1809160" y="0"/>
          <a:ext cx="7551533" cy="7263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855">
                  <a:extLst>
                    <a:ext uri="{9D8B030D-6E8A-4147-A177-3AD203B41FA5}">
                      <a16:colId xmlns:a16="http://schemas.microsoft.com/office/drawing/2014/main" val="3844531741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1236645392"/>
                    </a:ext>
                  </a:extLst>
                </a:gridCol>
                <a:gridCol w="1970202">
                  <a:extLst>
                    <a:ext uri="{9D8B030D-6E8A-4147-A177-3AD203B41FA5}">
                      <a16:colId xmlns:a16="http://schemas.microsoft.com/office/drawing/2014/main" val="3240211246"/>
                    </a:ext>
                  </a:extLst>
                </a:gridCol>
                <a:gridCol w="1772239">
                  <a:extLst>
                    <a:ext uri="{9D8B030D-6E8A-4147-A177-3AD203B41FA5}">
                      <a16:colId xmlns:a16="http://schemas.microsoft.com/office/drawing/2014/main" val="867436840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Size / Stride / Pad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Dimension 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6471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× 5 × 5 / 1, 2, 2 / same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3 × 50 ×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02314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BatchNorm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 × 32 × 25 ×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73732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SD3D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 × 32 × 25 ×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05615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× 2 × 2 / 1, 2,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32 × 25 ×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13492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× 5 × 5 / 1, 1, 1 / same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32 × 12 ×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83748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BatchNorm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 × 32 × 12 ×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650081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SD3D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 × 32 × 12 ×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06386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× 2 × 2 / 1, 2,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64 × 12 ×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52964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× 3 × 3 / 1, 1, 1 / same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64 × 6 ×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28257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BatchNorm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 × 32 × 6 ×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57297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SD3D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 × 32 × 6 ×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01794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× 2 × 2 / 1, 2,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96 × 6 ×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C × H ×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749410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Bi-GRU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(96 × 3 × 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(C × H × 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567556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DropOut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1551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Bi-GRU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71248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DropOut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022915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25208"/>
                  </a:ext>
                </a:extLst>
              </a:tr>
              <a:tr h="2974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× 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×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5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99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6CDB83-4CF1-47A1-BD84-856E8AB4E6B8}"/>
              </a:ext>
            </a:extLst>
          </p:cNvPr>
          <p:cNvGraphicFramePr>
            <a:graphicFrameLocks/>
          </p:cNvGraphicFramePr>
          <p:nvPr/>
        </p:nvGraphicFramePr>
        <p:xfrm>
          <a:off x="1601771" y="1797344"/>
          <a:ext cx="9276760" cy="3778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352">
                  <a:extLst>
                    <a:ext uri="{9D8B030D-6E8A-4147-A177-3AD203B41FA5}">
                      <a16:colId xmlns:a16="http://schemas.microsoft.com/office/drawing/2014/main" val="3929277650"/>
                    </a:ext>
                  </a:extLst>
                </a:gridCol>
                <a:gridCol w="1855352">
                  <a:extLst>
                    <a:ext uri="{9D8B030D-6E8A-4147-A177-3AD203B41FA5}">
                      <a16:colId xmlns:a16="http://schemas.microsoft.com/office/drawing/2014/main" val="1514236035"/>
                    </a:ext>
                  </a:extLst>
                </a:gridCol>
                <a:gridCol w="1855352">
                  <a:extLst>
                    <a:ext uri="{9D8B030D-6E8A-4147-A177-3AD203B41FA5}">
                      <a16:colId xmlns:a16="http://schemas.microsoft.com/office/drawing/2014/main" val="3752710635"/>
                    </a:ext>
                  </a:extLst>
                </a:gridCol>
                <a:gridCol w="1855352">
                  <a:extLst>
                    <a:ext uri="{9D8B030D-6E8A-4147-A177-3AD203B41FA5}">
                      <a16:colId xmlns:a16="http://schemas.microsoft.com/office/drawing/2014/main" val="1774202349"/>
                    </a:ext>
                  </a:extLst>
                </a:gridCol>
                <a:gridCol w="1855352">
                  <a:extLst>
                    <a:ext uri="{9D8B030D-6E8A-4147-A177-3AD203B41FA5}">
                      <a16:colId xmlns:a16="http://schemas.microsoft.com/office/drawing/2014/main" val="1608010114"/>
                    </a:ext>
                  </a:extLst>
                </a:gridCol>
              </a:tblGrid>
              <a:tr h="52314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Overlapped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Unseen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05316"/>
                  </a:ext>
                </a:extLst>
              </a:tr>
              <a:tr h="523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CER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9878105"/>
                  </a:ext>
                </a:extLst>
              </a:tr>
              <a:tr h="5596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Hearing-Impaired People (average)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528729"/>
                  </a:ext>
                </a:extLst>
              </a:tr>
              <a:tr h="523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Wand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818244"/>
                  </a:ext>
                </a:extLst>
              </a:tr>
              <a:tr h="523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Chung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945785"/>
                  </a:ext>
                </a:extLst>
              </a:tr>
              <a:tr h="523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071324"/>
                  </a:ext>
                </a:extLst>
              </a:tr>
              <a:tr h="5231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LipNet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28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D526-DA7B-4E83-BFB3-B41F0CE2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79"/>
            <a:ext cx="10515600" cy="1325563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0649-2A9D-4469-B1C4-565C0F3C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963"/>
            <a:ext cx="10515600" cy="1590301"/>
          </a:xfrm>
        </p:spPr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dirty="0" err="1"/>
              <a:t>LipNet</a:t>
            </a:r>
            <a:r>
              <a:rPr lang="en-US" sz="2400" dirty="0"/>
              <a:t> to deploy as a desktop application that can translate lip movements into English text with audio support.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b="1" dirty="0"/>
              <a:t>The Title:</a:t>
            </a:r>
            <a:r>
              <a:rPr lang="en-US" sz="2400" dirty="0"/>
              <a:t> Lip Reading Translation Application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C642AB-01AE-4416-BA20-3AED2D757BDD}"/>
              </a:ext>
            </a:extLst>
          </p:cNvPr>
          <p:cNvCxnSpPr/>
          <p:nvPr/>
        </p:nvCxnSpPr>
        <p:spPr>
          <a:xfrm>
            <a:off x="4160017" y="1373963"/>
            <a:ext cx="3456633" cy="11153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334C25-2469-478D-A1D7-E574B9623C73}"/>
              </a:ext>
            </a:extLst>
          </p:cNvPr>
          <p:cNvCxnSpPr>
            <a:cxnSpLocks/>
          </p:cNvCxnSpPr>
          <p:nvPr/>
        </p:nvCxnSpPr>
        <p:spPr>
          <a:xfrm flipV="1">
            <a:off x="4010966" y="1373962"/>
            <a:ext cx="3456633" cy="11153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AC1BD10-7518-4520-A9CA-092E181591CD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D5AE9-FEC5-4A4D-94D8-7C4FE9EB959B}"/>
              </a:ext>
            </a:extLst>
          </p:cNvPr>
          <p:cNvSpPr txBox="1"/>
          <p:nvPr/>
        </p:nvSpPr>
        <p:spPr>
          <a:xfrm>
            <a:off x="838200" y="3328517"/>
            <a:ext cx="10229867" cy="244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Challenges: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Difference in dataset size due to computational power and time.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Variations in hyperparameters.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Incomplete or ambiguous descriptions of the training procedures.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Bad results on our end.</a:t>
            </a:r>
          </a:p>
        </p:txBody>
      </p:sp>
    </p:spTree>
    <p:extLst>
      <p:ext uri="{BB962C8B-B14F-4D97-AF65-F5344CB8AC3E}">
        <p14:creationId xmlns:p14="http://schemas.microsoft.com/office/powerpoint/2010/main" val="31151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D526-DA7B-4E83-BFB3-B41F0CE2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981"/>
            <a:ext cx="10515600" cy="1325563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0649-2A9D-4469-B1C4-565C0F3C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343818"/>
            <a:ext cx="10870112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Modify the </a:t>
            </a:r>
            <a:r>
              <a:rPr lang="en-US" sz="2400" dirty="0" err="1"/>
              <a:t>LipNet</a:t>
            </a:r>
            <a:r>
              <a:rPr lang="en-US" sz="2400" dirty="0"/>
              <a:t> model on smaller data scale to recognize visual speech.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We aim to achieve roughly 20-30% WER on unseen data and 10-20% WER on overlapped data. (</a:t>
            </a:r>
            <a:r>
              <a:rPr lang="en-US" sz="2400" dirty="0" err="1"/>
              <a:t>LipNet</a:t>
            </a:r>
            <a:r>
              <a:rPr lang="en-US" sz="2400" dirty="0"/>
              <a:t> achieved 11.4% WER and 4.8% WER respectively)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Deploy as a desktop web application that can translate lip movements into English text with audio support to help hearing-impaired people communicate better and replace speech-to-text applications in noisy environments.</a:t>
            </a:r>
          </a:p>
          <a:p>
            <a:pPr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en-US" sz="2400" b="1" dirty="0"/>
              <a:t>The Title: </a:t>
            </a:r>
            <a:r>
              <a:rPr lang="en-US" sz="2400" dirty="0"/>
              <a:t>Modification of </a:t>
            </a:r>
            <a:r>
              <a:rPr lang="en-US" sz="2400" dirty="0" err="1"/>
              <a:t>LipNet</a:t>
            </a:r>
            <a:r>
              <a:rPr lang="en-US" sz="2400" dirty="0"/>
              <a:t> on Smaller Data Scale and Application Deployment</a:t>
            </a:r>
          </a:p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44B567-27C8-4A77-855E-43364D8DC382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74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830-6528-4A85-85F4-60BE682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1325563"/>
          </a:xfrm>
        </p:spPr>
        <p:txBody>
          <a:bodyPr/>
          <a:lstStyle/>
          <a:p>
            <a:r>
              <a:rPr lang="en-US" b="1" dirty="0"/>
              <a:t>Related Works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C6DDD6-B1FF-4D4B-A972-5E0DED4FA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277724"/>
              </p:ext>
            </p:extLst>
          </p:nvPr>
        </p:nvGraphicFramePr>
        <p:xfrm>
          <a:off x="838200" y="1690688"/>
          <a:ext cx="10515600" cy="466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3358">
                  <a:extLst>
                    <a:ext uri="{9D8B030D-6E8A-4147-A177-3AD203B41FA5}">
                      <a16:colId xmlns:a16="http://schemas.microsoft.com/office/drawing/2014/main" val="3177880718"/>
                    </a:ext>
                  </a:extLst>
                </a:gridCol>
                <a:gridCol w="2454442">
                  <a:extLst>
                    <a:ext uri="{9D8B030D-6E8A-4147-A177-3AD203B41FA5}">
                      <a16:colId xmlns:a16="http://schemas.microsoft.com/office/drawing/2014/main" val="1750622571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7766271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25997315"/>
                    </a:ext>
                  </a:extLst>
                </a:gridCol>
              </a:tblGrid>
              <a:tr h="5097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 New Roman" panose="02020603050405020304" pitchFamily="18" charset="0"/>
                        </a:rPr>
                        <a:t>Data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72268"/>
                  </a:ext>
                </a:extLst>
              </a:tr>
              <a:tr h="509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Potamianos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CUAVE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Thousands of utterances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Digits and phrases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54143"/>
                  </a:ext>
                </a:extLst>
              </a:tr>
              <a:tr h="509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Navdeep </a:t>
                      </a:r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Jaitly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AVLetters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3,080 spoken letters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Phrases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163091"/>
                  </a:ext>
                </a:extLst>
              </a:tr>
              <a:tr h="509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Stavros Petridis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LRS2-BBC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45839 sentences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Alphabet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28929"/>
                  </a:ext>
                </a:extLst>
              </a:tr>
              <a:tr h="509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Chung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LRS3-TED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400 hours of video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Words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65881"/>
                  </a:ext>
                </a:extLst>
              </a:tr>
              <a:tr h="509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 Xu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LRS2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Over 2-million-word instances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Sentences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861214"/>
                  </a:ext>
                </a:extLst>
              </a:tr>
              <a:tr h="9017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Assael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 et al. (</a:t>
                      </a:r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LipNet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GRID corpus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28775 sentences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Sentences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998385"/>
                  </a:ext>
                </a:extLst>
              </a:tr>
              <a:tr h="509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Our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GRID corpus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2799 sentences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Sentences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63934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10DEFF4-4E7C-40FC-9C10-40A2085525BC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882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025B-4CC0-4087-9F95-18F79DCE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40"/>
            <a:ext cx="10515600" cy="1325563"/>
          </a:xfrm>
        </p:spPr>
        <p:txBody>
          <a:bodyPr/>
          <a:lstStyle/>
          <a:p>
            <a:r>
              <a:rPr lang="en-US" b="1" dirty="0"/>
              <a:t>Project Pipeline</a:t>
            </a:r>
          </a:p>
        </p:txBody>
      </p:sp>
      <p:pic>
        <p:nvPicPr>
          <p:cNvPr id="9" name="Content Placeholder 8" descr="A diagram of a firefighting system&#10;&#10;Description automatically generated">
            <a:extLst>
              <a:ext uri="{FF2B5EF4-FFF2-40B4-BE49-F238E27FC236}">
                <a16:creationId xmlns:a16="http://schemas.microsoft.com/office/drawing/2014/main" id="{CC03D641-AFED-48A5-88D8-77D144E7C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8" y="1741434"/>
            <a:ext cx="11699384" cy="251794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83980F-B376-4AFD-8DFD-A851FE675533}"/>
              </a:ext>
            </a:extLst>
          </p:cNvPr>
          <p:cNvSpPr/>
          <p:nvPr/>
        </p:nvSpPr>
        <p:spPr>
          <a:xfrm>
            <a:off x="1288964" y="5048747"/>
            <a:ext cx="216000" cy="2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7A8A-AFA7-46CB-9D40-D42E47E351BF}"/>
              </a:ext>
            </a:extLst>
          </p:cNvPr>
          <p:cNvSpPr txBox="1"/>
          <p:nvPr/>
        </p:nvSpPr>
        <p:spPr>
          <a:xfrm>
            <a:off x="1504964" y="4925915"/>
            <a:ext cx="190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Data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BFA10-1F20-42C7-8D4E-63FBD58C3F22}"/>
              </a:ext>
            </a:extLst>
          </p:cNvPr>
          <p:cNvSpPr/>
          <p:nvPr/>
        </p:nvSpPr>
        <p:spPr>
          <a:xfrm>
            <a:off x="4631220" y="5048747"/>
            <a:ext cx="216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12637-925A-4979-B61E-4212514FAF5D}"/>
              </a:ext>
            </a:extLst>
          </p:cNvPr>
          <p:cNvSpPr txBox="1"/>
          <p:nvPr/>
        </p:nvSpPr>
        <p:spPr>
          <a:xfrm>
            <a:off x="4847220" y="4925915"/>
            <a:ext cx="276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Experiment 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F70C23-6717-4602-B2BD-8AC3D0E95B49}"/>
              </a:ext>
            </a:extLst>
          </p:cNvPr>
          <p:cNvSpPr/>
          <p:nvPr/>
        </p:nvSpPr>
        <p:spPr>
          <a:xfrm>
            <a:off x="8696888" y="5048747"/>
            <a:ext cx="216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7431E-5590-4D99-841A-9373946EE279}"/>
              </a:ext>
            </a:extLst>
          </p:cNvPr>
          <p:cNvSpPr txBox="1"/>
          <p:nvPr/>
        </p:nvSpPr>
        <p:spPr>
          <a:xfrm>
            <a:off x="8912888" y="4925915"/>
            <a:ext cx="2861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Deployment Section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E6FA06-0D54-41AB-AC54-85FBCC12859E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3532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6209-7E57-4496-8F48-246BB241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87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3A9E-1EDA-4EAC-9B88-826B728E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Grid Corpus is a large multi-talker audiovisual sentence corpus designed to support joint computational-behavioral studies in speech perception.</a:t>
            </a:r>
          </a:p>
          <a:p>
            <a:r>
              <a:rPr lang="en-US" sz="2400" dirty="0"/>
              <a:t>34 speakers.</a:t>
            </a:r>
          </a:p>
          <a:p>
            <a:r>
              <a:rPr lang="en-US" sz="2400" dirty="0"/>
              <a:t>1000 sentences each speaker.</a:t>
            </a:r>
          </a:p>
          <a:p>
            <a:r>
              <a:rPr lang="en-US" sz="2400" dirty="0"/>
              <a:t>Each sentence has 1 video file and 1 alignment file.</a:t>
            </a:r>
          </a:p>
          <a:p>
            <a:r>
              <a:rPr lang="en-US" sz="2400" dirty="0"/>
              <a:t>Only utilized 4 speakers out of 34 =&gt; 4000 sentences in total.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AC8FCB4-24C7-43EC-A33F-84361B91363E}"/>
              </a:ext>
            </a:extLst>
          </p:cNvPr>
          <p:cNvSpPr/>
          <p:nvPr/>
        </p:nvSpPr>
        <p:spPr>
          <a:xfrm>
            <a:off x="4886324" y="2076450"/>
            <a:ext cx="352426" cy="7119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A60B2-1362-4880-809B-7898158262A5}"/>
              </a:ext>
            </a:extLst>
          </p:cNvPr>
          <p:cNvSpPr txBox="1"/>
          <p:nvPr/>
        </p:nvSpPr>
        <p:spPr>
          <a:xfrm>
            <a:off x="5330258" y="2245459"/>
            <a:ext cx="2769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 of 34000 sentences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CE3E6-315E-4786-A6AB-9ED47D8C6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2824" r="3412" b="3103"/>
          <a:stretch/>
        </p:blipFill>
        <p:spPr>
          <a:xfrm>
            <a:off x="5337119" y="4606769"/>
            <a:ext cx="1995839" cy="1620000"/>
          </a:xfrm>
          <a:prstGeom prst="rect">
            <a:avLst/>
          </a:prstGeom>
        </p:spPr>
      </p:pic>
      <p:pic>
        <p:nvPicPr>
          <p:cNvPr id="8" name="Picture 7" descr="A person with his eyes closed&#10;&#10;Description automatically generated">
            <a:extLst>
              <a:ext uri="{FF2B5EF4-FFF2-40B4-BE49-F238E27FC236}">
                <a16:creationId xmlns:a16="http://schemas.microsoft.com/office/drawing/2014/main" id="{CDA5AB2D-C967-4418-A7B3-2F04BAFB0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5" y="4606769"/>
            <a:ext cx="2042763" cy="16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6CBA9-934E-45AD-BADA-ABB98BF082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1" t="2623" r="1923" b="3678"/>
          <a:stretch/>
        </p:blipFill>
        <p:spPr>
          <a:xfrm>
            <a:off x="2830163" y="4606769"/>
            <a:ext cx="2047110" cy="16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E6CD7C-17A3-4598-9629-73EA0F39AA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7" t="3141" r="2460" b="3062"/>
          <a:stretch/>
        </p:blipFill>
        <p:spPr>
          <a:xfrm>
            <a:off x="7717304" y="4606769"/>
            <a:ext cx="2028257" cy="16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DAEFF1-5483-4B3D-9765-35B235781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085" y="4226240"/>
            <a:ext cx="1810003" cy="2000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B87CC4-8573-4A8F-9EF1-082956291A75}"/>
              </a:ext>
            </a:extLst>
          </p:cNvPr>
          <p:cNvSpPr txBox="1"/>
          <p:nvPr/>
        </p:nvSpPr>
        <p:spPr>
          <a:xfrm>
            <a:off x="925427" y="6226769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Speaker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C617C-E61B-4467-91B7-97E1F4A54E82}"/>
              </a:ext>
            </a:extLst>
          </p:cNvPr>
          <p:cNvSpPr txBox="1"/>
          <p:nvPr/>
        </p:nvSpPr>
        <p:spPr>
          <a:xfrm>
            <a:off x="3303439" y="6226769"/>
            <a:ext cx="121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Speaker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6B7C4-B61C-4F37-83DB-8A1AE972A55C}"/>
              </a:ext>
            </a:extLst>
          </p:cNvPr>
          <p:cNvSpPr txBox="1"/>
          <p:nvPr/>
        </p:nvSpPr>
        <p:spPr>
          <a:xfrm>
            <a:off x="5784759" y="6228276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Speaker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2E65D-0DFC-4365-9738-E35C161FA773}"/>
              </a:ext>
            </a:extLst>
          </p:cNvPr>
          <p:cNvSpPr txBox="1"/>
          <p:nvPr/>
        </p:nvSpPr>
        <p:spPr>
          <a:xfrm>
            <a:off x="8181153" y="6226769"/>
            <a:ext cx="121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Speaker 22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6CA977-A8D0-4BC5-BA41-97376F374601}"/>
              </a:ext>
            </a:extLst>
          </p:cNvPr>
          <p:cNvSpPr/>
          <p:nvPr/>
        </p:nvSpPr>
        <p:spPr>
          <a:xfrm rot="16200000" flipH="1">
            <a:off x="2526768" y="2254371"/>
            <a:ext cx="246474" cy="4391358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B691831-97C8-4263-982E-03D197C5DE47}"/>
              </a:ext>
            </a:extLst>
          </p:cNvPr>
          <p:cNvSpPr/>
          <p:nvPr/>
        </p:nvSpPr>
        <p:spPr>
          <a:xfrm rot="16200000" flipH="1">
            <a:off x="7405690" y="2252622"/>
            <a:ext cx="246474" cy="4391358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615AE-AB8A-4177-B102-482792BFC5E8}"/>
              </a:ext>
            </a:extLst>
          </p:cNvPr>
          <p:cNvSpPr txBox="1"/>
          <p:nvPr/>
        </p:nvSpPr>
        <p:spPr>
          <a:xfrm>
            <a:off x="1171003" y="394074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Training/Overlapped 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0D85D-2261-4937-8F01-40F5F55C623E}"/>
              </a:ext>
            </a:extLst>
          </p:cNvPr>
          <p:cNvSpPr txBox="1"/>
          <p:nvPr/>
        </p:nvSpPr>
        <p:spPr>
          <a:xfrm>
            <a:off x="6706297" y="3940803"/>
            <a:ext cx="16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Unseen 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E9302-FF00-42AB-8764-81C1FF5D1EA3}"/>
              </a:ext>
            </a:extLst>
          </p:cNvPr>
          <p:cNvSpPr txBox="1"/>
          <p:nvPr/>
        </p:nvSpPr>
        <p:spPr>
          <a:xfrm>
            <a:off x="10270120" y="6226769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B42A7-C202-4A93-A2FA-0EC7D2A918D9}"/>
              </a:ext>
            </a:extLst>
          </p:cNvPr>
          <p:cNvSpPr txBox="1"/>
          <p:nvPr/>
        </p:nvSpPr>
        <p:spPr>
          <a:xfrm>
            <a:off x="10300647" y="3856908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D7FC02-FFC4-48E9-B1A3-71F82EF17B77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09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6209-7E57-4496-8F48-246BB241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1325563"/>
          </a:xfrm>
        </p:spPr>
        <p:txBody>
          <a:bodyPr/>
          <a:lstStyle/>
          <a:p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3A9E-1EDA-4EAC-9B88-826B728E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5 videos with 74 frames. =&gt; duplicate the 74</a:t>
            </a:r>
            <a:r>
              <a:rPr lang="en-US" sz="2400" baseline="30000" dirty="0"/>
              <a:t>th</a:t>
            </a:r>
            <a:r>
              <a:rPr lang="en-US" sz="2400" dirty="0"/>
              <a:t> frame as 75</a:t>
            </a:r>
            <a:r>
              <a:rPr lang="en-US" sz="2400" baseline="30000" dirty="0"/>
              <a:t>th</a:t>
            </a:r>
            <a:r>
              <a:rPr lang="en-US" sz="2400" dirty="0"/>
              <a:t> frame.</a:t>
            </a:r>
          </a:p>
          <a:p>
            <a:r>
              <a:rPr lang="en-US" sz="2400" dirty="0"/>
              <a:t>Corruption within the video dataset: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FE9B6-9DA7-4598-8FDF-4937D132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47" y="2660970"/>
            <a:ext cx="2698829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DC6E5-415E-4BC9-BC1E-B62A640D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68" y="2660970"/>
            <a:ext cx="2716652" cy="21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36BC8-285A-40F8-A544-4DE46B4A1BE5}"/>
              </a:ext>
            </a:extLst>
          </p:cNvPr>
          <p:cNvSpPr txBox="1"/>
          <p:nvPr/>
        </p:nvSpPr>
        <p:spPr>
          <a:xfrm>
            <a:off x="1159192" y="487140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frame – 12</a:t>
            </a:r>
            <a:r>
              <a:rPr lang="en-US" baseline="30000" dirty="0"/>
              <a:t>th</a:t>
            </a:r>
            <a:r>
              <a:rPr lang="en-US" dirty="0"/>
              <a:t> frame)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3EA35-89CE-43D9-9D06-0539886E91CD}"/>
              </a:ext>
            </a:extLst>
          </p:cNvPr>
          <p:cNvSpPr txBox="1"/>
          <p:nvPr/>
        </p:nvSpPr>
        <p:spPr>
          <a:xfrm>
            <a:off x="4686325" y="4871401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frame – 72</a:t>
            </a:r>
            <a:r>
              <a:rPr lang="en-US" baseline="30000" dirty="0"/>
              <a:t>nd</a:t>
            </a:r>
            <a:r>
              <a:rPr lang="en-US" dirty="0"/>
              <a:t> frame)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F2E9F-7077-4101-B748-D3342792184A}"/>
              </a:ext>
            </a:extLst>
          </p:cNvPr>
          <p:cNvSpPr txBox="1"/>
          <p:nvPr/>
        </p:nvSpPr>
        <p:spPr>
          <a:xfrm>
            <a:off x="2116986" y="22916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7FAC0-8528-4AAE-A75B-D6BC19702956}"/>
              </a:ext>
            </a:extLst>
          </p:cNvPr>
          <p:cNvSpPr txBox="1"/>
          <p:nvPr/>
        </p:nvSpPr>
        <p:spPr>
          <a:xfrm>
            <a:off x="5644119" y="22916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A6058-BEAD-4A81-A24B-973E2D3FD4A7}"/>
              </a:ext>
            </a:extLst>
          </p:cNvPr>
          <p:cNvSpPr txBox="1"/>
          <p:nvPr/>
        </p:nvSpPr>
        <p:spPr>
          <a:xfrm>
            <a:off x="7565692" y="3448993"/>
            <a:ext cx="412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=&gt; Keep file (1) and drop file 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70219-C031-4F5E-A019-408E0D68C2FC}"/>
              </a:ext>
            </a:extLst>
          </p:cNvPr>
          <p:cNvSpPr txBox="1"/>
          <p:nvPr/>
        </p:nvSpPr>
        <p:spPr>
          <a:xfrm>
            <a:off x="838200" y="5435975"/>
            <a:ext cx="1018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4000 sentences but only 1000 alignment files =&gt; verify the order of video files then increase the amount of alignment files to fit.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1EF866-BA6F-4544-AC19-6ED7939D2B60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6796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062-BC5F-4F0E-8285-579A67E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1325563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7CE4C-CE61-4897-AEC1-EC232C3F1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" t="2081" r="2099" b="3522"/>
          <a:stretch/>
        </p:blipFill>
        <p:spPr>
          <a:xfrm>
            <a:off x="517903" y="1928714"/>
            <a:ext cx="2262745" cy="18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199BD-EF6C-47CE-BDF8-0DDC86A0F7A8}"/>
              </a:ext>
            </a:extLst>
          </p:cNvPr>
          <p:cNvSpPr txBox="1"/>
          <p:nvPr/>
        </p:nvSpPr>
        <p:spPr>
          <a:xfrm>
            <a:off x="1019487" y="1457008"/>
            <a:ext cx="1259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D9665-7F1A-4723-B30B-AF3F5DC32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" t="3193" r="3933" b="3193"/>
          <a:stretch/>
        </p:blipFill>
        <p:spPr>
          <a:xfrm>
            <a:off x="4438737" y="1928714"/>
            <a:ext cx="1796837" cy="18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A578708-3259-42E3-B2C4-1F67CFB401F9}"/>
              </a:ext>
            </a:extLst>
          </p:cNvPr>
          <p:cNvSpPr/>
          <p:nvPr/>
        </p:nvSpPr>
        <p:spPr>
          <a:xfrm>
            <a:off x="3057820" y="2648374"/>
            <a:ext cx="1158240" cy="360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E51DA-6E72-4957-9DD2-338DC636689C}"/>
              </a:ext>
            </a:extLst>
          </p:cNvPr>
          <p:cNvSpPr txBox="1"/>
          <p:nvPr/>
        </p:nvSpPr>
        <p:spPr>
          <a:xfrm>
            <a:off x="2769427" y="1983023"/>
            <a:ext cx="1735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MediaPipe</a:t>
            </a:r>
            <a:endParaRPr lang="en-US" sz="2000" dirty="0"/>
          </a:p>
          <a:p>
            <a:pPr algn="ctr"/>
            <a:r>
              <a:rPr lang="en-US" sz="2000" dirty="0"/>
              <a:t>Face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C2445-CE14-418F-8F47-47B72F780651}"/>
              </a:ext>
            </a:extLst>
          </p:cNvPr>
          <p:cNvSpPr txBox="1"/>
          <p:nvPr/>
        </p:nvSpPr>
        <p:spPr>
          <a:xfrm>
            <a:off x="686706" y="3800310"/>
            <a:ext cx="192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(75, 288, 360, 3)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068E8-6ED2-4F3E-B792-F407034B3181}"/>
              </a:ext>
            </a:extLst>
          </p:cNvPr>
          <p:cNvSpPr txBox="1"/>
          <p:nvPr/>
        </p:nvSpPr>
        <p:spPr>
          <a:xfrm>
            <a:off x="4374586" y="3800310"/>
            <a:ext cx="1925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(75, 125, 125, 3)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98AB04-0904-44BF-9016-205F0D53A6A4}"/>
              </a:ext>
            </a:extLst>
          </p:cNvPr>
          <p:cNvSpPr/>
          <p:nvPr/>
        </p:nvSpPr>
        <p:spPr>
          <a:xfrm>
            <a:off x="6582401" y="2648548"/>
            <a:ext cx="1158240" cy="360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D50EE-18C9-41EA-8193-F968420123FC}"/>
              </a:ext>
            </a:extLst>
          </p:cNvPr>
          <p:cNvSpPr txBox="1"/>
          <p:nvPr/>
        </p:nvSpPr>
        <p:spPr>
          <a:xfrm>
            <a:off x="6458251" y="1983023"/>
            <a:ext cx="1406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Crop and </a:t>
            </a:r>
          </a:p>
          <a:p>
            <a:pPr algn="ctr"/>
            <a:r>
              <a:rPr lang="en-US" sz="2000" dirty="0"/>
              <a:t>Standardize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42E42F-2CF9-49A7-8B49-6C6D3B79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941" y="1928714"/>
            <a:ext cx="3600001" cy="18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1A8C63-0D13-430B-BC13-950D313B6B78}"/>
              </a:ext>
            </a:extLst>
          </p:cNvPr>
          <p:cNvSpPr txBox="1"/>
          <p:nvPr/>
        </p:nvSpPr>
        <p:spPr>
          <a:xfrm>
            <a:off x="8914400" y="3760369"/>
            <a:ext cx="1743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(75, 50, 100, 3)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F7890-3509-4C07-918E-D3E561BDBB9B}"/>
              </a:ext>
            </a:extLst>
          </p:cNvPr>
          <p:cNvSpPr txBox="1"/>
          <p:nvPr/>
        </p:nvSpPr>
        <p:spPr>
          <a:xfrm>
            <a:off x="4225515" y="1457008"/>
            <a:ext cx="240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Cropped facial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6EE18-7C85-4557-B130-D6EF5A353DDB}"/>
              </a:ext>
            </a:extLst>
          </p:cNvPr>
          <p:cNvSpPr txBox="1"/>
          <p:nvPr/>
        </p:nvSpPr>
        <p:spPr>
          <a:xfrm>
            <a:off x="8734100" y="1457008"/>
            <a:ext cx="2109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Preprocessed 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3E163DA-3C08-43FE-BC7E-2B76472D0901}"/>
              </a:ext>
            </a:extLst>
          </p:cNvPr>
          <p:cNvSpPr/>
          <p:nvPr/>
        </p:nvSpPr>
        <p:spPr>
          <a:xfrm rot="2700000">
            <a:off x="6321989" y="4428910"/>
            <a:ext cx="1339038" cy="360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4D92C-E2A3-4634-8921-42CA1416A64F}"/>
              </a:ext>
            </a:extLst>
          </p:cNvPr>
          <p:cNvSpPr txBox="1"/>
          <p:nvPr/>
        </p:nvSpPr>
        <p:spPr>
          <a:xfrm rot="2700000">
            <a:off x="6631074" y="3813830"/>
            <a:ext cx="121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Crop and </a:t>
            </a:r>
          </a:p>
          <a:p>
            <a:pPr algn="ctr"/>
            <a:r>
              <a:rPr lang="en-US" sz="2000" dirty="0"/>
              <a:t>Grayscale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A838A0-B07A-4B2B-BA33-BF315251E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941" y="4491645"/>
            <a:ext cx="3594137" cy="180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CFFFB8-7997-4EC0-A4CB-F36F8A5A0568}"/>
              </a:ext>
            </a:extLst>
          </p:cNvPr>
          <p:cNvSpPr txBox="1"/>
          <p:nvPr/>
        </p:nvSpPr>
        <p:spPr>
          <a:xfrm>
            <a:off x="9016000" y="6323300"/>
            <a:ext cx="1743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(75, 50, 100, 1)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6082-7BEE-47FD-ADA5-D40A7099FB92}"/>
              </a:ext>
            </a:extLst>
          </p:cNvPr>
          <p:cNvCxnSpPr/>
          <p:nvPr/>
        </p:nvCxnSpPr>
        <p:spPr>
          <a:xfrm>
            <a:off x="6408264" y="3728714"/>
            <a:ext cx="1260226" cy="12395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B00E5-6C23-4A87-AD50-AF54E0BBD6E1}"/>
              </a:ext>
            </a:extLst>
          </p:cNvPr>
          <p:cNvCxnSpPr>
            <a:cxnSpLocks/>
          </p:cNvCxnSpPr>
          <p:nvPr/>
        </p:nvCxnSpPr>
        <p:spPr>
          <a:xfrm flipV="1">
            <a:off x="6411178" y="3728714"/>
            <a:ext cx="1260226" cy="12395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63D94E5-522E-437A-A0B3-D01643F43EB8}"/>
              </a:ext>
            </a:extLst>
          </p:cNvPr>
          <p:cNvSpPr/>
          <p:nvPr/>
        </p:nvSpPr>
        <p:spPr>
          <a:xfrm flipH="1">
            <a:off x="6498100" y="5526282"/>
            <a:ext cx="1158240" cy="360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6465D-4A56-42AD-9629-347938DDDEB8}"/>
              </a:ext>
            </a:extLst>
          </p:cNvPr>
          <p:cNvSpPr txBox="1"/>
          <p:nvPr/>
        </p:nvSpPr>
        <p:spPr>
          <a:xfrm>
            <a:off x="2753223" y="5291123"/>
            <a:ext cx="3655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Worse results + Original paper used standardization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49B6CF-68FB-4BFA-BB9E-4113C271E7FA}"/>
              </a:ext>
            </a:extLst>
          </p:cNvPr>
          <p:cNvSpPr/>
          <p:nvPr/>
        </p:nvSpPr>
        <p:spPr>
          <a:xfrm>
            <a:off x="11068067" y="321547"/>
            <a:ext cx="522000" cy="52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FCFC7B-9984-4851-A831-607243DBE801}"/>
              </a:ext>
            </a:extLst>
          </p:cNvPr>
          <p:cNvCxnSpPr/>
          <p:nvPr/>
        </p:nvCxnSpPr>
        <p:spPr>
          <a:xfrm>
            <a:off x="5695292" y="1044266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FD41DF-40D5-4E33-8A41-81A44F4AAA5C}"/>
              </a:ext>
            </a:extLst>
          </p:cNvPr>
          <p:cNvCxnSpPr/>
          <p:nvPr/>
        </p:nvCxnSpPr>
        <p:spPr>
          <a:xfrm>
            <a:off x="9764875" y="1044266"/>
            <a:ext cx="0" cy="4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60717-3409-4BE6-8BBF-E7E4060ADD4D}"/>
              </a:ext>
            </a:extLst>
          </p:cNvPr>
          <p:cNvCxnSpPr>
            <a:cxnSpLocks/>
          </p:cNvCxnSpPr>
          <p:nvPr/>
        </p:nvCxnSpPr>
        <p:spPr>
          <a:xfrm flipV="1">
            <a:off x="7266246" y="6122120"/>
            <a:ext cx="474395" cy="16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2235</Words>
  <Application>Microsoft Office PowerPoint</Application>
  <PresentationFormat>Widescreen</PresentationFormat>
  <Paragraphs>469</Paragraphs>
  <Slides>29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 Theme</vt:lpstr>
      <vt:lpstr>Modification of LipNet on Smaller Data Scale and Application Deployment</vt:lpstr>
      <vt:lpstr>Context</vt:lpstr>
      <vt:lpstr>Objectives</vt:lpstr>
      <vt:lpstr>Objectives</vt:lpstr>
      <vt:lpstr>Related Works</vt:lpstr>
      <vt:lpstr>Project Pipeline</vt:lpstr>
      <vt:lpstr>Dataset</vt:lpstr>
      <vt:lpstr>Data Analysis</vt:lpstr>
      <vt:lpstr>Data Preprocessing</vt:lpstr>
      <vt:lpstr>Data Preprocessing</vt:lpstr>
      <vt:lpstr>LipNet</vt:lpstr>
      <vt:lpstr>Our Model (Modified LipNet)</vt:lpstr>
      <vt:lpstr>Experiment Results</vt:lpstr>
      <vt:lpstr>Other Works Comparison</vt:lpstr>
      <vt:lpstr>Other Works Comparison</vt:lpstr>
      <vt:lpstr>Deployment</vt:lpstr>
      <vt:lpstr>Deployment</vt:lpstr>
      <vt:lpstr>Deployment</vt:lpstr>
      <vt:lpstr>Conclusions</vt:lpstr>
      <vt:lpstr>Thank You For Listening</vt:lpstr>
      <vt:lpstr>Spatiotemporal Convolutions (STCNN)</vt:lpstr>
      <vt:lpstr>Bidirectional Gated Recurrent Units (GRU)</vt:lpstr>
      <vt:lpstr>Dense and Softmax Layers (in 1 timestep)</vt:lpstr>
      <vt:lpstr>Connectionist Temporal Classification (CTC) Loss Function</vt:lpstr>
      <vt:lpstr>Coding 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</dc:creator>
  <cp:lastModifiedBy>An</cp:lastModifiedBy>
  <cp:revision>89</cp:revision>
  <dcterms:created xsi:type="dcterms:W3CDTF">2024-07-11T05:34:46Z</dcterms:created>
  <dcterms:modified xsi:type="dcterms:W3CDTF">2024-07-15T06:11:23Z</dcterms:modified>
</cp:coreProperties>
</file>