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32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346" r:id="rId17"/>
    <p:sldId id="347" r:id="rId18"/>
    <p:sldId id="350" r:id="rId19"/>
    <p:sldId id="349" r:id="rId20"/>
    <p:sldId id="353" r:id="rId21"/>
    <p:sldId id="401" r:id="rId22"/>
    <p:sldId id="402" r:id="rId23"/>
    <p:sldId id="403" r:id="rId24"/>
    <p:sldId id="404" r:id="rId25"/>
    <p:sldId id="405" r:id="rId26"/>
    <p:sldId id="406" r:id="rId27"/>
    <p:sldId id="357" r:id="rId28"/>
    <p:sldId id="358" r:id="rId29"/>
    <p:sldId id="361" r:id="rId30"/>
    <p:sldId id="362" r:id="rId31"/>
    <p:sldId id="363" r:id="rId32"/>
    <p:sldId id="364" r:id="rId33"/>
    <p:sldId id="366" r:id="rId34"/>
    <p:sldId id="367" r:id="rId35"/>
    <p:sldId id="368" r:id="rId36"/>
    <p:sldId id="370" r:id="rId37"/>
    <p:sldId id="373" r:id="rId38"/>
    <p:sldId id="374" r:id="rId39"/>
    <p:sldId id="407" r:id="rId40"/>
    <p:sldId id="408" r:id="rId41"/>
    <p:sldId id="409" r:id="rId42"/>
    <p:sldId id="410" r:id="rId43"/>
    <p:sldId id="411" r:id="rId44"/>
    <p:sldId id="412" r:id="rId45"/>
    <p:sldId id="375" r:id="rId46"/>
    <p:sldId id="376" r:id="rId47"/>
    <p:sldId id="378" r:id="rId48"/>
    <p:sldId id="379" r:id="rId49"/>
    <p:sldId id="382" r:id="rId50"/>
    <p:sldId id="383" r:id="rId51"/>
    <p:sldId id="385" r:id="rId52"/>
    <p:sldId id="384" r:id="rId53"/>
    <p:sldId id="386" r:id="rId54"/>
  </p:sldIdLst>
  <p:sldSz cx="10080625" cy="7561263"/>
  <p:notesSz cx="6799263" cy="9929813"/>
  <p:custDataLst>
    <p:tags r:id="rId57"/>
  </p:custDataLst>
  <p:defaultTextStyle>
    <a:defPPr>
      <a:defRPr lang="de-DE"/>
    </a:defPPr>
    <a:lvl1pPr algn="l" defTabSz="503238" rtl="0" fontAlgn="base">
      <a:spcBef>
        <a:spcPct val="0"/>
      </a:spcBef>
      <a:spcAft>
        <a:spcPct val="0"/>
      </a:spcAft>
      <a:defRPr sz="3100" kern="1200">
        <a:solidFill>
          <a:schemeClr val="tx1"/>
        </a:solidFill>
        <a:latin typeface="Courier New" pitchFamily="49" charset="0"/>
        <a:ea typeface="ＭＳ Ｐゴシック"/>
        <a:cs typeface="Arial" charset="0"/>
      </a:defRPr>
    </a:lvl1pPr>
    <a:lvl2pPr marL="503238" indent="-46038" algn="l" defTabSz="503238" rtl="0" fontAlgn="base">
      <a:spcBef>
        <a:spcPct val="0"/>
      </a:spcBef>
      <a:spcAft>
        <a:spcPct val="0"/>
      </a:spcAft>
      <a:defRPr sz="3100" kern="1200">
        <a:solidFill>
          <a:schemeClr val="tx1"/>
        </a:solidFill>
        <a:latin typeface="Courier New" pitchFamily="49" charset="0"/>
        <a:ea typeface="ＭＳ Ｐゴシック"/>
        <a:cs typeface="Arial" charset="0"/>
      </a:defRPr>
    </a:lvl2pPr>
    <a:lvl3pPr marL="1006475" indent="-92075" algn="l" defTabSz="503238" rtl="0" fontAlgn="base">
      <a:spcBef>
        <a:spcPct val="0"/>
      </a:spcBef>
      <a:spcAft>
        <a:spcPct val="0"/>
      </a:spcAft>
      <a:defRPr sz="3100" kern="1200">
        <a:solidFill>
          <a:schemeClr val="tx1"/>
        </a:solidFill>
        <a:latin typeface="Courier New" pitchFamily="49" charset="0"/>
        <a:ea typeface="ＭＳ Ｐゴシック"/>
        <a:cs typeface="Arial" charset="0"/>
      </a:defRPr>
    </a:lvl3pPr>
    <a:lvl4pPr marL="1511300" indent="-139700" algn="l" defTabSz="503238" rtl="0" fontAlgn="base">
      <a:spcBef>
        <a:spcPct val="0"/>
      </a:spcBef>
      <a:spcAft>
        <a:spcPct val="0"/>
      </a:spcAft>
      <a:defRPr sz="3100" kern="1200">
        <a:solidFill>
          <a:schemeClr val="tx1"/>
        </a:solidFill>
        <a:latin typeface="Courier New" pitchFamily="49" charset="0"/>
        <a:ea typeface="ＭＳ Ｐゴシック"/>
        <a:cs typeface="Arial" charset="0"/>
      </a:defRPr>
    </a:lvl4pPr>
    <a:lvl5pPr marL="2014538" indent="-185738" algn="l" defTabSz="503238" rtl="0" fontAlgn="base">
      <a:spcBef>
        <a:spcPct val="0"/>
      </a:spcBef>
      <a:spcAft>
        <a:spcPct val="0"/>
      </a:spcAft>
      <a:defRPr sz="3100" kern="1200">
        <a:solidFill>
          <a:schemeClr val="tx1"/>
        </a:solidFill>
        <a:latin typeface="Courier New" pitchFamily="49" charset="0"/>
        <a:ea typeface="ＭＳ Ｐゴシック"/>
        <a:cs typeface="Arial" charset="0"/>
      </a:defRPr>
    </a:lvl5pPr>
    <a:lvl6pPr marL="2286000" algn="l" defTabSz="914400" rtl="0" eaLnBrk="1" latinLnBrk="0" hangingPunct="1">
      <a:defRPr sz="3100" kern="1200">
        <a:solidFill>
          <a:schemeClr val="tx1"/>
        </a:solidFill>
        <a:latin typeface="Courier New" pitchFamily="49" charset="0"/>
        <a:ea typeface="ＭＳ Ｐゴシック"/>
        <a:cs typeface="Arial" charset="0"/>
      </a:defRPr>
    </a:lvl6pPr>
    <a:lvl7pPr marL="2743200" algn="l" defTabSz="914400" rtl="0" eaLnBrk="1" latinLnBrk="0" hangingPunct="1">
      <a:defRPr sz="3100" kern="1200">
        <a:solidFill>
          <a:schemeClr val="tx1"/>
        </a:solidFill>
        <a:latin typeface="Courier New" pitchFamily="49" charset="0"/>
        <a:ea typeface="ＭＳ Ｐゴシック"/>
        <a:cs typeface="Arial" charset="0"/>
      </a:defRPr>
    </a:lvl7pPr>
    <a:lvl8pPr marL="3200400" algn="l" defTabSz="914400" rtl="0" eaLnBrk="1" latinLnBrk="0" hangingPunct="1">
      <a:defRPr sz="3100" kern="1200">
        <a:solidFill>
          <a:schemeClr val="tx1"/>
        </a:solidFill>
        <a:latin typeface="Courier New" pitchFamily="49" charset="0"/>
        <a:ea typeface="ＭＳ Ｐゴシック"/>
        <a:cs typeface="Arial" charset="0"/>
      </a:defRPr>
    </a:lvl8pPr>
    <a:lvl9pPr marL="3657600" algn="l" defTabSz="914400" rtl="0" eaLnBrk="1" latinLnBrk="0" hangingPunct="1">
      <a:defRPr sz="3100" kern="1200">
        <a:solidFill>
          <a:schemeClr val="tx1"/>
        </a:solidFill>
        <a:latin typeface="Courier New" pitchFamily="49" charset="0"/>
        <a:ea typeface="ＭＳ Ｐゴシック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yx" initials="N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C2"/>
    <a:srgbClr val="004B6C"/>
    <a:srgbClr val="FFDF79"/>
    <a:srgbClr val="DEA900"/>
    <a:srgbClr val="D59829"/>
    <a:srgbClr val="57CBFF"/>
    <a:srgbClr val="777777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86422" autoAdjust="0"/>
  </p:normalViewPr>
  <p:slideViewPr>
    <p:cSldViewPr snapToObjects="1">
      <p:cViewPr>
        <p:scale>
          <a:sx n="112" d="100"/>
          <a:sy n="112" d="100"/>
        </p:scale>
        <p:origin x="-1566" y="252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25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4020" y="-102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2208" tIns="46104" rIns="92208" bIns="4610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Calibri" pitchFamily="-112" charset="0"/>
                <a:ea typeface="ＭＳ Ｐゴシック" pitchFamily="-112" charset="-128"/>
                <a:cs typeface="ＭＳ Ｐゴシック" pitchFamily="-112" charset="-128"/>
                <a:sym typeface="Wingdings" pitchFamily="2" charset="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wrap="square" lIns="92208" tIns="46104" rIns="92208" bIns="4610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Calibri" charset="0"/>
                <a:ea typeface="ＭＳ Ｐゴシック" charset="-128"/>
                <a:cs typeface="+mn-cs"/>
                <a:sym typeface="Wingdings" pitchFamily="2" charset="2"/>
              </a:defRPr>
            </a:lvl1pPr>
          </a:lstStyle>
          <a:p>
            <a:pPr>
              <a:defRPr/>
            </a:pPr>
            <a:fld id="{08A7B092-048E-4698-BE5B-25076B1CC57F}" type="datetime1">
              <a:rPr lang="de-DE"/>
              <a:pPr>
                <a:defRPr/>
              </a:pPr>
              <a:t>08.09.2016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wrap="square" lIns="92208" tIns="46104" rIns="92208" bIns="4610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Calibri" pitchFamily="-112" charset="0"/>
                <a:ea typeface="ＭＳ Ｐゴシック" pitchFamily="-112" charset="-128"/>
                <a:cs typeface="ＭＳ Ｐゴシック" pitchFamily="-112" charset="-128"/>
                <a:sym typeface="Wingdings" pitchFamily="2" charset="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wrap="square" lIns="92208" tIns="46104" rIns="92208" bIns="4610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Calibri" charset="0"/>
                <a:ea typeface="ＭＳ Ｐゴシック" charset="-128"/>
                <a:cs typeface="+mn-cs"/>
                <a:sym typeface="Wingdings" pitchFamily="2" charset="2"/>
              </a:defRPr>
            </a:lvl1pPr>
          </a:lstStyle>
          <a:p>
            <a:pPr>
              <a:defRPr/>
            </a:pPr>
            <a:fld id="{8CBA99E9-08C1-499E-A02B-1CA67EE4F65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0880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2208" tIns="46104" rIns="92208" bIns="4610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Calibri" pitchFamily="-112" charset="0"/>
                <a:ea typeface="ＭＳ Ｐゴシック" pitchFamily="-112" charset="-128"/>
                <a:cs typeface="ＭＳ Ｐゴシック" pitchFamily="-112" charset="-128"/>
                <a:sym typeface="Wingdings" pitchFamily="2" charset="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wrap="square" lIns="92208" tIns="46104" rIns="92208" bIns="4610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Calibri" charset="0"/>
                <a:ea typeface="ＭＳ Ｐゴシック" charset="-128"/>
                <a:cs typeface="+mn-cs"/>
                <a:sym typeface="Wingdings" pitchFamily="2" charset="2"/>
              </a:defRPr>
            </a:lvl1pPr>
          </a:lstStyle>
          <a:p>
            <a:pPr>
              <a:defRPr/>
            </a:pPr>
            <a:fld id="{105B0DCB-91C6-43BA-81BB-4270ED1D2BBE}" type="datetime1">
              <a:rPr lang="de-DE"/>
              <a:pPr>
                <a:defRPr/>
              </a:pPr>
              <a:t>08.09.2016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208" tIns="46104" rIns="92208" bIns="46104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40363" cy="4468812"/>
          </a:xfrm>
          <a:prstGeom prst="rect">
            <a:avLst/>
          </a:prstGeom>
        </p:spPr>
        <p:txBody>
          <a:bodyPr vert="horz" wrap="square" lIns="92208" tIns="46104" rIns="92208" bIns="4610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wrap="square" lIns="92208" tIns="46104" rIns="92208" bIns="4610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Calibri" pitchFamily="-112" charset="0"/>
                <a:ea typeface="ＭＳ Ｐゴシック" pitchFamily="-112" charset="-128"/>
                <a:cs typeface="ＭＳ Ｐゴシック" pitchFamily="-112" charset="-128"/>
                <a:sym typeface="Wingdings" pitchFamily="2" charset="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wrap="square" lIns="92208" tIns="46104" rIns="92208" bIns="4610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Calibri" charset="0"/>
                <a:ea typeface="ＭＳ Ｐゴシック" charset="-128"/>
                <a:cs typeface="+mn-cs"/>
                <a:sym typeface="Wingdings" pitchFamily="2" charset="2"/>
              </a:defRPr>
            </a:lvl1pPr>
          </a:lstStyle>
          <a:p>
            <a:pPr>
              <a:defRPr/>
            </a:pPr>
            <a:fld id="{C14D1C19-EE3F-41F2-BF59-40E542D337E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89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5032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503238" algn="l" defTabSz="5032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pitchFamily="-112" charset="-128"/>
        <a:cs typeface="ＭＳ Ｐゴシック"/>
      </a:defRPr>
    </a:lvl2pPr>
    <a:lvl3pPr marL="1006475" algn="l" defTabSz="5032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pitchFamily="-112" charset="-128"/>
        <a:cs typeface="ＭＳ Ｐゴシック"/>
      </a:defRPr>
    </a:lvl3pPr>
    <a:lvl4pPr marL="1511300" algn="l" defTabSz="5032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pitchFamily="-112" charset="-128"/>
        <a:cs typeface="ＭＳ Ｐゴシック"/>
      </a:defRPr>
    </a:lvl4pPr>
    <a:lvl5pPr marL="2014538" algn="l" defTabSz="5032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pitchFamily="-112" charset="-128"/>
        <a:cs typeface="ＭＳ Ｐゴシック"/>
      </a:defRPr>
    </a:lvl5pPr>
    <a:lvl6pPr marL="2520086" algn="l" defTabSz="5040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24104" algn="l" defTabSz="5040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28121" algn="l" defTabSz="5040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32138" algn="l" defTabSz="5040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96887" y="1256506"/>
            <a:ext cx="9072563" cy="201930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/>
          </p:nvPr>
        </p:nvSpPr>
        <p:spPr>
          <a:xfrm>
            <a:off x="496887" y="3780631"/>
            <a:ext cx="9072563" cy="4795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200" b="1" cap="none" spc="10">
                <a:solidFill>
                  <a:srgbClr val="000000"/>
                </a:solidFill>
              </a:defRPr>
            </a:lvl1pPr>
            <a:lvl2pPr marL="50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496887" y="6304756"/>
            <a:ext cx="4543425" cy="504825"/>
          </a:xfrm>
        </p:spPr>
        <p:txBody>
          <a:bodyPr tIns="7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44EDD-A361-49FE-B7C1-853E4981CB6A}" type="datetime1">
              <a:rPr lang="de-DE"/>
              <a:pPr>
                <a:defRPr/>
              </a:pPr>
              <a:t>08.09.2016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Ivan Volosyak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4BB67-00FB-4094-96F3-44328D8278A4}" type="datetime1">
              <a:rPr lang="de-DE"/>
              <a:pPr>
                <a:defRPr/>
              </a:pPr>
              <a:t>08.09.2016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Ivan Volosyak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492125"/>
            <a:ext cx="9074150" cy="7747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825" y="1763713"/>
            <a:ext cx="9072563" cy="40354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3B0C7-62E5-4E91-B3CB-CD7D5360B465}" type="datetime1">
              <a:rPr lang="de-DE"/>
              <a:pPr>
                <a:defRPr/>
              </a:pPr>
              <a:t>08.09.2016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Ivan Volosyak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zfläch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504031" y="492369"/>
            <a:ext cx="9072563" cy="773722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496887" y="6304756"/>
            <a:ext cx="4543425" cy="504825"/>
          </a:xfrm>
        </p:spPr>
        <p:txBody>
          <a:bodyPr tIns="7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"/>
          </p:nvPr>
        </p:nvSpPr>
        <p:spPr>
          <a:xfrm>
            <a:off x="504032" y="1764295"/>
            <a:ext cx="9072562" cy="4035635"/>
          </a:xfrm>
          <a:prstGeom prst="rect">
            <a:avLst/>
          </a:prstGeom>
        </p:spPr>
        <p:txBody>
          <a:bodyPr rtlCol="0">
            <a:noAutofit/>
          </a:bodyPr>
          <a:lstStyle>
            <a:lvl2pPr>
              <a:spcBef>
                <a:spcPts val="0"/>
              </a:spcBef>
              <a:buFontTx/>
              <a:buNone/>
              <a:defRPr sz="2600"/>
            </a:lvl2pPr>
            <a:lvl3pPr marL="0">
              <a:spcBef>
                <a:spcPts val="0"/>
              </a:spcBef>
              <a:buFontTx/>
              <a:buNone/>
              <a:defRPr sz="2100"/>
            </a:lvl3pPr>
            <a:lvl4pPr marL="0">
              <a:spcBef>
                <a:spcPts val="0"/>
              </a:spcBef>
              <a:buFontTx/>
              <a:buNone/>
              <a:defRPr sz="1800"/>
            </a:lvl4pPr>
            <a:lvl5pPr marL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A2CFE-08E2-4E88-BE0E-DA7045135E89}" type="datetime1">
              <a:rPr lang="de-DE"/>
              <a:pPr>
                <a:defRPr/>
              </a:pPr>
              <a:t>08.09.2016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Ivan Volosyak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496886" y="1761330"/>
            <a:ext cx="4392000" cy="4543425"/>
          </a:xfrm>
        </p:spPr>
        <p:txBody>
          <a:bodyPr/>
          <a:lstStyle>
            <a:lvl1pPr>
              <a:defRPr sz="2600" b="0"/>
            </a:lvl1pPr>
            <a:lvl2pPr>
              <a:defRPr sz="2600"/>
            </a:lvl2pPr>
            <a:lvl3pPr>
              <a:buNone/>
              <a:defRPr sz="2600"/>
            </a:lvl3pPr>
            <a:lvl4pPr marL="539750" indent="-269875">
              <a:tabLst/>
              <a:defRPr sz="2200"/>
            </a:lvl4pPr>
            <a:lvl5pPr marL="539750" indent="0">
              <a:buNone/>
              <a:defRPr sz="18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5040313" y="1761331"/>
            <a:ext cx="4536282" cy="4038600"/>
          </a:xfrm>
        </p:spPr>
        <p:txBody>
          <a:bodyPr/>
          <a:lstStyle>
            <a:lvl1pPr>
              <a:defRPr sz="2600" b="0"/>
            </a:lvl1pPr>
            <a:lvl2pPr>
              <a:defRPr sz="2600"/>
            </a:lvl2pPr>
            <a:lvl3pPr>
              <a:buNone/>
              <a:defRPr sz="2600"/>
            </a:lvl3pPr>
            <a:lvl4pPr marL="539750" indent="-269875">
              <a:tabLst/>
              <a:defRPr sz="2200"/>
            </a:lvl4pPr>
            <a:lvl5pPr marL="539750" indent="0">
              <a:buNone/>
              <a:defRPr sz="18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96887" y="6304756"/>
            <a:ext cx="4543425" cy="504825"/>
          </a:xfrm>
        </p:spPr>
        <p:txBody>
          <a:bodyPr tIns="7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48357-94D0-46DA-AEE5-DB1171B9D3A5}" type="datetime1">
              <a:rPr lang="de-DE"/>
              <a:pPr>
                <a:defRPr/>
              </a:pPr>
              <a:t>08.09.2016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Ivan Volosyak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–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5040313" y="1761331"/>
            <a:ext cx="4536281" cy="4038600"/>
          </a:xfrm>
        </p:spPr>
        <p:txBody>
          <a:bodyPr/>
          <a:lstStyle>
            <a:lvl1pPr>
              <a:defRPr sz="2600" b="0"/>
            </a:lvl1pPr>
            <a:lvl2pPr>
              <a:defRPr sz="2600"/>
            </a:lvl2pPr>
            <a:lvl3pPr>
              <a:buNone/>
              <a:defRPr sz="2600"/>
            </a:lvl3pPr>
            <a:lvl4pPr marL="539750" indent="-269875">
              <a:tabLst/>
              <a:defRPr sz="2200"/>
            </a:lvl4pPr>
            <a:lvl5pPr marL="539750" indent="0">
              <a:buNone/>
              <a:defRPr sz="18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96887" y="6304756"/>
            <a:ext cx="4543425" cy="504825"/>
          </a:xfrm>
        </p:spPr>
        <p:txBody>
          <a:bodyPr tIns="7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de-DE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1" y="1761331"/>
            <a:ext cx="4535487" cy="4038600"/>
          </a:xfrm>
        </p:spPr>
        <p:txBody>
          <a:bodyPr rtlCol="0">
            <a:noAutofit/>
          </a:bodyPr>
          <a:lstStyle/>
          <a:p>
            <a:pPr lvl="0"/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F276C-D6BD-493C-8302-287E59FF32D9}" type="datetime1">
              <a:rPr lang="de-DE"/>
              <a:pPr>
                <a:defRPr/>
              </a:pPr>
              <a:t>08.09.2016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Ivan Volosyak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–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496887" y="1761331"/>
            <a:ext cx="4536281" cy="4038600"/>
          </a:xfrm>
        </p:spPr>
        <p:txBody>
          <a:bodyPr/>
          <a:lstStyle>
            <a:lvl1pPr>
              <a:defRPr sz="2600" b="0"/>
            </a:lvl1pPr>
            <a:lvl2pPr>
              <a:defRPr sz="2600"/>
            </a:lvl2pPr>
            <a:lvl3pPr>
              <a:buNone/>
              <a:defRPr sz="2600"/>
            </a:lvl3pPr>
            <a:lvl4pPr marL="539750" indent="-269875">
              <a:tabLst/>
              <a:defRPr sz="2200"/>
            </a:lvl4pPr>
            <a:lvl5pPr marL="539750" indent="0">
              <a:buNone/>
              <a:defRPr sz="18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96887" y="6304756"/>
            <a:ext cx="4543425" cy="504825"/>
          </a:xfrm>
        </p:spPr>
        <p:txBody>
          <a:bodyPr tIns="7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de-DE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545137" y="1761331"/>
            <a:ext cx="4535487" cy="4038600"/>
          </a:xfrm>
        </p:spPr>
        <p:txBody>
          <a:bodyPr rtlCol="0">
            <a:noAutofit/>
          </a:bodyPr>
          <a:lstStyle/>
          <a:p>
            <a:pPr lvl="0"/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E66E6-E363-4E1F-940F-AD444F10EE61}" type="datetime1">
              <a:rPr lang="de-DE"/>
              <a:pPr>
                <a:defRPr/>
              </a:pPr>
              <a:t>08.09.2016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Ivan Volosyak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bilderung –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96887" y="1761331"/>
            <a:ext cx="6555582" cy="4038600"/>
          </a:xfrm>
        </p:spPr>
        <p:txBody>
          <a:bodyPr/>
          <a:lstStyle>
            <a:lvl1pPr>
              <a:defRPr sz="2600" b="0"/>
            </a:lvl1pPr>
            <a:lvl2pPr>
              <a:defRPr sz="2600"/>
            </a:lvl2pPr>
            <a:lvl3pPr>
              <a:buNone/>
              <a:defRPr sz="2600"/>
            </a:lvl3pPr>
            <a:lvl4pPr marL="539750" indent="-269875">
              <a:tabLst/>
              <a:defRPr sz="2200"/>
            </a:lvl4pPr>
            <a:lvl5pPr marL="539750" indent="0">
              <a:buNone/>
              <a:defRPr sz="18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564437" y="0"/>
            <a:ext cx="2516188" cy="2266156"/>
          </a:xfrm>
        </p:spPr>
        <p:txBody>
          <a:bodyPr rtlCol="0">
            <a:noAutofit/>
          </a:bodyPr>
          <a:lstStyle/>
          <a:p>
            <a:pPr lvl="0"/>
            <a:endParaRPr lang="de-DE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64437" y="2266156"/>
            <a:ext cx="2516188" cy="2019300"/>
          </a:xfrm>
        </p:spPr>
        <p:txBody>
          <a:bodyPr rtlCol="0">
            <a:noAutofit/>
          </a:bodyPr>
          <a:lstStyle/>
          <a:p>
            <a:pPr lvl="0"/>
            <a:endParaRPr lang="de-DE" noProof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64437" y="4285456"/>
            <a:ext cx="2516188" cy="2019300"/>
          </a:xfrm>
        </p:spPr>
        <p:txBody>
          <a:bodyPr rtlCol="0">
            <a:noAutofit/>
          </a:bodyPr>
          <a:lstStyle/>
          <a:p>
            <a:pPr lvl="0"/>
            <a:endParaRPr lang="de-DE" noProof="0"/>
          </a:p>
        </p:txBody>
      </p:sp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504032" y="492369"/>
            <a:ext cx="7060405" cy="764137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496887" y="6304756"/>
            <a:ext cx="4543425" cy="504825"/>
          </a:xfrm>
        </p:spPr>
        <p:txBody>
          <a:bodyPr tIns="7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0FBA8-7008-4A16-9B46-CA56D5713925}" type="datetime1">
              <a:rPr lang="de-DE"/>
              <a:pPr>
                <a:defRPr/>
              </a:pPr>
              <a:t>08.09.2016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Ivan Volosyak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r Bebilderung –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516188" cy="2265363"/>
          </a:xfrm>
        </p:spPr>
        <p:txBody>
          <a:bodyPr rtlCol="0">
            <a:noAutofit/>
          </a:bodyPr>
          <a:lstStyle/>
          <a:p>
            <a:pPr lvl="0"/>
            <a:endParaRPr lang="de-DE" noProof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7938" y="2266156"/>
            <a:ext cx="2516188" cy="2019300"/>
          </a:xfrm>
        </p:spPr>
        <p:txBody>
          <a:bodyPr rtlCol="0">
            <a:noAutofit/>
          </a:bodyPr>
          <a:lstStyle/>
          <a:p>
            <a:pPr lvl="0"/>
            <a:endParaRPr lang="de-DE" noProof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4285456"/>
            <a:ext cx="2516188" cy="2019300"/>
          </a:xfrm>
        </p:spPr>
        <p:txBody>
          <a:bodyPr rtlCol="0">
            <a:noAutofit/>
          </a:bodyPr>
          <a:lstStyle/>
          <a:p>
            <a:pPr lvl="0"/>
            <a:endParaRPr lang="de-DE" noProof="0"/>
          </a:p>
        </p:txBody>
      </p:sp>
      <p:sp>
        <p:nvSpPr>
          <p:cNvPr id="17" name="Inhaltsplatzhalter 2"/>
          <p:cNvSpPr>
            <a:spLocks noGrp="1"/>
          </p:cNvSpPr>
          <p:nvPr>
            <p:ph idx="16"/>
          </p:nvPr>
        </p:nvSpPr>
        <p:spPr>
          <a:xfrm>
            <a:off x="3021012" y="1507067"/>
            <a:ext cx="6555582" cy="4038600"/>
          </a:xfrm>
        </p:spPr>
        <p:txBody>
          <a:bodyPr/>
          <a:lstStyle>
            <a:lvl1pPr>
              <a:defRPr sz="2600" b="0"/>
            </a:lvl1pPr>
            <a:lvl2pPr>
              <a:defRPr sz="2600"/>
            </a:lvl2pPr>
            <a:lvl3pPr>
              <a:buNone/>
              <a:defRPr sz="2600"/>
            </a:lvl3pPr>
            <a:lvl4pPr marL="539750" indent="-269875">
              <a:tabLst/>
              <a:defRPr sz="2200"/>
            </a:lvl4pPr>
            <a:lvl5pPr marL="539750" indent="0">
              <a:buNone/>
              <a:defRPr sz="18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20" name="Titelplatzhalter 1"/>
          <p:cNvSpPr>
            <a:spLocks noGrp="1"/>
          </p:cNvSpPr>
          <p:nvPr>
            <p:ph type="title"/>
          </p:nvPr>
        </p:nvSpPr>
        <p:spPr>
          <a:xfrm>
            <a:off x="3024554" y="492369"/>
            <a:ext cx="6552040" cy="937846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496887" y="6304756"/>
            <a:ext cx="4543425" cy="504825"/>
          </a:xfrm>
        </p:spPr>
        <p:txBody>
          <a:bodyPr tIns="7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8847C-C0E1-4A0C-B45A-55F3F4E62060}" type="datetime1">
              <a:rPr lang="de-DE"/>
              <a:pPr>
                <a:defRPr/>
              </a:pPr>
              <a:t>08.09.2016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Ivan Volosyak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dr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787662" y="3780631"/>
            <a:ext cx="2788932" cy="2019300"/>
          </a:xfrm>
        </p:spPr>
        <p:txBody>
          <a:bodyPr rtlCol="0">
            <a:noAutofit/>
          </a:bodyPr>
          <a:lstStyle/>
          <a:p>
            <a:pPr lvl="0"/>
            <a:endParaRPr lang="de-DE" noProof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6886" y="3780631"/>
            <a:ext cx="2772569" cy="2019300"/>
          </a:xfrm>
        </p:spPr>
        <p:txBody>
          <a:bodyPr rtlCol="0">
            <a:noAutofit/>
          </a:bodyPr>
          <a:lstStyle/>
          <a:p>
            <a:pPr lvl="0"/>
            <a:endParaRPr lang="de-DE" noProof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778250" y="3780631"/>
            <a:ext cx="2524125" cy="2019300"/>
          </a:xfrm>
        </p:spPr>
        <p:txBody>
          <a:bodyPr rtlCol="0">
            <a:noAutofit/>
          </a:bodyPr>
          <a:lstStyle/>
          <a:p>
            <a:pPr lvl="0"/>
            <a:endParaRPr lang="de-DE" noProof="0" dirty="0"/>
          </a:p>
        </p:txBody>
      </p:sp>
      <p:sp>
        <p:nvSpPr>
          <p:cNvPr id="14" name="Inhaltsplatzhalter 2"/>
          <p:cNvSpPr>
            <a:spLocks noGrp="1"/>
          </p:cNvSpPr>
          <p:nvPr>
            <p:ph idx="16"/>
          </p:nvPr>
        </p:nvSpPr>
        <p:spPr>
          <a:xfrm>
            <a:off x="496886" y="1761331"/>
            <a:ext cx="9079707" cy="1514475"/>
          </a:xfrm>
        </p:spPr>
        <p:txBody>
          <a:bodyPr/>
          <a:lstStyle>
            <a:lvl1pPr>
              <a:defRPr sz="3100" b="0"/>
            </a:lvl1pPr>
            <a:lvl2pPr>
              <a:defRPr sz="3100"/>
            </a:lvl2pPr>
            <a:lvl3pPr>
              <a:buNone/>
              <a:defRPr sz="2600"/>
            </a:lvl3pPr>
            <a:lvl4pPr marL="539750" indent="-269875">
              <a:tabLst/>
              <a:defRPr sz="2200"/>
            </a:lvl4pPr>
            <a:lvl5pPr marL="539750" indent="0">
              <a:buNone/>
              <a:defRPr sz="18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4"/>
            <a:endParaRPr lang="de-DE" dirty="0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504031" y="492369"/>
            <a:ext cx="9072563" cy="773722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496887" y="6304756"/>
            <a:ext cx="4543425" cy="504825"/>
          </a:xfrm>
        </p:spPr>
        <p:txBody>
          <a:bodyPr tIns="7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7EAA5-B090-47B8-BA63-090382BD48F8}" type="datetime1">
              <a:rPr lang="de-DE"/>
              <a:pPr>
                <a:defRPr/>
              </a:pPr>
              <a:t>08.09.2016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Ivan Volosyak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hs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29754" y="3780631"/>
            <a:ext cx="3046840" cy="2019300"/>
          </a:xfrm>
        </p:spPr>
        <p:txBody>
          <a:bodyPr rtlCol="0">
            <a:noAutofit/>
          </a:bodyPr>
          <a:lstStyle/>
          <a:p>
            <a:pPr lvl="0"/>
            <a:endParaRPr lang="de-DE" noProof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6886" y="3780631"/>
            <a:ext cx="3028951" cy="2019300"/>
          </a:xfrm>
        </p:spPr>
        <p:txBody>
          <a:bodyPr rtlCol="0">
            <a:noAutofit/>
          </a:bodyPr>
          <a:lstStyle/>
          <a:p>
            <a:pPr lvl="0"/>
            <a:endParaRPr lang="de-DE" noProof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525837" y="3780631"/>
            <a:ext cx="3003917" cy="2019300"/>
          </a:xfrm>
        </p:spPr>
        <p:txBody>
          <a:bodyPr rtlCol="0">
            <a:noAutofit/>
          </a:bodyPr>
          <a:lstStyle/>
          <a:p>
            <a:pPr lvl="0"/>
            <a:endParaRPr lang="de-DE" noProof="0" dirty="0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504031" y="492369"/>
            <a:ext cx="9072563" cy="773722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496887" y="6304756"/>
            <a:ext cx="4543425" cy="504825"/>
          </a:xfrm>
        </p:spPr>
        <p:txBody>
          <a:bodyPr tIns="7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de-DE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529754" y="1761331"/>
            <a:ext cx="3028951" cy="2019300"/>
          </a:xfrm>
        </p:spPr>
        <p:txBody>
          <a:bodyPr rtlCol="0">
            <a:noAutofit/>
          </a:bodyPr>
          <a:lstStyle/>
          <a:p>
            <a:pPr lvl="0"/>
            <a:endParaRPr lang="de-DE" noProof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525837" y="1761331"/>
            <a:ext cx="3003917" cy="2019300"/>
          </a:xfrm>
        </p:spPr>
        <p:txBody>
          <a:bodyPr rtlCol="0">
            <a:noAutofit/>
          </a:bodyPr>
          <a:lstStyle/>
          <a:p>
            <a:pPr lvl="0"/>
            <a:endParaRPr lang="de-DE" noProof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496885" y="1761331"/>
            <a:ext cx="3028952" cy="2019300"/>
          </a:xfrm>
        </p:spPr>
        <p:txBody>
          <a:bodyPr rtlCol="0">
            <a:noAutofit/>
          </a:bodyPr>
          <a:lstStyle/>
          <a:p>
            <a:pPr lvl="0"/>
            <a:endParaRPr lang="de-DE" noProof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7BD69-B829-4BE1-A99E-F8311175FB6C}" type="datetime1">
              <a:rPr lang="de-DE"/>
              <a:pPr>
                <a:defRPr/>
              </a:pPr>
              <a:t>08.09.2016</a:t>
            </a:fld>
            <a:endParaRPr lang="de-DE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Ivan Volosyak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6810375"/>
            <a:ext cx="7727950" cy="7508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>
              <a:defRPr/>
            </a:pPr>
            <a:endParaRPr lang="de-DE" sz="2000">
              <a:solidFill>
                <a:srgbClr val="FFFFFF"/>
              </a:solidFill>
              <a:ea typeface="ＭＳ Ｐゴシック" pitchFamily="-112" charset="-128"/>
              <a:cs typeface="ＭＳ Ｐゴシック" pitchFamily="-112" charset="-128"/>
              <a:sym typeface="Wingdings" pitchFamily="2" charset="2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7412038" y="6303963"/>
            <a:ext cx="2668587" cy="12573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>
              <a:defRPr/>
            </a:pPr>
            <a:endParaRPr lang="de-DE" sz="2000">
              <a:solidFill>
                <a:srgbClr val="FFFFFF"/>
              </a:solidFill>
              <a:ea typeface="ＭＳ Ｐゴシック" pitchFamily="-112" charset="-128"/>
              <a:cs typeface="ＭＳ Ｐゴシック" pitchFamily="-112" charset="-128"/>
              <a:sym typeface="Wingdings" pitchFamily="2" charset="2"/>
            </a:endParaRPr>
          </a:p>
        </p:txBody>
      </p:sp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492125"/>
            <a:ext cx="90741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3859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4825" y="1763713"/>
            <a:ext cx="9072563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3"/>
            <a:r>
              <a:rPr lang="de-DE" dirty="0" smtClean="0"/>
              <a:t>Dritte Ebene</a:t>
            </a:r>
          </a:p>
          <a:p>
            <a:pPr lvl="5"/>
            <a:r>
              <a:rPr lang="de-DE" dirty="0" smtClean="0"/>
              <a:t>Vierte Ebene</a:t>
            </a:r>
          </a:p>
        </p:txBody>
      </p:sp>
      <p:sp>
        <p:nvSpPr>
          <p:cNvPr id="22" name="Datumsplatzhalter 3"/>
          <p:cNvSpPr>
            <a:spLocks noGrp="1"/>
          </p:cNvSpPr>
          <p:nvPr>
            <p:ph type="dt" sz="half" idx="2"/>
          </p:nvPr>
        </p:nvSpPr>
        <p:spPr>
          <a:xfrm>
            <a:off x="496888" y="6997700"/>
            <a:ext cx="1009650" cy="403225"/>
          </a:xfrm>
          <a:prstGeom prst="rect">
            <a:avLst/>
          </a:prstGeom>
        </p:spPr>
        <p:txBody>
          <a:bodyPr vert="horz" wrap="square" lIns="0" tIns="50402" rIns="100803" bIns="50402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solidFill>
                  <a:schemeClr val="tx2"/>
                </a:solidFill>
                <a:latin typeface="Arial" charset="0"/>
                <a:ea typeface="ＭＳ Ｐゴシック" charset="-128"/>
                <a:cs typeface="Arial" charset="0"/>
                <a:sym typeface="Wingdings" pitchFamily="2" charset="2"/>
              </a:defRPr>
            </a:lvl1pPr>
          </a:lstStyle>
          <a:p>
            <a:pPr>
              <a:defRPr/>
            </a:pPr>
            <a:fld id="{74E5EE89-9AA3-4A1B-8FBA-F6A685768B08}" type="datetime1">
              <a:rPr lang="de-DE"/>
              <a:pPr>
                <a:defRPr/>
              </a:pPr>
              <a:t>08.09.2016</a:t>
            </a:fld>
            <a:endParaRPr lang="de-DE" dirty="0"/>
          </a:p>
        </p:txBody>
      </p:sp>
      <p:sp>
        <p:nvSpPr>
          <p:cNvPr id="2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87513" y="6997700"/>
            <a:ext cx="4343400" cy="403225"/>
          </a:xfrm>
          <a:prstGeom prst="rect">
            <a:avLst/>
          </a:prstGeom>
        </p:spPr>
        <p:txBody>
          <a:bodyPr vert="horz" wrap="square" lIns="0" tIns="50402" rIns="100803" bIns="50402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 b="1">
                <a:solidFill>
                  <a:schemeClr val="tx2"/>
                </a:solidFill>
                <a:latin typeface="Arial" charset="0"/>
                <a:ea typeface="ＭＳ Ｐゴシック"/>
                <a:cs typeface="Arial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de-DE"/>
              <a:t>Prof. Dr.-Ing. Ivan Volosyak</a:t>
            </a:r>
          </a:p>
        </p:txBody>
      </p:sp>
      <p:pic>
        <p:nvPicPr>
          <p:cNvPr id="1032" name="Picture 15" descr="HRW-Logo2010-CMYK-ppt.ai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554913" y="5891213"/>
            <a:ext cx="2398712" cy="20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0"/>
          <p:cNvSpPr txBox="1"/>
          <p:nvPr userDrawn="1"/>
        </p:nvSpPr>
        <p:spPr>
          <a:xfrm>
            <a:off x="6183313" y="7131050"/>
            <a:ext cx="1228725" cy="274638"/>
          </a:xfrm>
          <a:prstGeom prst="rect">
            <a:avLst/>
          </a:prstGeom>
          <a:noFill/>
        </p:spPr>
        <p:txBody>
          <a:bodyPr anchor="b">
            <a:spAutoFit/>
          </a:bodyPr>
          <a:lstStyle/>
          <a:p>
            <a:fld id="{3C4D123E-F647-4EDC-AD9E-4096B57B5B19}" type="slidenum">
              <a:rPr lang="en-GB" sz="1200">
                <a:solidFill>
                  <a:schemeClr val="tx2"/>
                </a:solidFill>
                <a:latin typeface="Arial" charset="0"/>
                <a:cs typeface="ＭＳ Ｐゴシック"/>
                <a:sym typeface="Wingdings" pitchFamily="2" charset="2"/>
              </a:rPr>
              <a:pPr/>
              <a:t>‹Nr.›</a:t>
            </a:fld>
            <a:r>
              <a:rPr lang="en-GB" sz="1200" dirty="0">
                <a:solidFill>
                  <a:schemeClr val="tx2"/>
                </a:solidFill>
                <a:latin typeface="Arial" charset="0"/>
                <a:cs typeface="ＭＳ Ｐゴシック"/>
                <a:sym typeface="Wingdings" pitchFamily="2" charset="2"/>
              </a:rPr>
              <a:t> of </a:t>
            </a:r>
            <a:r>
              <a:rPr lang="en-GB" sz="1200" dirty="0" smtClean="0">
                <a:solidFill>
                  <a:schemeClr val="tx2"/>
                </a:solidFill>
                <a:latin typeface="Arial" charset="0"/>
                <a:cs typeface="ＭＳ Ｐゴシック"/>
                <a:sym typeface="Wingdings" pitchFamily="2" charset="2"/>
              </a:rPr>
              <a:t>53 </a:t>
            </a:r>
            <a:endParaRPr lang="en-GB" sz="1200" dirty="0">
              <a:solidFill>
                <a:schemeClr val="tx2"/>
              </a:solidFill>
              <a:latin typeface="Arial" charset="0"/>
              <a:cs typeface="ＭＳ Ｐゴシック"/>
              <a:sym typeface="Wingdings" pitchFamily="2" charset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503238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4000" b="1" kern="1200">
          <a:solidFill>
            <a:schemeClr val="accent2"/>
          </a:solidFill>
          <a:latin typeface="Arial"/>
          <a:ea typeface="ＭＳ Ｐゴシック" pitchFamily="-112" charset="-128"/>
          <a:cs typeface="Arial"/>
        </a:defRPr>
      </a:lvl1pPr>
      <a:lvl2pPr algn="l" defTabSz="503238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pitchFamily="-112" charset="0"/>
          <a:ea typeface="ＭＳ Ｐゴシック" pitchFamily="-112" charset="-128"/>
          <a:cs typeface="Arial" charset="0"/>
        </a:defRPr>
      </a:lvl2pPr>
      <a:lvl3pPr algn="l" defTabSz="503238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pitchFamily="-112" charset="0"/>
          <a:ea typeface="ＭＳ Ｐゴシック" pitchFamily="-112" charset="-128"/>
          <a:cs typeface="Arial" charset="0"/>
        </a:defRPr>
      </a:lvl3pPr>
      <a:lvl4pPr algn="l" defTabSz="503238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pitchFamily="-112" charset="0"/>
          <a:ea typeface="ＭＳ Ｐゴシック" pitchFamily="-112" charset="-128"/>
          <a:cs typeface="Arial" charset="0"/>
        </a:defRPr>
      </a:lvl4pPr>
      <a:lvl5pPr algn="l" defTabSz="503238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pitchFamily="-112" charset="0"/>
          <a:ea typeface="ＭＳ Ｐゴシック" pitchFamily="-112" charset="-128"/>
          <a:cs typeface="Arial" charset="0"/>
        </a:defRPr>
      </a:lvl5pPr>
      <a:lvl6pPr marL="457200" algn="l" defTabSz="503238" rtl="0" fontAlgn="base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pitchFamily="-112" charset="0"/>
          <a:ea typeface="ＭＳ Ｐゴシック" pitchFamily="-112" charset="-128"/>
        </a:defRPr>
      </a:lvl6pPr>
      <a:lvl7pPr marL="914400" algn="l" defTabSz="503238" rtl="0" fontAlgn="base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pitchFamily="-112" charset="0"/>
          <a:ea typeface="ＭＳ Ｐゴシック" pitchFamily="-112" charset="-128"/>
        </a:defRPr>
      </a:lvl7pPr>
      <a:lvl8pPr marL="1371600" algn="l" defTabSz="503238" rtl="0" fontAlgn="base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pitchFamily="-112" charset="0"/>
          <a:ea typeface="ＭＳ Ｐゴシック" pitchFamily="-112" charset="-128"/>
        </a:defRPr>
      </a:lvl8pPr>
      <a:lvl9pPr marL="1828800" algn="l" defTabSz="503238" rtl="0" fontAlgn="base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pitchFamily="-112" charset="0"/>
          <a:ea typeface="ＭＳ Ｐゴシック" pitchFamily="-112" charset="-128"/>
        </a:defRPr>
      </a:lvl9pPr>
    </p:titleStyle>
    <p:bodyStyle>
      <a:lvl1pPr marL="342900" indent="-342900" algn="l" defTabSz="503238" rtl="0" eaLnBrk="0" fontAlgn="base" hangingPunct="0">
        <a:spcBef>
          <a:spcPts val="600"/>
        </a:spcBef>
        <a:spcAft>
          <a:spcPct val="0"/>
        </a:spcAft>
        <a:buFont typeface="Arial" charset="0"/>
        <a:defRPr sz="3100" kern="1200">
          <a:solidFill>
            <a:schemeClr val="tx1"/>
          </a:solidFill>
          <a:latin typeface="Arial"/>
          <a:ea typeface="ＭＳ Ｐゴシック" pitchFamily="-112" charset="-128"/>
          <a:cs typeface="Arial"/>
        </a:defRPr>
      </a:lvl1pPr>
      <a:lvl2pPr marL="269875" indent="-269875" algn="l" defTabSz="5032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Arial"/>
          <a:ea typeface="ＭＳ Ｐゴシック" pitchFamily="-112" charset="-128"/>
          <a:cs typeface="Arial"/>
        </a:defRPr>
      </a:lvl2pPr>
      <a:lvl3pPr marL="727075" indent="-457200" algn="l" defTabSz="5032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Arial"/>
          <a:ea typeface="ＭＳ Ｐゴシック" pitchFamily="-112" charset="-128"/>
          <a:cs typeface="Arial"/>
        </a:defRPr>
      </a:lvl3pPr>
      <a:lvl4pPr marL="612775" indent="-287338" algn="l" defTabSz="5032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Arial"/>
          <a:ea typeface="ＭＳ Ｐゴシック" pitchFamily="-112" charset="-128"/>
          <a:cs typeface="Arial"/>
        </a:defRPr>
      </a:lvl4pPr>
      <a:lvl5pPr marL="1160463" indent="-620713" algn="l" defTabSz="503238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Arial"/>
          <a:ea typeface="ＭＳ Ｐゴシック" pitchFamily="-112" charset="-128"/>
          <a:cs typeface="Arial"/>
        </a:defRPr>
      </a:lvl5pPr>
      <a:lvl6pPr marL="1260000" indent="-216000" algn="l" defTabSz="504017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504017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504017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504017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040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5040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5040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5040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5040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5040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5040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5040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50401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496888" y="1255713"/>
            <a:ext cx="9072562" cy="2020887"/>
          </a:xfrm>
        </p:spPr>
        <p:txBody>
          <a:bodyPr/>
          <a:lstStyle/>
          <a:p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Microelectronic Control Systems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6888" y="3779837"/>
            <a:ext cx="9072562" cy="151300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dirty="0" smtClean="0">
                <a:latin typeface="Arial" charset="0"/>
                <a:ea typeface="ＭＳ Ｐゴシック"/>
                <a:cs typeface="Arial" charset="0"/>
              </a:rPr>
              <a:t>Analog Inputs, Timers, Interrupts</a:t>
            </a: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dirty="0" smtClean="0">
                <a:cs typeface="ＭＳ Ｐゴシック"/>
              </a:rPr>
              <a:t>Prof. Dr.-Ing. Ivan Volosyak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quarter" idx="11"/>
          </p:nvPr>
        </p:nvSpPr>
        <p:spPr bwMode="auto">
          <a:xfrm>
            <a:off x="496888" y="6997700"/>
            <a:ext cx="1009650" cy="4032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dirty="0" smtClean="0">
                <a:ea typeface="ＭＳ Ｐゴシック"/>
                <a:cs typeface="ＭＳ Ｐゴシック"/>
              </a:rPr>
              <a:t>27</a:t>
            </a:r>
            <a:r>
              <a:rPr lang="en-GB" dirty="0" smtClean="0">
                <a:ea typeface="ＭＳ Ｐゴシック"/>
                <a:cs typeface="ＭＳ Ｐゴシック"/>
              </a:rPr>
              <a:t>.10.2016</a:t>
            </a:r>
            <a:endParaRPr lang="en-GB" dirty="0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  <a:ea typeface="ＭＳ Ｐゴシック" pitchFamily="34" charset="-128"/>
                <a:cs typeface="Arial" charset="0"/>
              </a:rPr>
              <a:t>Successive approximation technique: 4 bit ADC</a:t>
            </a:r>
          </a:p>
        </p:txBody>
      </p:sp>
      <p:sp>
        <p:nvSpPr>
          <p:cNvPr id="11267" name="Fußzeilenplatzhalter 8"/>
          <p:cNvSpPr txBox="1">
            <a:spLocks noGrp="1"/>
          </p:cNvSpPr>
          <p:nvPr/>
        </p:nvSpPr>
        <p:spPr bwMode="auto">
          <a:xfrm>
            <a:off x="1687513" y="6997700"/>
            <a:ext cx="43434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0402" rIns="100803" bIns="50402" anchor="b"/>
          <a:lstStyle>
            <a:lvl1pPr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sz="1200" b="1">
                <a:solidFill>
                  <a:schemeClr val="tx2"/>
                </a:solidFill>
                <a:latin typeface="Arial" charset="0"/>
                <a:sym typeface="Wingdings" pitchFamily="2" charset="2"/>
              </a:rPr>
              <a:t>Prof. Dr.-Ing. Ivan Volosyak</a:t>
            </a:r>
          </a:p>
        </p:txBody>
      </p:sp>
      <p:pic>
        <p:nvPicPr>
          <p:cNvPr id="11268" name="Picture 7" descr="unbenannt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438275"/>
            <a:ext cx="7021513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2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  <a:ea typeface="ＭＳ Ｐゴシック" pitchFamily="34" charset="-128"/>
                <a:cs typeface="Arial" charset="0"/>
              </a:rPr>
              <a:t>Successive approximation technique: 4 bit ADC</a:t>
            </a:r>
          </a:p>
        </p:txBody>
      </p:sp>
      <p:sp>
        <p:nvSpPr>
          <p:cNvPr id="12291" name="Fußzeilenplatzhalter 8"/>
          <p:cNvSpPr txBox="1">
            <a:spLocks noGrp="1"/>
          </p:cNvSpPr>
          <p:nvPr/>
        </p:nvSpPr>
        <p:spPr bwMode="auto">
          <a:xfrm>
            <a:off x="1687513" y="6997700"/>
            <a:ext cx="43434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0402" rIns="100803" bIns="50402" anchor="b"/>
          <a:lstStyle>
            <a:lvl1pPr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sz="1200" b="1">
                <a:solidFill>
                  <a:schemeClr val="tx2"/>
                </a:solidFill>
                <a:latin typeface="Arial" charset="0"/>
                <a:sym typeface="Wingdings" pitchFamily="2" charset="2"/>
              </a:rPr>
              <a:t>Prof. Dr.-Ing. Ivan Volosyak</a:t>
            </a:r>
          </a:p>
        </p:txBody>
      </p:sp>
      <p:pic>
        <p:nvPicPr>
          <p:cNvPr id="12292" name="Picture 8" descr="unbenannt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438275"/>
            <a:ext cx="7021513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0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  <a:ea typeface="ＭＳ Ｐゴシック" pitchFamily="34" charset="-128"/>
                <a:cs typeface="Arial" charset="0"/>
              </a:rPr>
              <a:t>Successive approximation technique: 4 bit ADC</a:t>
            </a:r>
          </a:p>
        </p:txBody>
      </p:sp>
      <p:sp>
        <p:nvSpPr>
          <p:cNvPr id="13315" name="Fußzeilenplatzhalter 8"/>
          <p:cNvSpPr txBox="1">
            <a:spLocks noGrp="1"/>
          </p:cNvSpPr>
          <p:nvPr/>
        </p:nvSpPr>
        <p:spPr bwMode="auto">
          <a:xfrm>
            <a:off x="1687513" y="6997700"/>
            <a:ext cx="43434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0402" rIns="100803" bIns="50402" anchor="b"/>
          <a:lstStyle>
            <a:lvl1pPr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sz="1200" b="1">
                <a:solidFill>
                  <a:schemeClr val="tx2"/>
                </a:solidFill>
                <a:latin typeface="Arial" charset="0"/>
                <a:sym typeface="Wingdings" pitchFamily="2" charset="2"/>
              </a:rPr>
              <a:t>Prof. Dr.-Ing. Ivan Volosyak</a:t>
            </a:r>
          </a:p>
        </p:txBody>
      </p:sp>
      <p:pic>
        <p:nvPicPr>
          <p:cNvPr id="13316" name="Picture 6" descr="unbenannt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438275"/>
            <a:ext cx="7021513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8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  <a:ea typeface="ＭＳ Ｐゴシック" pitchFamily="34" charset="-128"/>
                <a:cs typeface="Arial" charset="0"/>
              </a:rPr>
              <a:t>Successive approximation technique: 4 bit ADC</a:t>
            </a:r>
          </a:p>
        </p:txBody>
      </p:sp>
      <p:sp>
        <p:nvSpPr>
          <p:cNvPr id="14339" name="Fußzeilenplatzhalter 8"/>
          <p:cNvSpPr txBox="1">
            <a:spLocks noGrp="1"/>
          </p:cNvSpPr>
          <p:nvPr/>
        </p:nvSpPr>
        <p:spPr bwMode="auto">
          <a:xfrm>
            <a:off x="1687513" y="6997700"/>
            <a:ext cx="43434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0402" rIns="100803" bIns="50402" anchor="b"/>
          <a:lstStyle>
            <a:lvl1pPr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sz="1200" b="1">
                <a:solidFill>
                  <a:schemeClr val="tx2"/>
                </a:solidFill>
                <a:latin typeface="Arial" charset="0"/>
                <a:sym typeface="Wingdings" pitchFamily="2" charset="2"/>
              </a:rPr>
              <a:t>Prof. Dr.-Ing. Ivan Volosyak</a:t>
            </a:r>
          </a:p>
        </p:txBody>
      </p:sp>
      <p:pic>
        <p:nvPicPr>
          <p:cNvPr id="14340" name="Picture 6" descr="unbenannt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439863"/>
            <a:ext cx="7021513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8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  <a:ea typeface="ＭＳ Ｐゴシック" pitchFamily="34" charset="-128"/>
                <a:cs typeface="Arial" charset="0"/>
              </a:rPr>
              <a:t>Successive Approximation</a:t>
            </a:r>
          </a:p>
        </p:txBody>
      </p:sp>
      <p:sp>
        <p:nvSpPr>
          <p:cNvPr id="15363" name="Fußzeilenplatzhalter 8"/>
          <p:cNvSpPr txBox="1">
            <a:spLocks noGrp="1"/>
          </p:cNvSpPr>
          <p:nvPr/>
        </p:nvSpPr>
        <p:spPr bwMode="auto">
          <a:xfrm>
            <a:off x="1687513" y="6997700"/>
            <a:ext cx="43434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0402" rIns="100803" bIns="50402" anchor="b"/>
          <a:lstStyle>
            <a:lvl1pPr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sz="1200" b="1">
                <a:solidFill>
                  <a:schemeClr val="tx2"/>
                </a:solidFill>
                <a:latin typeface="Arial" charset="0"/>
                <a:sym typeface="Wingdings" pitchFamily="2" charset="2"/>
              </a:rPr>
              <a:t>Prof. Dr.-Ing. Ivan Volosyak</a:t>
            </a:r>
          </a:p>
        </p:txBody>
      </p:sp>
      <p:sp>
        <p:nvSpPr>
          <p:cNvPr id="15364" name="Inhaltsplatzhalter 1"/>
          <p:cNvSpPr>
            <a:spLocks/>
          </p:cNvSpPr>
          <p:nvPr/>
        </p:nvSpPr>
        <p:spPr bwMode="auto">
          <a:xfrm>
            <a:off x="503238" y="1774825"/>
            <a:ext cx="9072562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spcBef>
                <a:spcPts val="600"/>
              </a:spcBef>
              <a:buFont typeface="Arial" charset="0"/>
              <a:buNone/>
            </a:pPr>
            <a:endParaRPr lang="en-GB" sz="2200" b="1">
              <a:latin typeface="Arial" charset="0"/>
            </a:endParaRPr>
          </a:p>
        </p:txBody>
      </p:sp>
      <p:sp>
        <p:nvSpPr>
          <p:cNvPr id="15365" name="Inhaltsplatzhalter 1"/>
          <p:cNvSpPr>
            <a:spLocks/>
          </p:cNvSpPr>
          <p:nvPr/>
        </p:nvSpPr>
        <p:spPr bwMode="auto">
          <a:xfrm>
            <a:off x="503238" y="1262063"/>
            <a:ext cx="9072562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spcBef>
                <a:spcPts val="600"/>
              </a:spcBef>
              <a:buFontTx/>
              <a:buChar char="•"/>
            </a:pPr>
            <a:r>
              <a:rPr lang="en-GB" sz="2000">
                <a:latin typeface="Arial" charset="0"/>
              </a:rPr>
              <a:t>	Electronic implementation uses a </a:t>
            </a:r>
            <a:r>
              <a:rPr lang="en-GB" sz="2000">
                <a:solidFill>
                  <a:schemeClr val="accent1"/>
                </a:solidFill>
                <a:latin typeface="Arial" charset="0"/>
              </a:rPr>
              <a:t>network of precision resistors or 	capacitors.</a:t>
            </a:r>
          </a:p>
          <a:p>
            <a:pPr eaLnBrk="0" hangingPunct="0">
              <a:spcBef>
                <a:spcPts val="600"/>
              </a:spcBef>
              <a:buFontTx/>
              <a:buChar char="•"/>
            </a:pPr>
            <a:r>
              <a:rPr lang="en-GB" sz="2000">
                <a:latin typeface="Arial" charset="0"/>
              </a:rPr>
              <a:t>	They are configured to allow consecutive  halving of the fixed voltage V</a:t>
            </a:r>
            <a:r>
              <a:rPr lang="en-GB" sz="2000" baseline="-25000">
                <a:latin typeface="Arial" charset="0"/>
              </a:rPr>
              <a:t>ref </a:t>
            </a:r>
            <a:br>
              <a:rPr lang="en-GB" sz="2000" baseline="-25000">
                <a:latin typeface="Arial" charset="0"/>
              </a:rPr>
            </a:br>
            <a:r>
              <a:rPr lang="en-GB" sz="2000" baseline="-25000">
                <a:latin typeface="Arial" charset="0"/>
              </a:rPr>
              <a:t>	</a:t>
            </a:r>
            <a:r>
              <a:rPr lang="en-GB" sz="2000">
                <a:latin typeface="Arial" charset="0"/>
              </a:rPr>
              <a:t>to be switched in to an </a:t>
            </a:r>
            <a:r>
              <a:rPr lang="en-GB" sz="2000">
                <a:solidFill>
                  <a:schemeClr val="accent1"/>
                </a:solidFill>
                <a:latin typeface="Arial" charset="0"/>
              </a:rPr>
              <a:t>analogue comparator</a:t>
            </a:r>
            <a:r>
              <a:rPr lang="en-GB" sz="2000">
                <a:latin typeface="Arial" charset="0"/>
              </a:rPr>
              <a:t>.</a:t>
            </a:r>
          </a:p>
          <a:p>
            <a:pPr eaLnBrk="0" hangingPunct="0">
              <a:spcBef>
                <a:spcPts val="600"/>
              </a:spcBef>
              <a:buFontTx/>
              <a:buChar char="•"/>
            </a:pPr>
            <a:r>
              <a:rPr lang="en-GB" sz="2000">
                <a:latin typeface="Arial" charset="0"/>
              </a:rPr>
              <a:t>	Sample and Hold process (capacitor network):</a:t>
            </a:r>
          </a:p>
          <a:p>
            <a:pPr marL="742950" lvl="1" indent="-293688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GB" sz="2000">
                <a:latin typeface="Arial" charset="0"/>
              </a:rPr>
              <a:t>	_During the sample period, the network is connected to the analogue       input voltage V</a:t>
            </a:r>
            <a:r>
              <a:rPr lang="en-GB" sz="2000" baseline="-25000">
                <a:latin typeface="Arial" charset="0"/>
              </a:rPr>
              <a:t>in</a:t>
            </a:r>
            <a:r>
              <a:rPr lang="en-GB" sz="2000">
                <a:latin typeface="Arial" charset="0"/>
              </a:rPr>
              <a:t> </a:t>
            </a:r>
          </a:p>
          <a:p>
            <a:pPr marL="742950" lvl="1" indent="-293688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GB" sz="2000">
                <a:latin typeface="Arial" charset="0"/>
              </a:rPr>
              <a:t>	_During the hold period, the analogue input is disconnected and the charge at each capacitor is examined by the comparator.</a:t>
            </a:r>
          </a:p>
          <a:p>
            <a:pPr marL="742950" lvl="1" indent="-293688" eaLnBrk="0" hangingPunct="0">
              <a:spcBef>
                <a:spcPct val="20000"/>
              </a:spcBef>
              <a:buFont typeface="Arial" charset="0"/>
              <a:buChar char="•"/>
            </a:pPr>
            <a:endParaRPr lang="en-GB" sz="2000">
              <a:latin typeface="Arial" charset="0"/>
            </a:endParaRPr>
          </a:p>
          <a:p>
            <a:pPr marL="742950" lvl="1" indent="-293688" eaLnBrk="0" hangingPunct="0">
              <a:spcBef>
                <a:spcPct val="20000"/>
              </a:spcBef>
              <a:buFont typeface="Arial" charset="0"/>
              <a:buChar char="•"/>
            </a:pPr>
            <a:endParaRPr lang="en-GB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3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3600" dirty="0" smtClean="0">
                <a:latin typeface="Arial" charset="0"/>
                <a:ea typeface="ＭＳ Ｐゴシック" pitchFamily="34" charset="-128"/>
                <a:cs typeface="Arial" charset="0"/>
              </a:rPr>
              <a:t>Successive Approximation - Summary</a:t>
            </a:r>
          </a:p>
        </p:txBody>
      </p:sp>
      <p:sp>
        <p:nvSpPr>
          <p:cNvPr id="16387" name="Fußzeilenplatzhalter 8"/>
          <p:cNvSpPr txBox="1">
            <a:spLocks noGrp="1"/>
          </p:cNvSpPr>
          <p:nvPr/>
        </p:nvSpPr>
        <p:spPr bwMode="auto">
          <a:xfrm>
            <a:off x="1687513" y="6997700"/>
            <a:ext cx="43434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0402" rIns="100803" bIns="50402" anchor="b"/>
          <a:lstStyle>
            <a:lvl1pPr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sz="1200" b="1">
                <a:solidFill>
                  <a:schemeClr val="tx2"/>
                </a:solidFill>
                <a:latin typeface="Arial" charset="0"/>
                <a:sym typeface="Wingdings" pitchFamily="2" charset="2"/>
              </a:rPr>
              <a:t>Prof. Dr.-Ing. Ivan Volosyak</a:t>
            </a:r>
          </a:p>
        </p:txBody>
      </p:sp>
      <p:sp>
        <p:nvSpPr>
          <p:cNvPr id="16388" name="Inhaltsplatzhalter 1"/>
          <p:cNvSpPr>
            <a:spLocks/>
          </p:cNvSpPr>
          <p:nvPr/>
        </p:nvSpPr>
        <p:spPr bwMode="auto">
          <a:xfrm>
            <a:off x="503238" y="1774825"/>
            <a:ext cx="9072562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spcBef>
                <a:spcPts val="600"/>
              </a:spcBef>
              <a:buFont typeface="Arial" charset="0"/>
              <a:buNone/>
            </a:pPr>
            <a:endParaRPr lang="en-GB" sz="2200" b="1">
              <a:latin typeface="Arial" charset="0"/>
            </a:endParaRPr>
          </a:p>
        </p:txBody>
      </p:sp>
      <p:sp>
        <p:nvSpPr>
          <p:cNvPr id="16389" name="Inhaltsplatzhalter 1"/>
          <p:cNvSpPr>
            <a:spLocks/>
          </p:cNvSpPr>
          <p:nvPr/>
        </p:nvSpPr>
        <p:spPr bwMode="auto">
          <a:xfrm>
            <a:off x="503238" y="1262063"/>
            <a:ext cx="9072562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spcBef>
                <a:spcPts val="600"/>
              </a:spcBef>
              <a:buFontTx/>
              <a:buChar char="•"/>
            </a:pPr>
            <a:r>
              <a:rPr lang="en-GB" sz="2000">
                <a:latin typeface="Arial" charset="0"/>
              </a:rPr>
              <a:t>	The successive approximation method produces one bit for each 	comparison, starting with the most significant bit (MSB).</a:t>
            </a:r>
          </a:p>
          <a:p>
            <a:pPr eaLnBrk="0" hangingPunct="0">
              <a:spcBef>
                <a:spcPts val="600"/>
              </a:spcBef>
              <a:buFontTx/>
              <a:buChar char="•"/>
            </a:pPr>
            <a:r>
              <a:rPr lang="en-GB" sz="2000">
                <a:latin typeface="Arial" charset="0"/>
              </a:rPr>
              <a:t>	Each step requires two clock cycles: one to change the reference voltage 	and one to make the comparison — 16 ADC clock cycles in all for an 8bit 	ADC.</a:t>
            </a:r>
          </a:p>
          <a:p>
            <a:pPr eaLnBrk="0" hangingPunct="0">
              <a:spcBef>
                <a:spcPts val="600"/>
              </a:spcBef>
              <a:buFontTx/>
              <a:buChar char="•"/>
            </a:pPr>
            <a:r>
              <a:rPr lang="en-GB" sz="2000">
                <a:latin typeface="Arial" charset="0"/>
              </a:rPr>
              <a:t>	The conversion is done by an ingenious network of switched capacitors:</a:t>
            </a:r>
          </a:p>
          <a:p>
            <a:pPr marL="742950" lvl="1" indent="-293688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GB" sz="2000">
                <a:latin typeface="Arial" charset="0"/>
              </a:rPr>
              <a:t>	_ must be slow enough for charge to redistribute on capacitors</a:t>
            </a:r>
          </a:p>
          <a:p>
            <a:pPr marL="742950" lvl="1" indent="-293688" eaLnBrk="0" hangingPunct="0">
              <a:spcBef>
                <a:spcPct val="20000"/>
              </a:spcBef>
              <a:buFont typeface="Arial" charset="0"/>
              <a:buNone/>
            </a:pPr>
            <a:r>
              <a:rPr lang="en-GB" sz="2000">
                <a:latin typeface="Arial" charset="0"/>
              </a:rPr>
              <a:t>	_ must be done quickly enough that charge doesn’t leak away</a:t>
            </a:r>
          </a:p>
          <a:p>
            <a:pPr marL="742950" lvl="1" indent="-293688" eaLnBrk="0" hangingPunct="0">
              <a:spcBef>
                <a:spcPct val="20000"/>
              </a:spcBef>
              <a:buFont typeface="Arial" charset="0"/>
              <a:buNone/>
            </a:pPr>
            <a:r>
              <a:rPr lang="en-GB" sz="2000">
                <a:latin typeface="Arial" charset="0"/>
              </a:rPr>
              <a:t>	_ hence ADC clock must be around 1 MHz, regardless of frequency of      clock for rest of µC, which may run faster</a:t>
            </a:r>
          </a:p>
          <a:p>
            <a:pPr marL="742950" lvl="1" indent="-293688" eaLnBrk="0" hangingPunct="0">
              <a:spcBef>
                <a:spcPct val="20000"/>
              </a:spcBef>
              <a:buFont typeface="Arial" charset="0"/>
              <a:buChar char="•"/>
            </a:pPr>
            <a:endParaRPr lang="en-GB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252141"/>
            <a:ext cx="9072562" cy="51603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Task 2.3 Analog Input (from Practicals 1)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1089303"/>
            <a:ext cx="9072562" cy="477961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dirty="0" smtClean="0"/>
              <a:t>1.Connect a potentiometer to one of the </a:t>
            </a:r>
            <a:r>
              <a:rPr lang="en-GB" dirty="0" err="1" smtClean="0"/>
              <a:t>analog</a:t>
            </a:r>
            <a:r>
              <a:rPr lang="en-GB" dirty="0" smtClean="0"/>
              <a:t> inputs from the microcontroller. </a:t>
            </a:r>
          </a:p>
          <a:p>
            <a:pPr>
              <a:spcBef>
                <a:spcPct val="0"/>
              </a:spcBef>
              <a:defRPr/>
            </a:pPr>
            <a:endParaRPr lang="en-GB" dirty="0" smtClean="0"/>
          </a:p>
          <a:p>
            <a:pPr>
              <a:spcBef>
                <a:spcPct val="0"/>
              </a:spcBef>
              <a:defRPr/>
            </a:pPr>
            <a:r>
              <a:rPr lang="en-GB" dirty="0" smtClean="0"/>
              <a:t>2.Read the value and show it on the LCD display. </a:t>
            </a:r>
          </a:p>
          <a:p>
            <a:pPr>
              <a:spcBef>
                <a:spcPct val="0"/>
              </a:spcBef>
              <a:defRPr/>
            </a:pPr>
            <a:endParaRPr lang="en-GB" i="1" dirty="0" smtClean="0"/>
          </a:p>
          <a:p>
            <a:pPr>
              <a:spcBef>
                <a:spcPct val="0"/>
              </a:spcBef>
              <a:defRPr/>
            </a:pPr>
            <a:r>
              <a:rPr lang="en-GB" b="0" i="1" dirty="0" smtClean="0"/>
              <a:t>To get help how the </a:t>
            </a:r>
            <a:r>
              <a:rPr lang="en-GB" b="0" i="1" dirty="0" err="1" smtClean="0"/>
              <a:t>analog</a:t>
            </a:r>
            <a:r>
              <a:rPr lang="en-GB" b="0" i="1" dirty="0" smtClean="0"/>
              <a:t> to digital converter works, read the datasheet. </a:t>
            </a:r>
          </a:p>
          <a:p>
            <a:pPr>
              <a:spcBef>
                <a:spcPct val="0"/>
              </a:spcBef>
              <a:defRPr/>
            </a:pPr>
            <a:endParaRPr lang="en-GB" dirty="0" smtClean="0"/>
          </a:p>
          <a:p>
            <a:pPr>
              <a:spcBef>
                <a:spcPct val="0"/>
              </a:spcBef>
              <a:defRPr/>
            </a:pPr>
            <a:r>
              <a:rPr lang="en-GB" dirty="0" smtClean="0"/>
              <a:t>Lets find solutions to TODO parts of the code in datasheet together.</a:t>
            </a:r>
          </a:p>
          <a:p>
            <a:pPr>
              <a:spcBef>
                <a:spcPct val="0"/>
              </a:spcBef>
              <a:defRPr/>
            </a:pPr>
            <a:endParaRPr lang="en-GB" dirty="0" smtClean="0"/>
          </a:p>
          <a:p>
            <a:pPr>
              <a:spcBef>
                <a:spcPct val="0"/>
              </a:spcBef>
              <a:defRPr/>
            </a:pPr>
            <a:r>
              <a:rPr lang="en-GB" dirty="0" smtClean="0">
                <a:solidFill>
                  <a:srgbClr val="FF0000"/>
                </a:solidFill>
              </a:rPr>
              <a:t>Please try to understand the process of finding the answers in the datasheet (file atmega8.pdf etc.) and use it in more difficult labs!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dirty="0" smtClean="0">
                <a:cs typeface="ＭＳ Ｐゴシック"/>
              </a:rPr>
              <a:t>Prof. Dr.-Ing. Ivan Volosyak</a:t>
            </a:r>
          </a:p>
        </p:txBody>
      </p:sp>
    </p:spTree>
    <p:extLst>
      <p:ext uri="{BB962C8B-B14F-4D97-AF65-F5344CB8AC3E}">
        <p14:creationId xmlns:p14="http://schemas.microsoft.com/office/powerpoint/2010/main" val="262090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252141"/>
            <a:ext cx="9072562" cy="51603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Analog Input – ADC channels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1089303"/>
            <a:ext cx="9072562" cy="513966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dirty="0" smtClean="0">
                <a:latin typeface="Arial" charset="0"/>
                <a:ea typeface="ＭＳ Ｐゴシック"/>
                <a:cs typeface="Arial" charset="0"/>
              </a:rPr>
              <a:t>TODO1: How to select ADC3 channel</a:t>
            </a:r>
            <a:endParaRPr lang="en-GB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dirty="0" smtClean="0">
                <a:cs typeface="ＭＳ Ｐゴシック"/>
              </a:rPr>
              <a:t>Prof. Dr.-Ing. Ivan Volosyak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2" y="1620331"/>
            <a:ext cx="9683553" cy="3902327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 rot="11365987">
            <a:off x="7875615" y="4875400"/>
            <a:ext cx="1879773" cy="10312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4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1089302"/>
            <a:ext cx="9072562" cy="590839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dirty="0" smtClean="0">
                <a:latin typeface="Arial" charset="0"/>
                <a:ea typeface="ＭＳ Ｐゴシック"/>
                <a:cs typeface="Arial" charset="0"/>
              </a:rPr>
              <a:t>TODO1: ADC3 channel</a:t>
            </a:r>
          </a:p>
          <a:p>
            <a:pPr>
              <a:spcBef>
                <a:spcPct val="0"/>
              </a:spcBef>
              <a:defRPr/>
            </a:pPr>
            <a:endParaRPr lang="en-GB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sz="2000" b="0" dirty="0" smtClean="0">
                <a:latin typeface="Arial" charset="0"/>
                <a:ea typeface="ＭＳ Ｐゴシック"/>
                <a:cs typeface="Arial" charset="0"/>
              </a:rPr>
              <a:t>In the code you will see a lot of comments talking about ADC </a:t>
            </a:r>
          </a:p>
          <a:p>
            <a:pPr>
              <a:spcBef>
                <a:spcPct val="0"/>
              </a:spcBef>
              <a:defRPr/>
            </a:pPr>
            <a:r>
              <a:rPr lang="en-GB" sz="2000" b="0" dirty="0" smtClean="0">
                <a:latin typeface="Arial" charset="0"/>
                <a:ea typeface="ＭＳ Ｐゴシック"/>
                <a:cs typeface="Arial" charset="0"/>
              </a:rPr>
              <a:t>(Analog to Digital Converter).</a:t>
            </a:r>
          </a:p>
          <a:p>
            <a:pPr>
              <a:spcBef>
                <a:spcPct val="0"/>
              </a:spcBef>
              <a:defRPr/>
            </a:pPr>
            <a:endParaRPr lang="en-GB" sz="2000" b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sz="2000" b="0" dirty="0" smtClean="0">
                <a:latin typeface="Arial" charset="0"/>
                <a:ea typeface="ＭＳ Ｐゴシック"/>
                <a:cs typeface="Arial" charset="0"/>
              </a:rPr>
              <a:t>The TODO1 is about choosing which pin (in this case ADC3). Notice that in schematic it is also said that PC3 is in fact the same as ADC3.</a:t>
            </a:r>
          </a:p>
          <a:p>
            <a:pPr>
              <a:spcBef>
                <a:spcPct val="0"/>
              </a:spcBef>
              <a:defRPr/>
            </a:pPr>
            <a:endParaRPr lang="en-GB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dirty="0" smtClean="0">
                <a:cs typeface="ＭＳ Ｐゴシック"/>
              </a:rPr>
              <a:t>Prof. Dr.-Ing. Ivan Volosyak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3192"/>
            <a:ext cx="4478388" cy="3646120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 rot="11365987">
            <a:off x="3684437" y="4662394"/>
            <a:ext cx="1998736" cy="3151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523936" y="252141"/>
            <a:ext cx="9072562" cy="51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lvl1pPr algn="l" defTabSz="503238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accent2"/>
                </a:solidFill>
                <a:latin typeface="Arial"/>
                <a:ea typeface="ＭＳ Ｐゴシック" pitchFamily="-112" charset="-128"/>
                <a:cs typeface="Arial"/>
              </a:defRPr>
            </a:lvl1pPr>
            <a:lvl2pPr algn="l" defTabSz="503238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pitchFamily="-112" charset="0"/>
                <a:ea typeface="ＭＳ Ｐゴシック" pitchFamily="-112" charset="-128"/>
                <a:cs typeface="Arial" charset="0"/>
              </a:defRPr>
            </a:lvl2pPr>
            <a:lvl3pPr algn="l" defTabSz="503238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pitchFamily="-112" charset="0"/>
                <a:ea typeface="ＭＳ Ｐゴシック" pitchFamily="-112" charset="-128"/>
                <a:cs typeface="Arial" charset="0"/>
              </a:defRPr>
            </a:lvl3pPr>
            <a:lvl4pPr algn="l" defTabSz="503238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pitchFamily="-112" charset="0"/>
                <a:ea typeface="ＭＳ Ｐゴシック" pitchFamily="-112" charset="-128"/>
                <a:cs typeface="Arial" charset="0"/>
              </a:defRPr>
            </a:lvl4pPr>
            <a:lvl5pPr algn="l" defTabSz="503238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pitchFamily="-112" charset="0"/>
                <a:ea typeface="ＭＳ Ｐゴシック" pitchFamily="-112" charset="-128"/>
                <a:cs typeface="Arial" charset="0"/>
              </a:defRPr>
            </a:lvl5pPr>
            <a:lvl6pPr marL="457200" algn="l" defTabSz="503238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pitchFamily="-112" charset="0"/>
                <a:ea typeface="ＭＳ Ｐゴシック" pitchFamily="-112" charset="-128"/>
              </a:defRPr>
            </a:lvl6pPr>
            <a:lvl7pPr marL="914400" algn="l" defTabSz="503238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pitchFamily="-112" charset="0"/>
                <a:ea typeface="ＭＳ Ｐゴシック" pitchFamily="-112" charset="-128"/>
              </a:defRPr>
            </a:lvl7pPr>
            <a:lvl8pPr marL="1371600" algn="l" defTabSz="503238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pitchFamily="-112" charset="0"/>
                <a:ea typeface="ＭＳ Ｐゴシック" pitchFamily="-112" charset="-128"/>
              </a:defRPr>
            </a:lvl8pPr>
            <a:lvl9pPr marL="1828800" algn="l" defTabSz="503238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pitchFamily="-112" charset="0"/>
                <a:ea typeface="ＭＳ Ｐゴシック" pitchFamily="-112" charset="-128"/>
              </a:defRPr>
            </a:lvl9pPr>
          </a:lstStyle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Analog Input – ADC channels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030913" y="3636611"/>
            <a:ext cx="36900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rial" charset="0"/>
              </a:rPr>
              <a:t>So the real meaning of our action „choose ADC3 Channel“ is to use input on PC3 for ADC conversion. </a:t>
            </a:r>
            <a:br>
              <a:rPr lang="en-GB" sz="2000" dirty="0" smtClean="0">
                <a:latin typeface="Arial" charset="0"/>
              </a:rPr>
            </a:br>
            <a:endParaRPr lang="en-GB" sz="2000" dirty="0" smtClean="0">
              <a:latin typeface="Arial" charset="0"/>
            </a:endParaRPr>
          </a:p>
          <a:p>
            <a:r>
              <a:rPr lang="en-GB" sz="2000" dirty="0" smtClean="0">
                <a:latin typeface="Arial" charset="0"/>
              </a:rPr>
              <a:t>Hint: You should connect the potentiometer here.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4528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32" y="1388807"/>
            <a:ext cx="6336493" cy="5128204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1089303"/>
            <a:ext cx="3217966" cy="535569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2000" b="0" dirty="0" smtClean="0">
                <a:latin typeface="Arial" charset="0"/>
                <a:ea typeface="ＭＳ Ｐゴシック"/>
                <a:cs typeface="Arial" charset="0"/>
              </a:rPr>
              <a:t>Back to the code</a:t>
            </a:r>
          </a:p>
          <a:p>
            <a:pPr>
              <a:spcBef>
                <a:spcPct val="0"/>
              </a:spcBef>
              <a:defRPr/>
            </a:pPr>
            <a:endParaRPr lang="en-GB" sz="2000" b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sz="2000" b="0" dirty="0" smtClean="0">
                <a:latin typeface="Arial" charset="0"/>
                <a:ea typeface="ＭＳ Ｐゴシック"/>
                <a:cs typeface="Arial" charset="0"/>
              </a:rPr>
              <a:t>Step 1:</a:t>
            </a:r>
          </a:p>
          <a:p>
            <a:pPr>
              <a:spcBef>
                <a:spcPct val="0"/>
              </a:spcBef>
              <a:defRPr/>
            </a:pPr>
            <a:r>
              <a:rPr lang="en-GB" sz="2000" b="0" dirty="0" smtClean="0">
                <a:latin typeface="Arial" charset="0"/>
                <a:ea typeface="ＭＳ Ｐゴシック"/>
                <a:cs typeface="Arial" charset="0"/>
              </a:rPr>
              <a:t>We need to find relevant part in the atmega8.pdf document.</a:t>
            </a:r>
          </a:p>
          <a:p>
            <a:pPr>
              <a:spcBef>
                <a:spcPct val="0"/>
              </a:spcBef>
              <a:defRPr/>
            </a:pPr>
            <a:endParaRPr lang="en-GB" sz="2000" b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sz="2000" b="0" dirty="0" smtClean="0">
                <a:latin typeface="Arial" charset="0"/>
                <a:ea typeface="ＭＳ Ｐゴシック"/>
                <a:cs typeface="Arial" charset="0"/>
              </a:rPr>
              <a:t>Since we are talking about ADC settings, we will go to section</a:t>
            </a:r>
          </a:p>
          <a:p>
            <a:pPr>
              <a:spcBef>
                <a:spcPct val="0"/>
              </a:spcBef>
              <a:defRPr/>
            </a:pPr>
            <a:r>
              <a:rPr lang="en-GB" sz="2000" u="sng" dirty="0" smtClean="0">
                <a:solidFill>
                  <a:srgbClr val="FF0000"/>
                </a:solidFill>
                <a:latin typeface="Arial" charset="0"/>
                <a:ea typeface="ＭＳ Ｐゴシック"/>
                <a:cs typeface="Arial" charset="0"/>
              </a:rPr>
              <a:t>„Analog to Digital Converter“</a:t>
            </a:r>
          </a:p>
          <a:p>
            <a:pPr>
              <a:spcBef>
                <a:spcPct val="0"/>
              </a:spcBef>
              <a:defRPr/>
            </a:pPr>
            <a:endParaRPr lang="en-GB" sz="2000" b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endParaRPr lang="en-GB" sz="2000" b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endParaRPr lang="en-GB" sz="20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dirty="0" smtClean="0">
                <a:cs typeface="ＭＳ Ｐゴシック"/>
              </a:rPr>
              <a:t>Prof. Dr.-Ing. Ivan Volosyak</a:t>
            </a:r>
          </a:p>
        </p:txBody>
      </p:sp>
      <p:sp>
        <p:nvSpPr>
          <p:cNvPr id="10" name="Стрелка вправо 9"/>
          <p:cNvSpPr/>
          <p:nvPr/>
        </p:nvSpPr>
        <p:spPr>
          <a:xfrm rot="19863610">
            <a:off x="2186231" y="5035860"/>
            <a:ext cx="1998736" cy="3151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09383" y="4428721"/>
            <a:ext cx="2053533" cy="23511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523936" y="252141"/>
            <a:ext cx="9072562" cy="51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lvl1pPr algn="l" defTabSz="503238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accent2"/>
                </a:solidFill>
                <a:latin typeface="Arial"/>
                <a:ea typeface="ＭＳ Ｐゴシック" pitchFamily="-112" charset="-128"/>
                <a:cs typeface="Arial"/>
              </a:defRPr>
            </a:lvl1pPr>
            <a:lvl2pPr algn="l" defTabSz="503238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pitchFamily="-112" charset="0"/>
                <a:ea typeface="ＭＳ Ｐゴシック" pitchFamily="-112" charset="-128"/>
                <a:cs typeface="Arial" charset="0"/>
              </a:defRPr>
            </a:lvl2pPr>
            <a:lvl3pPr algn="l" defTabSz="503238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pitchFamily="-112" charset="0"/>
                <a:ea typeface="ＭＳ Ｐゴシック" pitchFamily="-112" charset="-128"/>
                <a:cs typeface="Arial" charset="0"/>
              </a:defRPr>
            </a:lvl3pPr>
            <a:lvl4pPr algn="l" defTabSz="503238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pitchFamily="-112" charset="0"/>
                <a:ea typeface="ＭＳ Ｐゴシック" pitchFamily="-112" charset="-128"/>
                <a:cs typeface="Arial" charset="0"/>
              </a:defRPr>
            </a:lvl4pPr>
            <a:lvl5pPr algn="l" defTabSz="503238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pitchFamily="-112" charset="0"/>
                <a:ea typeface="ＭＳ Ｐゴシック" pitchFamily="-112" charset="-128"/>
                <a:cs typeface="Arial" charset="0"/>
              </a:defRPr>
            </a:lvl5pPr>
            <a:lvl6pPr marL="457200" algn="l" defTabSz="503238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pitchFamily="-112" charset="0"/>
                <a:ea typeface="ＭＳ Ｐゴシック" pitchFamily="-112" charset="-128"/>
              </a:defRPr>
            </a:lvl6pPr>
            <a:lvl7pPr marL="914400" algn="l" defTabSz="503238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pitchFamily="-112" charset="0"/>
                <a:ea typeface="ＭＳ Ｐゴシック" pitchFamily="-112" charset="-128"/>
              </a:defRPr>
            </a:lvl7pPr>
            <a:lvl8pPr marL="1371600" algn="l" defTabSz="503238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pitchFamily="-112" charset="0"/>
                <a:ea typeface="ＭＳ Ｐゴシック" pitchFamily="-112" charset="-128"/>
              </a:defRPr>
            </a:lvl8pPr>
            <a:lvl9pPr marL="1828800" algn="l" defTabSz="503238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2"/>
                </a:solidFill>
                <a:latin typeface="Arial" pitchFamily="-112" charset="0"/>
                <a:ea typeface="ＭＳ Ｐゴシック" pitchFamily="-112" charset="-128"/>
              </a:defRPr>
            </a:lvl9pPr>
          </a:lstStyle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Analog Input – ADC of ATmega8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  <a:ea typeface="ＭＳ Ｐゴシック"/>
                <a:cs typeface="Arial" charset="0"/>
              </a:rPr>
              <a:t>Educational objectives</a:t>
            </a:r>
          </a:p>
        </p:txBody>
      </p:sp>
      <p:sp>
        <p:nvSpPr>
          <p:cNvPr id="16386" name="Fußzeilenplatzhalt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dirty="0" smtClean="0">
                <a:cs typeface="ＭＳ Ｐゴシック"/>
              </a:rPr>
              <a:t>Prof. Dr.-Ing. Ivan Volosyak</a:t>
            </a:r>
          </a:p>
        </p:txBody>
      </p:sp>
      <p:sp>
        <p:nvSpPr>
          <p:cNvPr id="16387" name="Inhaltsplatzhalter 1"/>
          <p:cNvSpPr>
            <a:spLocks/>
          </p:cNvSpPr>
          <p:nvPr/>
        </p:nvSpPr>
        <p:spPr bwMode="auto">
          <a:xfrm>
            <a:off x="503238" y="1262063"/>
            <a:ext cx="9072562" cy="518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2000" dirty="0" smtClean="0">
                <a:latin typeface="Arial" charset="0"/>
              </a:rPr>
              <a:t>During this lecture you will learn</a:t>
            </a:r>
          </a:p>
          <a:p>
            <a:endParaRPr lang="en-GB" sz="2000" dirty="0" smtClean="0">
              <a:latin typeface="Arial" charset="0"/>
            </a:endParaRPr>
          </a:p>
          <a:p>
            <a:r>
              <a:rPr lang="en-GB" sz="2000" dirty="0" smtClean="0">
                <a:latin typeface="Arial" charset="0"/>
              </a:rPr>
              <a:t>• 	</a:t>
            </a:r>
            <a:r>
              <a:rPr lang="en-GB" sz="2000" dirty="0">
                <a:latin typeface="Arial" charset="0"/>
              </a:rPr>
              <a:t>Interfacing </a:t>
            </a:r>
            <a:r>
              <a:rPr lang="en-GB" sz="2000" dirty="0" smtClean="0">
                <a:latin typeface="Arial" charset="0"/>
              </a:rPr>
              <a:t>of MCUs with </a:t>
            </a:r>
            <a:r>
              <a:rPr lang="en-GB" sz="2000" dirty="0">
                <a:latin typeface="Arial" charset="0"/>
              </a:rPr>
              <a:t>the </a:t>
            </a:r>
            <a:r>
              <a:rPr lang="en-GB" sz="2000" dirty="0" smtClean="0">
                <a:latin typeface="Arial" charset="0"/>
              </a:rPr>
              <a:t>real world</a:t>
            </a:r>
          </a:p>
          <a:p>
            <a:endParaRPr lang="de-DE" sz="2000" dirty="0">
              <a:latin typeface="Arial" charset="0"/>
            </a:endParaRPr>
          </a:p>
          <a:p>
            <a:r>
              <a:rPr lang="en-GB" sz="2000" dirty="0">
                <a:latin typeface="Arial" charset="0"/>
              </a:rPr>
              <a:t>• 	details about different inputs: digital vs. </a:t>
            </a:r>
            <a:r>
              <a:rPr lang="en-GB" sz="2000" dirty="0" smtClean="0">
                <a:latin typeface="Arial" charset="0"/>
              </a:rPr>
              <a:t>analogue</a:t>
            </a:r>
          </a:p>
          <a:p>
            <a:endParaRPr lang="en-GB" sz="2000" dirty="0" smtClean="0">
              <a:latin typeface="Arial" charset="0"/>
            </a:endParaRPr>
          </a:p>
          <a:p>
            <a:r>
              <a:rPr lang="en-GB" sz="2000" dirty="0" smtClean="0">
                <a:latin typeface="Arial" charset="0"/>
              </a:rPr>
              <a:t>• 	How to read input from a potentiometer</a:t>
            </a:r>
          </a:p>
          <a:p>
            <a:endParaRPr lang="en-GB" sz="2000" dirty="0" smtClean="0">
              <a:latin typeface="Arial" charset="0"/>
            </a:endParaRPr>
          </a:p>
          <a:p>
            <a:r>
              <a:rPr lang="en-GB" sz="2000" dirty="0" smtClean="0">
                <a:latin typeface="Arial" charset="0"/>
              </a:rPr>
              <a:t>• 	What are the timers and prescalers</a:t>
            </a:r>
          </a:p>
          <a:p>
            <a:r>
              <a:rPr lang="en-GB" sz="2000" dirty="0" smtClean="0">
                <a:latin typeface="Arial" charset="0"/>
                <a:sym typeface="Wingdings" pitchFamily="2" charset="2"/>
              </a:rPr>
              <a:t>	</a:t>
            </a:r>
            <a:r>
              <a:rPr lang="en-GB" sz="2000" dirty="0" smtClean="0">
                <a:latin typeface="Arial" charset="0"/>
              </a:rPr>
              <a:t>How many timers are available in Atmega8</a:t>
            </a:r>
          </a:p>
          <a:p>
            <a:r>
              <a:rPr lang="en-GB" sz="2000" dirty="0" smtClean="0">
                <a:latin typeface="Arial" charset="0"/>
                <a:sym typeface="Wingdings" pitchFamily="2" charset="2"/>
              </a:rPr>
              <a:t>	</a:t>
            </a:r>
            <a:r>
              <a:rPr lang="en-GB" sz="2000" dirty="0" smtClean="0">
                <a:latin typeface="Arial" charset="0"/>
              </a:rPr>
              <a:t>What are the differences between timers</a:t>
            </a:r>
          </a:p>
          <a:p>
            <a:endParaRPr lang="en-GB" sz="2000" dirty="0" smtClean="0">
              <a:latin typeface="Arial" charset="0"/>
            </a:endParaRPr>
          </a:p>
          <a:p>
            <a:r>
              <a:rPr lang="en-GB" sz="2000" dirty="0" smtClean="0">
                <a:latin typeface="Arial" charset="0"/>
              </a:rPr>
              <a:t>• 	How to use interrupts</a:t>
            </a:r>
          </a:p>
          <a:p>
            <a:r>
              <a:rPr lang="en-GB" sz="2000" dirty="0" smtClean="0">
                <a:latin typeface="Arial" charset="0"/>
              </a:rPr>
              <a:t>	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</a:t>
            </a:r>
            <a:r>
              <a:rPr lang="en-GB" sz="2000" dirty="0" smtClean="0">
                <a:latin typeface="Arial" charset="0"/>
              </a:rPr>
              <a:t>Software interrupts (e.g. timers etc.)</a:t>
            </a:r>
          </a:p>
          <a:p>
            <a:r>
              <a:rPr lang="en-GB" sz="2000" dirty="0" smtClean="0">
                <a:latin typeface="Arial" charset="0"/>
              </a:rPr>
              <a:t>	</a:t>
            </a:r>
            <a:r>
              <a:rPr lang="en-GB" sz="2000" dirty="0" smtClean="0">
                <a:latin typeface="Arial" charset="0"/>
                <a:sym typeface="Wingdings" pitchFamily="2" charset="2"/>
              </a:rPr>
              <a:t>Hardware i</a:t>
            </a:r>
            <a:r>
              <a:rPr lang="en-GB" sz="2000" dirty="0" smtClean="0">
                <a:latin typeface="Arial" charset="0"/>
              </a:rPr>
              <a:t>nterrupts (e.g. pushbuttons etc.)</a:t>
            </a:r>
            <a:endParaRPr lang="en-GB" sz="2000" b="1" dirty="0" smtClean="0">
              <a:solidFill>
                <a:srgbClr val="FF0000"/>
              </a:solidFill>
              <a:latin typeface="Arial" charset="0"/>
            </a:endParaRPr>
          </a:p>
          <a:p>
            <a:endParaRPr lang="en-GB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8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2" y="3958550"/>
            <a:ext cx="7080614" cy="2889398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1089303"/>
            <a:ext cx="8834746" cy="513966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2000" b="0" dirty="0" smtClean="0">
                <a:latin typeface="Arial" charset="0"/>
                <a:ea typeface="ＭＳ Ｐゴシック"/>
                <a:cs typeface="Arial" charset="0"/>
              </a:rPr>
              <a:t>Lets find information on ADMUX register (see hint in the code template ADMUX |= …) in the datasheet. On the page 199 you can find this:</a:t>
            </a:r>
            <a:endParaRPr lang="en-GB" sz="2000" dirty="0" smtClean="0">
              <a:solidFill>
                <a:srgbClr val="FF0000"/>
              </a:solidFill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endParaRPr lang="en-GB" sz="2000" u="sng" dirty="0" smtClean="0">
              <a:solidFill>
                <a:srgbClr val="FF0000"/>
              </a:solidFill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endParaRPr lang="en-GB" sz="2000" b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endParaRPr lang="en-GB" sz="2000" b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endParaRPr lang="en-GB" sz="20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dirty="0" smtClean="0">
                <a:cs typeface="ＭＳ Ｐゴシック"/>
              </a:rPr>
              <a:t>Prof. Dr.-Ing. Ivan Volosyak</a:t>
            </a:r>
          </a:p>
        </p:txBody>
      </p:sp>
      <p:sp>
        <p:nvSpPr>
          <p:cNvPr id="10" name="Стрелка вправо 9"/>
          <p:cNvSpPr/>
          <p:nvPr/>
        </p:nvSpPr>
        <p:spPr>
          <a:xfrm rot="10381806">
            <a:off x="6566473" y="4993274"/>
            <a:ext cx="1093482" cy="3151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7702" y="5104167"/>
            <a:ext cx="5832810" cy="37974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67" y="2178778"/>
            <a:ext cx="9450535" cy="1235896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23936" y="252141"/>
            <a:ext cx="9072562" cy="51603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Analog Input – selection of ADC channel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13" name="Стрелка вправо 9"/>
          <p:cNvSpPr/>
          <p:nvPr/>
        </p:nvSpPr>
        <p:spPr>
          <a:xfrm rot="14814211">
            <a:off x="7870305" y="3777247"/>
            <a:ext cx="939161" cy="3151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Прямоугольник 5"/>
          <p:cNvSpPr/>
          <p:nvPr/>
        </p:nvSpPr>
        <p:spPr>
          <a:xfrm>
            <a:off x="6030912" y="2513762"/>
            <a:ext cx="3254809" cy="90091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feld 14"/>
          <p:cNvSpPr txBox="1"/>
          <p:nvPr/>
        </p:nvSpPr>
        <p:spPr>
          <a:xfrm>
            <a:off x="7664570" y="4442447"/>
            <a:ext cx="24223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rial" charset="0"/>
              </a:rPr>
              <a:t>Please note that these MUX bits are basically a binary representation of the ADC channel</a:t>
            </a:r>
            <a:endParaRPr lang="en-GB" sz="2000" dirty="0"/>
          </a:p>
        </p:txBody>
      </p:sp>
      <p:sp>
        <p:nvSpPr>
          <p:cNvPr id="16" name="Untertitel 2"/>
          <p:cNvSpPr txBox="1">
            <a:spLocks/>
          </p:cNvSpPr>
          <p:nvPr/>
        </p:nvSpPr>
        <p:spPr bwMode="auto">
          <a:xfrm>
            <a:off x="526166" y="6372991"/>
            <a:ext cx="6890476" cy="74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503238" rtl="0" eaLnBrk="0" fontAlgn="base" hangingPunct="0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2200" b="1" kern="1200" cap="none" spc="10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defRPr>
            </a:lvl1pPr>
            <a:lvl2pPr marL="504017" indent="0" algn="ctr" defTabSz="50323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pitchFamily="-112" charset="-128"/>
                <a:cs typeface="Arial"/>
              </a:defRPr>
            </a:lvl2pPr>
            <a:lvl3pPr marL="1008035" indent="0" algn="ctr" defTabSz="50323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pitchFamily="-112" charset="-128"/>
                <a:cs typeface="Arial"/>
              </a:defRPr>
            </a:lvl3pPr>
            <a:lvl4pPr marL="1512052" indent="0" algn="ctr" defTabSz="50323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pitchFamily="-112" charset="-128"/>
                <a:cs typeface="Arial"/>
              </a:defRPr>
            </a:lvl4pPr>
            <a:lvl5pPr marL="2016069" indent="0" algn="ctr" defTabSz="50323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pitchFamily="-112" charset="-128"/>
                <a:cs typeface="Arial"/>
              </a:defRPr>
            </a:lvl5pPr>
            <a:lvl6pPr marL="2520086" indent="0" algn="ctr" defTabSz="504017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24104" indent="0" algn="ctr" defTabSz="504017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28121" indent="0" algn="ctr" defTabSz="504017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32138" indent="0" algn="ctr" defTabSz="504017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GB" sz="2000" b="0" dirty="0" smtClean="0">
                <a:solidFill>
                  <a:schemeClr val="tx1"/>
                </a:solidFill>
                <a:latin typeface="Arial" charset="0"/>
                <a:ea typeface="ＭＳ Ｐゴシック"/>
                <a:cs typeface="Arial" charset="0"/>
              </a:rPr>
              <a:t>Remember, we set a bit in a register using standard syntax </a:t>
            </a:r>
          </a:p>
          <a:p>
            <a:pPr>
              <a:spcBef>
                <a:spcPct val="0"/>
              </a:spcBef>
              <a:defRPr/>
            </a:pPr>
            <a:r>
              <a:rPr lang="en-GB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REG_NAME |= (1 &lt;&lt; BIT_NAME);</a:t>
            </a:r>
          </a:p>
          <a:p>
            <a:pPr>
              <a:spcBef>
                <a:spcPct val="0"/>
              </a:spcBef>
              <a:defRPr/>
            </a:pPr>
            <a:endParaRPr lang="en-GB" sz="2000" u="sng" dirty="0" smtClean="0">
              <a:solidFill>
                <a:srgbClr val="FF0000"/>
              </a:solidFill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endParaRPr lang="en-GB" sz="2000" b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endParaRPr lang="en-GB" sz="2000" dirty="0">
              <a:latin typeface="Arial" charset="0"/>
              <a:ea typeface="ＭＳ Ｐゴシック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60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496888" y="411114"/>
            <a:ext cx="9072562" cy="631874"/>
          </a:xfrm>
        </p:spPr>
        <p:txBody>
          <a:bodyPr/>
          <a:lstStyle/>
          <a:p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Using LCD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6888" y="1388330"/>
            <a:ext cx="9072561" cy="51250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LCD can be very useful for debugging</a:t>
            </a: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and reading any sensor values. Luckily,</a:t>
            </a: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there are libraries you can use, which </a:t>
            </a: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makes using LCD easy.</a:t>
            </a:r>
          </a:p>
          <a:p>
            <a:pPr>
              <a:spcBef>
                <a:spcPct val="0"/>
              </a:spcBef>
              <a:defRPr/>
            </a:pPr>
            <a:endParaRPr lang="en-GB" b="0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Place files </a:t>
            </a:r>
            <a:r>
              <a:rPr lang="en-GB" b="0" noProof="0" dirty="0" err="1" smtClean="0">
                <a:latin typeface="Arial" charset="0"/>
                <a:ea typeface="ＭＳ Ｐゴシック"/>
                <a:cs typeface="Arial" charset="0"/>
              </a:rPr>
              <a:t>lcd.c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 and </a:t>
            </a:r>
            <a:r>
              <a:rPr lang="en-GB" b="0" noProof="0" dirty="0" err="1" smtClean="0">
                <a:latin typeface="Arial" charset="0"/>
                <a:ea typeface="ＭＳ Ｐゴシック"/>
                <a:cs typeface="Arial" charset="0"/>
              </a:rPr>
              <a:t>lcd.h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 in your working folder.</a:t>
            </a: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In the code: add </a:t>
            </a:r>
          </a:p>
          <a:p>
            <a:pPr>
              <a:spcBef>
                <a:spcPct val="0"/>
              </a:spcBef>
              <a:defRPr/>
            </a:pPr>
            <a:endParaRPr lang="en-GB" b="0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#include "</a:t>
            </a:r>
            <a:r>
              <a:rPr lang="en-GB" b="0" noProof="0" dirty="0" err="1" smtClean="0">
                <a:latin typeface="Arial" charset="0"/>
                <a:ea typeface="ＭＳ Ｐゴシック"/>
                <a:cs typeface="Arial" charset="0"/>
              </a:rPr>
              <a:t>lcd.h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“</a:t>
            </a:r>
          </a:p>
          <a:p>
            <a:pPr>
              <a:spcBef>
                <a:spcPct val="0"/>
              </a:spcBef>
              <a:defRPr/>
            </a:pPr>
            <a:endParaRPr lang="en-GB" b="0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It is easiest to print strings on LCD. In C language it means an array of characters.</a:t>
            </a:r>
          </a:p>
          <a:p>
            <a:pPr>
              <a:spcBef>
                <a:spcPct val="0"/>
              </a:spcBef>
              <a:defRPr/>
            </a:pPr>
            <a:endParaRPr lang="de-DE" b="0" dirty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de-DE" noProof="0" dirty="0" smtClean="0">
                <a:solidFill>
                  <a:srgbClr val="C00000"/>
                </a:solidFill>
                <a:latin typeface="Arial" charset="0"/>
                <a:ea typeface="ＭＳ Ｐゴシック"/>
                <a:cs typeface="Arial" charset="0"/>
              </a:rPr>
              <a:t>IMPORTANT:</a:t>
            </a:r>
            <a:r>
              <a:rPr lang="de-DE" b="0" noProof="0" dirty="0" smtClean="0">
                <a:solidFill>
                  <a:srgbClr val="C00000"/>
                </a:solidFill>
                <a:latin typeface="Arial" charset="0"/>
                <a:ea typeface="ＭＳ Ｐゴシック"/>
                <a:cs typeface="Arial" charset="0"/>
              </a:rPr>
              <a:t> YOU HAVE TO DISCONNECT THE LCD IF YOU ARE USING INTERRUPTS (NEXT LABORATORY EXPERIMENT!!!)</a:t>
            </a:r>
            <a:endParaRPr lang="en-GB" b="0" noProof="0" dirty="0" smtClean="0">
              <a:solidFill>
                <a:srgbClr val="C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/>
              <a:t>Prof. Dr.-Ing. Ivan Volosyak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13" y="411114"/>
            <a:ext cx="33337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496888" y="411114"/>
            <a:ext cx="9072562" cy="631874"/>
          </a:xfrm>
        </p:spPr>
        <p:txBody>
          <a:bodyPr/>
          <a:lstStyle/>
          <a:p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Using LCD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6888" y="1388330"/>
            <a:ext cx="9072561" cy="512501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A good way to form a string you need is </a:t>
            </a:r>
            <a:r>
              <a:rPr lang="en-GB" b="0" noProof="0" dirty="0" err="1" smtClean="0"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sprintf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 command.</a:t>
            </a: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It has usual </a:t>
            </a:r>
            <a:r>
              <a:rPr lang="en-GB" b="0" noProof="0" dirty="0" err="1" smtClean="0"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printf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 syntax, however, the output goes to a char array.</a:t>
            </a: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Example:</a:t>
            </a:r>
          </a:p>
          <a:p>
            <a:pPr>
              <a:spcBef>
                <a:spcPct val="0"/>
              </a:spcBef>
              <a:defRPr/>
            </a:pPr>
            <a:endParaRPr lang="en-GB" b="0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char </a:t>
            </a:r>
            <a:r>
              <a:rPr lang="en-GB" b="0" noProof="0" dirty="0" err="1" smtClean="0">
                <a:solidFill>
                  <a:srgbClr val="0070C0"/>
                </a:solidFill>
                <a:latin typeface="Arial" charset="0"/>
                <a:ea typeface="ＭＳ Ｐゴシック"/>
                <a:cs typeface="Arial" charset="0"/>
              </a:rPr>
              <a:t>str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[16];</a:t>
            </a:r>
          </a:p>
          <a:p>
            <a:pPr>
              <a:spcBef>
                <a:spcPct val="0"/>
              </a:spcBef>
              <a:defRPr/>
            </a:pPr>
            <a:r>
              <a:rPr lang="en-GB" b="0" noProof="0" dirty="0" err="1" smtClean="0">
                <a:latin typeface="Arial" charset="0"/>
                <a:ea typeface="ＭＳ Ｐゴシック"/>
                <a:cs typeface="Arial" charset="0"/>
              </a:rPr>
              <a:t>sprintf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(</a:t>
            </a:r>
            <a:r>
              <a:rPr lang="en-GB" b="0" noProof="0" dirty="0" err="1" smtClean="0">
                <a:solidFill>
                  <a:srgbClr val="0070C0"/>
                </a:solidFill>
                <a:latin typeface="Arial" charset="0"/>
                <a:ea typeface="ＭＳ Ｐゴシック"/>
                <a:cs typeface="Arial" charset="0"/>
              </a:rPr>
              <a:t>str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, "v: </a:t>
            </a:r>
            <a:r>
              <a:rPr lang="en-GB" b="0" noProof="0" dirty="0" smtClean="0">
                <a:solidFill>
                  <a:srgbClr val="FF0000"/>
                </a:solidFill>
                <a:latin typeface="Arial" charset="0"/>
                <a:ea typeface="ＭＳ Ｐゴシック"/>
                <a:cs typeface="Arial" charset="0"/>
              </a:rPr>
              <a:t>%d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; r: </a:t>
            </a:r>
            <a:r>
              <a:rPr lang="en-GB" b="0" noProof="0" dirty="0" smtClean="0">
                <a:solidFill>
                  <a:srgbClr val="FF0000"/>
                </a:solidFill>
                <a:latin typeface="Arial" charset="0"/>
                <a:ea typeface="ＭＳ Ｐゴシック"/>
                <a:cs typeface="Arial" charset="0"/>
              </a:rPr>
              <a:t>%d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", </a:t>
            </a:r>
            <a:r>
              <a:rPr lang="en-GB" b="0" noProof="0" dirty="0" smtClean="0">
                <a:solidFill>
                  <a:srgbClr val="00B050"/>
                </a:solidFill>
                <a:latin typeface="Arial" charset="0"/>
                <a:ea typeface="ＭＳ Ｐゴシック"/>
                <a:cs typeface="Arial" charset="0"/>
              </a:rPr>
              <a:t>OCR1A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, </a:t>
            </a:r>
            <a:r>
              <a:rPr lang="en-GB" b="0" noProof="0" dirty="0" err="1" smtClean="0">
                <a:solidFill>
                  <a:srgbClr val="00B050"/>
                </a:solidFill>
                <a:latin typeface="Arial" charset="0"/>
                <a:ea typeface="ＭＳ Ｐゴシック"/>
                <a:cs typeface="Arial" charset="0"/>
              </a:rPr>
              <a:t>defVal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);	</a:t>
            </a:r>
          </a:p>
          <a:p>
            <a:pPr>
              <a:spcBef>
                <a:spcPct val="0"/>
              </a:spcBef>
              <a:defRPr/>
            </a:pPr>
            <a:endParaRPr lang="en-GB" b="0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Only what is in the “ “ will be put in the string. However, </a:t>
            </a:r>
            <a:r>
              <a:rPr lang="en-GB" b="0" noProof="0" dirty="0" smtClean="0">
                <a:solidFill>
                  <a:srgbClr val="FF0000"/>
                </a:solidFill>
                <a:latin typeface="Arial" charset="0"/>
                <a:ea typeface="ＭＳ Ｐゴシック"/>
                <a:cs typeface="Arial" charset="0"/>
              </a:rPr>
              <a:t>%d </a:t>
            </a:r>
            <a:r>
              <a:rPr lang="en-GB" b="0" noProof="0" dirty="0" smtClean="0">
                <a:solidFill>
                  <a:schemeClr val="tx1"/>
                </a:solidFill>
                <a:latin typeface="Arial" charset="0"/>
                <a:ea typeface="ＭＳ Ｐゴシック"/>
                <a:cs typeface="Arial" charset="0"/>
              </a:rPr>
              <a:t>is a placeholder, so two of them will be replaced by the values of variables </a:t>
            </a:r>
            <a:r>
              <a:rPr lang="en-GB" b="0" noProof="0" dirty="0" smtClean="0">
                <a:solidFill>
                  <a:srgbClr val="00B050"/>
                </a:solidFill>
                <a:latin typeface="Arial" charset="0"/>
                <a:ea typeface="ＭＳ Ｐゴシック"/>
                <a:cs typeface="Arial" charset="0"/>
              </a:rPr>
              <a:t>OCR1A</a:t>
            </a:r>
            <a:r>
              <a:rPr lang="en-GB" b="0" noProof="0" dirty="0" smtClean="0">
                <a:solidFill>
                  <a:schemeClr val="tx1"/>
                </a:solidFill>
                <a:latin typeface="Arial" charset="0"/>
                <a:ea typeface="ＭＳ Ｐゴシック"/>
                <a:cs typeface="Arial" charset="0"/>
              </a:rPr>
              <a:t>, </a:t>
            </a:r>
            <a:r>
              <a:rPr lang="en-GB" b="0" noProof="0" dirty="0" err="1" smtClean="0">
                <a:solidFill>
                  <a:srgbClr val="00B050"/>
                </a:solidFill>
                <a:latin typeface="Arial" charset="0"/>
                <a:ea typeface="ＭＳ Ｐゴシック"/>
                <a:cs typeface="Arial" charset="0"/>
              </a:rPr>
              <a:t>defVal</a:t>
            </a:r>
            <a:r>
              <a:rPr lang="en-GB" b="0" noProof="0" dirty="0" smtClean="0">
                <a:solidFill>
                  <a:schemeClr val="tx1"/>
                </a:solidFill>
                <a:latin typeface="Arial" charset="0"/>
                <a:ea typeface="ＭＳ Ｐゴシック"/>
                <a:cs typeface="Arial" charset="0"/>
              </a:rPr>
              <a:t>. The result will be put in </a:t>
            </a:r>
            <a:r>
              <a:rPr lang="en-GB" b="0" noProof="0" dirty="0" smtClean="0">
                <a:solidFill>
                  <a:srgbClr val="0070C0"/>
                </a:solidFill>
                <a:latin typeface="Arial" charset="0"/>
                <a:ea typeface="ＭＳ Ｐゴシック"/>
                <a:cs typeface="Arial" charset="0"/>
              </a:rPr>
              <a:t>str</a:t>
            </a:r>
            <a:r>
              <a:rPr lang="en-GB" b="0" noProof="0" dirty="0" smtClean="0">
                <a:solidFill>
                  <a:schemeClr val="tx1"/>
                </a:solidFill>
                <a:latin typeface="Arial" charset="0"/>
                <a:ea typeface="ＭＳ Ｐゴシック"/>
                <a:cs typeface="Arial" charset="0"/>
              </a:rPr>
              <a:t>.</a:t>
            </a:r>
            <a:br>
              <a:rPr lang="en-GB" b="0" noProof="0" dirty="0" smtClean="0">
                <a:solidFill>
                  <a:schemeClr val="tx1"/>
                </a:solidFill>
                <a:latin typeface="Arial" charset="0"/>
                <a:ea typeface="ＭＳ Ｐゴシック"/>
                <a:cs typeface="Arial" charset="0"/>
              </a:rPr>
            </a:br>
            <a:endParaRPr lang="en-GB" b="0" noProof="0" dirty="0" smtClean="0">
              <a:solidFill>
                <a:schemeClr val="tx1"/>
              </a:solidFill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de-DE" dirty="0" smtClean="0">
                <a:solidFill>
                  <a:srgbClr val="C00000"/>
                </a:solidFill>
                <a:latin typeface="Arial" charset="0"/>
                <a:ea typeface="ＭＳ Ｐゴシック"/>
                <a:cs typeface="Arial" charset="0"/>
              </a:rPr>
              <a:t>IMPORTANT</a:t>
            </a:r>
            <a:r>
              <a:rPr lang="de-DE" dirty="0">
                <a:solidFill>
                  <a:srgbClr val="C00000"/>
                </a:solidFill>
                <a:latin typeface="Arial" charset="0"/>
                <a:ea typeface="ＭＳ Ｐゴシック"/>
                <a:cs typeface="Arial" charset="0"/>
              </a:rPr>
              <a:t>:</a:t>
            </a:r>
            <a:r>
              <a:rPr lang="de-DE" b="0" dirty="0">
                <a:solidFill>
                  <a:srgbClr val="C00000"/>
                </a:solidFill>
                <a:latin typeface="Arial" charset="0"/>
                <a:ea typeface="ＭＳ Ｐゴシック"/>
                <a:cs typeface="Arial" charset="0"/>
              </a:rPr>
              <a:t> YOU HAVE TO </a:t>
            </a:r>
            <a:r>
              <a:rPr lang="de-DE" b="0" dirty="0" smtClean="0">
                <a:solidFill>
                  <a:srgbClr val="C00000"/>
                </a:solidFill>
                <a:latin typeface="Arial" charset="0"/>
                <a:ea typeface="ＭＳ Ｐゴシック"/>
                <a:cs typeface="Arial" charset="0"/>
              </a:rPr>
              <a:t>ENSURE THAT THE LENGTH OF THE RESULTING STRING DO NOT EXCEED 16 CHARACTERS!!!</a:t>
            </a:r>
            <a:endParaRPr lang="en-GB" b="0" dirty="0">
              <a:solidFill>
                <a:srgbClr val="C00000"/>
              </a:solidFill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endParaRPr lang="en-GB" b="0" noProof="0" dirty="0" smtClean="0">
              <a:solidFill>
                <a:schemeClr val="tx1"/>
              </a:solidFill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endParaRPr lang="en-GB" b="0" noProof="0" dirty="0" smtClean="0">
              <a:solidFill>
                <a:schemeClr val="tx1"/>
              </a:solidFill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solidFill>
                  <a:schemeClr val="tx1"/>
                </a:solidFill>
                <a:latin typeface="Arial" charset="0"/>
                <a:ea typeface="ＭＳ Ｐゴシック"/>
                <a:cs typeface="Arial" charset="0"/>
              </a:rPr>
              <a:t>There are more placeholders for other variables, including strings, so you can for example insert a name of a person in a predefined text.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		</a:t>
            </a: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/>
              <a:t>Prof. Dr.-Ing. Ivan Volosyak</a:t>
            </a:r>
          </a:p>
        </p:txBody>
      </p:sp>
    </p:spTree>
    <p:extLst>
      <p:ext uri="{BB962C8B-B14F-4D97-AF65-F5344CB8AC3E}">
        <p14:creationId xmlns:p14="http://schemas.microsoft.com/office/powerpoint/2010/main" val="29655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496888" y="411114"/>
            <a:ext cx="9072562" cy="631874"/>
          </a:xfrm>
        </p:spPr>
        <p:txBody>
          <a:bodyPr/>
          <a:lstStyle/>
          <a:p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Using LCD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6888" y="1388330"/>
            <a:ext cx="9072561" cy="51250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So you have the string you want to print. What’s next?</a:t>
            </a:r>
          </a:p>
          <a:p>
            <a:pPr>
              <a:spcBef>
                <a:spcPct val="0"/>
              </a:spcBef>
              <a:defRPr/>
            </a:pPr>
            <a:endParaRPr lang="en-GB" b="0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b="0" noProof="0" dirty="0" err="1" smtClean="0">
                <a:latin typeface="Arial" charset="0"/>
                <a:ea typeface="ＭＳ Ｐゴシック"/>
                <a:cs typeface="Arial" charset="0"/>
              </a:rPr>
              <a:t>lcd_clear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();</a:t>
            </a:r>
            <a:r>
              <a:rPr lang="en-GB" b="0" i="1" noProof="0" dirty="0" smtClean="0">
                <a:latin typeface="Arial" charset="0"/>
                <a:ea typeface="ＭＳ Ｐゴシック"/>
                <a:cs typeface="Arial" charset="0"/>
              </a:rPr>
              <a:t>		//remove all previous info from LCD</a:t>
            </a:r>
          </a:p>
          <a:p>
            <a:pPr>
              <a:spcBef>
                <a:spcPct val="0"/>
              </a:spcBef>
              <a:defRPr/>
            </a:pPr>
            <a:r>
              <a:rPr lang="en-GB" b="0" noProof="0" dirty="0" err="1" smtClean="0">
                <a:latin typeface="Arial" charset="0"/>
                <a:ea typeface="ＭＳ Ｐゴシック"/>
                <a:cs typeface="Arial" charset="0"/>
              </a:rPr>
              <a:t>lcd_string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(</a:t>
            </a:r>
            <a:r>
              <a:rPr lang="en-GB" b="0" noProof="0" dirty="0" err="1" smtClean="0">
                <a:solidFill>
                  <a:srgbClr val="0070C0"/>
                </a:solidFill>
                <a:latin typeface="Arial" charset="0"/>
                <a:ea typeface="ＭＳ Ｐゴシック"/>
                <a:cs typeface="Arial" charset="0"/>
              </a:rPr>
              <a:t>str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);   </a:t>
            </a:r>
            <a:r>
              <a:rPr lang="en-GB" b="0" i="1" noProof="0" dirty="0" smtClean="0">
                <a:latin typeface="Arial" charset="0"/>
                <a:ea typeface="ＭＳ Ｐゴシック"/>
                <a:cs typeface="Arial" charset="0"/>
              </a:rPr>
              <a:t>//print the string “</a:t>
            </a:r>
            <a:r>
              <a:rPr lang="en-GB" b="0" i="1" noProof="0" dirty="0" err="1" smtClean="0">
                <a:solidFill>
                  <a:srgbClr val="0070C0"/>
                </a:solidFill>
                <a:latin typeface="Arial" charset="0"/>
                <a:ea typeface="ＭＳ Ｐゴシック"/>
                <a:cs typeface="Arial" charset="0"/>
              </a:rPr>
              <a:t>str</a:t>
            </a:r>
            <a:r>
              <a:rPr lang="en-GB" b="0" i="1" noProof="0" dirty="0" smtClean="0">
                <a:latin typeface="Arial" charset="0"/>
                <a:ea typeface="ＭＳ Ｐゴシック"/>
                <a:cs typeface="Arial" charset="0"/>
              </a:rPr>
              <a:t>”</a:t>
            </a:r>
          </a:p>
          <a:p>
            <a:pPr>
              <a:spcBef>
                <a:spcPct val="0"/>
              </a:spcBef>
              <a:defRPr/>
            </a:pPr>
            <a:endParaRPr lang="en-GB" b="0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And if you want to use both lines of the LCD display:</a:t>
            </a:r>
          </a:p>
          <a:p>
            <a:pPr>
              <a:spcBef>
                <a:spcPct val="0"/>
              </a:spcBef>
              <a:defRPr/>
            </a:pPr>
            <a:endParaRPr lang="en-GB" b="0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b="0" noProof="0" dirty="0" err="1" smtClean="0">
                <a:latin typeface="Arial" charset="0"/>
                <a:ea typeface="ＭＳ Ｐゴシック"/>
                <a:cs typeface="Arial" charset="0"/>
              </a:rPr>
              <a:t>lcd_setcursor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( uint8_t x, uint8_t y ); //experiment with it if you are interested.</a:t>
            </a:r>
          </a:p>
          <a:p>
            <a:pPr>
              <a:spcBef>
                <a:spcPct val="0"/>
              </a:spcBef>
              <a:defRPr/>
            </a:pPr>
            <a:endParaRPr lang="de-DE" b="0" dirty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de-DE" b="0" noProof="0" dirty="0" err="1" smtClean="0">
                <a:latin typeface="Arial" charset="0"/>
                <a:ea typeface="ＭＳ Ｐゴシック"/>
                <a:cs typeface="Arial" charset="0"/>
              </a:rPr>
              <a:t>Don‘t</a:t>
            </a:r>
            <a:r>
              <a:rPr lang="de-DE" b="0" noProof="0" dirty="0" smtClean="0">
                <a:latin typeface="Arial" charset="0"/>
                <a:ea typeface="ＭＳ Ｐゴシック"/>
                <a:cs typeface="Arial" charset="0"/>
              </a:rPr>
              <a:t> </a:t>
            </a:r>
            <a:r>
              <a:rPr lang="de-DE" b="0" noProof="0" dirty="0" err="1" smtClean="0">
                <a:latin typeface="Arial" charset="0"/>
                <a:ea typeface="ＭＳ Ｐゴシック"/>
                <a:cs typeface="Arial" charset="0"/>
              </a:rPr>
              <a:t>forget</a:t>
            </a:r>
            <a:r>
              <a:rPr lang="de-DE" b="0" noProof="0" dirty="0" smtClean="0">
                <a:latin typeface="Arial" charset="0"/>
                <a:ea typeface="ＭＳ Ｐゴシック"/>
                <a:cs typeface="Arial" charset="0"/>
              </a:rPr>
              <a:t> </a:t>
            </a:r>
            <a:r>
              <a:rPr lang="de-DE" b="0" noProof="0" dirty="0" err="1" smtClean="0">
                <a:latin typeface="Arial" charset="0"/>
                <a:ea typeface="ＭＳ Ｐゴシック"/>
                <a:cs typeface="Arial" charset="0"/>
              </a:rPr>
              <a:t>that</a:t>
            </a:r>
            <a:r>
              <a:rPr lang="de-DE" b="0" noProof="0" dirty="0" smtClean="0">
                <a:latin typeface="Arial" charset="0"/>
                <a:ea typeface="ＭＳ Ｐゴシック"/>
                <a:cs typeface="Arial" charset="0"/>
              </a:rPr>
              <a:t> </a:t>
            </a:r>
            <a:r>
              <a:rPr lang="de-DE" b="0" noProof="0" dirty="0" err="1" smtClean="0">
                <a:latin typeface="Arial" charset="0"/>
                <a:ea typeface="ＭＳ Ｐゴシック"/>
                <a:cs typeface="Arial" charset="0"/>
              </a:rPr>
              <a:t>you</a:t>
            </a:r>
            <a:r>
              <a:rPr lang="de-DE" b="0" noProof="0" dirty="0" smtClean="0">
                <a:latin typeface="Arial" charset="0"/>
                <a:ea typeface="ＭＳ Ｐゴシック"/>
                <a:cs typeface="Arial" charset="0"/>
              </a:rPr>
              <a:t> will </a:t>
            </a:r>
            <a:r>
              <a:rPr lang="de-DE" b="0" noProof="0" dirty="0" err="1" smtClean="0">
                <a:latin typeface="Arial" charset="0"/>
                <a:ea typeface="ＭＳ Ｐゴシック"/>
                <a:cs typeface="Arial" charset="0"/>
              </a:rPr>
              <a:t>need</a:t>
            </a:r>
            <a:r>
              <a:rPr lang="de-DE" b="0" noProof="0" dirty="0" smtClean="0">
                <a:latin typeface="Arial" charset="0"/>
                <a:ea typeface="ＭＳ Ｐゴシック"/>
                <a:cs typeface="Arial" charset="0"/>
              </a:rPr>
              <a:t> </a:t>
            </a:r>
            <a:r>
              <a:rPr lang="de-DE" b="0" noProof="0" dirty="0" err="1" smtClean="0">
                <a:latin typeface="Arial" charset="0"/>
                <a:ea typeface="ＭＳ Ｐゴシック"/>
                <a:cs typeface="Arial" charset="0"/>
              </a:rPr>
              <a:t>four</a:t>
            </a:r>
            <a:r>
              <a:rPr lang="de-DE" b="0" noProof="0" dirty="0" smtClean="0">
                <a:latin typeface="Arial" charset="0"/>
                <a:ea typeface="ＭＳ Ｐゴシック"/>
                <a:cs typeface="Arial" charset="0"/>
              </a:rPr>
              <a:t> </a:t>
            </a:r>
            <a:r>
              <a:rPr lang="de-DE" b="0" noProof="0" dirty="0" err="1" smtClean="0">
                <a:latin typeface="Arial" charset="0"/>
                <a:ea typeface="ＭＳ Ｐゴシック"/>
                <a:cs typeface="Arial" charset="0"/>
              </a:rPr>
              <a:t>lines</a:t>
            </a:r>
            <a:r>
              <a:rPr lang="de-DE" b="0" noProof="0" dirty="0" smtClean="0">
                <a:latin typeface="Arial" charset="0"/>
                <a:ea typeface="ＭＳ Ｐゴシック"/>
                <a:cs typeface="Arial" charset="0"/>
              </a:rPr>
              <a:t> in this </a:t>
            </a:r>
            <a:r>
              <a:rPr lang="de-DE" b="0" noProof="0" dirty="0" err="1" smtClean="0">
                <a:latin typeface="Arial" charset="0"/>
                <a:ea typeface="ＭＳ Ｐゴシック"/>
                <a:cs typeface="Arial" charset="0"/>
              </a:rPr>
              <a:t>case</a:t>
            </a:r>
            <a:r>
              <a:rPr lang="de-DE" b="0" noProof="0" dirty="0" smtClean="0">
                <a:latin typeface="Arial" charset="0"/>
                <a:ea typeface="ＭＳ Ｐゴシック"/>
                <a:cs typeface="Arial" charset="0"/>
              </a:rPr>
              <a:t>, e.g.</a:t>
            </a:r>
          </a:p>
          <a:p>
            <a:pPr>
              <a:spcBef>
                <a:spcPct val="0"/>
              </a:spcBef>
              <a:defRPr/>
            </a:pPr>
            <a:r>
              <a:rPr lang="en-GB" b="0" dirty="0" err="1" smtClean="0">
                <a:latin typeface="Arial" charset="0"/>
                <a:ea typeface="ＭＳ Ｐゴシック"/>
                <a:cs typeface="Arial" charset="0"/>
              </a:rPr>
              <a:t>lcd_setcursor</a:t>
            </a:r>
            <a:r>
              <a:rPr lang="en-GB" b="0" dirty="0" smtClean="0">
                <a:latin typeface="Arial" charset="0"/>
                <a:ea typeface="ＭＳ Ｐゴシック"/>
                <a:cs typeface="Arial" charset="0"/>
              </a:rPr>
              <a:t>(x1,y1);</a:t>
            </a:r>
          </a:p>
          <a:p>
            <a:pPr>
              <a:spcBef>
                <a:spcPct val="0"/>
              </a:spcBef>
              <a:defRPr/>
            </a:pPr>
            <a:r>
              <a:rPr lang="en-GB" b="0" dirty="0" err="1" smtClean="0">
                <a:latin typeface="Arial" charset="0"/>
                <a:ea typeface="ＭＳ Ｐゴシック"/>
                <a:cs typeface="Arial" charset="0"/>
              </a:rPr>
              <a:t>lcd_string</a:t>
            </a:r>
            <a:r>
              <a:rPr lang="en-GB" b="0" dirty="0" smtClean="0">
                <a:latin typeface="Arial" charset="0"/>
                <a:ea typeface="ＭＳ Ｐゴシック"/>
                <a:cs typeface="Arial" charset="0"/>
              </a:rPr>
              <a:t>(</a:t>
            </a:r>
            <a:r>
              <a:rPr lang="en-GB" b="0" dirty="0" smtClean="0">
                <a:solidFill>
                  <a:srgbClr val="0070C0"/>
                </a:solidFill>
                <a:latin typeface="Arial" charset="0"/>
                <a:ea typeface="ＭＳ Ｐゴシック"/>
                <a:cs typeface="Arial" charset="0"/>
              </a:rPr>
              <a:t>str1</a:t>
            </a:r>
            <a:r>
              <a:rPr lang="en-GB" b="0" dirty="0" smtClean="0">
                <a:latin typeface="Arial" charset="0"/>
                <a:ea typeface="ＭＳ Ｐゴシック"/>
                <a:cs typeface="Arial" charset="0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GB" b="0" dirty="0" err="1" smtClean="0">
                <a:latin typeface="Arial" charset="0"/>
                <a:ea typeface="ＭＳ Ｐゴシック"/>
                <a:cs typeface="Arial" charset="0"/>
              </a:rPr>
              <a:t>lcd_setcursor</a:t>
            </a:r>
            <a:r>
              <a:rPr lang="en-GB" b="0" dirty="0" smtClean="0">
                <a:latin typeface="Arial" charset="0"/>
                <a:ea typeface="ＭＳ Ｐゴシック"/>
                <a:cs typeface="Arial" charset="0"/>
              </a:rPr>
              <a:t>(x2,y2);</a:t>
            </a:r>
          </a:p>
          <a:p>
            <a:pPr>
              <a:spcBef>
                <a:spcPct val="0"/>
              </a:spcBef>
              <a:defRPr/>
            </a:pPr>
            <a:r>
              <a:rPr lang="en-GB" b="0" dirty="0" err="1" smtClean="0">
                <a:latin typeface="Arial" charset="0"/>
                <a:ea typeface="ＭＳ Ｐゴシック"/>
                <a:cs typeface="Arial" charset="0"/>
              </a:rPr>
              <a:t>lcd_string</a:t>
            </a:r>
            <a:r>
              <a:rPr lang="en-GB" b="0" dirty="0" smtClean="0">
                <a:latin typeface="Arial" charset="0"/>
                <a:ea typeface="ＭＳ Ｐゴシック"/>
                <a:cs typeface="Arial" charset="0"/>
              </a:rPr>
              <a:t>(</a:t>
            </a:r>
            <a:r>
              <a:rPr lang="en-GB" b="0" dirty="0" smtClean="0">
                <a:solidFill>
                  <a:srgbClr val="0070C0"/>
                </a:solidFill>
                <a:latin typeface="Arial" charset="0"/>
                <a:ea typeface="ＭＳ Ｐゴシック"/>
                <a:cs typeface="Arial" charset="0"/>
              </a:rPr>
              <a:t>str2</a:t>
            </a:r>
            <a:r>
              <a:rPr lang="en-GB" b="0" dirty="0" smtClean="0">
                <a:latin typeface="Arial" charset="0"/>
                <a:ea typeface="ＭＳ Ｐゴシック"/>
                <a:cs typeface="Arial" charset="0"/>
              </a:rPr>
              <a:t>);</a:t>
            </a:r>
            <a:endParaRPr lang="en-GB" b="0" noProof="0" dirty="0" smtClean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/>
              <a:t>Prof. Dr.-Ing. Ivan Volosyak</a:t>
            </a:r>
          </a:p>
        </p:txBody>
      </p:sp>
    </p:spTree>
    <p:extLst>
      <p:ext uri="{BB962C8B-B14F-4D97-AF65-F5344CB8AC3E}">
        <p14:creationId xmlns:p14="http://schemas.microsoft.com/office/powerpoint/2010/main" val="21042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496888" y="411114"/>
            <a:ext cx="9072562" cy="631874"/>
          </a:xfrm>
        </p:spPr>
        <p:txBody>
          <a:bodyPr/>
          <a:lstStyle/>
          <a:p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ADC initialization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6888" y="1388330"/>
            <a:ext cx="9072561" cy="51250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ADC has many properties, which can be configured, so starting it will take a bit more then one line of code.</a:t>
            </a:r>
          </a:p>
          <a:p>
            <a:pPr>
              <a:spcBef>
                <a:spcPct val="0"/>
              </a:spcBef>
              <a:defRPr/>
            </a:pPr>
            <a:endParaRPr lang="en-GB" b="0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We will need:</a:t>
            </a:r>
          </a:p>
          <a:p>
            <a:pPr marL="457200" indent="-457200">
              <a:spcBef>
                <a:spcPct val="0"/>
              </a:spcBef>
              <a:buAutoNum type="arabicParenR"/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Set Free-running conversion mode (convert all the time, not wait </a:t>
            </a:r>
            <a:b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</a:b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    for any signal to make new ADC conversion)</a:t>
            </a:r>
          </a:p>
          <a:p>
            <a:pPr marL="457200" indent="-457200">
              <a:spcBef>
                <a:spcPct val="0"/>
              </a:spcBef>
              <a:buAutoNum type="arabicParenR"/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Choose on what pin to read</a:t>
            </a:r>
          </a:p>
          <a:p>
            <a:pPr marL="457200" indent="-457200">
              <a:spcBef>
                <a:spcPct val="0"/>
              </a:spcBef>
              <a:buAutoNum type="arabicParenR"/>
              <a:defRPr/>
            </a:pPr>
            <a:endParaRPr lang="en-GB" b="0" noProof="0" dirty="0" smtClean="0">
              <a:latin typeface="Arial" charset="0"/>
              <a:ea typeface="ＭＳ Ｐゴシック"/>
              <a:cs typeface="Arial" charset="0"/>
            </a:endParaRPr>
          </a:p>
          <a:p>
            <a:pPr marL="457200" indent="-457200">
              <a:spcBef>
                <a:spcPct val="0"/>
              </a:spcBef>
              <a:buAutoNum type="arabicParenR"/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Define </a:t>
            </a:r>
            <a:r>
              <a:rPr lang="en-GB" b="0" noProof="0" dirty="0" err="1" smtClean="0">
                <a:latin typeface="Arial" charset="0"/>
                <a:ea typeface="ＭＳ Ｐゴシック"/>
                <a:cs typeface="Arial" charset="0"/>
              </a:rPr>
              <a:t>prescaler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 (how often the ADC conversion must be performed,</a:t>
            </a:r>
            <a:b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</a:b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     in some cases you can save a bit of power and more)</a:t>
            </a:r>
          </a:p>
          <a:p>
            <a:pPr>
              <a:spcBef>
                <a:spcPct val="0"/>
              </a:spcBef>
              <a:defRPr/>
            </a:pPr>
            <a:endParaRPr lang="en-GB" b="0" noProof="0" dirty="0" smtClean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/>
              <a:t>Prof. Dr.-Ing. Ivan Volosyak</a:t>
            </a:r>
          </a:p>
        </p:txBody>
      </p:sp>
    </p:spTree>
    <p:extLst>
      <p:ext uri="{BB962C8B-B14F-4D97-AF65-F5344CB8AC3E}">
        <p14:creationId xmlns:p14="http://schemas.microsoft.com/office/powerpoint/2010/main" val="20955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496888" y="411114"/>
            <a:ext cx="9072562" cy="631874"/>
          </a:xfrm>
        </p:spPr>
        <p:txBody>
          <a:bodyPr/>
          <a:lstStyle/>
          <a:p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ADC initialization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6888" y="1388330"/>
            <a:ext cx="9072561" cy="5125012"/>
          </a:xfrm>
        </p:spPr>
        <p:txBody>
          <a:bodyPr>
            <a:normAutofit/>
          </a:bodyPr>
          <a:lstStyle/>
          <a:p>
            <a:r>
              <a:rPr lang="en-GB" sz="2400" noProof="0" dirty="0" smtClean="0"/>
              <a:t>ADMUX |= ???????????; </a:t>
            </a:r>
            <a:r>
              <a:rPr lang="en-GB" sz="2400" noProof="0" dirty="0" smtClean="0">
                <a:solidFill>
                  <a:srgbClr val="0070C0"/>
                </a:solidFill>
              </a:rPr>
              <a:t>//see previous explanations</a:t>
            </a:r>
          </a:p>
          <a:p>
            <a:endParaRPr lang="en-GB" sz="2400" noProof="0" dirty="0" smtClean="0"/>
          </a:p>
          <a:p>
            <a:r>
              <a:rPr lang="en-GB" sz="2400" noProof="0" dirty="0" smtClean="0"/>
              <a:t>	ADMUX |= (1 &lt;&lt; REFS0);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smtClean="0">
                <a:solidFill>
                  <a:srgbClr val="FF0000"/>
                </a:solidFill>
              </a:rPr>
              <a:t>   //</a:t>
            </a:r>
            <a:r>
              <a:rPr lang="en-GB" sz="2400" dirty="0">
                <a:solidFill>
                  <a:srgbClr val="FF0000"/>
                </a:solidFill>
              </a:rPr>
              <a:t>our board, AREF = </a:t>
            </a:r>
            <a:r>
              <a:rPr lang="en-GB" sz="2400" dirty="0" err="1" smtClean="0">
                <a:solidFill>
                  <a:srgbClr val="FF0000"/>
                </a:solidFill>
              </a:rPr>
              <a:t>Vcc</a:t>
            </a:r>
            <a:endParaRPr lang="en-GB" sz="2400" noProof="0" dirty="0" smtClean="0"/>
          </a:p>
          <a:p>
            <a:r>
              <a:rPr lang="en-GB" sz="2400" noProof="0" dirty="0" smtClean="0"/>
              <a:t>	ADMUX &amp;= ~(1 &lt;&lt; REFS1); </a:t>
            </a:r>
            <a:r>
              <a:rPr lang="en-GB" sz="2400" noProof="0" dirty="0" smtClean="0">
                <a:solidFill>
                  <a:srgbClr val="FF0000"/>
                </a:solidFill>
              </a:rPr>
              <a:t>//our board, AREF = </a:t>
            </a:r>
            <a:r>
              <a:rPr lang="en-GB" sz="2400" noProof="0" dirty="0" err="1" smtClean="0">
                <a:solidFill>
                  <a:srgbClr val="FF0000"/>
                </a:solidFill>
              </a:rPr>
              <a:t>Vcc</a:t>
            </a:r>
            <a:endParaRPr lang="en-GB" sz="2400" noProof="0" dirty="0" smtClean="0">
              <a:solidFill>
                <a:srgbClr val="FF0000"/>
              </a:solidFill>
            </a:endParaRPr>
          </a:p>
          <a:p>
            <a:endParaRPr lang="en-GB" sz="2400" noProof="0" dirty="0" smtClean="0"/>
          </a:p>
          <a:p>
            <a:r>
              <a:rPr lang="en-GB" sz="2400" noProof="0" dirty="0" smtClean="0"/>
              <a:t>	ADCSRA |= (1 &lt;&lt; ADEN);  </a:t>
            </a:r>
            <a:r>
              <a:rPr lang="en-GB" sz="2400" noProof="0" dirty="0" smtClean="0">
                <a:solidFill>
                  <a:srgbClr val="0070C0"/>
                </a:solidFill>
              </a:rPr>
              <a:t>//ADC enabled</a:t>
            </a:r>
          </a:p>
          <a:p>
            <a:r>
              <a:rPr lang="en-GB" sz="2400" noProof="0" dirty="0" smtClean="0"/>
              <a:t>	ADCSRA |= (1 &lt;&lt; ADSC); </a:t>
            </a:r>
            <a:r>
              <a:rPr lang="en-GB" sz="2400" noProof="0" dirty="0" smtClean="0">
                <a:solidFill>
                  <a:srgbClr val="0070C0"/>
                </a:solidFill>
              </a:rPr>
              <a:t>//Do first conversion (in free running mode you don’t have to start it again</a:t>
            </a:r>
          </a:p>
          <a:p>
            <a:r>
              <a:rPr lang="en-GB" sz="2400" noProof="0" dirty="0" smtClean="0"/>
              <a:t>	ADCSRA |= (1 &lt;&lt; ADFR); </a:t>
            </a:r>
            <a:r>
              <a:rPr lang="en-GB" sz="2400" noProof="0" dirty="0" smtClean="0">
                <a:solidFill>
                  <a:srgbClr val="0070C0"/>
                </a:solidFill>
              </a:rPr>
              <a:t>//Free running mode on</a:t>
            </a:r>
          </a:p>
          <a:p>
            <a:r>
              <a:rPr lang="en-GB" sz="2400" noProof="0" dirty="0" smtClean="0"/>
              <a:t>	ADCSRA |= (1 &lt;&lt;ADPS1) | ( 1 &lt;&lt; ADPS0);</a:t>
            </a:r>
          </a:p>
          <a:p>
            <a:r>
              <a:rPr lang="en-GB" sz="2400" noProof="0" dirty="0" smtClean="0"/>
              <a:t>	ADCSRA &amp;= ~(1&lt;&lt;ADPS2</a:t>
            </a:r>
            <a:r>
              <a:rPr lang="en-GB" sz="2400" noProof="0" dirty="0" smtClean="0">
                <a:solidFill>
                  <a:srgbClr val="0070C0"/>
                </a:solidFill>
              </a:rPr>
              <a:t>); // prescaler = 8 for ADC, meaning ADC clock is 8 times slower when for the whole board</a:t>
            </a:r>
          </a:p>
          <a:p>
            <a:pPr>
              <a:spcBef>
                <a:spcPct val="0"/>
              </a:spcBef>
              <a:defRPr/>
            </a:pPr>
            <a:endParaRPr lang="en-GB" b="0" noProof="0" dirty="0" smtClean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/>
              <a:t>Prof. Dr.-Ing. Ivan Volosyak</a:t>
            </a:r>
          </a:p>
        </p:txBody>
      </p:sp>
    </p:spTree>
    <p:extLst>
      <p:ext uri="{BB962C8B-B14F-4D97-AF65-F5344CB8AC3E}">
        <p14:creationId xmlns:p14="http://schemas.microsoft.com/office/powerpoint/2010/main" val="668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496888" y="411114"/>
            <a:ext cx="9072562" cy="631874"/>
          </a:xfrm>
        </p:spPr>
        <p:txBody>
          <a:bodyPr/>
          <a:lstStyle/>
          <a:p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ADC precision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4910" y="1364566"/>
            <a:ext cx="9116051" cy="5148776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Imagine your documentation says you have 12-bit ADC.</a:t>
            </a: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Your input changes in the range from 0 to 5 Volts.</a:t>
            </a:r>
          </a:p>
          <a:p>
            <a:pPr>
              <a:spcBef>
                <a:spcPct val="0"/>
              </a:spcBef>
              <a:defRPr/>
            </a:pPr>
            <a:endParaRPr lang="en-GB" b="0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What does this mean? </a:t>
            </a:r>
          </a:p>
          <a:p>
            <a:pPr>
              <a:spcBef>
                <a:spcPct val="0"/>
              </a:spcBef>
              <a:defRPr/>
            </a:pPr>
            <a:endParaRPr lang="en-GB" b="0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It means that ADC will generate 12-bit variable (from 0 to 2^12-1=4095),</a:t>
            </a: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and one unit of this variable will correspond to 5V/4096, </a:t>
            </a: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or roughly 1,22 mV. </a:t>
            </a:r>
          </a:p>
          <a:p>
            <a:pPr>
              <a:spcBef>
                <a:spcPct val="0"/>
              </a:spcBef>
              <a:defRPr/>
            </a:pPr>
            <a:endParaRPr lang="en-GB" b="0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Now if you want for example to split your possible values to 4 value regions, </a:t>
            </a:r>
            <a:r>
              <a:rPr lang="en-GB" b="0" noProof="0" dirty="0" smtClean="0">
                <a:solidFill>
                  <a:srgbClr val="0070C0"/>
                </a:solidFill>
                <a:latin typeface="Arial" charset="0"/>
                <a:ea typeface="ＭＳ Ｐゴシック"/>
                <a:cs typeface="Arial" charset="0"/>
              </a:rPr>
              <a:t>LOW, MID_LOW, MID_HIGH, HIGH 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you would have to divide all your possible 4096 values of the output into four parts..</a:t>
            </a:r>
          </a:p>
          <a:p>
            <a:pPr>
              <a:spcBef>
                <a:spcPct val="0"/>
              </a:spcBef>
              <a:defRPr/>
            </a:pPr>
            <a:endParaRPr lang="en-GB" b="0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noProof="0" dirty="0" smtClean="0">
                <a:solidFill>
                  <a:srgbClr val="FF0000"/>
                </a:solidFill>
                <a:latin typeface="Arial" charset="0"/>
                <a:ea typeface="ＭＳ Ｐゴシック"/>
                <a:cs typeface="Arial" charset="0"/>
              </a:rPr>
              <a:t>Our MCU ATmega8 hat 10 bit precision ADC and can therefore measure 2^10 = 1024 different values ranged 0...1023.</a:t>
            </a:r>
          </a:p>
        </p:txBody>
      </p:sp>
      <p:sp>
        <p:nvSpPr>
          <p:cNvPr id="15363" name="Datumsplatzhalter 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dirty="0" smtClean="0">
                <a:ea typeface="ＭＳ Ｐゴシック"/>
              </a:rPr>
              <a:t>18.03.2014</a:t>
            </a: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/>
              <a:t>Prof. Dr.-Ing. Ivan Volosyak</a:t>
            </a:r>
          </a:p>
        </p:txBody>
      </p:sp>
    </p:spTree>
    <p:extLst>
      <p:ext uri="{BB962C8B-B14F-4D97-AF65-F5344CB8AC3E}">
        <p14:creationId xmlns:p14="http://schemas.microsoft.com/office/powerpoint/2010/main" val="29448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-1252712"/>
            <a:ext cx="9072562" cy="2020887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Analog Input – ADC value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1089303"/>
            <a:ext cx="9072562" cy="513966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dirty="0" smtClean="0">
                <a:latin typeface="Arial" charset="0"/>
                <a:ea typeface="ＭＳ Ｐゴシック"/>
                <a:cs typeface="Arial" charset="0"/>
              </a:rPr>
              <a:t>TODO2: reading the value</a:t>
            </a:r>
            <a:endParaRPr lang="en-GB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cs typeface="ＭＳ Ｐゴシック"/>
              </a:rPr>
              <a:t>Prof. Dr.-Ing. Ivan Volosyak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36" y="1572194"/>
            <a:ext cx="7108187" cy="4008687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 rot="11365987">
            <a:off x="6328797" y="3331940"/>
            <a:ext cx="3399859" cy="10653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252141"/>
            <a:ext cx="9072562" cy="51603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Analog Input – ADC value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1089303"/>
            <a:ext cx="9072562" cy="513966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dirty="0" smtClean="0">
                <a:latin typeface="Arial" charset="0"/>
                <a:ea typeface="ＭＳ Ｐゴシック"/>
                <a:cs typeface="Arial" charset="0"/>
              </a:rPr>
              <a:t>TODO2: reading the value</a:t>
            </a:r>
          </a:p>
          <a:p>
            <a:pPr>
              <a:spcBef>
                <a:spcPct val="0"/>
              </a:spcBef>
              <a:defRPr/>
            </a:pPr>
            <a:endParaRPr lang="en-GB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b="0" dirty="0" smtClean="0">
                <a:latin typeface="Arial" charset="0"/>
                <a:ea typeface="ＭＳ Ｐゴシック"/>
                <a:cs typeface="Arial" charset="0"/>
              </a:rPr>
              <a:t>If we have the ADC set up correctly, it will fill </a:t>
            </a:r>
            <a:r>
              <a:rPr lang="en-GB" dirty="0" smtClean="0">
                <a:solidFill>
                  <a:srgbClr val="FF0000"/>
                </a:solidFill>
                <a:latin typeface="Arial" charset="0"/>
                <a:ea typeface="ＭＳ Ｐゴシック"/>
                <a:cs typeface="Arial" charset="0"/>
              </a:rPr>
              <a:t>some register </a:t>
            </a:r>
            <a:r>
              <a:rPr lang="en-GB" b="0" dirty="0" smtClean="0">
                <a:latin typeface="Arial" charset="0"/>
                <a:ea typeface="ＭＳ Ｐゴシック"/>
                <a:cs typeface="Arial" charset="0"/>
              </a:rPr>
              <a:t>in the memory of the microcontroller with the </a:t>
            </a:r>
            <a:r>
              <a:rPr lang="en-GB" dirty="0" smtClean="0">
                <a:solidFill>
                  <a:srgbClr val="FF0000"/>
                </a:solidFill>
                <a:latin typeface="Arial" charset="0"/>
                <a:ea typeface="ＭＳ Ｐゴシック"/>
                <a:cs typeface="Arial" charset="0"/>
              </a:rPr>
              <a:t>digital value measured </a:t>
            </a:r>
            <a:r>
              <a:rPr lang="en-GB" b="0" dirty="0" smtClean="0">
                <a:latin typeface="Arial" charset="0"/>
                <a:ea typeface="ＭＳ Ｐゴシック"/>
                <a:cs typeface="Arial" charset="0"/>
              </a:rPr>
              <a:t>at the selected input.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b="0" dirty="0" smtClean="0">
                <a:latin typeface="Arial" charset="0"/>
                <a:ea typeface="ＭＳ Ｐゴシック"/>
                <a:cs typeface="Arial" charset="0"/>
              </a:rPr>
              <a:t>But which register should we use? Furthermore, we are asked to read 10 bit value. What is so special about 10 bit? It is more than register size of 8 bit!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b="0" dirty="0" smtClean="0">
                <a:latin typeface="Arial" charset="0"/>
                <a:ea typeface="ＭＳ Ｐゴシック"/>
                <a:cs typeface="Arial" charset="0"/>
              </a:rPr>
              <a:t>The explanation waits for us in the AtMega8.pdf Datasheet on the pages 190 and 191.</a:t>
            </a:r>
            <a:endParaRPr lang="en-GB" b="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cs typeface="ＭＳ Ｐゴシック"/>
              </a:rPr>
              <a:t>Prof. Dr.-Ing. Ivan Volosyak</a:t>
            </a:r>
          </a:p>
        </p:txBody>
      </p:sp>
      <p:sp>
        <p:nvSpPr>
          <p:cNvPr id="12" name="Datumsplatzhalter 4"/>
          <p:cNvSpPr>
            <a:spLocks noGrp="1"/>
          </p:cNvSpPr>
          <p:nvPr>
            <p:ph type="dt" sz="quarter" idx="11"/>
          </p:nvPr>
        </p:nvSpPr>
        <p:spPr bwMode="auto">
          <a:xfrm>
            <a:off x="496888" y="6997700"/>
            <a:ext cx="1009650" cy="4032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dirty="0" smtClean="0">
                <a:ea typeface="ＭＳ Ｐゴシック"/>
                <a:cs typeface="ＭＳ Ｐゴシック"/>
              </a:rPr>
              <a:t>13.10.2015</a:t>
            </a:r>
          </a:p>
        </p:txBody>
      </p:sp>
    </p:spTree>
    <p:extLst>
      <p:ext uri="{BB962C8B-B14F-4D97-AF65-F5344CB8AC3E}">
        <p14:creationId xmlns:p14="http://schemas.microsoft.com/office/powerpoint/2010/main" val="32181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-1252712"/>
            <a:ext cx="9072562" cy="2020887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ATmega8 – 10 bit ADC value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1089303"/>
            <a:ext cx="9072562" cy="513966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dirty="0" smtClean="0">
                <a:latin typeface="Arial" charset="0"/>
                <a:ea typeface="ＭＳ Ｐゴシック"/>
                <a:cs typeface="Arial" charset="0"/>
              </a:rPr>
              <a:t>TODO2: reading the value</a:t>
            </a:r>
          </a:p>
          <a:p>
            <a:pPr>
              <a:spcBef>
                <a:spcPct val="0"/>
              </a:spcBef>
              <a:defRPr/>
            </a:pPr>
            <a:endParaRPr lang="en-GB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cs typeface="ＭＳ Ｐゴシック"/>
              </a:rPr>
              <a:t>Prof. Dr.-Ing. Ivan Volosyak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8" y="1764351"/>
            <a:ext cx="8110806" cy="456946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344632" y="1764351"/>
            <a:ext cx="576080" cy="25065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19711" y="1980381"/>
            <a:ext cx="576081" cy="25341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  <a:ea typeface="ＭＳ Ｐゴシック" pitchFamily="34" charset="-128"/>
                <a:cs typeface="Arial" charset="0"/>
              </a:rPr>
              <a:t>Interfacing with the Real World</a:t>
            </a:r>
          </a:p>
        </p:txBody>
      </p:sp>
      <p:sp>
        <p:nvSpPr>
          <p:cNvPr id="4099" name="Inhaltsplatzhalter 1"/>
          <p:cNvSpPr>
            <a:spLocks noGrp="1"/>
          </p:cNvSpPr>
          <p:nvPr>
            <p:ph idx="4294967295"/>
          </p:nvPr>
        </p:nvSpPr>
        <p:spPr>
          <a:xfrm>
            <a:off x="503238" y="1262063"/>
            <a:ext cx="9072562" cy="2662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Char char="•"/>
            </a:pPr>
            <a:r>
              <a:rPr lang="en-GB" sz="2000" dirty="0" smtClean="0">
                <a:latin typeface="Arial" charset="0"/>
                <a:ea typeface="ＭＳ Ｐゴシック" pitchFamily="34" charset="-128"/>
                <a:cs typeface="Arial" charset="0"/>
              </a:rPr>
              <a:t>	Digital microcontrollers are in the business of monitoring and controlling the 	real environment – which is commonly </a:t>
            </a:r>
            <a:r>
              <a:rPr lang="en-GB" sz="2000" b="1" dirty="0" smtClean="0">
                <a:latin typeface="Arial" charset="0"/>
                <a:ea typeface="ＭＳ Ｐゴシック" pitchFamily="34" charset="-128"/>
                <a:cs typeface="Arial" charset="0"/>
              </a:rPr>
              <a:t>analogue</a:t>
            </a:r>
            <a:r>
              <a:rPr lang="en-GB" sz="2000" dirty="0" smtClean="0">
                <a:latin typeface="Arial" charset="0"/>
                <a:ea typeface="ＭＳ Ｐゴシック" pitchFamily="34" charset="-128"/>
                <a:cs typeface="Arial" charset="0"/>
              </a:rPr>
              <a:t> in nature.</a:t>
            </a:r>
          </a:p>
          <a:p>
            <a:pPr marL="0" indent="0">
              <a:buFontTx/>
              <a:buChar char="•"/>
            </a:pPr>
            <a:endParaRPr lang="en-GB" sz="2000" dirty="0" smtClean="0">
              <a:latin typeface="Arial" charset="0"/>
              <a:ea typeface="ＭＳ Ｐゴシック" pitchFamily="34" charset="-128"/>
              <a:cs typeface="Arial" charset="0"/>
            </a:endParaRPr>
          </a:p>
          <a:p>
            <a:pPr marL="0" indent="0">
              <a:buFontTx/>
              <a:buChar char="•"/>
            </a:pPr>
            <a:r>
              <a:rPr lang="en-GB" sz="2000" dirty="0" smtClean="0">
                <a:latin typeface="Arial" charset="0"/>
                <a:ea typeface="ＭＳ Ｐゴシック" pitchFamily="34" charset="-128"/>
                <a:cs typeface="Arial" charset="0"/>
              </a:rPr>
              <a:t>	To interface with the environment, </a:t>
            </a:r>
            <a:r>
              <a:rPr lang="en-GB" sz="2000" b="1" dirty="0" smtClean="0">
                <a:latin typeface="Arial" charset="0"/>
                <a:ea typeface="ＭＳ Ｐゴシック" pitchFamily="34" charset="-128"/>
                <a:cs typeface="Arial" charset="0"/>
              </a:rPr>
              <a:t>analogue to digital conversion (ADC)</a:t>
            </a:r>
            <a:r>
              <a:rPr lang="en-GB" sz="2000" dirty="0" smtClean="0">
                <a:latin typeface="Arial" charset="0"/>
                <a:ea typeface="ＭＳ Ｐゴシック" pitchFamily="34" charset="-128"/>
                <a:cs typeface="Arial" charset="0"/>
              </a:rPr>
              <a:t> 	and </a:t>
            </a:r>
            <a:r>
              <a:rPr lang="en-GB" sz="2000" b="1" dirty="0" smtClean="0">
                <a:latin typeface="Arial" charset="0"/>
                <a:ea typeface="ＭＳ Ｐゴシック" pitchFamily="34" charset="-128"/>
                <a:cs typeface="Arial" charset="0"/>
              </a:rPr>
              <a:t>digital to analogue conversion (DAC) </a:t>
            </a:r>
            <a:r>
              <a:rPr lang="en-GB" sz="2000" dirty="0" smtClean="0">
                <a:latin typeface="Arial" charset="0"/>
                <a:ea typeface="ＭＳ Ｐゴシック" pitchFamily="34" charset="-128"/>
                <a:cs typeface="Arial" charset="0"/>
              </a:rPr>
              <a:t>is needed</a:t>
            </a:r>
          </a:p>
        </p:txBody>
      </p:sp>
      <p:sp>
        <p:nvSpPr>
          <p:cNvPr id="4100" name="Fußzeilenplatzhalter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200" smtClean="0">
                <a:solidFill>
                  <a:schemeClr val="tx2"/>
                </a:solidFill>
                <a:latin typeface="Arial" charset="0"/>
              </a:rPr>
              <a:t>Prof. Dr.-Ing. Ivan Volosyak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3932238" y="3997325"/>
            <a:ext cx="2187575" cy="879475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GB" sz="1800">
                <a:latin typeface="Arial" charset="0"/>
              </a:rPr>
              <a:t>Digital </a:t>
            </a:r>
            <a:r>
              <a:rPr lang="en-GB" sz="1800">
                <a:latin typeface="Arial" charset="0"/>
                <a:sym typeface="Symbol" pitchFamily="18" charset="2"/>
              </a:rPr>
              <a:t>C</a:t>
            </a:r>
          </a:p>
          <a:p>
            <a:pPr algn="ctr"/>
            <a:r>
              <a:rPr lang="en-GB" sz="1800">
                <a:latin typeface="Arial" charset="0"/>
                <a:sym typeface="Symbol" pitchFamily="18" charset="2"/>
              </a:rPr>
              <a:t>based system</a:t>
            </a: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576263" y="3997325"/>
            <a:ext cx="1524000" cy="8794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2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GB" sz="1800">
                <a:latin typeface="Arial" charset="0"/>
              </a:rPr>
              <a:t>analogue</a:t>
            </a:r>
          </a:p>
          <a:p>
            <a:pPr algn="ctr"/>
            <a:r>
              <a:rPr lang="en-GB" sz="1800">
                <a:latin typeface="Arial" charset="0"/>
              </a:rPr>
              <a:t>world</a:t>
            </a:r>
            <a:endParaRPr lang="en-GB" sz="1800">
              <a:latin typeface="Arial" charset="0"/>
              <a:sym typeface="Symbol" pitchFamily="18" charset="2"/>
            </a:endParaRPr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2087563" y="4213225"/>
            <a:ext cx="1873250" cy="376238"/>
            <a:chOff x="1020" y="3203"/>
            <a:chExt cx="1180" cy="237"/>
          </a:xfrm>
        </p:grpSpPr>
        <p:sp>
          <p:nvSpPr>
            <p:cNvPr id="4109" name="Text Box 8"/>
            <p:cNvSpPr txBox="1">
              <a:spLocks noChangeArrowheads="1"/>
            </p:cNvSpPr>
            <p:nvPr/>
          </p:nvSpPr>
          <p:spPr bwMode="auto">
            <a:xfrm>
              <a:off x="1474" y="3203"/>
              <a:ext cx="317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>
              <a:spAutoFit/>
            </a:bodyPr>
            <a:lstStyle>
              <a:lvl1pPr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800">
                  <a:latin typeface="Arial" charset="0"/>
                </a:rPr>
                <a:t>A/D</a:t>
              </a:r>
            </a:p>
          </p:txBody>
        </p:sp>
        <p:sp>
          <p:nvSpPr>
            <p:cNvPr id="4110" name="Line 9"/>
            <p:cNvSpPr>
              <a:spLocks noChangeShapeType="1"/>
            </p:cNvSpPr>
            <p:nvPr/>
          </p:nvSpPr>
          <p:spPr bwMode="auto">
            <a:xfrm>
              <a:off x="1020" y="3339"/>
              <a:ext cx="45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111" name="Line 10"/>
            <p:cNvSpPr>
              <a:spLocks noChangeShapeType="1"/>
            </p:cNvSpPr>
            <p:nvPr/>
          </p:nvSpPr>
          <p:spPr bwMode="auto">
            <a:xfrm>
              <a:off x="1791" y="3339"/>
              <a:ext cx="40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grpSp>
        <p:nvGrpSpPr>
          <p:cNvPr id="4104" name="Group 11"/>
          <p:cNvGrpSpPr>
            <a:grpSpLocks/>
          </p:cNvGrpSpPr>
          <p:nvPr/>
        </p:nvGrpSpPr>
        <p:grpSpPr bwMode="auto">
          <a:xfrm>
            <a:off x="6119813" y="4213225"/>
            <a:ext cx="1873250" cy="376238"/>
            <a:chOff x="1020" y="3203"/>
            <a:chExt cx="1180" cy="237"/>
          </a:xfrm>
        </p:grpSpPr>
        <p:sp>
          <p:nvSpPr>
            <p:cNvPr id="4106" name="Text Box 12"/>
            <p:cNvSpPr txBox="1">
              <a:spLocks noChangeArrowheads="1"/>
            </p:cNvSpPr>
            <p:nvPr/>
          </p:nvSpPr>
          <p:spPr bwMode="auto">
            <a:xfrm>
              <a:off x="1474" y="3203"/>
              <a:ext cx="317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>
              <a:spAutoFit/>
            </a:bodyPr>
            <a:lstStyle>
              <a:lvl1pPr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800">
                  <a:latin typeface="Arial" charset="0"/>
                </a:rPr>
                <a:t>D/A</a:t>
              </a:r>
            </a:p>
          </p:txBody>
        </p:sp>
        <p:sp>
          <p:nvSpPr>
            <p:cNvPr id="4107" name="Line 13"/>
            <p:cNvSpPr>
              <a:spLocks noChangeShapeType="1"/>
            </p:cNvSpPr>
            <p:nvPr/>
          </p:nvSpPr>
          <p:spPr bwMode="auto">
            <a:xfrm>
              <a:off x="1020" y="3339"/>
              <a:ext cx="45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108" name="Line 14"/>
            <p:cNvSpPr>
              <a:spLocks noChangeShapeType="1"/>
            </p:cNvSpPr>
            <p:nvPr/>
          </p:nvSpPr>
          <p:spPr bwMode="auto">
            <a:xfrm>
              <a:off x="1791" y="3339"/>
              <a:ext cx="40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sp>
        <p:nvSpPr>
          <p:cNvPr id="4105" name="Oval 15"/>
          <p:cNvSpPr>
            <a:spLocks noChangeArrowheads="1"/>
          </p:cNvSpPr>
          <p:nvPr/>
        </p:nvSpPr>
        <p:spPr bwMode="auto">
          <a:xfrm>
            <a:off x="7993063" y="3997325"/>
            <a:ext cx="1524000" cy="8794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2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GB" sz="1800">
                <a:latin typeface="Arial" charset="0"/>
              </a:rPr>
              <a:t>analogue</a:t>
            </a:r>
          </a:p>
          <a:p>
            <a:pPr algn="ctr"/>
            <a:r>
              <a:rPr lang="en-GB" sz="1800">
                <a:latin typeface="Arial" charset="0"/>
              </a:rPr>
              <a:t>world</a:t>
            </a:r>
            <a:endParaRPr lang="en-GB" sz="1800">
              <a:latin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57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252141"/>
            <a:ext cx="9072562" cy="51603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ADC value = the sum of ADCH and ADCL?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1089303"/>
            <a:ext cx="9072562" cy="513966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dirty="0" smtClean="0">
                <a:latin typeface="Arial" charset="0"/>
                <a:ea typeface="ＭＳ Ｐゴシック"/>
                <a:cs typeface="Arial" charset="0"/>
              </a:rPr>
              <a:t>TODO2: reading the value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b="0" dirty="0" smtClean="0">
                <a:latin typeface="Arial" charset="0"/>
                <a:ea typeface="ＭＳ Ｐゴシック"/>
                <a:cs typeface="Arial" charset="0"/>
              </a:rPr>
              <a:t>So there is some procedure about reading ADCH and ADCL registers.</a:t>
            </a:r>
          </a:p>
          <a:p>
            <a:pPr>
              <a:spcBef>
                <a:spcPct val="0"/>
              </a:spcBef>
              <a:defRPr/>
            </a:pPr>
            <a:r>
              <a:rPr lang="en-GB" b="0" dirty="0" smtClean="0">
                <a:latin typeface="Arial" charset="0"/>
                <a:ea typeface="ＭＳ Ｐゴシック"/>
                <a:cs typeface="Arial" charset="0"/>
              </a:rPr>
              <a:t>One of them must be multiplied by 2^8, and it all depends on settings – is it right-adjusted or left adjusted…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dirty="0" smtClean="0">
                <a:latin typeface="Arial" charset="0"/>
                <a:ea typeface="ＭＳ Ｐゴシック"/>
                <a:cs typeface="Arial" charset="0"/>
              </a:rPr>
              <a:t>Special trick for lecture visitors:</a:t>
            </a:r>
          </a:p>
          <a:p>
            <a:pPr>
              <a:spcBef>
                <a:spcPct val="0"/>
              </a:spcBef>
              <a:defRPr/>
            </a:pPr>
            <a:r>
              <a:rPr lang="en-GB" b="0" dirty="0" smtClean="0">
                <a:solidFill>
                  <a:srgbClr val="FF0000"/>
                </a:solidFill>
                <a:latin typeface="Arial" charset="0"/>
                <a:ea typeface="ＭＳ Ｐゴシック"/>
                <a:cs typeface="Arial" charset="0"/>
              </a:rPr>
              <a:t>ADCW (ADC Wide of ADC Whole)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>
              <a:solidFill>
                <a:srgbClr val="FF0000"/>
              </a:solidFill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b="0" dirty="0" smtClean="0">
                <a:solidFill>
                  <a:schemeClr val="tx1"/>
                </a:solidFill>
                <a:latin typeface="Arial" charset="0"/>
                <a:ea typeface="ＭＳ Ｐゴシック"/>
                <a:cs typeface="Arial" charset="0"/>
              </a:rPr>
              <a:t>ADCW contains the full number, ready to use. So just use this ADCW value directly:</a:t>
            </a:r>
          </a:p>
          <a:p>
            <a:pPr>
              <a:spcBef>
                <a:spcPct val="0"/>
              </a:spcBef>
              <a:defRPr/>
            </a:pPr>
            <a:endParaRPr lang="en-GB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cs typeface="ＭＳ Ｐゴシック"/>
              </a:rPr>
              <a:t>Prof. Dr.-Ing. Ivan Volosyak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5" y="4932791"/>
            <a:ext cx="8242227" cy="100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252141"/>
            <a:ext cx="9072562" cy="51603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Task 2.4 Timer/Counter (from </a:t>
            </a:r>
            <a:r>
              <a:rPr lang="en-GB" sz="3200" dirty="0" err="1" smtClean="0">
                <a:latin typeface="Arial" charset="0"/>
                <a:ea typeface="ＭＳ Ｐゴシック"/>
                <a:cs typeface="Arial" charset="0"/>
              </a:rPr>
              <a:t>practicals</a:t>
            </a: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 1)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1089303"/>
            <a:ext cx="9072562" cy="4275548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0"/>
              </a:spcBef>
              <a:buAutoNum type="arabicPeriod"/>
              <a:defRPr/>
            </a:pPr>
            <a:r>
              <a:rPr lang="en-GB" dirty="0" smtClean="0"/>
              <a:t>Write a program to flash one LED with 1 Hz with a Timer/Counter. </a:t>
            </a:r>
          </a:p>
          <a:p>
            <a:pPr>
              <a:spcBef>
                <a:spcPct val="0"/>
              </a:spcBef>
              <a:defRPr/>
            </a:pPr>
            <a:endParaRPr lang="en-GB" dirty="0" smtClean="0"/>
          </a:p>
          <a:p>
            <a:pPr>
              <a:spcBef>
                <a:spcPct val="0"/>
              </a:spcBef>
              <a:defRPr/>
            </a:pPr>
            <a:r>
              <a:rPr lang="en-GB" dirty="0" smtClean="0"/>
              <a:t>Find out the best Timer/Counter and prescaler settings to do this. The CPU speed is 8 </a:t>
            </a:r>
            <a:r>
              <a:rPr lang="en-GB" dirty="0" err="1" smtClean="0"/>
              <a:t>MHz.</a:t>
            </a:r>
            <a:endParaRPr lang="en-GB" dirty="0"/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cs typeface="ＭＳ Ｐゴシック"/>
              </a:rPr>
              <a:t>Prof. Dr.-Ing. Ivan Volosyak</a:t>
            </a:r>
          </a:p>
        </p:txBody>
      </p:sp>
    </p:spTree>
    <p:extLst>
      <p:ext uri="{BB962C8B-B14F-4D97-AF65-F5344CB8AC3E}">
        <p14:creationId xmlns:p14="http://schemas.microsoft.com/office/powerpoint/2010/main" val="7504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252141"/>
            <a:ext cx="9072562" cy="51603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Period / Frequency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1089303"/>
            <a:ext cx="9072562" cy="57157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b="0" dirty="0" smtClean="0"/>
              <a:t>First, to make it clear: flashing LED with 1 Hz means the full cycle of switching on and off takes 1 second (period is inverse of the frequency).</a:t>
            </a:r>
          </a:p>
          <a:p>
            <a:pPr>
              <a:spcBef>
                <a:spcPct val="0"/>
              </a:spcBef>
              <a:defRPr/>
            </a:pPr>
            <a:endParaRPr lang="de-DE" b="0" dirty="0"/>
          </a:p>
          <a:p>
            <a:pPr>
              <a:spcBef>
                <a:spcPct val="0"/>
              </a:spcBef>
              <a:defRPr/>
            </a:pPr>
            <a:endParaRPr lang="de-DE" b="0" dirty="0" smtClean="0"/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endParaRPr lang="de-DE" b="0" dirty="0" smtClean="0"/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r>
              <a:rPr lang="en-GB" b="0" dirty="0" smtClean="0"/>
              <a:t>In fact, we will start with LED off (for example), </a:t>
            </a:r>
          </a:p>
          <a:p>
            <a:pPr>
              <a:spcBef>
                <a:spcPct val="0"/>
              </a:spcBef>
              <a:defRPr/>
            </a:pPr>
            <a:r>
              <a:rPr lang="en-GB" b="0" dirty="0" smtClean="0"/>
              <a:t>„While(1)“</a:t>
            </a:r>
          </a:p>
          <a:p>
            <a:pPr>
              <a:spcBef>
                <a:spcPct val="0"/>
              </a:spcBef>
              <a:defRPr/>
            </a:pPr>
            <a:r>
              <a:rPr lang="en-GB" b="0" dirty="0" smtClean="0"/>
              <a:t>wait </a:t>
            </a:r>
            <a:r>
              <a:rPr lang="en-GB" dirty="0" smtClean="0">
                <a:solidFill>
                  <a:srgbClr val="FF0000"/>
                </a:solidFill>
              </a:rPr>
              <a:t>500 </a:t>
            </a:r>
            <a:r>
              <a:rPr lang="en-GB" dirty="0" err="1" smtClean="0">
                <a:solidFill>
                  <a:srgbClr val="FF0000"/>
                </a:solidFill>
              </a:rPr>
              <a:t>ms</a:t>
            </a:r>
            <a:r>
              <a:rPr lang="en-GB" b="0" dirty="0" smtClean="0"/>
              <a:t>, switch it on, </a:t>
            </a:r>
          </a:p>
          <a:p>
            <a:pPr>
              <a:spcBef>
                <a:spcPct val="0"/>
              </a:spcBef>
              <a:defRPr/>
            </a:pPr>
            <a:r>
              <a:rPr lang="en-GB" b="0" dirty="0" smtClean="0"/>
              <a:t>wait </a:t>
            </a:r>
            <a:r>
              <a:rPr lang="en-GB" dirty="0" smtClean="0">
                <a:solidFill>
                  <a:srgbClr val="FF0000"/>
                </a:solidFill>
              </a:rPr>
              <a:t>500 </a:t>
            </a:r>
            <a:r>
              <a:rPr lang="en-GB" dirty="0" err="1" smtClean="0">
                <a:solidFill>
                  <a:srgbClr val="FF0000"/>
                </a:solidFill>
              </a:rPr>
              <a:t>ms</a:t>
            </a:r>
            <a:r>
              <a:rPr lang="en-GB" b="0" dirty="0" smtClean="0"/>
              <a:t>, switch it off.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r>
              <a:rPr lang="en-GB" b="0" dirty="0" smtClean="0"/>
              <a:t>However, we are not allowed to use _delay_.. function!</a:t>
            </a:r>
            <a:endParaRPr lang="en-GB" b="0" dirty="0"/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cs typeface="ＭＳ Ｐゴシック"/>
              </a:rPr>
              <a:t>Prof. Dr.-Ing. Ivan Volosyak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1" y="1758950"/>
            <a:ext cx="2462524" cy="163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трелка вправо 8"/>
          <p:cNvSpPr/>
          <p:nvPr/>
        </p:nvSpPr>
        <p:spPr>
          <a:xfrm>
            <a:off x="2955217" y="2212953"/>
            <a:ext cx="2404937" cy="728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32" y="1758950"/>
            <a:ext cx="24574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7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180131"/>
            <a:ext cx="9072562" cy="58804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Timers/Counters of ATmega8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1089303"/>
            <a:ext cx="9072562" cy="57157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b="0" dirty="0" smtClean="0"/>
              <a:t>If you do not know, how Timer/Counter works: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r>
              <a:rPr lang="en-GB" b="0" dirty="0" smtClean="0"/>
              <a:t>It uses some clock (usually our quartz crystal, this clock can be divided by the prescaler) and keep incrementing value of some register: 1, 2, 3, 4, 5… up to maximal value </a:t>
            </a:r>
            <a:r>
              <a:rPr lang="en-GB" dirty="0" smtClean="0">
                <a:solidFill>
                  <a:schemeClr val="tx1"/>
                </a:solidFill>
              </a:rPr>
              <a:t>2^8</a:t>
            </a:r>
            <a:r>
              <a:rPr lang="en-GB" b="0" dirty="0" smtClean="0"/>
              <a:t> or </a:t>
            </a:r>
            <a:r>
              <a:rPr lang="en-GB" dirty="0" smtClean="0">
                <a:solidFill>
                  <a:schemeClr val="tx1"/>
                </a:solidFill>
              </a:rPr>
              <a:t>2^16</a:t>
            </a:r>
            <a:r>
              <a:rPr lang="en-GB" b="0" dirty="0" smtClean="0"/>
              <a:t>.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r>
              <a:rPr lang="en-GB" b="0" dirty="0" smtClean="0"/>
              <a:t>These 3 registers are called for ATmega8 </a:t>
            </a:r>
          </a:p>
          <a:p>
            <a:pPr>
              <a:spcBef>
                <a:spcPct val="0"/>
              </a:spcBef>
              <a:defRPr/>
            </a:pPr>
            <a:r>
              <a:rPr lang="en-GB" dirty="0" smtClean="0">
                <a:solidFill>
                  <a:srgbClr val="FF0000"/>
                </a:solidFill>
              </a:rPr>
              <a:t>TCNT0 for timer 0, 8 bit timer/counter </a:t>
            </a:r>
          </a:p>
          <a:p>
            <a:pPr>
              <a:spcBef>
                <a:spcPct val="0"/>
              </a:spcBef>
              <a:defRPr/>
            </a:pPr>
            <a:r>
              <a:rPr lang="en-GB" dirty="0" smtClean="0">
                <a:solidFill>
                  <a:srgbClr val="FF0000"/>
                </a:solidFill>
              </a:rPr>
              <a:t>TCNT1 for timer 1, 16 bit timer/counter</a:t>
            </a:r>
          </a:p>
          <a:p>
            <a:pPr>
              <a:spcBef>
                <a:spcPct val="0"/>
              </a:spcBef>
              <a:defRPr/>
            </a:pPr>
            <a:r>
              <a:rPr lang="en-GB" dirty="0" smtClean="0">
                <a:solidFill>
                  <a:srgbClr val="FF0000"/>
                </a:solidFill>
              </a:rPr>
              <a:t>TCNT2 for timer 2, 8 bit timer/counter</a:t>
            </a:r>
            <a:endParaRPr lang="en-GB" b="0" dirty="0" smtClean="0"/>
          </a:p>
          <a:p>
            <a:pPr>
              <a:spcBef>
                <a:spcPct val="0"/>
              </a:spcBef>
              <a:defRPr/>
            </a:pPr>
            <a:endParaRPr lang="de-DE" b="0" dirty="0" smtClean="0"/>
          </a:p>
          <a:p>
            <a:pPr>
              <a:spcBef>
                <a:spcPct val="0"/>
              </a:spcBef>
              <a:defRPr/>
            </a:pPr>
            <a:r>
              <a:rPr lang="de-DE" b="0" dirty="0" smtClean="0"/>
              <a:t>N=255 </a:t>
            </a:r>
            <a:r>
              <a:rPr lang="de-DE" b="0" dirty="0" err="1" smtClean="0"/>
              <a:t>for</a:t>
            </a:r>
            <a:r>
              <a:rPr lang="de-DE" b="0" dirty="0" smtClean="0"/>
              <a:t> </a:t>
            </a:r>
            <a:r>
              <a:rPr lang="de-DE" b="0" dirty="0" err="1" smtClean="0"/>
              <a:t>timers</a:t>
            </a:r>
            <a:r>
              <a:rPr lang="de-DE" b="0" dirty="0" smtClean="0"/>
              <a:t> 0 </a:t>
            </a:r>
            <a:r>
              <a:rPr lang="de-DE" b="0" dirty="0" err="1" smtClean="0"/>
              <a:t>and</a:t>
            </a:r>
            <a:r>
              <a:rPr lang="de-DE" b="0" dirty="0" smtClean="0"/>
              <a:t> 2 </a:t>
            </a:r>
            <a:r>
              <a:rPr lang="de-DE" b="0" dirty="0" err="1" smtClean="0"/>
              <a:t>and</a:t>
            </a:r>
            <a:r>
              <a:rPr lang="de-DE" b="0" dirty="0" smtClean="0"/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de-DE" b="0" dirty="0" smtClean="0"/>
              <a:t>N=65535 </a:t>
            </a:r>
            <a:r>
              <a:rPr lang="de-DE" b="0" dirty="0" err="1" smtClean="0"/>
              <a:t>for</a:t>
            </a:r>
            <a:r>
              <a:rPr lang="de-DE" b="0" dirty="0" smtClean="0"/>
              <a:t> </a:t>
            </a:r>
            <a:r>
              <a:rPr lang="de-DE" b="0" dirty="0" err="1" smtClean="0"/>
              <a:t>timer</a:t>
            </a:r>
            <a:r>
              <a:rPr lang="de-DE" b="0" dirty="0" smtClean="0"/>
              <a:t> 1</a:t>
            </a:r>
          </a:p>
          <a:p>
            <a:pPr>
              <a:spcBef>
                <a:spcPct val="0"/>
              </a:spcBef>
              <a:defRPr/>
            </a:pPr>
            <a:endParaRPr lang="de-DE" b="0" dirty="0"/>
          </a:p>
          <a:p>
            <a:pPr>
              <a:spcBef>
                <a:spcPct val="0"/>
              </a:spcBef>
              <a:defRPr/>
            </a:pPr>
            <a:r>
              <a:rPr lang="en-GB" b="0" dirty="0" smtClean="0"/>
              <a:t>What happens upon reaching the maximum value? </a:t>
            </a:r>
            <a:r>
              <a:rPr lang="en-GB" dirty="0" smtClean="0">
                <a:solidFill>
                  <a:srgbClr val="FF0000"/>
                </a:solidFill>
              </a:rPr>
              <a:t>Overflow</a:t>
            </a:r>
            <a:r>
              <a:rPr lang="en-GB" b="0" dirty="0" smtClean="0"/>
              <a:t>, the value in register is reset to 0, an </a:t>
            </a:r>
            <a:r>
              <a:rPr lang="en-GB" b="0" dirty="0" smtClean="0">
                <a:solidFill>
                  <a:srgbClr val="FF0000"/>
                </a:solidFill>
              </a:rPr>
              <a:t>interrupt</a:t>
            </a:r>
            <a:r>
              <a:rPr lang="en-GB" b="0" dirty="0" smtClean="0"/>
              <a:t> is generated (will be explained later).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cs typeface="ＭＳ Ｐゴシック"/>
              </a:rPr>
              <a:t>Prof. Dr.-Ing. Ivan Volosyak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32" y="2510644"/>
            <a:ext cx="3456093" cy="290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Стрелка вправо 8"/>
          <p:cNvSpPr/>
          <p:nvPr/>
        </p:nvSpPr>
        <p:spPr>
          <a:xfrm rot="18971014">
            <a:off x="4147681" y="4007035"/>
            <a:ext cx="1981443" cy="7145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180131"/>
            <a:ext cx="9072562" cy="58804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Details about Timers/Counters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1089303"/>
            <a:ext cx="9072562" cy="42755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b="0" dirty="0" smtClean="0"/>
              <a:t>Timers/Counters can do much more: they are also used for waveform generation (PWM) and can call some events automatically when a certain number of counts is reached (see compare registers).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r>
              <a:rPr lang="en-GB" b="0" dirty="0" smtClean="0"/>
              <a:t>All this is explained in detail in the datasheet atmega8.pdf!</a:t>
            </a:r>
          </a:p>
          <a:p>
            <a:pPr>
              <a:spcBef>
                <a:spcPct val="0"/>
              </a:spcBef>
              <a:defRPr/>
            </a:pPr>
            <a:endParaRPr lang="en-GB" b="0" dirty="0"/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cs typeface="ＭＳ Ｐゴシック"/>
              </a:rPr>
              <a:t>Prof. Dr.-Ing. Ivan Volosyak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60" y="3227077"/>
            <a:ext cx="5163135" cy="337310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90184" y="4391483"/>
            <a:ext cx="4266158" cy="82934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180131"/>
            <a:ext cx="9072562" cy="58804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Back to the task 2.4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1089303"/>
            <a:ext cx="9072562" cy="463559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b="0" dirty="0" smtClean="0"/>
              <a:t>It is the time to look at the code and see the TODOs.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r>
              <a:rPr lang="en-GB" b="0" dirty="0" smtClean="0"/>
              <a:t>So first, </a:t>
            </a:r>
            <a:r>
              <a:rPr lang="en-GB" dirty="0" smtClean="0">
                <a:solidFill>
                  <a:srgbClr val="FF0000"/>
                </a:solidFill>
              </a:rPr>
              <a:t>prescaler</a:t>
            </a:r>
            <a:r>
              <a:rPr lang="en-GB" b="0" dirty="0" smtClean="0"/>
              <a:t> for </a:t>
            </a:r>
            <a:r>
              <a:rPr lang="en-GB" dirty="0" smtClean="0">
                <a:solidFill>
                  <a:srgbClr val="FF0000"/>
                </a:solidFill>
              </a:rPr>
              <a:t>timer 1</a:t>
            </a:r>
            <a:r>
              <a:rPr lang="en-GB" b="0" dirty="0" smtClean="0"/>
              <a:t>.</a:t>
            </a:r>
            <a:endParaRPr lang="en-GB" b="0" dirty="0"/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cs typeface="ＭＳ Ｐゴシック"/>
              </a:rPr>
              <a:t>Prof. Dr.-Ing. Ivan Volosyak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28" y="1700676"/>
            <a:ext cx="7776324" cy="2512015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 rot="11365987">
            <a:off x="6196957" y="1728318"/>
            <a:ext cx="3399859" cy="10653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Стрелка вправо 10"/>
          <p:cNvSpPr/>
          <p:nvPr/>
        </p:nvSpPr>
        <p:spPr>
          <a:xfrm rot="11365987">
            <a:off x="6472818" y="3487311"/>
            <a:ext cx="3399859" cy="10653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180131"/>
            <a:ext cx="9072562" cy="58804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Prescaler for Timer/Counter 1 (16 bits!)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1089303"/>
            <a:ext cx="9072562" cy="57157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b="0" dirty="0" smtClean="0"/>
              <a:t>We go to the datasheet and open Timer1. We are looking for a register and a table which will describe how to choose prescaler. Searching for „prescaler“ we can find the following on pages 98 - 99: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endParaRPr lang="de-DE" b="0" dirty="0" smtClean="0"/>
          </a:p>
          <a:p>
            <a:pPr>
              <a:spcBef>
                <a:spcPct val="0"/>
              </a:spcBef>
              <a:defRPr/>
            </a:pPr>
            <a:endParaRPr lang="de-DE" b="0" dirty="0"/>
          </a:p>
          <a:p>
            <a:pPr>
              <a:spcBef>
                <a:spcPct val="0"/>
              </a:spcBef>
              <a:defRPr/>
            </a:pPr>
            <a:endParaRPr lang="de-DE" b="0" dirty="0" smtClean="0"/>
          </a:p>
          <a:p>
            <a:pPr>
              <a:spcBef>
                <a:spcPct val="0"/>
              </a:spcBef>
              <a:defRPr/>
            </a:pPr>
            <a:endParaRPr lang="de-DE" b="0" dirty="0"/>
          </a:p>
          <a:p>
            <a:pPr>
              <a:spcBef>
                <a:spcPct val="0"/>
              </a:spcBef>
              <a:defRPr/>
            </a:pPr>
            <a:endParaRPr lang="de-DE" b="0" dirty="0" smtClean="0"/>
          </a:p>
          <a:p>
            <a:pPr>
              <a:spcBef>
                <a:spcPct val="0"/>
              </a:spcBef>
              <a:defRPr/>
            </a:pPr>
            <a:endParaRPr lang="de-DE" b="0" dirty="0"/>
          </a:p>
          <a:p>
            <a:pPr>
              <a:spcBef>
                <a:spcPct val="0"/>
              </a:spcBef>
              <a:defRPr/>
            </a:pPr>
            <a:endParaRPr lang="de-DE" b="0" dirty="0" smtClean="0"/>
          </a:p>
          <a:p>
            <a:pPr>
              <a:spcBef>
                <a:spcPct val="0"/>
              </a:spcBef>
              <a:defRPr/>
            </a:pPr>
            <a:r>
              <a:rPr lang="de-DE" b="0" dirty="0" smtClean="0"/>
              <a:t>E.g. prescaler of 1024: TCCR1B = (1&lt;&lt;CS12)|</a:t>
            </a:r>
            <a:r>
              <a:rPr lang="de-DE" b="0" dirty="0"/>
              <a:t>(1&lt;&lt;</a:t>
            </a:r>
            <a:r>
              <a:rPr lang="de-DE" b="0" dirty="0" smtClean="0"/>
              <a:t>CS10);</a:t>
            </a:r>
            <a:endParaRPr lang="en-GB" b="0" dirty="0"/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cs typeface="ＭＳ Ｐゴシック"/>
              </a:rPr>
              <a:t>Prof. Dr.-Ing. Ivan Volosyak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9" y="5195110"/>
            <a:ext cx="8026813" cy="9843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9" y="2288524"/>
            <a:ext cx="6617040" cy="267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180131"/>
            <a:ext cx="9072562" cy="58804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Measuring of time with Timer 1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1089303"/>
            <a:ext cx="9072562" cy="463559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b="0" dirty="0" smtClean="0"/>
              <a:t>Imagine that you do the following:</a:t>
            </a:r>
          </a:p>
          <a:p>
            <a:pPr>
              <a:spcBef>
                <a:spcPct val="0"/>
              </a:spcBef>
              <a:defRPr/>
            </a:pP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TCNT1 = 0; 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r>
              <a:rPr lang="en-GB" b="0" dirty="0" smtClean="0"/>
              <a:t>What value will the TCNT1 have 500 </a:t>
            </a:r>
            <a:r>
              <a:rPr lang="en-GB" b="0" dirty="0" err="1" smtClean="0"/>
              <a:t>ms</a:t>
            </a:r>
            <a:r>
              <a:rPr lang="en-GB" b="0" dirty="0" smtClean="0"/>
              <a:t> later?</a:t>
            </a:r>
            <a:br>
              <a:rPr lang="en-GB" b="0" dirty="0" smtClean="0"/>
            </a:br>
            <a:r>
              <a:rPr lang="en-GB" b="0" dirty="0" smtClean="0"/>
              <a:t>(assuming prescaler of 64)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r>
              <a:rPr lang="en-GB" b="0" dirty="0" smtClean="0"/>
              <a:t>Timer/Counter 1 will be incremented every </a:t>
            </a:r>
            <a:r>
              <a:rPr lang="en-GB" b="0" dirty="0" smtClean="0">
                <a:solidFill>
                  <a:srgbClr val="FF0000"/>
                </a:solidFill>
              </a:rPr>
              <a:t>64 / 8M </a:t>
            </a:r>
            <a:r>
              <a:rPr lang="en-GB" b="0" dirty="0" smtClean="0"/>
              <a:t>seconds (using prescaler of 64). </a:t>
            </a:r>
            <a:br>
              <a:rPr lang="en-GB" b="0" dirty="0" smtClean="0"/>
            </a:br>
            <a:r>
              <a:rPr lang="en-GB" b="0" dirty="0" smtClean="0"/>
              <a:t>To know the count value for 500ms, simply divide the time interval (</a:t>
            </a:r>
            <a:r>
              <a:rPr lang="en-GB" b="0" dirty="0" smtClean="0">
                <a:solidFill>
                  <a:srgbClr val="FF0000"/>
                </a:solidFill>
              </a:rPr>
              <a:t>500 </a:t>
            </a:r>
            <a:r>
              <a:rPr lang="en-GB" b="0" dirty="0" err="1" smtClean="0">
                <a:solidFill>
                  <a:srgbClr val="FF0000"/>
                </a:solidFill>
              </a:rPr>
              <a:t>ms</a:t>
            </a:r>
            <a:r>
              <a:rPr lang="en-GB" b="0" dirty="0" smtClean="0"/>
              <a:t>) over one time unit value with this clock/counter: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r>
              <a:rPr lang="en-GB" b="0" dirty="0" smtClean="0"/>
              <a:t>0.5 s * 8M / 64 = </a:t>
            </a:r>
            <a:r>
              <a:rPr lang="en-GB" dirty="0" smtClean="0">
                <a:solidFill>
                  <a:srgbClr val="FF0000"/>
                </a:solidFill>
              </a:rPr>
              <a:t>62500</a:t>
            </a:r>
            <a:r>
              <a:rPr lang="en-GB" b="0" dirty="0" smtClean="0"/>
              <a:t>.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endParaRPr lang="en-GB" b="0" dirty="0"/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cs typeface="ＭＳ Ｐゴシック"/>
              </a:rPr>
              <a:t>Prof. Dr.-Ing. Ivan Volosyak</a:t>
            </a:r>
          </a:p>
        </p:txBody>
      </p:sp>
    </p:spTree>
    <p:extLst>
      <p:ext uri="{BB962C8B-B14F-4D97-AF65-F5344CB8AC3E}">
        <p14:creationId xmlns:p14="http://schemas.microsoft.com/office/powerpoint/2010/main" val="47264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108121"/>
            <a:ext cx="9072562" cy="66005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Frequency of 1 Hz with Timer/Counter1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1089303"/>
            <a:ext cx="9072562" cy="564373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b="0" dirty="0" smtClean="0"/>
              <a:t>What condition can check „has 500 </a:t>
            </a:r>
            <a:r>
              <a:rPr lang="en-GB" b="0" dirty="0" err="1" smtClean="0"/>
              <a:t>ms</a:t>
            </a:r>
            <a:r>
              <a:rPr lang="en-GB" b="0" dirty="0" smtClean="0"/>
              <a:t> since TCNT1=0 expired?“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 TCNT1 &lt;= 62500)</a:t>
            </a:r>
          </a:p>
          <a:p>
            <a:pPr>
              <a:spcBef>
                <a:spcPct val="0"/>
              </a:spcBef>
              <a:defRPr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b="0" dirty="0" smtClean="0">
                <a:latin typeface="+mj-lt"/>
                <a:cs typeface="Courier New" panose="02070309020205020404" pitchFamily="49" charset="0"/>
              </a:rPr>
              <a:t>What action must be taken if the pre-defined value (e.g. 500 </a:t>
            </a:r>
            <a:r>
              <a:rPr lang="en-GB" b="0" dirty="0" err="1" smtClean="0">
                <a:latin typeface="+mj-lt"/>
                <a:cs typeface="Courier New" panose="02070309020205020404" pitchFamily="49" charset="0"/>
              </a:rPr>
              <a:t>ms</a:t>
            </a:r>
            <a:r>
              <a:rPr lang="en-GB" b="0" dirty="0" smtClean="0">
                <a:latin typeface="+mj-lt"/>
                <a:cs typeface="Courier New" panose="02070309020205020404" pitchFamily="49" charset="0"/>
              </a:rPr>
              <a:t>) has expired? Value in PORT register which is connected to LED must be changed (the easiest way by using the XOR function):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>
              <a:latin typeface="+mj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PORTX ^= (1&lt;&lt; PIN_NUMBER);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/>
          </a:p>
          <a:p>
            <a:pPr>
              <a:spcBef>
                <a:spcPct val="0"/>
              </a:spcBef>
              <a:defRPr/>
            </a:pPr>
            <a:r>
              <a:rPr lang="en-GB" b="0" dirty="0" smtClean="0">
                <a:latin typeface="+mj-lt"/>
                <a:cs typeface="Courier New" panose="02070309020205020404" pitchFamily="49" charset="0"/>
              </a:rPr>
              <a:t>Do not forget to set the timer/counter value back to zero, otherwise the next if makes no sense!</a:t>
            </a:r>
          </a:p>
          <a:p>
            <a:pPr>
              <a:spcBef>
                <a:spcPct val="0"/>
              </a:spcBef>
              <a:defRPr/>
            </a:pPr>
            <a:endParaRPr lang="en-GB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TCNT1 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cs typeface="ＭＳ Ｐゴシック"/>
              </a:rPr>
              <a:t>Prof. Dr.-Ing. Ivan Volosyak</a:t>
            </a:r>
          </a:p>
        </p:txBody>
      </p:sp>
      <p:sp>
        <p:nvSpPr>
          <p:cNvPr id="2" name="Rechteck 1"/>
          <p:cNvSpPr/>
          <p:nvPr/>
        </p:nvSpPr>
        <p:spPr>
          <a:xfrm>
            <a:off x="496888" y="5796911"/>
            <a:ext cx="9440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b="1" dirty="0" smtClean="0">
                <a:solidFill>
                  <a:srgbClr val="C00000"/>
                </a:solidFill>
                <a:latin typeface="Arial" charset="0"/>
              </a:rPr>
              <a:t>You should use if(TCNT1 &lt;= 62500) and NOT </a:t>
            </a:r>
            <a:br>
              <a:rPr lang="en-GB" sz="2400" b="1" dirty="0" smtClean="0">
                <a:solidFill>
                  <a:srgbClr val="C00000"/>
                </a:solidFill>
                <a:latin typeface="Arial" charset="0"/>
              </a:rPr>
            </a:br>
            <a:r>
              <a:rPr lang="en-GB" sz="2400" b="1" dirty="0" smtClean="0">
                <a:solidFill>
                  <a:srgbClr val="C00000"/>
                </a:solidFill>
                <a:latin typeface="Arial" charset="0"/>
              </a:rPr>
              <a:t>if (TCNT1 == 62500) Why?</a:t>
            </a:r>
            <a:endParaRPr lang="en-GB" sz="2400" b="1" dirty="0">
              <a:solidFill>
                <a:srgbClr val="C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496888" y="411114"/>
            <a:ext cx="9072562" cy="631874"/>
          </a:xfrm>
        </p:spPr>
        <p:txBody>
          <a:bodyPr/>
          <a:lstStyle/>
          <a:p>
            <a:r>
              <a:rPr lang="en-GB" sz="3200" noProof="0" dirty="0" smtClean="0">
                <a:latin typeface="Arial" charset="0"/>
                <a:ea typeface="ＭＳ Ｐゴシック"/>
                <a:cs typeface="Arial" charset="0"/>
              </a:rPr>
              <a:t>What is an Interrupt?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6888" y="1388330"/>
            <a:ext cx="9072562" cy="51250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Interrupts can be used when some immediate action is required from </a:t>
            </a:r>
            <a:r>
              <a:rPr lang="en-GB" b="0" noProof="0" dirty="0" err="1" smtClean="0">
                <a:latin typeface="Arial" charset="0"/>
                <a:ea typeface="ＭＳ Ｐゴシック"/>
                <a:cs typeface="Arial" charset="0"/>
              </a:rPr>
              <a:t>uC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, or just as an convenient way to react without sampling for signal </a:t>
            </a:r>
            <a:r>
              <a:rPr lang="en-GB" b="0" noProof="0" dirty="0" smtClean="0">
                <a:solidFill>
                  <a:srgbClr val="0070C0"/>
                </a:solidFill>
                <a:latin typeface="Arial" charset="0"/>
                <a:ea typeface="ＭＳ Ｐゴシック"/>
                <a:cs typeface="Arial" charset="0"/>
              </a:rPr>
              <a:t>(what is optimal – checking if your friend has come every 5 minutes or waiting for the bell to ring?)</a:t>
            </a:r>
            <a:r>
              <a:rPr lang="en-GB" b="0" noProof="0" dirty="0" smtClean="0">
                <a:solidFill>
                  <a:schemeClr val="tx1"/>
                </a:solidFill>
                <a:latin typeface="Arial" charset="0"/>
                <a:ea typeface="ＭＳ Ｐゴシック"/>
                <a:cs typeface="Arial" charset="0"/>
              </a:rPr>
              <a:t>.</a:t>
            </a:r>
          </a:p>
          <a:p>
            <a:pPr>
              <a:spcBef>
                <a:spcPct val="0"/>
              </a:spcBef>
              <a:defRPr/>
            </a:pPr>
            <a:endParaRPr lang="en-GB" b="0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Every interrupt enabled must have corresponding instruction – </a:t>
            </a:r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Interrupt Service Routine(</a:t>
            </a:r>
            <a:r>
              <a:rPr lang="en-GB" noProof="0" dirty="0" smtClean="0">
                <a:solidFill>
                  <a:srgbClr val="0070C0"/>
                </a:solidFill>
                <a:latin typeface="Arial" charset="0"/>
                <a:ea typeface="ＭＳ Ｐゴシック"/>
                <a:cs typeface="Arial" charset="0"/>
              </a:rPr>
              <a:t>ISR</a:t>
            </a:r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).</a:t>
            </a:r>
          </a:p>
          <a:p>
            <a:pPr>
              <a:spcBef>
                <a:spcPct val="0"/>
              </a:spcBef>
              <a:defRPr/>
            </a:pPr>
            <a:endParaRPr lang="en-GB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In the code following syntax is used:</a:t>
            </a:r>
          </a:p>
          <a:p>
            <a:pPr>
              <a:spcBef>
                <a:spcPct val="0"/>
              </a:spcBef>
              <a:defRPr/>
            </a:pPr>
            <a:endParaRPr lang="en-GB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ISR(</a:t>
            </a:r>
            <a:r>
              <a:rPr lang="en-GB" noProof="0" dirty="0" err="1" smtClean="0">
                <a:solidFill>
                  <a:srgbClr val="0070C0"/>
                </a:solidFill>
                <a:latin typeface="Arial" charset="0"/>
                <a:ea typeface="ＭＳ Ｐゴシック"/>
                <a:cs typeface="Arial" charset="0"/>
              </a:rPr>
              <a:t>INTERRUPT_NAME</a:t>
            </a:r>
            <a:r>
              <a:rPr lang="en-GB" noProof="0" dirty="0" err="1" smtClean="0">
                <a:latin typeface="Arial" charset="0"/>
                <a:ea typeface="ＭＳ Ｐゴシック"/>
                <a:cs typeface="Arial" charset="0"/>
              </a:rPr>
              <a:t>_vect</a:t>
            </a:r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) </a:t>
            </a:r>
            <a:r>
              <a:rPr lang="en-GB" b="0" noProof="0" dirty="0" smtClean="0">
                <a:solidFill>
                  <a:srgbClr val="00B050"/>
                </a:solidFill>
                <a:latin typeface="Arial" charset="0"/>
                <a:ea typeface="ＭＳ Ｐゴシック"/>
                <a:cs typeface="Arial" charset="0"/>
              </a:rPr>
              <a:t>// look up the name in atmega8.pdf</a:t>
            </a:r>
          </a:p>
          <a:p>
            <a:pPr>
              <a:spcBef>
                <a:spcPct val="0"/>
              </a:spcBef>
              <a:defRPr/>
            </a:pPr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{								</a:t>
            </a:r>
            <a:r>
              <a:rPr lang="en-GB" b="0" noProof="0" dirty="0" smtClean="0">
                <a:solidFill>
                  <a:srgbClr val="00B050"/>
                </a:solidFill>
                <a:latin typeface="Arial" charset="0"/>
                <a:ea typeface="ＭＳ Ｐゴシック"/>
                <a:cs typeface="Arial" charset="0"/>
              </a:rPr>
              <a:t>// it is in the section “interrupts”, p.46</a:t>
            </a:r>
          </a:p>
          <a:p>
            <a:pPr>
              <a:spcBef>
                <a:spcPct val="0"/>
              </a:spcBef>
              <a:defRPr/>
            </a:pPr>
            <a:r>
              <a:rPr lang="en-GB" b="0" i="1" noProof="0" dirty="0" smtClean="0">
                <a:solidFill>
                  <a:schemeClr val="tx1"/>
                </a:solidFill>
                <a:latin typeface="Arial" charset="0"/>
                <a:ea typeface="ＭＳ Ｐゴシック"/>
                <a:cs typeface="Arial" charset="0"/>
              </a:rPr>
              <a:t>YOUR CODE;</a:t>
            </a:r>
          </a:p>
          <a:p>
            <a:pPr>
              <a:spcBef>
                <a:spcPct val="0"/>
              </a:spcBef>
              <a:defRPr/>
            </a:pPr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}</a:t>
            </a:r>
          </a:p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This code is normally placed after the main function is closed.</a:t>
            </a:r>
          </a:p>
          <a:p>
            <a:pPr>
              <a:spcBef>
                <a:spcPct val="0"/>
              </a:spcBef>
              <a:defRPr/>
            </a:pPr>
            <a:endParaRPr lang="en-GB" noProof="0" dirty="0" smtClean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/>
              <a:t>Prof. Dr.-Ing. Ivan Volosyak</a:t>
            </a:r>
          </a:p>
        </p:txBody>
      </p:sp>
    </p:spTree>
    <p:extLst>
      <p:ext uri="{BB962C8B-B14F-4D97-AF65-F5344CB8AC3E}">
        <p14:creationId xmlns:p14="http://schemas.microsoft.com/office/powerpoint/2010/main" val="290696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  <a:ea typeface="ＭＳ Ｐゴシック" pitchFamily="34" charset="-128"/>
                <a:cs typeface="Arial" charset="0"/>
              </a:rPr>
              <a:t>From analogue to digital signal</a:t>
            </a:r>
          </a:p>
        </p:txBody>
      </p:sp>
      <p:sp>
        <p:nvSpPr>
          <p:cNvPr id="5123" name="Fußzeilenplatzhalter 8"/>
          <p:cNvSpPr txBox="1">
            <a:spLocks noGrp="1"/>
          </p:cNvSpPr>
          <p:nvPr/>
        </p:nvSpPr>
        <p:spPr bwMode="auto">
          <a:xfrm>
            <a:off x="1687513" y="6997700"/>
            <a:ext cx="43434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0402" rIns="100803" bIns="50402" anchor="b"/>
          <a:lstStyle>
            <a:lvl1pPr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200" b="1">
                <a:solidFill>
                  <a:schemeClr val="tx2"/>
                </a:solidFill>
                <a:latin typeface="Arial" charset="0"/>
                <a:sym typeface="Wingdings" pitchFamily="2" charset="2"/>
              </a:rPr>
              <a:t>Prof. Dr.-Ing. Ivan Volosyak</a:t>
            </a:r>
          </a:p>
        </p:txBody>
      </p:sp>
      <p:sp>
        <p:nvSpPr>
          <p:cNvPr id="5124" name="Inhaltsplatzhalter 1"/>
          <p:cNvSpPr>
            <a:spLocks/>
          </p:cNvSpPr>
          <p:nvPr/>
        </p:nvSpPr>
        <p:spPr bwMode="auto">
          <a:xfrm>
            <a:off x="503238" y="1262063"/>
            <a:ext cx="9072562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spcBef>
                <a:spcPts val="600"/>
              </a:spcBef>
              <a:buFontTx/>
              <a:buChar char="•"/>
            </a:pPr>
            <a:r>
              <a:rPr lang="en-GB" sz="2000">
                <a:latin typeface="Arial" charset="0"/>
              </a:rPr>
              <a:t>	 Error mainly due to </a:t>
            </a:r>
            <a:r>
              <a:rPr lang="en-GB" sz="2000">
                <a:solidFill>
                  <a:schemeClr val="accent1"/>
                </a:solidFill>
                <a:latin typeface="Arial" charset="0"/>
              </a:rPr>
              <a:t>sampling</a:t>
            </a:r>
            <a:r>
              <a:rPr lang="en-GB" sz="2000">
                <a:latin typeface="Arial" charset="0"/>
              </a:rPr>
              <a:t> and </a:t>
            </a:r>
            <a:r>
              <a:rPr lang="en-GB" sz="2000">
                <a:solidFill>
                  <a:schemeClr val="accent1"/>
                </a:solidFill>
                <a:latin typeface="Arial" charset="0"/>
              </a:rPr>
              <a:t>quantisation.</a:t>
            </a:r>
          </a:p>
        </p:txBody>
      </p:sp>
      <p:grpSp>
        <p:nvGrpSpPr>
          <p:cNvPr id="5125" name="Group 17"/>
          <p:cNvGrpSpPr>
            <a:grpSpLocks/>
          </p:cNvGrpSpPr>
          <p:nvPr/>
        </p:nvGrpSpPr>
        <p:grpSpPr bwMode="auto">
          <a:xfrm>
            <a:off x="382588" y="1927225"/>
            <a:ext cx="6889750" cy="4805363"/>
            <a:chOff x="612" y="981"/>
            <a:chExt cx="4747" cy="3311"/>
          </a:xfrm>
        </p:grpSpPr>
        <p:pic>
          <p:nvPicPr>
            <p:cNvPr id="5126" name="Picture 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993"/>
              <a:ext cx="4400" cy="3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7" name="Text Box 19"/>
            <p:cNvSpPr txBox="1">
              <a:spLocks noChangeArrowheads="1"/>
            </p:cNvSpPr>
            <p:nvPr/>
          </p:nvSpPr>
          <p:spPr bwMode="auto">
            <a:xfrm>
              <a:off x="884" y="2251"/>
              <a:ext cx="272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200">
                  <a:latin typeface="Arial" charset="0"/>
                </a:rPr>
                <a:t>000</a:t>
              </a:r>
            </a:p>
          </p:txBody>
        </p:sp>
        <p:sp>
          <p:nvSpPr>
            <p:cNvPr id="5128" name="Text Box 20"/>
            <p:cNvSpPr txBox="1">
              <a:spLocks noChangeArrowheads="1"/>
            </p:cNvSpPr>
            <p:nvPr/>
          </p:nvSpPr>
          <p:spPr bwMode="auto">
            <a:xfrm>
              <a:off x="884" y="2115"/>
              <a:ext cx="272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200">
                  <a:latin typeface="Arial" charset="0"/>
                </a:rPr>
                <a:t>001</a:t>
              </a:r>
            </a:p>
          </p:txBody>
        </p:sp>
        <p:sp>
          <p:nvSpPr>
            <p:cNvPr id="5129" name="Text Box 21"/>
            <p:cNvSpPr txBox="1">
              <a:spLocks noChangeArrowheads="1"/>
            </p:cNvSpPr>
            <p:nvPr/>
          </p:nvSpPr>
          <p:spPr bwMode="auto">
            <a:xfrm>
              <a:off x="884" y="1979"/>
              <a:ext cx="272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200">
                  <a:latin typeface="Arial" charset="0"/>
                </a:rPr>
                <a:t>010</a:t>
              </a:r>
            </a:p>
          </p:txBody>
        </p:sp>
        <p:sp>
          <p:nvSpPr>
            <p:cNvPr id="5130" name="Text Box 22"/>
            <p:cNvSpPr txBox="1">
              <a:spLocks noChangeArrowheads="1"/>
            </p:cNvSpPr>
            <p:nvPr/>
          </p:nvSpPr>
          <p:spPr bwMode="auto">
            <a:xfrm>
              <a:off x="884" y="1798"/>
              <a:ext cx="272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200">
                  <a:latin typeface="Arial" charset="0"/>
                </a:rPr>
                <a:t>011</a:t>
              </a:r>
            </a:p>
          </p:txBody>
        </p:sp>
        <p:sp>
          <p:nvSpPr>
            <p:cNvPr id="5131" name="Text Box 23"/>
            <p:cNvSpPr txBox="1">
              <a:spLocks noChangeArrowheads="1"/>
            </p:cNvSpPr>
            <p:nvPr/>
          </p:nvSpPr>
          <p:spPr bwMode="auto">
            <a:xfrm>
              <a:off x="884" y="1662"/>
              <a:ext cx="272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200">
                  <a:latin typeface="Arial" charset="0"/>
                </a:rPr>
                <a:t>100</a:t>
              </a:r>
            </a:p>
          </p:txBody>
        </p:sp>
        <p:sp>
          <p:nvSpPr>
            <p:cNvPr id="5132" name="Text Box 24"/>
            <p:cNvSpPr txBox="1">
              <a:spLocks noChangeArrowheads="1"/>
            </p:cNvSpPr>
            <p:nvPr/>
          </p:nvSpPr>
          <p:spPr bwMode="auto">
            <a:xfrm>
              <a:off x="884" y="1480"/>
              <a:ext cx="272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200">
                  <a:latin typeface="Arial" charset="0"/>
                </a:rPr>
                <a:t>101</a:t>
              </a:r>
            </a:p>
          </p:txBody>
        </p:sp>
        <p:sp>
          <p:nvSpPr>
            <p:cNvPr id="5133" name="Text Box 25"/>
            <p:cNvSpPr txBox="1">
              <a:spLocks noChangeArrowheads="1"/>
            </p:cNvSpPr>
            <p:nvPr/>
          </p:nvSpPr>
          <p:spPr bwMode="auto">
            <a:xfrm>
              <a:off x="884" y="1344"/>
              <a:ext cx="272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200">
                  <a:latin typeface="Arial" charset="0"/>
                </a:rPr>
                <a:t>110</a:t>
              </a:r>
            </a:p>
          </p:txBody>
        </p:sp>
        <p:sp>
          <p:nvSpPr>
            <p:cNvPr id="5134" name="Text Box 26"/>
            <p:cNvSpPr txBox="1">
              <a:spLocks noChangeArrowheads="1"/>
            </p:cNvSpPr>
            <p:nvPr/>
          </p:nvSpPr>
          <p:spPr bwMode="auto">
            <a:xfrm>
              <a:off x="884" y="1163"/>
              <a:ext cx="272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200">
                  <a:latin typeface="Arial" charset="0"/>
                </a:rPr>
                <a:t>111</a:t>
              </a:r>
            </a:p>
          </p:txBody>
        </p:sp>
        <p:sp>
          <p:nvSpPr>
            <p:cNvPr id="5135" name="Text Box 27"/>
            <p:cNvSpPr txBox="1">
              <a:spLocks noChangeArrowheads="1"/>
            </p:cNvSpPr>
            <p:nvPr/>
          </p:nvSpPr>
          <p:spPr bwMode="auto">
            <a:xfrm>
              <a:off x="4377" y="981"/>
              <a:ext cx="98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GB" sz="1400">
                  <a:solidFill>
                    <a:srgbClr val="0000FF"/>
                  </a:solidFill>
                  <a:latin typeface="Arial" charset="0"/>
                </a:rPr>
                <a:t>analogue signal</a:t>
              </a:r>
            </a:p>
          </p:txBody>
        </p:sp>
        <p:sp>
          <p:nvSpPr>
            <p:cNvPr id="5136" name="Text Box 28"/>
            <p:cNvSpPr txBox="1">
              <a:spLocks noChangeArrowheads="1"/>
            </p:cNvSpPr>
            <p:nvPr/>
          </p:nvSpPr>
          <p:spPr bwMode="auto">
            <a:xfrm>
              <a:off x="3198" y="1299"/>
              <a:ext cx="9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GB" sz="1400">
                  <a:solidFill>
                    <a:srgbClr val="339933"/>
                  </a:solidFill>
                  <a:latin typeface="Arial" charset="0"/>
                </a:rPr>
                <a:t>sampled signal</a:t>
              </a:r>
            </a:p>
          </p:txBody>
        </p:sp>
        <p:sp>
          <p:nvSpPr>
            <p:cNvPr id="5137" name="Text Box 29"/>
            <p:cNvSpPr txBox="1">
              <a:spLocks noChangeArrowheads="1"/>
            </p:cNvSpPr>
            <p:nvPr/>
          </p:nvSpPr>
          <p:spPr bwMode="auto">
            <a:xfrm>
              <a:off x="3061" y="981"/>
              <a:ext cx="10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GB" sz="1400">
                  <a:solidFill>
                    <a:srgbClr val="CC0000"/>
                  </a:solidFill>
                  <a:latin typeface="Arial" charset="0"/>
                </a:rPr>
                <a:t>quantisised signal</a:t>
              </a:r>
            </a:p>
          </p:txBody>
        </p:sp>
        <p:sp>
          <p:nvSpPr>
            <p:cNvPr id="5138" name="Line 30"/>
            <p:cNvSpPr>
              <a:spLocks noChangeShapeType="1"/>
            </p:cNvSpPr>
            <p:nvPr/>
          </p:nvSpPr>
          <p:spPr bwMode="auto">
            <a:xfrm flipV="1">
              <a:off x="2788" y="1163"/>
              <a:ext cx="409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sp>
          <p:nvSpPr>
            <p:cNvPr id="5139" name="Line 31"/>
            <p:cNvSpPr>
              <a:spLocks noChangeShapeType="1"/>
            </p:cNvSpPr>
            <p:nvPr/>
          </p:nvSpPr>
          <p:spPr bwMode="auto">
            <a:xfrm flipV="1">
              <a:off x="4513" y="1163"/>
              <a:ext cx="181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5140" name="Line 32"/>
            <p:cNvSpPr>
              <a:spLocks noChangeShapeType="1"/>
            </p:cNvSpPr>
            <p:nvPr/>
          </p:nvSpPr>
          <p:spPr bwMode="auto">
            <a:xfrm flipV="1">
              <a:off x="3107" y="1480"/>
              <a:ext cx="50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5141" name="Text Box 33"/>
            <p:cNvSpPr txBox="1">
              <a:spLocks noChangeArrowheads="1"/>
            </p:cNvSpPr>
            <p:nvPr/>
          </p:nvSpPr>
          <p:spPr bwMode="auto">
            <a:xfrm>
              <a:off x="612" y="981"/>
              <a:ext cx="86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400" b="1">
                  <a:latin typeface="Arial" charset="0"/>
                </a:rPr>
                <a:t>3bits resolution</a:t>
              </a:r>
            </a:p>
          </p:txBody>
        </p:sp>
        <p:sp>
          <p:nvSpPr>
            <p:cNvPr id="5142" name="Text Box 34"/>
            <p:cNvSpPr txBox="1">
              <a:spLocks noChangeArrowheads="1"/>
            </p:cNvSpPr>
            <p:nvPr/>
          </p:nvSpPr>
          <p:spPr bwMode="auto">
            <a:xfrm>
              <a:off x="703" y="3158"/>
              <a:ext cx="49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chemeClr val="tx1"/>
                  </a:solidFill>
                  <a:latin typeface="Courier New" pitchFamily="49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400" b="1">
                  <a:latin typeface="Arial" charset="0"/>
                </a:rPr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399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496888" y="411114"/>
            <a:ext cx="9072562" cy="631874"/>
          </a:xfrm>
        </p:spPr>
        <p:txBody>
          <a:bodyPr/>
          <a:lstStyle/>
          <a:p>
            <a:r>
              <a:rPr lang="en-GB" sz="3200" noProof="0" dirty="0" smtClean="0">
                <a:latin typeface="Arial" charset="0"/>
                <a:ea typeface="ＭＳ Ｐゴシック"/>
                <a:cs typeface="Arial" charset="0"/>
              </a:rPr>
              <a:t>What is an Interrupt </a:t>
            </a:r>
            <a:r>
              <a:rPr lang="en-GB" sz="3200" noProof="0" dirty="0" smtClean="0">
                <a:solidFill>
                  <a:srgbClr val="00B050"/>
                </a:solidFill>
                <a:latin typeface="Arial" charset="0"/>
                <a:ea typeface="ＭＳ Ｐゴシック"/>
                <a:cs typeface="Arial" charset="0"/>
              </a:rPr>
              <a:t>(hardware level) </a:t>
            </a:r>
            <a:r>
              <a:rPr lang="en-GB" sz="3200" noProof="0" dirty="0" smtClean="0">
                <a:latin typeface="Arial" charset="0"/>
                <a:ea typeface="ＭＳ Ｐゴシック"/>
                <a:cs typeface="Arial" charset="0"/>
              </a:rPr>
              <a:t>?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6888" y="1388330"/>
            <a:ext cx="9072562" cy="51250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We know that processor / ALU goes through a series of instructions, and there is a control flow operations.</a:t>
            </a:r>
          </a:p>
          <a:p>
            <a:pPr>
              <a:spcBef>
                <a:spcPct val="0"/>
              </a:spcBef>
              <a:defRPr/>
            </a:pPr>
            <a:r>
              <a:rPr lang="en-GB" sz="1600" b="0" i="1" noProof="0" dirty="0" smtClean="0">
                <a:latin typeface="Arial" charset="0"/>
                <a:ea typeface="ＭＳ Ｐゴシック"/>
                <a:cs typeface="Arial" charset="0"/>
              </a:rPr>
              <a:t>** there are details. For example, max. amount of interrupts in memory is 8, meaning you should be processing them quicker than calling!</a:t>
            </a:r>
          </a:p>
          <a:p>
            <a:pPr>
              <a:spcBef>
                <a:spcPct val="0"/>
              </a:spcBef>
              <a:defRPr/>
            </a:pPr>
            <a:endParaRPr lang="en-GB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endParaRPr lang="en-GB" noProof="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/>
              <a:t>Prof. Dr.-Ing. Ivan Volosyak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116560"/>
              </p:ext>
            </p:extLst>
          </p:nvPr>
        </p:nvGraphicFramePr>
        <p:xfrm>
          <a:off x="1342481" y="3001578"/>
          <a:ext cx="275121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218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Happy Main Loop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think;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Work</a:t>
                      </a:r>
                      <a:r>
                        <a:rPr lang="en-US" dirty="0" smtClean="0"/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50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Work</a:t>
                      </a:r>
                      <a:r>
                        <a:rPr lang="en-US" dirty="0" smtClean="0"/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50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Work</a:t>
                      </a:r>
                      <a:r>
                        <a:rPr lang="en-US" dirty="0" smtClean="0"/>
                        <a:t>;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relax;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97264"/>
              </p:ext>
            </p:extLst>
          </p:nvPr>
        </p:nvGraphicFramePr>
        <p:xfrm>
          <a:off x="7450056" y="3763837"/>
          <a:ext cx="2413594" cy="1889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1359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ISR(</a:t>
                      </a:r>
                      <a:r>
                        <a:rPr lang="de-DE" dirty="0" err="1" smtClean="0"/>
                        <a:t>Want_to_eat_vect</a:t>
                      </a:r>
                      <a:r>
                        <a:rPr lang="de-DE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Wash_hands</a:t>
                      </a:r>
                      <a:r>
                        <a:rPr lang="en-US" dirty="0" smtClean="0"/>
                        <a:t>;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Eat;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Return;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Выгнутая влево стрелка 4"/>
          <p:cNvSpPr/>
          <p:nvPr/>
        </p:nvSpPr>
        <p:spPr>
          <a:xfrm>
            <a:off x="984738" y="3671668"/>
            <a:ext cx="196948" cy="2964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Выгнутая влево стрелка 11"/>
          <p:cNvSpPr/>
          <p:nvPr/>
        </p:nvSpPr>
        <p:spPr>
          <a:xfrm>
            <a:off x="984738" y="4048958"/>
            <a:ext cx="196948" cy="2964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Выгнутая влево стрелка 12"/>
          <p:cNvSpPr/>
          <p:nvPr/>
        </p:nvSpPr>
        <p:spPr>
          <a:xfrm>
            <a:off x="970670" y="4452247"/>
            <a:ext cx="196948" cy="2964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Выгнутая влево стрелка 13"/>
          <p:cNvSpPr/>
          <p:nvPr/>
        </p:nvSpPr>
        <p:spPr>
          <a:xfrm>
            <a:off x="970670" y="4792795"/>
            <a:ext cx="196948" cy="2964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лево стрелка 14"/>
          <p:cNvSpPr/>
          <p:nvPr/>
        </p:nvSpPr>
        <p:spPr>
          <a:xfrm flipH="1" flipV="1">
            <a:off x="4222016" y="3390314"/>
            <a:ext cx="759656" cy="180302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 rot="1597732">
            <a:off x="4383350" y="3238229"/>
            <a:ext cx="2917463" cy="57775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659575" y="2907207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I am hungry!!!</a:t>
            </a:r>
            <a:endParaRPr lang="ru-RU" sz="2400" b="1" dirty="0">
              <a:solidFill>
                <a:schemeClr val="accent4"/>
              </a:solidFill>
            </a:endParaRPr>
          </a:p>
        </p:txBody>
      </p:sp>
      <p:sp>
        <p:nvSpPr>
          <p:cNvPr id="20" name="Выгнутая влево стрелка 19"/>
          <p:cNvSpPr/>
          <p:nvPr/>
        </p:nvSpPr>
        <p:spPr>
          <a:xfrm>
            <a:off x="7183209" y="4644595"/>
            <a:ext cx="196948" cy="296400"/>
          </a:xfrm>
          <a:prstGeom prst="curv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Выгнутая влево стрелка 20"/>
          <p:cNvSpPr/>
          <p:nvPr/>
        </p:nvSpPr>
        <p:spPr>
          <a:xfrm>
            <a:off x="7183209" y="5119498"/>
            <a:ext cx="196948" cy="296400"/>
          </a:xfrm>
          <a:prstGeom prst="curv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Выгнутая влево стрелка 21"/>
          <p:cNvSpPr/>
          <p:nvPr/>
        </p:nvSpPr>
        <p:spPr>
          <a:xfrm rot="16376889" flipV="1">
            <a:off x="5431469" y="4327961"/>
            <a:ext cx="821225" cy="3329589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2583" y="5749403"/>
            <a:ext cx="2316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Now much better!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496888" y="411114"/>
            <a:ext cx="9072562" cy="631874"/>
          </a:xfrm>
        </p:spPr>
        <p:txBody>
          <a:bodyPr/>
          <a:lstStyle/>
          <a:p>
            <a:r>
              <a:rPr lang="en-GB" sz="3600" noProof="0" dirty="0" smtClean="0">
                <a:latin typeface="Arial" charset="0"/>
                <a:ea typeface="ＭＳ Ｐゴシック"/>
                <a:cs typeface="Arial" charset="0"/>
              </a:rPr>
              <a:t>So what interrupts does </a:t>
            </a:r>
            <a:r>
              <a:rPr lang="en-GB" sz="3600" dirty="0" smtClean="0">
                <a:latin typeface="Arial" charset="0"/>
                <a:ea typeface="ＭＳ Ｐゴシック"/>
                <a:cs typeface="Arial" charset="0"/>
              </a:rPr>
              <a:t>AT</a:t>
            </a:r>
            <a:r>
              <a:rPr lang="en-GB" sz="3600" noProof="0" dirty="0" smtClean="0">
                <a:latin typeface="Arial" charset="0"/>
                <a:ea typeface="ＭＳ Ｐゴシック"/>
                <a:cs typeface="Arial" charset="0"/>
              </a:rPr>
              <a:t>mega8 have?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89785" y="1388330"/>
            <a:ext cx="3379665" cy="5125012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noProof="0" dirty="0" smtClean="0">
                <a:solidFill>
                  <a:srgbClr val="00B050"/>
                </a:solidFill>
                <a:latin typeface="Arial" charset="0"/>
                <a:ea typeface="ＭＳ Ｐゴシック"/>
                <a:cs typeface="Arial" charset="0"/>
              </a:rPr>
              <a:t>External voltage signal causes interrupt(PD2, PD3)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GB" noProof="0" dirty="0">
              <a:latin typeface="Arial" charset="0"/>
              <a:ea typeface="ＭＳ Ｐゴシック"/>
              <a:cs typeface="Arial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noProof="0" dirty="0" smtClean="0">
                <a:solidFill>
                  <a:srgbClr val="D59829"/>
                </a:solidFill>
                <a:latin typeface="Arial" charset="0"/>
                <a:ea typeface="ＭＳ Ｐゴシック"/>
                <a:cs typeface="Arial" charset="0"/>
              </a:rPr>
              <a:t>Timer/</a:t>
            </a:r>
            <a:r>
              <a:rPr lang="en-GB" noProof="0" dirty="0" err="1" smtClean="0">
                <a:solidFill>
                  <a:srgbClr val="D59829"/>
                </a:solidFill>
                <a:latin typeface="Arial" charset="0"/>
                <a:ea typeface="ＭＳ Ｐゴシック"/>
                <a:cs typeface="Arial" charset="0"/>
              </a:rPr>
              <a:t>Coutner</a:t>
            </a:r>
            <a:r>
              <a:rPr lang="en-GB" noProof="0" dirty="0" smtClean="0">
                <a:solidFill>
                  <a:srgbClr val="D59829"/>
                </a:solidFill>
                <a:latin typeface="Arial" charset="0"/>
                <a:ea typeface="ＭＳ Ｐゴシック"/>
                <a:cs typeface="Arial" charset="0"/>
              </a:rPr>
              <a:t> interrupts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GB" noProof="0" dirty="0">
              <a:latin typeface="Arial" charset="0"/>
              <a:ea typeface="ＭＳ Ｐゴシック"/>
              <a:cs typeface="Arial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noProof="0" dirty="0" smtClean="0">
                <a:solidFill>
                  <a:srgbClr val="FF0000"/>
                </a:solidFill>
                <a:latin typeface="Arial" charset="0"/>
                <a:ea typeface="ＭＳ Ｐゴシック"/>
                <a:cs typeface="Arial" charset="0"/>
              </a:rPr>
              <a:t>Serial interrupts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GB" noProof="0" dirty="0">
              <a:latin typeface="Arial" charset="0"/>
              <a:ea typeface="ＭＳ Ｐゴシック"/>
              <a:cs typeface="Arial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ADC, EEPROM and other…</a:t>
            </a:r>
            <a:endParaRPr lang="en-GB" noProof="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/>
              <a:t>Prof. Dr.-Ing. Ivan Volosyak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1388330"/>
            <a:ext cx="4620350" cy="4431765"/>
          </a:xfrm>
          <a:prstGeom prst="rect">
            <a:avLst/>
          </a:prstGeom>
        </p:spPr>
      </p:pic>
      <p:sp>
        <p:nvSpPr>
          <p:cNvPr id="7" name="Inhaltsplatzhalter 1"/>
          <p:cNvSpPr>
            <a:spLocks/>
          </p:cNvSpPr>
          <p:nvPr/>
        </p:nvSpPr>
        <p:spPr bwMode="auto">
          <a:xfrm>
            <a:off x="503238" y="6016309"/>
            <a:ext cx="9072562" cy="428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2000" dirty="0" smtClean="0">
                <a:latin typeface="Arial" charset="0"/>
              </a:rPr>
              <a:t>p. 46 of atmega8 doc</a:t>
            </a:r>
            <a:endParaRPr lang="en-GB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2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496888" y="411114"/>
            <a:ext cx="9072562" cy="631874"/>
          </a:xfrm>
        </p:spPr>
        <p:txBody>
          <a:bodyPr/>
          <a:lstStyle/>
          <a:p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Examples on using interrupts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6888" y="1388330"/>
            <a:ext cx="9072562" cy="51250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noProof="0" dirty="0" smtClean="0">
                <a:solidFill>
                  <a:srgbClr val="D59829"/>
                </a:solidFill>
                <a:latin typeface="Arial" charset="0"/>
                <a:ea typeface="ＭＳ Ｐゴシック"/>
                <a:cs typeface="Arial" charset="0"/>
              </a:rPr>
              <a:t>using interrupts in Timer/Counter:</a:t>
            </a:r>
          </a:p>
          <a:p>
            <a:pPr>
              <a:spcBef>
                <a:spcPct val="0"/>
              </a:spcBef>
              <a:defRPr/>
            </a:pPr>
            <a:r>
              <a:rPr lang="en-GB" noProof="0" dirty="0" smtClean="0">
                <a:solidFill>
                  <a:srgbClr val="D59829"/>
                </a:solidFill>
                <a:latin typeface="Arial" charset="0"/>
                <a:ea typeface="ＭＳ Ｐゴシック"/>
                <a:cs typeface="Arial" charset="0"/>
              </a:rPr>
              <a:t>So how to do something exactly at the moment timer scores 103</a:t>
            </a:r>
            <a:br>
              <a:rPr lang="en-GB" noProof="0" dirty="0" smtClean="0">
                <a:solidFill>
                  <a:srgbClr val="D59829"/>
                </a:solidFill>
                <a:latin typeface="Arial" charset="0"/>
                <a:ea typeface="ＭＳ Ｐゴシック"/>
                <a:cs typeface="Arial" charset="0"/>
              </a:rPr>
            </a:br>
            <a:r>
              <a:rPr lang="en-GB" noProof="0" dirty="0" smtClean="0">
                <a:solidFill>
                  <a:srgbClr val="D59829"/>
                </a:solidFill>
                <a:latin typeface="Arial" charset="0"/>
                <a:ea typeface="ＭＳ Ｐゴシック"/>
                <a:cs typeface="Arial" charset="0"/>
              </a:rPr>
              <a:t>(or your target value)?</a:t>
            </a:r>
          </a:p>
          <a:p>
            <a:pPr>
              <a:spcBef>
                <a:spcPct val="0"/>
              </a:spcBef>
              <a:defRPr/>
            </a:pPr>
            <a:endParaRPr lang="en-GB" sz="1800" b="0" i="1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sz="1800" b="0" i="1" noProof="0" dirty="0" smtClean="0">
                <a:latin typeface="Arial" charset="0"/>
                <a:ea typeface="ＭＳ Ｐゴシック"/>
                <a:cs typeface="Arial" charset="0"/>
              </a:rPr>
              <a:t>We need interrupt to react to such an event.</a:t>
            </a:r>
          </a:p>
          <a:p>
            <a:pPr>
              <a:spcBef>
                <a:spcPct val="0"/>
              </a:spcBef>
              <a:defRPr/>
            </a:pPr>
            <a:endParaRPr lang="en-GB" sz="1800" b="0" i="1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sz="1800" b="0" i="1" noProof="0" dirty="0" smtClean="0">
                <a:latin typeface="Arial" charset="0"/>
                <a:ea typeface="ＭＳ Ｐゴシック"/>
                <a:cs typeface="Arial" charset="0"/>
              </a:rPr>
              <a:t>All timer/counters have compare registers. They can initiate interrupt upon timer reaching the value to which such register is set.</a:t>
            </a:r>
          </a:p>
          <a:p>
            <a:pPr>
              <a:spcBef>
                <a:spcPct val="0"/>
              </a:spcBef>
              <a:defRPr/>
            </a:pPr>
            <a:endParaRPr lang="en-GB" sz="1800" b="0" i="1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sz="1800" b="0" i="1" noProof="0" dirty="0" smtClean="0">
                <a:latin typeface="Arial" charset="0"/>
                <a:ea typeface="ＭＳ Ｐゴシック"/>
                <a:cs typeface="Arial" charset="0"/>
              </a:rPr>
              <a:t>Example:</a:t>
            </a:r>
          </a:p>
          <a:p>
            <a:pPr>
              <a:spcBef>
                <a:spcPct val="0"/>
              </a:spcBef>
              <a:defRPr/>
            </a:pPr>
            <a:r>
              <a:rPr lang="en-GB" sz="1800" b="0" i="1" noProof="0" dirty="0" smtClean="0">
                <a:latin typeface="Arial" charset="0"/>
                <a:ea typeface="ＭＳ Ｐゴシック"/>
                <a:cs typeface="Arial" charset="0"/>
              </a:rPr>
              <a:t>TIMSK = 1&lt;&lt;OCIE1A; </a:t>
            </a:r>
            <a:r>
              <a:rPr lang="en-GB" sz="1800" b="0" i="1" noProof="0" dirty="0" smtClean="0">
                <a:solidFill>
                  <a:srgbClr val="0070C0"/>
                </a:solidFill>
                <a:latin typeface="Arial" charset="0"/>
                <a:ea typeface="ＭＳ Ｐゴシック"/>
                <a:cs typeface="Arial" charset="0"/>
              </a:rPr>
              <a:t>//enable compare interrupt, TIMSK means Timer Interrupt </a:t>
            </a:r>
            <a:r>
              <a:rPr lang="en-GB" sz="1800" b="0" i="1" noProof="0" dirty="0" err="1" smtClean="0">
                <a:solidFill>
                  <a:srgbClr val="0070C0"/>
                </a:solidFill>
                <a:latin typeface="Arial" charset="0"/>
                <a:ea typeface="ＭＳ Ｐゴシック"/>
                <a:cs typeface="Arial" charset="0"/>
              </a:rPr>
              <a:t>MaSK</a:t>
            </a:r>
            <a:endParaRPr lang="en-GB" sz="1800" b="0" i="1" noProof="0" dirty="0" smtClean="0">
              <a:solidFill>
                <a:srgbClr val="0070C0"/>
              </a:solidFill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sz="1800" b="0" i="1" noProof="0" dirty="0" smtClean="0">
                <a:latin typeface="Arial" charset="0"/>
                <a:ea typeface="ＭＳ Ｐゴシック"/>
                <a:cs typeface="Arial" charset="0"/>
              </a:rPr>
              <a:t>OCR1A = 103;</a:t>
            </a:r>
          </a:p>
          <a:p>
            <a:pPr>
              <a:spcBef>
                <a:spcPct val="0"/>
              </a:spcBef>
              <a:defRPr/>
            </a:pPr>
            <a:endParaRPr lang="en-GB" sz="1800" b="0" i="1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sz="1800" b="0" i="1" noProof="0" dirty="0" smtClean="0">
                <a:latin typeface="Arial" charset="0"/>
                <a:ea typeface="ＭＳ Ｐゴシック"/>
                <a:cs typeface="Arial" charset="0"/>
              </a:rPr>
              <a:t>ISR(</a:t>
            </a:r>
            <a:r>
              <a:rPr lang="en-GB" sz="1800" b="0" i="1" noProof="0" dirty="0" smtClean="0">
                <a:solidFill>
                  <a:srgbClr val="00B050"/>
                </a:solidFill>
                <a:latin typeface="Arial" charset="0"/>
                <a:ea typeface="ＭＳ Ｐゴシック"/>
                <a:cs typeface="Arial" charset="0"/>
              </a:rPr>
              <a:t>TIMER1_COMPA_vect)</a:t>
            </a:r>
          </a:p>
          <a:p>
            <a:pPr>
              <a:spcBef>
                <a:spcPct val="0"/>
              </a:spcBef>
              <a:defRPr/>
            </a:pPr>
            <a:r>
              <a:rPr lang="en-GB" sz="1800" b="0" i="1" noProof="0" dirty="0" smtClean="0">
                <a:latin typeface="Arial" charset="0"/>
                <a:ea typeface="ＭＳ Ｐゴシック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GB" sz="1800" b="0" i="1" noProof="0" dirty="0" smtClean="0">
                <a:latin typeface="Arial" charset="0"/>
                <a:ea typeface="ＭＳ Ｐゴシック"/>
                <a:cs typeface="Arial" charset="0"/>
              </a:rPr>
              <a:t>PORTB^=1&lt;&lt;PB0;</a:t>
            </a:r>
          </a:p>
          <a:p>
            <a:pPr>
              <a:spcBef>
                <a:spcPct val="0"/>
              </a:spcBef>
              <a:defRPr/>
            </a:pPr>
            <a:r>
              <a:rPr lang="en-GB" sz="1800" b="0" i="1" noProof="0" dirty="0" smtClean="0">
                <a:latin typeface="Arial" charset="0"/>
                <a:ea typeface="ＭＳ Ｐゴシック"/>
                <a:cs typeface="Arial" charset="0"/>
              </a:rPr>
              <a:t>}</a:t>
            </a:r>
          </a:p>
          <a:p>
            <a:pPr>
              <a:spcBef>
                <a:spcPct val="0"/>
              </a:spcBef>
              <a:defRPr/>
            </a:pPr>
            <a:endParaRPr lang="en-GB" noProof="0" dirty="0" smtClean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/>
              <a:t>Prof. Dr.-Ing. Ivan Volosyak</a:t>
            </a:r>
          </a:p>
        </p:txBody>
      </p:sp>
    </p:spTree>
    <p:extLst>
      <p:ext uri="{BB962C8B-B14F-4D97-AF65-F5344CB8AC3E}">
        <p14:creationId xmlns:p14="http://schemas.microsoft.com/office/powerpoint/2010/main" val="6925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496888" y="411114"/>
            <a:ext cx="9072562" cy="631874"/>
          </a:xfrm>
        </p:spPr>
        <p:txBody>
          <a:bodyPr/>
          <a:lstStyle/>
          <a:p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Examples on using interrupts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6888" y="1388330"/>
            <a:ext cx="9072562" cy="51250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Sometimes executing your normal program can be more important than your interrupts. To decide on this you have </a:t>
            </a:r>
            <a:r>
              <a:rPr lang="en-GB" noProof="0" dirty="0" err="1" smtClean="0">
                <a:solidFill>
                  <a:srgbClr val="00B050"/>
                </a:solidFill>
                <a:latin typeface="Arial" charset="0"/>
                <a:ea typeface="ＭＳ Ｐゴシック"/>
                <a:cs typeface="Arial" charset="0"/>
              </a:rPr>
              <a:t>sei</a:t>
            </a:r>
            <a:r>
              <a:rPr lang="en-GB" noProof="0" dirty="0" smtClean="0">
                <a:solidFill>
                  <a:srgbClr val="00B050"/>
                </a:solidFill>
                <a:latin typeface="Arial" charset="0"/>
                <a:ea typeface="ＭＳ Ｐゴシック"/>
                <a:cs typeface="Arial" charset="0"/>
              </a:rPr>
              <a:t>(); 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and</a:t>
            </a:r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 </a:t>
            </a:r>
            <a:r>
              <a:rPr lang="en-GB" noProof="0" dirty="0" smtClean="0">
                <a:solidFill>
                  <a:srgbClr val="FF0000"/>
                </a:solidFill>
                <a:latin typeface="Arial" charset="0"/>
                <a:ea typeface="ＭＳ Ｐゴシック"/>
                <a:cs typeface="Arial" charset="0"/>
              </a:rPr>
              <a:t>cli();</a:t>
            </a:r>
            <a:r>
              <a:rPr lang="en-GB" b="0" dirty="0">
                <a:latin typeface="Arial" charset="0"/>
                <a:ea typeface="ＭＳ Ｐゴシック"/>
                <a:cs typeface="Arial" charset="0"/>
              </a:rPr>
              <a:t> </a:t>
            </a:r>
            <a:r>
              <a:rPr lang="en-GB" b="0" noProof="0" dirty="0" smtClean="0">
                <a:latin typeface="Arial" charset="0"/>
                <a:ea typeface="ＭＳ Ｐゴシック"/>
                <a:cs typeface="Arial" charset="0"/>
              </a:rPr>
              <a:t>functions.</a:t>
            </a:r>
          </a:p>
          <a:p>
            <a:pPr>
              <a:spcBef>
                <a:spcPct val="0"/>
              </a:spcBef>
              <a:defRPr/>
            </a:pPr>
            <a:endParaRPr lang="en-GB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You start with interrupts </a:t>
            </a:r>
            <a:r>
              <a:rPr lang="en-GB" noProof="0" dirty="0" smtClean="0">
                <a:solidFill>
                  <a:srgbClr val="FF0000"/>
                </a:solidFill>
                <a:latin typeface="Arial" charset="0"/>
                <a:ea typeface="ＭＳ Ｐゴシック"/>
                <a:cs typeface="Arial" charset="0"/>
              </a:rPr>
              <a:t>disabled</a:t>
            </a:r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.</a:t>
            </a:r>
          </a:p>
          <a:p>
            <a:pPr>
              <a:spcBef>
                <a:spcPct val="0"/>
              </a:spcBef>
              <a:defRPr/>
            </a:pPr>
            <a:r>
              <a:rPr lang="en-GB" noProof="0" dirty="0" err="1" smtClean="0">
                <a:solidFill>
                  <a:srgbClr val="00B050"/>
                </a:solidFill>
                <a:latin typeface="Arial" charset="0"/>
                <a:ea typeface="ＭＳ Ｐゴシック"/>
                <a:cs typeface="Arial" charset="0"/>
              </a:rPr>
              <a:t>sei</a:t>
            </a:r>
            <a:r>
              <a:rPr lang="en-GB" noProof="0" dirty="0" smtClean="0">
                <a:solidFill>
                  <a:srgbClr val="00B050"/>
                </a:solidFill>
                <a:latin typeface="Arial" charset="0"/>
                <a:ea typeface="ＭＳ Ｐゴシック"/>
                <a:cs typeface="Arial" charset="0"/>
              </a:rPr>
              <a:t>(); enables them.</a:t>
            </a:r>
          </a:p>
          <a:p>
            <a:pPr>
              <a:spcBef>
                <a:spcPct val="0"/>
              </a:spcBef>
              <a:defRPr/>
            </a:pPr>
            <a:r>
              <a:rPr lang="en-GB" noProof="0" dirty="0" smtClean="0">
                <a:solidFill>
                  <a:srgbClr val="FF0000"/>
                </a:solidFill>
                <a:latin typeface="Arial" charset="0"/>
                <a:ea typeface="ＭＳ Ｐゴシック"/>
                <a:cs typeface="Arial" charset="0"/>
              </a:rPr>
              <a:t>cli(); disables them.</a:t>
            </a:r>
          </a:p>
          <a:p>
            <a:pPr>
              <a:spcBef>
                <a:spcPct val="0"/>
              </a:spcBef>
              <a:defRPr/>
            </a:pPr>
            <a:endParaRPr lang="en-GB" sz="1800" b="0" i="1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sz="1800" i="1" noProof="0" dirty="0" smtClean="0">
                <a:latin typeface="Arial" charset="0"/>
                <a:ea typeface="ＭＳ Ｐゴシック"/>
                <a:cs typeface="Arial" charset="0"/>
              </a:rPr>
              <a:t>Important register to set are </a:t>
            </a:r>
            <a:r>
              <a:rPr lang="en-GB" sz="1800" i="1" noProof="0" dirty="0" smtClean="0">
                <a:solidFill>
                  <a:srgbClr val="0070C0"/>
                </a:solidFill>
                <a:latin typeface="Arial" charset="0"/>
                <a:ea typeface="ＭＳ Ｐゴシック"/>
                <a:cs typeface="Arial" charset="0"/>
              </a:rPr>
              <a:t>MCUCR</a:t>
            </a:r>
            <a:r>
              <a:rPr lang="en-GB" sz="1800" i="1" noProof="0" dirty="0" smtClean="0">
                <a:latin typeface="Arial" charset="0"/>
                <a:ea typeface="ＭＳ Ｐゴシック"/>
                <a:cs typeface="Arial" charset="0"/>
              </a:rPr>
              <a:t>(MCU Control Register), </a:t>
            </a:r>
            <a:r>
              <a:rPr lang="en-GB" sz="1800" i="1" noProof="0" dirty="0" smtClean="0">
                <a:solidFill>
                  <a:srgbClr val="0070C0"/>
                </a:solidFill>
                <a:latin typeface="Arial" charset="0"/>
                <a:ea typeface="ＭＳ Ｐゴシック"/>
                <a:cs typeface="Arial" charset="0"/>
              </a:rPr>
              <a:t>GICR</a:t>
            </a:r>
            <a:r>
              <a:rPr lang="en-GB" sz="1800" i="1" noProof="0" dirty="0" smtClean="0">
                <a:latin typeface="Arial" charset="0"/>
                <a:ea typeface="ＭＳ Ｐゴシック"/>
                <a:cs typeface="Arial" charset="0"/>
              </a:rPr>
              <a:t>(General Interrupt Control Register). Refer to page 66 of atmega8 doc.</a:t>
            </a:r>
          </a:p>
          <a:p>
            <a:pPr>
              <a:spcBef>
                <a:spcPct val="0"/>
              </a:spcBef>
              <a:defRPr/>
            </a:pPr>
            <a:endParaRPr lang="en-GB" sz="1800" i="1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sz="1800" i="1" noProof="0" dirty="0" smtClean="0">
                <a:solidFill>
                  <a:srgbClr val="C00000"/>
                </a:solidFill>
                <a:latin typeface="Arial" charset="0"/>
                <a:ea typeface="ＭＳ Ｐゴシック"/>
                <a:cs typeface="Arial" charset="0"/>
              </a:rPr>
              <a:t>NOTE</a:t>
            </a:r>
            <a:r>
              <a:rPr lang="en-GB" sz="1800" i="1" noProof="0" dirty="0" smtClean="0">
                <a:latin typeface="Arial" charset="0"/>
                <a:ea typeface="ＭＳ Ｐゴシック"/>
                <a:cs typeface="Arial" charset="0"/>
              </a:rPr>
              <a:t>  </a:t>
            </a:r>
            <a:r>
              <a:rPr lang="en-GB" sz="1800" i="1" u="sng" noProof="0" dirty="0" smtClean="0">
                <a:latin typeface="Arial" charset="0"/>
                <a:ea typeface="ＭＳ Ｐゴシック"/>
                <a:cs typeface="Arial" charset="0"/>
              </a:rPr>
              <a:t>normal variables can not be changed in an interrupt</a:t>
            </a:r>
            <a:r>
              <a:rPr lang="en-GB" sz="1800" i="1" noProof="0" dirty="0" smtClean="0">
                <a:latin typeface="Arial" charset="0"/>
                <a:ea typeface="ＭＳ Ｐゴシック"/>
                <a:cs typeface="Arial" charset="0"/>
              </a:rPr>
              <a:t>. </a:t>
            </a:r>
            <a:br>
              <a:rPr lang="en-GB" sz="1800" i="1" noProof="0" dirty="0" smtClean="0">
                <a:latin typeface="Arial" charset="0"/>
                <a:ea typeface="ＭＳ Ｐゴシック"/>
                <a:cs typeface="Arial" charset="0"/>
              </a:rPr>
            </a:br>
            <a:r>
              <a:rPr lang="en-GB" sz="1800" i="1" noProof="0" dirty="0" smtClean="0">
                <a:latin typeface="Arial" charset="0"/>
                <a:ea typeface="ＭＳ Ｐゴシック"/>
                <a:cs typeface="Arial" charset="0"/>
              </a:rPr>
              <a:t/>
            </a:r>
            <a:br>
              <a:rPr lang="en-GB" sz="1800" i="1" noProof="0" dirty="0" smtClean="0">
                <a:latin typeface="Arial" charset="0"/>
                <a:ea typeface="ＭＳ Ｐゴシック"/>
                <a:cs typeface="Arial" charset="0"/>
              </a:rPr>
            </a:br>
            <a:r>
              <a:rPr lang="en-GB" sz="1800" i="1" noProof="0" dirty="0" smtClean="0">
                <a:latin typeface="Arial" charset="0"/>
                <a:ea typeface="ＭＳ Ｐゴシック"/>
                <a:cs typeface="Arial" charset="0"/>
              </a:rPr>
              <a:t>Please add </a:t>
            </a:r>
            <a:r>
              <a:rPr lang="en-GB" sz="1800" i="1" noProof="0" dirty="0" smtClean="0">
                <a:solidFill>
                  <a:srgbClr val="0070C0"/>
                </a:solidFill>
                <a:latin typeface="Arial" charset="0"/>
                <a:ea typeface="ＭＳ Ｐゴシック"/>
                <a:cs typeface="Arial" charset="0"/>
              </a:rPr>
              <a:t>volatile</a:t>
            </a:r>
            <a:r>
              <a:rPr lang="en-GB" sz="1800" i="1" noProof="0" dirty="0" smtClean="0">
                <a:latin typeface="Arial" charset="0"/>
                <a:ea typeface="ＭＳ Ｐゴシック"/>
                <a:cs typeface="Arial" charset="0"/>
              </a:rPr>
              <a:t> modifier in the declaration to enable this!</a:t>
            </a:r>
          </a:p>
          <a:p>
            <a:pPr>
              <a:spcBef>
                <a:spcPct val="0"/>
              </a:spcBef>
              <a:defRPr/>
            </a:pPr>
            <a:endParaRPr lang="en-GB" sz="1800" i="1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sz="1800" i="1" noProof="0" dirty="0" smtClean="0">
                <a:solidFill>
                  <a:srgbClr val="0070C0"/>
                </a:solidFill>
                <a:latin typeface="Arial" charset="0"/>
                <a:ea typeface="ＭＳ Ｐゴシック"/>
                <a:cs typeface="Arial" charset="0"/>
              </a:rPr>
              <a:t>volatile</a:t>
            </a:r>
            <a:r>
              <a:rPr lang="en-GB" sz="1800" i="1" noProof="0" dirty="0" smtClean="0">
                <a:latin typeface="Arial" charset="0"/>
                <a:ea typeface="ＭＳ Ｐゴシック"/>
                <a:cs typeface="Arial" charset="0"/>
              </a:rPr>
              <a:t> </a:t>
            </a:r>
            <a:r>
              <a:rPr lang="en-GB" sz="1800" i="1" noProof="0" dirty="0" err="1" smtClean="0">
                <a:latin typeface="Arial" charset="0"/>
                <a:ea typeface="ＭＳ Ｐゴシック"/>
                <a:cs typeface="Arial" charset="0"/>
              </a:rPr>
              <a:t>int</a:t>
            </a:r>
            <a:r>
              <a:rPr lang="en-GB" sz="1800" i="1" noProof="0" dirty="0" smtClean="0">
                <a:latin typeface="Arial" charset="0"/>
                <a:ea typeface="ＭＳ Ｐゴシック"/>
                <a:cs typeface="Arial" charset="0"/>
              </a:rPr>
              <a:t> </a:t>
            </a:r>
            <a:r>
              <a:rPr lang="en-GB" sz="1800" i="1" noProof="0" dirty="0" smtClean="0">
                <a:solidFill>
                  <a:srgbClr val="00B050"/>
                </a:solidFill>
                <a:latin typeface="Arial" charset="0"/>
                <a:ea typeface="ＭＳ Ｐゴシック"/>
                <a:cs typeface="Arial" charset="0"/>
              </a:rPr>
              <a:t>myNumber1</a:t>
            </a:r>
            <a:r>
              <a:rPr lang="en-GB" sz="1800" i="1" noProof="0" dirty="0" smtClean="0">
                <a:latin typeface="Arial" charset="0"/>
                <a:ea typeface="ＭＳ Ｐゴシック"/>
                <a:cs typeface="Arial" charset="0"/>
              </a:rPr>
              <a:t>=1, </a:t>
            </a:r>
            <a:r>
              <a:rPr lang="en-GB" sz="1800" i="1" noProof="0" dirty="0" smtClean="0">
                <a:solidFill>
                  <a:srgbClr val="00B050"/>
                </a:solidFill>
                <a:latin typeface="Arial" charset="0"/>
                <a:ea typeface="ＭＳ Ｐゴシック"/>
                <a:cs typeface="Arial" charset="0"/>
              </a:rPr>
              <a:t>myNumber2</a:t>
            </a:r>
            <a:r>
              <a:rPr lang="en-GB" sz="1800" i="1" noProof="0" dirty="0" smtClean="0">
                <a:latin typeface="Arial" charset="0"/>
                <a:ea typeface="ＭＳ Ｐゴシック"/>
                <a:cs typeface="Arial" charset="0"/>
              </a:rPr>
              <a:t>=2;</a:t>
            </a:r>
            <a:endParaRPr lang="en-GB" noProof="0" dirty="0" smtClean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/>
              <a:t>Prof. Dr.-Ing. Ivan Volosyak</a:t>
            </a:r>
          </a:p>
        </p:txBody>
      </p:sp>
    </p:spTree>
    <p:extLst>
      <p:ext uri="{BB962C8B-B14F-4D97-AF65-F5344CB8AC3E}">
        <p14:creationId xmlns:p14="http://schemas.microsoft.com/office/powerpoint/2010/main" val="23185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496888" y="411114"/>
            <a:ext cx="9072562" cy="631874"/>
          </a:xfrm>
        </p:spPr>
        <p:txBody>
          <a:bodyPr/>
          <a:lstStyle/>
          <a:p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More possibilities with interrupts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6888" y="1388330"/>
            <a:ext cx="9072562" cy="51250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i="1" noProof="0" dirty="0" smtClean="0">
                <a:latin typeface="Arial" charset="0"/>
                <a:ea typeface="ＭＳ Ｐゴシック"/>
                <a:cs typeface="Arial" charset="0"/>
              </a:rPr>
              <a:t>With the interrupt you can do more useful things, example:</a:t>
            </a:r>
          </a:p>
          <a:p>
            <a:pPr>
              <a:spcBef>
                <a:spcPct val="0"/>
              </a:spcBef>
              <a:defRPr/>
            </a:pPr>
            <a:endParaRPr lang="en-GB" i="1" noProof="0" dirty="0">
              <a:latin typeface="Arial" charset="0"/>
              <a:ea typeface="ＭＳ Ｐゴシック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800" b="0" i="1" noProof="0" dirty="0" smtClean="0">
                <a:solidFill>
                  <a:srgbClr val="DEA900"/>
                </a:solidFill>
                <a:latin typeface="Arial" charset="0"/>
                <a:ea typeface="ＭＳ Ｐゴシック"/>
                <a:cs typeface="Arial" charset="0"/>
              </a:rPr>
              <a:t>Make phase-correct response to an event with unknown or changing period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GB" sz="1800" b="0" i="1" noProof="0" dirty="0">
              <a:latin typeface="Arial" charset="0"/>
              <a:ea typeface="ＭＳ Ｐゴシック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800" b="0" i="1" noProof="0" dirty="0" smtClean="0">
                <a:solidFill>
                  <a:srgbClr val="00B050"/>
                </a:solidFill>
                <a:latin typeface="Arial" charset="0"/>
                <a:ea typeface="ＭＳ Ｐゴシック"/>
                <a:cs typeface="Arial" charset="0"/>
              </a:rPr>
              <a:t>React quickly to an important external event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GB" sz="1800" b="0" i="1" noProof="0" dirty="0">
              <a:latin typeface="Arial" charset="0"/>
              <a:ea typeface="ＭＳ Ｐゴシック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800" b="0" i="1" noProof="0" dirty="0" smtClean="0">
                <a:solidFill>
                  <a:srgbClr val="DEA900"/>
                </a:solidFill>
                <a:latin typeface="Arial" charset="0"/>
                <a:ea typeface="ＭＳ Ｐゴシック"/>
                <a:cs typeface="Arial" charset="0"/>
              </a:rPr>
              <a:t>Act at a precisely defined moment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GB" sz="1800" b="0" i="1" noProof="0" dirty="0">
              <a:latin typeface="Arial" charset="0"/>
              <a:ea typeface="ＭＳ Ｐゴシック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800" b="0" i="1" noProof="0" dirty="0" smtClean="0">
                <a:solidFill>
                  <a:srgbClr val="FF0000"/>
                </a:solidFill>
                <a:latin typeface="Arial" charset="0"/>
                <a:ea typeface="ＭＳ Ｐゴシック"/>
                <a:cs typeface="Arial" charset="0"/>
              </a:rPr>
              <a:t>Read serial input when it is ready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GB" sz="1800" b="0" i="1" noProof="0" dirty="0">
              <a:latin typeface="Arial" charset="0"/>
              <a:ea typeface="ＭＳ Ｐゴシック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800" b="0" i="1" noProof="0" dirty="0" smtClean="0">
                <a:latin typeface="Arial" charset="0"/>
                <a:ea typeface="ＭＳ Ｐゴシック"/>
                <a:cs typeface="Arial" charset="0"/>
              </a:rPr>
              <a:t>Or just use them to sequence your program to your preference..(but do not complicate your code for no good reason!)</a:t>
            </a:r>
          </a:p>
          <a:p>
            <a:pPr>
              <a:spcBef>
                <a:spcPct val="0"/>
              </a:spcBef>
              <a:defRPr/>
            </a:pPr>
            <a:endParaRPr lang="en-GB" noProof="0" dirty="0" smtClean="0">
              <a:latin typeface="Arial" charset="0"/>
              <a:ea typeface="ＭＳ Ｐゴシック"/>
              <a:cs typeface="Arial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noProof="0" dirty="0" smtClean="0">
                <a:latin typeface="Arial" charset="0"/>
                <a:ea typeface="ＭＳ Ｐゴシック"/>
                <a:cs typeface="Arial" charset="0"/>
              </a:rPr>
              <a:t>Please discuss which interrupts can be helpful in every case!</a:t>
            </a: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/>
              <a:t>Prof. Dr.-Ing. Ivan Volosyak</a:t>
            </a:r>
          </a:p>
        </p:txBody>
      </p:sp>
    </p:spTree>
    <p:extLst>
      <p:ext uri="{BB962C8B-B14F-4D97-AF65-F5344CB8AC3E}">
        <p14:creationId xmlns:p14="http://schemas.microsoft.com/office/powerpoint/2010/main" val="30331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252141"/>
            <a:ext cx="9072562" cy="51603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Task 2.5 Interrupts (from </a:t>
            </a:r>
            <a:r>
              <a:rPr lang="en-GB" sz="3200" dirty="0" err="1" smtClean="0">
                <a:latin typeface="Arial" charset="0"/>
                <a:ea typeface="ＭＳ Ｐゴシック"/>
                <a:cs typeface="Arial" charset="0"/>
              </a:rPr>
              <a:t>practicals</a:t>
            </a: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 1)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1089303"/>
            <a:ext cx="9072562" cy="4275548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0"/>
              </a:spcBef>
              <a:buAutoNum type="arabicPeriod"/>
              <a:defRPr/>
            </a:pPr>
            <a:r>
              <a:rPr lang="en-GB" dirty="0" smtClean="0"/>
              <a:t>Expand the flashing LED program, that a second LED flashes faster and </a:t>
            </a:r>
          </a:p>
          <a:p>
            <a:pPr marL="457200" indent="-457200">
              <a:spcBef>
                <a:spcPct val="0"/>
              </a:spcBef>
              <a:buAutoNum type="arabicPeriod"/>
              <a:defRPr/>
            </a:pPr>
            <a:r>
              <a:rPr lang="en-GB" dirty="0" smtClean="0"/>
              <a:t>the third LED is controlled with the buttons. </a:t>
            </a:r>
          </a:p>
          <a:p>
            <a:pPr>
              <a:spcBef>
                <a:spcPct val="0"/>
              </a:spcBef>
              <a:defRPr/>
            </a:pPr>
            <a:endParaRPr lang="en-GB" dirty="0" smtClean="0"/>
          </a:p>
          <a:p>
            <a:pPr>
              <a:spcBef>
                <a:spcPct val="0"/>
              </a:spcBef>
              <a:defRPr/>
            </a:pPr>
            <a:r>
              <a:rPr lang="en-GB" i="1" dirty="0" smtClean="0">
                <a:solidFill>
                  <a:srgbClr val="FF0000"/>
                </a:solidFill>
              </a:rPr>
              <a:t>Use only interrupts to realize this. </a:t>
            </a:r>
          </a:p>
          <a:p>
            <a:pPr>
              <a:spcBef>
                <a:spcPct val="0"/>
              </a:spcBef>
              <a:defRPr/>
            </a:pPr>
            <a:endParaRPr lang="en-GB" i="1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GB" i="1" dirty="0" smtClean="0">
                <a:solidFill>
                  <a:srgbClr val="FF0000"/>
                </a:solidFill>
              </a:rPr>
              <a:t>Please disconnect the LCD display and remove all LCD functions to use the external interrupts.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cs typeface="ＭＳ Ｐゴシック"/>
              </a:rPr>
              <a:t>Prof. Dr.-Ing. Ivan Volosyak</a:t>
            </a:r>
          </a:p>
        </p:txBody>
      </p:sp>
    </p:spTree>
    <p:extLst>
      <p:ext uri="{BB962C8B-B14F-4D97-AF65-F5344CB8AC3E}">
        <p14:creationId xmlns:p14="http://schemas.microsoft.com/office/powerpoint/2010/main" val="24134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108121"/>
            <a:ext cx="9072562" cy="66005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Interrupts – code template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1089303"/>
            <a:ext cx="9072562" cy="42755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b="0" dirty="0" smtClean="0"/>
              <a:t>The task itself does not specify, how exactly we should accomplish it. To know what to do, lets look at the hints in the template:</a:t>
            </a:r>
            <a:endParaRPr lang="en-GB" b="0" i="1" dirty="0">
              <a:solidFill>
                <a:srgbClr val="FF0000"/>
              </a:solidFill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cs typeface="ＭＳ Ｐゴシック"/>
              </a:rPr>
              <a:t>Prof. Dr.-Ing. Ivan Volosyak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36" y="1985872"/>
            <a:ext cx="4876426" cy="47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180131"/>
            <a:ext cx="9072562" cy="58804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Interrupts – ISRs code snippets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1089303"/>
            <a:ext cx="9072562" cy="42755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b="0" dirty="0" smtClean="0"/>
              <a:t>So, there are already pre-defined ISRs(Interrupt Service Routines) which suggest which interrupts are needed:</a:t>
            </a:r>
          </a:p>
          <a:p>
            <a:pPr>
              <a:spcBef>
                <a:spcPct val="0"/>
              </a:spcBef>
              <a:defRPr/>
            </a:pP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ISR(INT0_vect)</a:t>
            </a:r>
          </a:p>
          <a:p>
            <a:pPr>
              <a:spcBef>
                <a:spcPct val="0"/>
              </a:spcBef>
              <a:defRPr/>
            </a:pP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ISR(INT1_vect)</a:t>
            </a:r>
          </a:p>
          <a:p>
            <a:pPr>
              <a:spcBef>
                <a:spcPct val="0"/>
              </a:spcBef>
              <a:defRPr/>
            </a:pP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ISR(TIMER0_OVF_vect)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cs typeface="ＭＳ Ｐゴシック"/>
              </a:rPr>
              <a:t>Prof. Dr.-Ing. Ivan Volosyak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22" y="2916511"/>
            <a:ext cx="3587934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180131"/>
            <a:ext cx="9072562" cy="58804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Hardware/software interrupts ATmega8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1089302"/>
            <a:ext cx="9072562" cy="6003789"/>
          </a:xfrm>
        </p:spPr>
        <p:txBody>
          <a:bodyPr>
            <a:normAutofit fontScale="92500"/>
          </a:bodyPr>
          <a:lstStyle/>
          <a:p>
            <a:pPr>
              <a:spcBef>
                <a:spcPct val="0"/>
              </a:spcBef>
              <a:defRPr/>
            </a:pPr>
            <a:r>
              <a:rPr lang="en-GB" dirty="0" smtClean="0">
                <a:solidFill>
                  <a:srgbClr val="FF0000"/>
                </a:solidFill>
              </a:rPr>
              <a:t>How to use this hint? Lets read about corresponding interrupts in the datasheet!</a:t>
            </a:r>
          </a:p>
          <a:p>
            <a:pPr>
              <a:spcBef>
                <a:spcPct val="0"/>
              </a:spcBef>
              <a:defRPr/>
            </a:pPr>
            <a:endParaRPr lang="en-GB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GB" b="0" dirty="0" smtClean="0">
                <a:solidFill>
                  <a:schemeClr val="tx1"/>
                </a:solidFill>
              </a:rPr>
              <a:t>In the handbook (atmega8.pdf), open Interrupts:</a:t>
            </a:r>
          </a:p>
          <a:p>
            <a:pPr>
              <a:spcBef>
                <a:spcPct val="0"/>
              </a:spcBef>
              <a:defRPr/>
            </a:pPr>
            <a:endParaRPr lang="de-DE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de-DE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de-DE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de-DE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de-DE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de-DE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de-DE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de-DE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GB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GB" b="0" dirty="0" smtClean="0">
                <a:solidFill>
                  <a:schemeClr val="tx1"/>
                </a:solidFill>
              </a:rPr>
              <a:t>So </a:t>
            </a:r>
            <a:r>
              <a:rPr lang="en-GB" dirty="0">
                <a:solidFill>
                  <a:srgbClr val="0070C0"/>
                </a:solidFill>
              </a:rPr>
              <a:t>INT0</a:t>
            </a:r>
            <a:r>
              <a:rPr lang="en-GB" b="0" dirty="0">
                <a:solidFill>
                  <a:schemeClr val="tx1"/>
                </a:solidFill>
              </a:rPr>
              <a:t> and </a:t>
            </a:r>
            <a:r>
              <a:rPr lang="en-GB" dirty="0">
                <a:solidFill>
                  <a:srgbClr val="FF0000"/>
                </a:solidFill>
              </a:rPr>
              <a:t>INT1</a:t>
            </a:r>
            <a:r>
              <a:rPr lang="en-GB" b="0" dirty="0">
                <a:solidFill>
                  <a:schemeClr val="tx1"/>
                </a:solidFill>
              </a:rPr>
              <a:t> are alternative functions of </a:t>
            </a:r>
            <a:r>
              <a:rPr lang="en-GB" dirty="0">
                <a:solidFill>
                  <a:srgbClr val="0070C0"/>
                </a:solidFill>
              </a:rPr>
              <a:t>PD2</a:t>
            </a:r>
            <a:r>
              <a:rPr lang="en-GB" b="0" dirty="0">
                <a:solidFill>
                  <a:schemeClr val="tx1"/>
                </a:solidFill>
              </a:rPr>
              <a:t> and </a:t>
            </a:r>
            <a:r>
              <a:rPr lang="en-GB" dirty="0">
                <a:solidFill>
                  <a:srgbClr val="FF0000"/>
                </a:solidFill>
              </a:rPr>
              <a:t>PD3</a:t>
            </a:r>
            <a:r>
              <a:rPr lang="en-GB" b="0" dirty="0">
                <a:solidFill>
                  <a:schemeClr val="tx1"/>
                </a:solidFill>
              </a:rPr>
              <a:t> pins!</a:t>
            </a:r>
          </a:p>
          <a:p>
            <a:pPr>
              <a:spcBef>
                <a:spcPct val="0"/>
              </a:spcBef>
              <a:defRPr/>
            </a:pPr>
            <a:r>
              <a:rPr lang="en-GB" b="0" dirty="0">
                <a:solidFill>
                  <a:schemeClr val="tx1"/>
                </a:solidFill>
              </a:rPr>
              <a:t>We could use this for our task to control </a:t>
            </a:r>
            <a:r>
              <a:rPr lang="en-GB" b="0" dirty="0" smtClean="0">
                <a:solidFill>
                  <a:schemeClr val="tx1"/>
                </a:solidFill>
              </a:rPr>
              <a:t>the state of LEDs </a:t>
            </a:r>
            <a:r>
              <a:rPr lang="en-GB" b="0" dirty="0">
                <a:solidFill>
                  <a:schemeClr val="tx1"/>
                </a:solidFill>
              </a:rPr>
              <a:t>with buttons!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GB" b="0" dirty="0" smtClean="0">
                <a:solidFill>
                  <a:schemeClr val="tx1"/>
                </a:solidFill>
              </a:rPr>
              <a:t>And </a:t>
            </a:r>
            <a:r>
              <a:rPr lang="en-GB" dirty="0">
                <a:solidFill>
                  <a:srgbClr val="0070C0"/>
                </a:solidFill>
              </a:rPr>
              <a:t>TIMER0 OVF </a:t>
            </a:r>
            <a:r>
              <a:rPr lang="en-GB" b="0" dirty="0" smtClean="0">
                <a:solidFill>
                  <a:schemeClr val="tx1"/>
                </a:solidFill>
              </a:rPr>
              <a:t>overflow </a:t>
            </a:r>
            <a:r>
              <a:rPr lang="en-GB" b="0" dirty="0">
                <a:solidFill>
                  <a:schemeClr val="tx1"/>
                </a:solidFill>
              </a:rPr>
              <a:t>will be called each time </a:t>
            </a:r>
            <a:r>
              <a:rPr lang="en-GB" b="0" dirty="0" smtClean="0">
                <a:solidFill>
                  <a:schemeClr val="tx1"/>
                </a:solidFill>
              </a:rPr>
              <a:t>the timer 0 </a:t>
            </a:r>
            <a:r>
              <a:rPr lang="en-GB" b="0" dirty="0">
                <a:solidFill>
                  <a:schemeClr val="tx1"/>
                </a:solidFill>
              </a:rPr>
              <a:t>counts to </a:t>
            </a:r>
            <a:r>
              <a:rPr lang="en-GB" b="0" dirty="0" smtClean="0">
                <a:solidFill>
                  <a:schemeClr val="tx1"/>
                </a:solidFill>
              </a:rPr>
              <a:t>the selected prescaler value. </a:t>
            </a:r>
            <a:br>
              <a:rPr lang="en-GB" b="0" dirty="0" smtClean="0">
                <a:solidFill>
                  <a:schemeClr val="tx1"/>
                </a:solidFill>
              </a:rPr>
            </a:br>
            <a:r>
              <a:rPr lang="en-GB" b="0" dirty="0" smtClean="0">
                <a:solidFill>
                  <a:schemeClr val="tx1"/>
                </a:solidFill>
              </a:rPr>
              <a:t>We </a:t>
            </a:r>
            <a:r>
              <a:rPr lang="en-GB" b="0" dirty="0">
                <a:solidFill>
                  <a:schemeClr val="tx1"/>
                </a:solidFill>
              </a:rPr>
              <a:t>could use it to </a:t>
            </a:r>
            <a:r>
              <a:rPr lang="en-GB" b="0" dirty="0" smtClean="0">
                <a:solidFill>
                  <a:schemeClr val="tx1"/>
                </a:solidFill>
              </a:rPr>
              <a:t>blink the LED, also much </a:t>
            </a:r>
            <a:r>
              <a:rPr lang="en-GB" b="0" dirty="0">
                <a:solidFill>
                  <a:schemeClr val="tx1"/>
                </a:solidFill>
              </a:rPr>
              <a:t>faster then 1 Hz from task </a:t>
            </a:r>
            <a:r>
              <a:rPr lang="en-GB" b="0" dirty="0" smtClean="0">
                <a:solidFill>
                  <a:schemeClr val="tx1"/>
                </a:solidFill>
              </a:rPr>
              <a:t>2.4!</a:t>
            </a:r>
            <a:endParaRPr lang="en-GB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cs typeface="ＭＳ Ｐゴシック"/>
              </a:rPr>
              <a:t>Prof. Dr.-Ing. Ivan Volosyak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2" y="2608996"/>
            <a:ext cx="6731346" cy="2343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367802" y="4589271"/>
            <a:ext cx="4536630" cy="37952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079762" y="2558687"/>
            <a:ext cx="4824670" cy="64586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180131"/>
            <a:ext cx="9072562" cy="58804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Back to task 2.5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6166" y="2246242"/>
            <a:ext cx="9072562" cy="42755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b="0" dirty="0" smtClean="0">
                <a:solidFill>
                  <a:schemeClr val="tx1"/>
                </a:solidFill>
              </a:rPr>
              <a:t>The easy parts are 1st and 3rd: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GB" b="0" dirty="0" smtClean="0">
                <a:solidFill>
                  <a:schemeClr val="tx1"/>
                </a:solidFill>
              </a:rPr>
              <a:t>1st: You already know how to work with prescaler. Find the right register and bit names, look for it in Timer/Counter0 section of the datasheet.</a:t>
            </a:r>
          </a:p>
          <a:p>
            <a:pPr>
              <a:spcBef>
                <a:spcPct val="0"/>
              </a:spcBef>
              <a:defRPr/>
            </a:pPr>
            <a:endParaRPr lang="de-DE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de-DE" b="0" dirty="0" smtClean="0">
                <a:solidFill>
                  <a:schemeClr val="tx1"/>
                </a:solidFill>
              </a:rPr>
              <a:t>…</a:t>
            </a:r>
            <a:endParaRPr lang="de-DE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GB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GB" b="0" dirty="0" smtClean="0">
                <a:solidFill>
                  <a:schemeClr val="tx1"/>
                </a:solidFill>
              </a:rPr>
              <a:t>3rd: </a:t>
            </a:r>
            <a:r>
              <a:rPr lang="en-GB" dirty="0" err="1" smtClean="0">
                <a:solidFill>
                  <a:srgbClr val="FF0000"/>
                </a:solidFill>
              </a:rPr>
              <a:t>sei</a:t>
            </a:r>
            <a:r>
              <a:rPr lang="en-GB" dirty="0" smtClean="0">
                <a:solidFill>
                  <a:srgbClr val="FF0000"/>
                </a:solidFill>
              </a:rPr>
              <a:t>();</a:t>
            </a:r>
          </a:p>
          <a:p>
            <a:pPr>
              <a:spcBef>
                <a:spcPct val="0"/>
              </a:spcBef>
              <a:defRPr/>
            </a:pPr>
            <a:endParaRPr lang="en-GB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GB" dirty="0" smtClean="0">
                <a:solidFill>
                  <a:schemeClr val="tx1"/>
                </a:solidFill>
              </a:rPr>
              <a:t>Use</a:t>
            </a:r>
            <a:r>
              <a:rPr lang="en-GB" dirty="0" smtClean="0">
                <a:solidFill>
                  <a:srgbClr val="FF0000"/>
                </a:solidFill>
              </a:rPr>
              <a:t> cli(); </a:t>
            </a:r>
            <a:r>
              <a:rPr lang="en-GB" dirty="0" smtClean="0">
                <a:solidFill>
                  <a:schemeClr val="tx1"/>
                </a:solidFill>
              </a:rPr>
              <a:t>to disable the interrupts.</a:t>
            </a:r>
          </a:p>
          <a:p>
            <a:pPr>
              <a:spcBef>
                <a:spcPct val="0"/>
              </a:spcBef>
              <a:defRPr/>
            </a:pPr>
            <a:r>
              <a:rPr lang="en-GB" b="0" dirty="0" smtClean="0">
                <a:solidFill>
                  <a:schemeClr val="tx1"/>
                </a:solidFill>
              </a:rPr>
              <a:t>(you don‘t need this in basics lab)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cs typeface="ＭＳ Ｐゴシック"/>
              </a:rPr>
              <a:t>Prof. Dr.-Ing. Ivan Volosyak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278" y="87145"/>
            <a:ext cx="3753450" cy="16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6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  <a:ea typeface="ＭＳ Ｐゴシック" pitchFamily="34" charset="-128"/>
                <a:cs typeface="Arial" charset="0"/>
              </a:rPr>
              <a:t>Analogue-digital conversion</a:t>
            </a:r>
          </a:p>
        </p:txBody>
      </p:sp>
      <p:sp>
        <p:nvSpPr>
          <p:cNvPr id="6147" name="Fußzeilenplatzhalter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sz="1200" smtClean="0">
                <a:solidFill>
                  <a:schemeClr val="tx2"/>
                </a:solidFill>
                <a:latin typeface="Arial" charset="0"/>
              </a:rPr>
              <a:t>Prof. Dr.-Ing. Ivan Volosyak</a:t>
            </a:r>
          </a:p>
        </p:txBody>
      </p:sp>
      <p:sp>
        <p:nvSpPr>
          <p:cNvPr id="6148" name="Inhaltsplatzhalter 1"/>
          <p:cNvSpPr>
            <a:spLocks/>
          </p:cNvSpPr>
          <p:nvPr/>
        </p:nvSpPr>
        <p:spPr bwMode="auto">
          <a:xfrm>
            <a:off x="503238" y="1774825"/>
            <a:ext cx="9072562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spcBef>
                <a:spcPts val="600"/>
              </a:spcBef>
              <a:buFont typeface="Arial" charset="0"/>
              <a:buNone/>
            </a:pPr>
            <a:endParaRPr lang="en-GB" sz="2200" b="1">
              <a:latin typeface="Arial" charset="0"/>
            </a:endParaRPr>
          </a:p>
        </p:txBody>
      </p:sp>
      <p:sp>
        <p:nvSpPr>
          <p:cNvPr id="6149" name="Inhaltsplatzhalter 1"/>
          <p:cNvSpPr>
            <a:spLocks/>
          </p:cNvSpPr>
          <p:nvPr/>
        </p:nvSpPr>
        <p:spPr bwMode="auto">
          <a:xfrm>
            <a:off x="503238" y="1262063"/>
            <a:ext cx="9072562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spcBef>
                <a:spcPts val="600"/>
              </a:spcBef>
              <a:buFontTx/>
              <a:buChar char="•"/>
            </a:pPr>
            <a:r>
              <a:rPr lang="en-GB" sz="2000">
                <a:latin typeface="Arial" charset="0"/>
              </a:rPr>
              <a:t>	although there are many different methods for ADC, by far the most 	common is the </a:t>
            </a:r>
            <a:r>
              <a:rPr lang="en-GB" sz="2000">
                <a:solidFill>
                  <a:schemeClr val="accent1"/>
                </a:solidFill>
                <a:latin typeface="Arial" charset="0"/>
              </a:rPr>
              <a:t>successive  approximation technique: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GB" sz="2000">
                <a:latin typeface="Arial" charset="0"/>
              </a:rPr>
              <a:t>  _	In each step, halve the range within which the solution is known to lie.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GB" sz="2000">
                <a:latin typeface="Arial" charset="0"/>
              </a:rPr>
              <a:t>  _	Start by comparing </a:t>
            </a:r>
            <a:r>
              <a:rPr lang="en-GB" sz="2000" i="1">
                <a:latin typeface="Arial" charset="0"/>
              </a:rPr>
              <a:t>V</a:t>
            </a:r>
            <a:r>
              <a:rPr lang="en-GB" sz="2000" baseline="-25000">
                <a:latin typeface="Arial" charset="0"/>
              </a:rPr>
              <a:t>in</a:t>
            </a:r>
            <a:r>
              <a:rPr lang="en-GB" sz="2000">
                <a:latin typeface="Arial" charset="0"/>
              </a:rPr>
              <a:t> with (1/2)</a:t>
            </a:r>
            <a:r>
              <a:rPr lang="en-GB" sz="2000" i="1">
                <a:latin typeface="Arial" charset="0"/>
              </a:rPr>
              <a:t>V</a:t>
            </a:r>
            <a:r>
              <a:rPr lang="en-GB" sz="2000" baseline="-25000">
                <a:latin typeface="Arial" charset="0"/>
              </a:rPr>
              <a:t>DD</a:t>
            </a:r>
            <a:r>
              <a:rPr lang="en-GB" sz="2000">
                <a:latin typeface="Arial" charset="0"/>
              </a:rPr>
              <a:t>. This tells us whether the voltage </a:t>
            </a:r>
            <a:br>
              <a:rPr lang="en-GB" sz="2000">
                <a:latin typeface="Arial" charset="0"/>
              </a:rPr>
            </a:br>
            <a:r>
              <a:rPr lang="en-GB" sz="2000">
                <a:latin typeface="Arial" charset="0"/>
              </a:rPr>
              <a:t>is in the top or bottom half of the range — gives most significant bit </a:t>
            </a:r>
            <a:br>
              <a:rPr lang="en-GB" sz="2000">
                <a:latin typeface="Arial" charset="0"/>
              </a:rPr>
            </a:br>
            <a:r>
              <a:rPr lang="en-GB" sz="2000">
                <a:latin typeface="Arial" charset="0"/>
              </a:rPr>
              <a:t>(MSB) of converted value.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GB" sz="2000">
                <a:latin typeface="Arial" charset="0"/>
              </a:rPr>
              <a:t>  _	If it is in the bottom half (say), we next compare </a:t>
            </a:r>
            <a:r>
              <a:rPr lang="en-GB" sz="2000" i="1">
                <a:latin typeface="Arial" charset="0"/>
              </a:rPr>
              <a:t>V</a:t>
            </a:r>
            <a:r>
              <a:rPr lang="en-GB" sz="2000" baseline="-25000">
                <a:latin typeface="Arial" charset="0"/>
              </a:rPr>
              <a:t>in</a:t>
            </a:r>
            <a:r>
              <a:rPr lang="en-GB" sz="2000">
                <a:latin typeface="Arial" charset="0"/>
              </a:rPr>
              <a:t> with (1/4) </a:t>
            </a:r>
            <a:r>
              <a:rPr lang="en-GB" sz="2000" i="1">
                <a:latin typeface="Arial" charset="0"/>
              </a:rPr>
              <a:t>V</a:t>
            </a:r>
            <a:r>
              <a:rPr lang="en-GB" sz="2000" baseline="-25000">
                <a:latin typeface="Arial" charset="0"/>
              </a:rPr>
              <a:t>DD</a:t>
            </a:r>
            <a:r>
              <a:rPr lang="en-GB" sz="2000">
                <a:latin typeface="Arial" charset="0"/>
              </a:rPr>
              <a:t>. </a:t>
            </a:r>
            <a:br>
              <a:rPr lang="en-GB" sz="2000">
                <a:latin typeface="Arial" charset="0"/>
              </a:rPr>
            </a:br>
            <a:r>
              <a:rPr lang="en-GB" sz="2000">
                <a:latin typeface="Arial" charset="0"/>
              </a:rPr>
              <a:t>This tells us whether the voltage is in the top or bottom half of the subrange (i.e. first or second quarter) and gives the second most significant bit.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GB" sz="2000">
                <a:latin typeface="Arial" charset="0"/>
              </a:rPr>
              <a:t>  _	Carry on halving the range until enough bits have been generated.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GB" sz="2000">
                <a:latin typeface="Arial" charset="0"/>
              </a:rPr>
              <a:t>  _	Look at an example that generates four bits.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endParaRPr lang="en-GB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252141"/>
            <a:ext cx="9072562" cy="51603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Initialisation of Interrupts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7652" y="1830936"/>
            <a:ext cx="9072562" cy="42755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GB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GB" b="0" dirty="0" smtClean="0">
                <a:solidFill>
                  <a:schemeClr val="tx1"/>
                </a:solidFill>
              </a:rPr>
              <a:t>Now 2nd:</a:t>
            </a:r>
          </a:p>
          <a:p>
            <a:pPr>
              <a:spcBef>
                <a:spcPct val="0"/>
              </a:spcBef>
              <a:defRPr/>
            </a:pPr>
            <a:r>
              <a:rPr lang="en-GB" b="0" dirty="0" smtClean="0">
                <a:solidFill>
                  <a:schemeClr val="tx1"/>
                </a:solidFill>
              </a:rPr>
              <a:t>We will work with: 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GB" b="0" dirty="0" smtClean="0">
                <a:solidFill>
                  <a:schemeClr val="tx1"/>
                </a:solidFill>
              </a:rPr>
              <a:t>General Interrupt Control Register (GICR);</a:t>
            </a:r>
          </a:p>
          <a:p>
            <a:pPr>
              <a:spcBef>
                <a:spcPct val="0"/>
              </a:spcBef>
              <a:defRPr/>
            </a:pPr>
            <a:r>
              <a:rPr lang="en-GB" b="0" dirty="0" smtClean="0">
                <a:solidFill>
                  <a:schemeClr val="tx1"/>
                </a:solidFill>
              </a:rPr>
              <a:t>MCU Control Register (MCUCR);</a:t>
            </a:r>
          </a:p>
          <a:p>
            <a:pPr>
              <a:spcBef>
                <a:spcPct val="0"/>
              </a:spcBef>
              <a:defRPr/>
            </a:pPr>
            <a:r>
              <a:rPr lang="en-GB" b="0" dirty="0" smtClean="0">
                <a:solidFill>
                  <a:schemeClr val="tx1"/>
                </a:solidFill>
              </a:rPr>
              <a:t>Timer Interrupt Mask (TIMSK).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GB" b="0" dirty="0" smtClean="0">
                <a:solidFill>
                  <a:schemeClr val="tx1"/>
                </a:solidFill>
              </a:rPr>
              <a:t>The next slides will give you details about registers and bits from the datasheet. You have to decide what settings you need.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GB" b="0" dirty="0" smtClean="0">
              <a:solidFill>
                <a:schemeClr val="tx1"/>
              </a:solidFill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cs typeface="ＭＳ Ｐゴシック"/>
              </a:rPr>
              <a:t>Prof. Dr.-Ing. Ivan Volosyak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278" y="87145"/>
            <a:ext cx="3753450" cy="16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252141"/>
            <a:ext cx="9072562" cy="51603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General Interrupt Control Register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7652" y="972241"/>
            <a:ext cx="9072562" cy="513424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b="0" dirty="0" smtClean="0">
                <a:solidFill>
                  <a:schemeClr val="tx1"/>
                </a:solidFill>
              </a:rPr>
              <a:t>General Interrupt Control Register (GICR);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GB" b="0" dirty="0" smtClean="0">
              <a:solidFill>
                <a:schemeClr val="tx1"/>
              </a:solidFill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cs typeface="ＭＳ Ｐゴシック"/>
              </a:rPr>
              <a:t>Prof. Dr.-Ing. Ivan Volosyak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4" y="2196411"/>
            <a:ext cx="9815726" cy="1440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1" y="3647095"/>
            <a:ext cx="6868144" cy="29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180131"/>
            <a:ext cx="9072562" cy="58804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MCU </a:t>
            </a:r>
            <a:r>
              <a:rPr lang="en-GB" sz="3200" dirty="0">
                <a:latin typeface="Arial" charset="0"/>
                <a:ea typeface="ＭＳ Ｐゴシック"/>
                <a:cs typeface="Arial" charset="0"/>
              </a:rPr>
              <a:t>Control </a:t>
            </a: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Register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7652" y="972241"/>
            <a:ext cx="9072562" cy="602545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b="0" dirty="0" smtClean="0">
                <a:solidFill>
                  <a:schemeClr val="tx1"/>
                </a:solidFill>
              </a:rPr>
              <a:t>MCU Control Register (MCUCR);</a:t>
            </a:r>
          </a:p>
          <a:p>
            <a:pPr>
              <a:spcBef>
                <a:spcPct val="0"/>
              </a:spcBef>
              <a:defRPr/>
            </a:pPr>
            <a:endParaRPr lang="de-DE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de-DE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de-DE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de-DE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de-DE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de-DE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de-DE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de-DE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de-DE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de-DE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de-DE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de-DE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de-DE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de-DE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de-DE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GB" dirty="0" smtClean="0">
                <a:solidFill>
                  <a:srgbClr val="C00000"/>
                </a:solidFill>
              </a:rPr>
              <a:t>Please note: Our pushbuttons are connected as active low!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>
              <a:solidFill>
                <a:schemeClr val="tx1"/>
              </a:solidFill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smtClean="0">
                <a:cs typeface="ＭＳ Ｐゴシック"/>
              </a:rPr>
              <a:t>Prof. Dr.-Ing. Ivan Volosyak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291"/>
            <a:ext cx="10080625" cy="139620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8471"/>
            <a:ext cx="7344632" cy="164527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38" y="4212691"/>
            <a:ext cx="6677731" cy="209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523936" y="180131"/>
            <a:ext cx="9072562" cy="588044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Timer </a:t>
            </a:r>
            <a:r>
              <a:rPr lang="en-GB" sz="3200" dirty="0">
                <a:latin typeface="Arial" charset="0"/>
                <a:ea typeface="ＭＳ Ｐゴシック"/>
                <a:cs typeface="Arial" charset="0"/>
              </a:rPr>
              <a:t>Interrupt Mask </a:t>
            </a:r>
            <a:r>
              <a:rPr lang="en-GB" sz="3200" dirty="0" smtClean="0">
                <a:latin typeface="Arial" charset="0"/>
                <a:ea typeface="ＭＳ Ｐゴシック"/>
                <a:cs typeface="Arial" charset="0"/>
              </a:rPr>
              <a:t>Register</a:t>
            </a:r>
            <a:endParaRPr lang="en-GB" sz="3200" dirty="0"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7652" y="972241"/>
            <a:ext cx="9072562" cy="513424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GB" b="0" dirty="0" smtClean="0">
                <a:solidFill>
                  <a:schemeClr val="tx1"/>
                </a:solidFill>
              </a:rPr>
              <a:t>Timer Interrupt Mask (TIMSK)</a:t>
            </a:r>
          </a:p>
          <a:p>
            <a:pPr>
              <a:spcBef>
                <a:spcPct val="0"/>
              </a:spcBef>
              <a:defRPr/>
            </a:pPr>
            <a:endParaRPr lang="en-GB" b="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GB" b="0" dirty="0" smtClean="0">
              <a:solidFill>
                <a:schemeClr val="tx1"/>
              </a:solidFill>
            </a:endParaRPr>
          </a:p>
        </p:txBody>
      </p:sp>
      <p:sp>
        <p:nvSpPr>
          <p:cNvPr id="15364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dirty="0" smtClean="0">
                <a:cs typeface="ＭＳ Ｐゴシック"/>
              </a:rPr>
              <a:t>Prof. Dr.-Ing. Ivan Volosyak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6361"/>
            <a:ext cx="9867200" cy="2409189"/>
          </a:xfrm>
          <a:prstGeom prst="rect">
            <a:avLst/>
          </a:prstGeom>
        </p:spPr>
      </p:pic>
      <p:sp>
        <p:nvSpPr>
          <p:cNvPr id="12" name="Untertitel 2"/>
          <p:cNvSpPr txBox="1">
            <a:spLocks/>
          </p:cNvSpPr>
          <p:nvPr/>
        </p:nvSpPr>
        <p:spPr bwMode="auto">
          <a:xfrm>
            <a:off x="786858" y="4838551"/>
            <a:ext cx="6701794" cy="126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503238" rtl="0" eaLnBrk="0" fontAlgn="base" hangingPunct="0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2200" b="1" kern="1200" cap="none" spc="10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defRPr>
            </a:lvl1pPr>
            <a:lvl2pPr marL="504017" indent="0" algn="ctr" defTabSz="50323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pitchFamily="-112" charset="-128"/>
                <a:cs typeface="Arial"/>
              </a:defRPr>
            </a:lvl2pPr>
            <a:lvl3pPr marL="1008035" indent="0" algn="ctr" defTabSz="50323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pitchFamily="-112" charset="-128"/>
                <a:cs typeface="Arial"/>
              </a:defRPr>
            </a:lvl3pPr>
            <a:lvl4pPr marL="1512052" indent="0" algn="ctr" defTabSz="50323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pitchFamily="-112" charset="-128"/>
                <a:cs typeface="Arial"/>
              </a:defRPr>
            </a:lvl4pPr>
            <a:lvl5pPr marL="2016069" indent="0" algn="ctr" defTabSz="50323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pitchFamily="-112" charset="-128"/>
                <a:cs typeface="Arial"/>
              </a:defRPr>
            </a:lvl5pPr>
            <a:lvl6pPr marL="2520086" indent="0" algn="ctr" defTabSz="504017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24104" indent="0" algn="ctr" defTabSz="504017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28121" indent="0" algn="ctr" defTabSz="504017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32138" indent="0" algn="ctr" defTabSz="504017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GB" b="0" dirty="0" smtClean="0">
                <a:solidFill>
                  <a:schemeClr val="tx1"/>
                </a:solidFill>
              </a:rPr>
              <a:t>Remark: the text talks about I-bit of Status Register. This is about global interrupt enable bit, which you set / unset using the functions </a:t>
            </a:r>
            <a:r>
              <a:rPr lang="en-GB" b="0" dirty="0" err="1" smtClean="0">
                <a:solidFill>
                  <a:schemeClr val="tx1"/>
                </a:solidFill>
              </a:rPr>
              <a:t>sei</a:t>
            </a:r>
            <a:r>
              <a:rPr lang="en-GB" b="0" dirty="0" smtClean="0">
                <a:solidFill>
                  <a:schemeClr val="tx1"/>
                </a:solidFill>
              </a:rPr>
              <a:t>() and cli().</a:t>
            </a:r>
          </a:p>
        </p:txBody>
      </p:sp>
    </p:spTree>
    <p:extLst>
      <p:ext uri="{BB962C8B-B14F-4D97-AF65-F5344CB8AC3E}">
        <p14:creationId xmlns:p14="http://schemas.microsoft.com/office/powerpoint/2010/main" val="32263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  <a:ea typeface="ＭＳ Ｐゴシック" pitchFamily="34" charset="-128"/>
                <a:cs typeface="Arial" charset="0"/>
              </a:rPr>
              <a:t>Successive approximation technique: 4 bit ADC</a:t>
            </a:r>
          </a:p>
        </p:txBody>
      </p:sp>
      <p:sp>
        <p:nvSpPr>
          <p:cNvPr id="7171" name="Fußzeilenplatzhalter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sz="1200" smtClean="0">
                <a:solidFill>
                  <a:schemeClr val="tx2"/>
                </a:solidFill>
                <a:latin typeface="Arial" charset="0"/>
              </a:rPr>
              <a:t>Prof. Dr.-Ing. Ivan Volosyak</a:t>
            </a:r>
          </a:p>
        </p:txBody>
      </p:sp>
      <p:pic>
        <p:nvPicPr>
          <p:cNvPr id="7172" name="Picture 6" descr="unbenannt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438275"/>
            <a:ext cx="7021512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9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  <a:ea typeface="ＭＳ Ｐゴシック" pitchFamily="34" charset="-128"/>
                <a:cs typeface="Arial" charset="0"/>
              </a:rPr>
              <a:t>Successive approximation technique: 4 bit ADC</a:t>
            </a:r>
          </a:p>
        </p:txBody>
      </p:sp>
      <p:sp>
        <p:nvSpPr>
          <p:cNvPr id="8195" name="Fußzeilenplatzhalter 8"/>
          <p:cNvSpPr txBox="1">
            <a:spLocks noGrp="1"/>
          </p:cNvSpPr>
          <p:nvPr/>
        </p:nvSpPr>
        <p:spPr bwMode="auto">
          <a:xfrm>
            <a:off x="1687513" y="6997700"/>
            <a:ext cx="43434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0402" rIns="100803" bIns="50402" anchor="b"/>
          <a:lstStyle>
            <a:lvl1pPr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sz="1200" b="1">
                <a:solidFill>
                  <a:schemeClr val="tx2"/>
                </a:solidFill>
                <a:latin typeface="Arial" charset="0"/>
                <a:sym typeface="Wingdings" pitchFamily="2" charset="2"/>
              </a:rPr>
              <a:t>Prof. Dr.-Ing. Ivan Volosyak</a:t>
            </a:r>
          </a:p>
        </p:txBody>
      </p:sp>
      <p:pic>
        <p:nvPicPr>
          <p:cNvPr id="8196" name="Picture 7" descr="unbenannt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438275"/>
            <a:ext cx="7021513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07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  <a:ea typeface="ＭＳ Ｐゴシック" pitchFamily="34" charset="-128"/>
                <a:cs typeface="Arial" charset="0"/>
              </a:rPr>
              <a:t>Successive approximation technique: 4 bit ADC</a:t>
            </a:r>
          </a:p>
        </p:txBody>
      </p:sp>
      <p:sp>
        <p:nvSpPr>
          <p:cNvPr id="9219" name="Fußzeilenplatzhalter 8"/>
          <p:cNvSpPr txBox="1">
            <a:spLocks noGrp="1"/>
          </p:cNvSpPr>
          <p:nvPr/>
        </p:nvSpPr>
        <p:spPr bwMode="auto">
          <a:xfrm>
            <a:off x="1687513" y="6997700"/>
            <a:ext cx="43434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0402" rIns="100803" bIns="50402" anchor="b"/>
          <a:lstStyle>
            <a:lvl1pPr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sz="1200" b="1">
                <a:solidFill>
                  <a:schemeClr val="tx2"/>
                </a:solidFill>
                <a:latin typeface="Arial" charset="0"/>
                <a:sym typeface="Wingdings" pitchFamily="2" charset="2"/>
              </a:rPr>
              <a:t>Prof. Dr.-Ing. Ivan Volosyak</a:t>
            </a:r>
          </a:p>
        </p:txBody>
      </p:sp>
      <p:pic>
        <p:nvPicPr>
          <p:cNvPr id="9220" name="Picture 6" descr="unbenannt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438275"/>
            <a:ext cx="7021513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  <a:ea typeface="ＭＳ Ｐゴシック" pitchFamily="34" charset="-128"/>
                <a:cs typeface="Arial" charset="0"/>
              </a:rPr>
              <a:t>Successive approximation technique: 4 bit ADC</a:t>
            </a:r>
          </a:p>
        </p:txBody>
      </p:sp>
      <p:sp>
        <p:nvSpPr>
          <p:cNvPr id="10243" name="Fußzeilenplatzhalter 8"/>
          <p:cNvSpPr txBox="1">
            <a:spLocks noGrp="1"/>
          </p:cNvSpPr>
          <p:nvPr/>
        </p:nvSpPr>
        <p:spPr bwMode="auto">
          <a:xfrm>
            <a:off x="1687513" y="6997700"/>
            <a:ext cx="43434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0402" rIns="100803" bIns="50402" anchor="b"/>
          <a:lstStyle>
            <a:lvl1pPr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sz="1200" b="1">
                <a:solidFill>
                  <a:schemeClr val="tx2"/>
                </a:solidFill>
                <a:latin typeface="Arial" charset="0"/>
                <a:sym typeface="Wingdings" pitchFamily="2" charset="2"/>
              </a:rPr>
              <a:t>Prof. Dr.-Ing. Ivan Volosyak</a:t>
            </a:r>
          </a:p>
        </p:txBody>
      </p:sp>
      <p:pic>
        <p:nvPicPr>
          <p:cNvPr id="10244" name="Picture 6" descr="unbenannt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438275"/>
            <a:ext cx="7021513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4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PVERSION" val="5"/>
  <p:tag name="TPFULLVERSION" val="5.4.0.8"/>
  <p:tag name="PPTVERSION" val="14"/>
  <p:tag name="TPOS" val="2"/>
</p:tagLst>
</file>

<file path=ppt/theme/theme1.xml><?xml version="1.0" encoding="utf-8"?>
<a:theme xmlns:a="http://schemas.openxmlformats.org/drawingml/2006/main" name="Office-Design">
  <a:themeElements>
    <a:clrScheme name="HSRW">
      <a:dk1>
        <a:srgbClr val="000000"/>
      </a:dk1>
      <a:lt1>
        <a:sysClr val="window" lastClr="FFFFFF"/>
      </a:lt1>
      <a:dk2>
        <a:srgbClr val="28255A"/>
      </a:dk2>
      <a:lt2>
        <a:srgbClr val="BEBEBE"/>
      </a:lt2>
      <a:accent1>
        <a:srgbClr val="00AFC8"/>
      </a:accent1>
      <a:accent2>
        <a:srgbClr val="0088C2"/>
      </a:accent2>
      <a:accent3>
        <a:srgbClr val="7AB51D"/>
      </a:accent3>
      <a:accent4>
        <a:srgbClr val="E2001A"/>
      </a:accent4>
      <a:accent5>
        <a:srgbClr val="E1007A"/>
      </a:accent5>
      <a:accent6>
        <a:srgbClr val="878787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2647</Words>
  <Application>Microsoft Office PowerPoint</Application>
  <PresentationFormat>Benutzerdefiniert</PresentationFormat>
  <Paragraphs>501</Paragraphs>
  <Slides>53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4" baseType="lpstr">
      <vt:lpstr>Office-Design</vt:lpstr>
      <vt:lpstr>Microelectronic Control Systems</vt:lpstr>
      <vt:lpstr>Educational objectives</vt:lpstr>
      <vt:lpstr>Interfacing with the Real World</vt:lpstr>
      <vt:lpstr>From analogue to digital signal</vt:lpstr>
      <vt:lpstr>Analogue-digital conversion</vt:lpstr>
      <vt:lpstr>Successive approximation technique: 4 bit ADC</vt:lpstr>
      <vt:lpstr>Successive approximation technique: 4 bit ADC</vt:lpstr>
      <vt:lpstr>Successive approximation technique: 4 bit ADC</vt:lpstr>
      <vt:lpstr>Successive approximation technique: 4 bit ADC</vt:lpstr>
      <vt:lpstr>Successive approximation technique: 4 bit ADC</vt:lpstr>
      <vt:lpstr>Successive approximation technique: 4 bit ADC</vt:lpstr>
      <vt:lpstr>Successive approximation technique: 4 bit ADC</vt:lpstr>
      <vt:lpstr>Successive approximation technique: 4 bit ADC</vt:lpstr>
      <vt:lpstr>Successive Approximation</vt:lpstr>
      <vt:lpstr>Successive Approximation - Summary</vt:lpstr>
      <vt:lpstr>Task 2.3 Analog Input (from Practicals 1)</vt:lpstr>
      <vt:lpstr>Analog Input – ADC channels</vt:lpstr>
      <vt:lpstr>PowerPoint-Präsentation</vt:lpstr>
      <vt:lpstr>PowerPoint-Präsentation</vt:lpstr>
      <vt:lpstr>Analog Input – selection of ADC channel</vt:lpstr>
      <vt:lpstr>Using LCD</vt:lpstr>
      <vt:lpstr>Using LCD</vt:lpstr>
      <vt:lpstr>Using LCD</vt:lpstr>
      <vt:lpstr>ADC initialization</vt:lpstr>
      <vt:lpstr>ADC initialization</vt:lpstr>
      <vt:lpstr>ADC precision</vt:lpstr>
      <vt:lpstr>Analog Input – ADC value</vt:lpstr>
      <vt:lpstr>Analog Input – ADC value</vt:lpstr>
      <vt:lpstr>ATmega8 – 10 bit ADC value</vt:lpstr>
      <vt:lpstr>ADC value = the sum of ADCH and ADCL?</vt:lpstr>
      <vt:lpstr>Task 2.4 Timer/Counter (from practicals 1)</vt:lpstr>
      <vt:lpstr>Period / Frequency</vt:lpstr>
      <vt:lpstr>Timers/Counters of ATmega8</vt:lpstr>
      <vt:lpstr>Details about Timers/Counters</vt:lpstr>
      <vt:lpstr>Back to the task 2.4</vt:lpstr>
      <vt:lpstr>Prescaler for Timer/Counter 1 (16 bits!)</vt:lpstr>
      <vt:lpstr>Measuring of time with Timer 1</vt:lpstr>
      <vt:lpstr>Frequency of 1 Hz with Timer/Counter1</vt:lpstr>
      <vt:lpstr>What is an Interrupt?</vt:lpstr>
      <vt:lpstr>What is an Interrupt (hardware level) ?</vt:lpstr>
      <vt:lpstr>So what interrupts does ATmega8 have?</vt:lpstr>
      <vt:lpstr>Examples on using interrupts</vt:lpstr>
      <vt:lpstr>Examples on using interrupts</vt:lpstr>
      <vt:lpstr>More possibilities with interrupts</vt:lpstr>
      <vt:lpstr>Task 2.5 Interrupts (from practicals 1)</vt:lpstr>
      <vt:lpstr>Interrupts – code template</vt:lpstr>
      <vt:lpstr>Interrupts – ISRs code snippets</vt:lpstr>
      <vt:lpstr>Hardware/software interrupts ATmega8</vt:lpstr>
      <vt:lpstr>Back to task 2.5</vt:lpstr>
      <vt:lpstr>Initialisation of Interrupts</vt:lpstr>
      <vt:lpstr>General Interrupt Control Register</vt:lpstr>
      <vt:lpstr>MCU Control Register</vt:lpstr>
      <vt:lpstr>Timer Interrupt Mask Register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stefanie</dc:creator>
  <cp:lastModifiedBy>Volosyak, Ivan, Prof. Dr.-Ing.</cp:lastModifiedBy>
  <cp:revision>772</cp:revision>
  <cp:lastPrinted>2011-03-17T09:52:07Z</cp:lastPrinted>
  <dcterms:created xsi:type="dcterms:W3CDTF">2010-09-20T09:59:38Z</dcterms:created>
  <dcterms:modified xsi:type="dcterms:W3CDTF">2016-09-08T07:34:08Z</dcterms:modified>
</cp:coreProperties>
</file>