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75" r:id="rId2"/>
    <p:sldId id="376" r:id="rId3"/>
    <p:sldId id="377" r:id="rId4"/>
    <p:sldId id="378" r:id="rId5"/>
    <p:sldId id="379" r:id="rId6"/>
    <p:sldId id="380" r:id="rId7"/>
    <p:sldId id="381" r:id="rId8"/>
    <p:sldId id="382" r:id="rId9"/>
    <p:sldId id="383" r:id="rId10"/>
    <p:sldId id="384" r:id="rId11"/>
    <p:sldId id="332" r:id="rId12"/>
    <p:sldId id="346" r:id="rId13"/>
    <p:sldId id="347" r:id="rId14"/>
    <p:sldId id="349" r:id="rId15"/>
    <p:sldId id="348" r:id="rId16"/>
    <p:sldId id="351" r:id="rId17"/>
    <p:sldId id="350" r:id="rId18"/>
    <p:sldId id="352" r:id="rId19"/>
    <p:sldId id="354" r:id="rId20"/>
    <p:sldId id="355" r:id="rId21"/>
    <p:sldId id="353" r:id="rId22"/>
    <p:sldId id="356" r:id="rId23"/>
    <p:sldId id="357" r:id="rId24"/>
    <p:sldId id="358" r:id="rId25"/>
    <p:sldId id="359" r:id="rId26"/>
    <p:sldId id="360" r:id="rId27"/>
    <p:sldId id="362" r:id="rId28"/>
    <p:sldId id="361"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Lst>
  <p:sldSz cx="10080625" cy="7561263"/>
  <p:notesSz cx="6799263" cy="9929813"/>
  <p:custDataLst>
    <p:tags r:id="rId44"/>
  </p:custDataLst>
  <p:defaultTextStyle>
    <a:defPPr>
      <a:defRPr lang="de-DE"/>
    </a:defPPr>
    <a:lvl1pPr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1pPr>
    <a:lvl2pPr marL="503238" indent="-460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2pPr>
    <a:lvl3pPr marL="1006475" indent="-92075"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3pPr>
    <a:lvl4pPr marL="1511300" indent="-139700"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4pPr>
    <a:lvl5pPr marL="2014538" indent="-1857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5pPr>
    <a:lvl6pPr marL="2286000" algn="l" defTabSz="914400" rtl="0" eaLnBrk="1" latinLnBrk="0" hangingPunct="1">
      <a:defRPr sz="3100" kern="1200">
        <a:solidFill>
          <a:schemeClr val="tx1"/>
        </a:solidFill>
        <a:latin typeface="Courier New" pitchFamily="49" charset="0"/>
        <a:ea typeface="ＭＳ Ｐゴシック"/>
        <a:cs typeface="Arial" charset="0"/>
      </a:defRPr>
    </a:lvl6pPr>
    <a:lvl7pPr marL="2743200" algn="l" defTabSz="914400" rtl="0" eaLnBrk="1" latinLnBrk="0" hangingPunct="1">
      <a:defRPr sz="3100" kern="1200">
        <a:solidFill>
          <a:schemeClr val="tx1"/>
        </a:solidFill>
        <a:latin typeface="Courier New" pitchFamily="49" charset="0"/>
        <a:ea typeface="ＭＳ Ｐゴシック"/>
        <a:cs typeface="Arial" charset="0"/>
      </a:defRPr>
    </a:lvl7pPr>
    <a:lvl8pPr marL="3200400" algn="l" defTabSz="914400" rtl="0" eaLnBrk="1" latinLnBrk="0" hangingPunct="1">
      <a:defRPr sz="3100" kern="1200">
        <a:solidFill>
          <a:schemeClr val="tx1"/>
        </a:solidFill>
        <a:latin typeface="Courier New" pitchFamily="49" charset="0"/>
        <a:ea typeface="ＭＳ Ｐゴシック"/>
        <a:cs typeface="Arial" charset="0"/>
      </a:defRPr>
    </a:lvl8pPr>
    <a:lvl9pPr marL="3657600" algn="l" defTabSz="914400" rtl="0" eaLnBrk="1" latinLnBrk="0" hangingPunct="1">
      <a:defRPr sz="3100" kern="1200">
        <a:solidFill>
          <a:schemeClr val="tx1"/>
        </a:solidFill>
        <a:latin typeface="Courier New" pitchFamily="49" charset="0"/>
        <a:ea typeface="ＭＳ Ｐゴシック"/>
        <a:cs typeface="Arial" charset="0"/>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yx"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C2"/>
    <a:srgbClr val="004B6C"/>
    <a:srgbClr val="FFDF79"/>
    <a:srgbClr val="DEA900"/>
    <a:srgbClr val="D59829"/>
    <a:srgbClr val="57CBFF"/>
    <a:srgbClr val="777777"/>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48" autoAdjust="0"/>
    <p:restoredTop sz="86422" autoAdjust="0"/>
  </p:normalViewPr>
  <p:slideViewPr>
    <p:cSldViewPr snapToObjects="1">
      <p:cViewPr>
        <p:scale>
          <a:sx n="90" d="100"/>
          <a:sy n="90" d="100"/>
        </p:scale>
        <p:origin x="-2292" y="-480"/>
      </p:cViewPr>
      <p:guideLst>
        <p:guide orient="horz" pos="2381"/>
        <p:guide pos="3175"/>
      </p:guideLst>
    </p:cSldViewPr>
  </p:slideViewPr>
  <p:outlineViewPr>
    <p:cViewPr>
      <p:scale>
        <a:sx n="33" d="100"/>
        <a:sy n="33" d="100"/>
      </p:scale>
      <p:origin x="0" y="4141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1" d="100"/>
          <a:sy n="81" d="100"/>
        </p:scale>
        <p:origin x="-4020" y="-102"/>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sz="quarter"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08A7B092-048E-4698-BE5B-25076B1CC57F}" type="datetime1">
              <a:rPr lang="de-DE"/>
              <a:pPr>
                <a:defRPr/>
              </a:pPr>
              <a:t>08.09.2016</a:t>
            </a:fld>
            <a:endParaRPr lang="de-DE"/>
          </a:p>
        </p:txBody>
      </p:sp>
      <p:sp>
        <p:nvSpPr>
          <p:cNvPr id="4" name="Fußzeilenplatzhalter 3"/>
          <p:cNvSpPr>
            <a:spLocks noGrp="1"/>
          </p:cNvSpPr>
          <p:nvPr>
            <p:ph type="ftr" sz="quarter" idx="2"/>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5" name="Foliennummernplatzhalter 4"/>
          <p:cNvSpPr>
            <a:spLocks noGrp="1"/>
          </p:cNvSpPr>
          <p:nvPr>
            <p:ph type="sldNum" sz="quarter" idx="3"/>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8CBA99E9-08C1-499E-A02B-1CA67EE4F65E}" type="slidenum">
              <a:rPr lang="de-DE"/>
              <a:pPr>
                <a:defRPr/>
              </a:pPr>
              <a:t>‹Nr.›</a:t>
            </a:fld>
            <a:endParaRPr lang="de-DE"/>
          </a:p>
        </p:txBody>
      </p:sp>
    </p:spTree>
    <p:extLst>
      <p:ext uri="{BB962C8B-B14F-4D97-AF65-F5344CB8AC3E}">
        <p14:creationId xmlns:p14="http://schemas.microsoft.com/office/powerpoint/2010/main" val="18760880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105B0DCB-91C6-43BA-81BB-4270ED1D2BBE}" type="datetime1">
              <a:rPr lang="de-DE"/>
              <a:pPr>
                <a:defRPr/>
              </a:pPr>
              <a:t>08.09.2016</a:t>
            </a:fld>
            <a:endParaRPr lang="de-DE"/>
          </a:p>
        </p:txBody>
      </p:sp>
      <p:sp>
        <p:nvSpPr>
          <p:cNvPr id="4" name="Folienbildplatzhalter 3"/>
          <p:cNvSpPr>
            <a:spLocks noGrp="1" noRot="1" noChangeAspect="1"/>
          </p:cNvSpPr>
          <p:nvPr>
            <p:ph type="sldImg" idx="2"/>
          </p:nvPr>
        </p:nvSpPr>
        <p:spPr>
          <a:xfrm>
            <a:off x="917575" y="744538"/>
            <a:ext cx="4965700" cy="3724275"/>
          </a:xfrm>
          <a:prstGeom prst="rect">
            <a:avLst/>
          </a:prstGeom>
          <a:noFill/>
          <a:ln w="12700">
            <a:solidFill>
              <a:prstClr val="black"/>
            </a:solidFill>
          </a:ln>
        </p:spPr>
        <p:txBody>
          <a:bodyPr vert="horz" wrap="square" lIns="92208" tIns="46104" rIns="92208" bIns="46104"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79450" y="4716463"/>
            <a:ext cx="5440363" cy="4468812"/>
          </a:xfrm>
          <a:prstGeom prst="rect">
            <a:avLst/>
          </a:prstGeom>
        </p:spPr>
        <p:txBody>
          <a:bodyPr vert="horz" wrap="square" lIns="92208" tIns="46104" rIns="92208" bIns="46104" numCol="1" anchor="t" anchorCtr="0" compatLnSpc="1">
            <a:prstTxWarp prst="textNoShape">
              <a:avLst/>
            </a:prstTxWarp>
            <a:normAutofit/>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7" name="Foliennummernplatzhalter 6"/>
          <p:cNvSpPr>
            <a:spLocks noGrp="1"/>
          </p:cNvSpPr>
          <p:nvPr>
            <p:ph type="sldNum" sz="quarter" idx="5"/>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C14D1C19-EE3F-41F2-BF59-40E542D337EE}" type="slidenum">
              <a:rPr lang="de-DE"/>
              <a:pPr>
                <a:defRPr/>
              </a:pPr>
              <a:t>‹Nr.›</a:t>
            </a:fld>
            <a:endParaRPr lang="de-DE"/>
          </a:p>
        </p:txBody>
      </p:sp>
    </p:spTree>
    <p:extLst>
      <p:ext uri="{BB962C8B-B14F-4D97-AF65-F5344CB8AC3E}">
        <p14:creationId xmlns:p14="http://schemas.microsoft.com/office/powerpoint/2010/main" val="3329189196"/>
      </p:ext>
    </p:extLst>
  </p:cSld>
  <p:clrMap bg1="lt1" tx1="dk1" bg2="lt2" tx2="dk2" accent1="accent1" accent2="accent2" accent3="accent3" accent4="accent4" accent5="accent5" accent6="accent6" hlink="hlink" folHlink="folHlink"/>
  <p:hf sldNum="0" hdr="0" ftr="0" dt="0"/>
  <p:notesStyle>
    <a:lvl1pPr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pitchFamily="-112" charset="-128"/>
      </a:defRPr>
    </a:lvl1pPr>
    <a:lvl2pPr marL="5032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2pPr>
    <a:lvl3pPr marL="1006475"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3pPr>
    <a:lvl4pPr marL="1511300"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4pPr>
    <a:lvl5pPr marL="20145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5pPr>
    <a:lvl6pPr marL="2520086" algn="l" defTabSz="504017" rtl="0" eaLnBrk="1" latinLnBrk="0" hangingPunct="1">
      <a:defRPr sz="1300" kern="1200">
        <a:solidFill>
          <a:schemeClr val="tx1"/>
        </a:solidFill>
        <a:latin typeface="+mn-lt"/>
        <a:ea typeface="+mn-ea"/>
        <a:cs typeface="+mn-cs"/>
      </a:defRPr>
    </a:lvl6pPr>
    <a:lvl7pPr marL="3024104" algn="l" defTabSz="504017" rtl="0" eaLnBrk="1" latinLnBrk="0" hangingPunct="1">
      <a:defRPr sz="1300" kern="1200">
        <a:solidFill>
          <a:schemeClr val="tx1"/>
        </a:solidFill>
        <a:latin typeface="+mn-lt"/>
        <a:ea typeface="+mn-ea"/>
        <a:cs typeface="+mn-cs"/>
      </a:defRPr>
    </a:lvl7pPr>
    <a:lvl8pPr marL="3528121" algn="l" defTabSz="504017" rtl="0" eaLnBrk="1" latinLnBrk="0" hangingPunct="1">
      <a:defRPr sz="1300" kern="1200">
        <a:solidFill>
          <a:schemeClr val="tx1"/>
        </a:solidFill>
        <a:latin typeface="+mn-lt"/>
        <a:ea typeface="+mn-ea"/>
        <a:cs typeface="+mn-cs"/>
      </a:defRPr>
    </a:lvl8pPr>
    <a:lvl9pPr marL="4032138" algn="l" defTabSz="50401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Tree>
    <p:extLst>
      <p:ext uri="{BB962C8B-B14F-4D97-AF65-F5344CB8AC3E}">
        <p14:creationId xmlns:p14="http://schemas.microsoft.com/office/powerpoint/2010/main" val="301485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496887" y="1256506"/>
            <a:ext cx="9072563" cy="2019301"/>
          </a:xfrm>
          <a:prstGeom prst="rect">
            <a:avLst/>
          </a:prstGeom>
        </p:spPr>
        <p:txBody>
          <a:bodyPr rtlCol="0" anchor="b">
            <a:noAutofit/>
          </a:bodyPr>
          <a:lstStyle>
            <a:lvl1pPr>
              <a:defRPr/>
            </a:lvl1pPr>
          </a:lstStyle>
          <a:p>
            <a:r>
              <a:rPr lang="de-DE" smtClean="0"/>
              <a:t>Click to edit Master title style</a:t>
            </a:r>
            <a:endParaRPr lang="de-DE" dirty="0"/>
          </a:p>
        </p:txBody>
      </p:sp>
      <p:sp>
        <p:nvSpPr>
          <p:cNvPr id="14" name="Untertitel 2"/>
          <p:cNvSpPr>
            <a:spLocks noGrp="1"/>
          </p:cNvSpPr>
          <p:nvPr>
            <p:ph type="subTitle" idx="1"/>
          </p:nvPr>
        </p:nvSpPr>
        <p:spPr>
          <a:xfrm>
            <a:off x="496887" y="3780631"/>
            <a:ext cx="9072563" cy="479580"/>
          </a:xfrm>
        </p:spPr>
        <p:txBody>
          <a:bodyPr>
            <a:normAutofit/>
          </a:bodyPr>
          <a:lstStyle>
            <a:lvl1pPr marL="0" indent="0" algn="l">
              <a:spcBef>
                <a:spcPts val="0"/>
              </a:spcBef>
              <a:buNone/>
              <a:defRPr sz="2200" b="1" cap="none" spc="10">
                <a:solidFill>
                  <a:srgbClr val="000000"/>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de-DE" dirty="0" smtClean="0"/>
              <a:t>Master-Untertitelformat bearbeiten</a:t>
            </a:r>
            <a:endParaRPr lang="de-DE" dirty="0"/>
          </a:p>
        </p:txBody>
      </p:sp>
      <p:sp>
        <p:nvSpPr>
          <p:cNvPr id="18"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pPr>
              <a:defRPr/>
            </a:pPr>
            <a:r>
              <a:rPr lang="en-US" smtClean="0"/>
              <a:t>20.10.2015</a:t>
            </a:r>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r>
              <a:rPr lang="en-US" smtClean="0"/>
              <a:t>20.10.2015</a:t>
            </a:r>
            <a:endParaRPr lang="de-DE"/>
          </a:p>
        </p:txBody>
      </p:sp>
      <p:sp>
        <p:nvSpPr>
          <p:cNvPr id="3"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3238" y="492125"/>
            <a:ext cx="9074150" cy="774700"/>
          </a:xfrm>
        </p:spPr>
        <p:txBody>
          <a:bodyPr/>
          <a:lstStyle/>
          <a:p>
            <a:r>
              <a:rPr lang="de-DE"/>
              <a:t>Titelmasterformat durch Klicken bearbeiten</a:t>
            </a:r>
          </a:p>
        </p:txBody>
      </p:sp>
      <p:sp>
        <p:nvSpPr>
          <p:cNvPr id="3" name="Inhaltsplatzhalter 2"/>
          <p:cNvSpPr>
            <a:spLocks noGrp="1"/>
          </p:cNvSpPr>
          <p:nvPr>
            <p:ph idx="1"/>
          </p:nvPr>
        </p:nvSpPr>
        <p:spPr>
          <a:xfrm>
            <a:off x="504825" y="1763713"/>
            <a:ext cx="9072563" cy="403542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r>
              <a:rPr lang="en-US" smtClean="0"/>
              <a:t>20.10.2015</a:t>
            </a:r>
            <a:endParaRPr lang="de-DE"/>
          </a:p>
        </p:txBody>
      </p:sp>
      <p:sp>
        <p:nvSpPr>
          <p:cNvPr id="5"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anzflächiges Bild">
    <p:spTree>
      <p:nvGrpSpPr>
        <p:cNvPr id="1" name=""/>
        <p:cNvGrpSpPr/>
        <p:nvPr/>
      </p:nvGrpSpPr>
      <p:grpSpPr>
        <a:xfrm>
          <a:off x="0" y="0"/>
          <a:ext cx="0" cy="0"/>
          <a:chOff x="0" y="0"/>
          <a:chExt cx="0" cy="0"/>
        </a:xfrm>
      </p:grpSpPr>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2"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7" name="Textplatzhalter 2"/>
          <p:cNvSpPr>
            <a:spLocks noGrp="1"/>
          </p:cNvSpPr>
          <p:nvPr>
            <p:ph idx="1"/>
          </p:nvPr>
        </p:nvSpPr>
        <p:spPr>
          <a:xfrm>
            <a:off x="504032" y="1764295"/>
            <a:ext cx="9072562" cy="4035635"/>
          </a:xfrm>
          <a:prstGeom prst="rect">
            <a:avLst/>
          </a:prstGeom>
        </p:spPr>
        <p:txBody>
          <a:bodyPr rtlCol="0">
            <a:noAutofit/>
          </a:bodyPr>
          <a:lstStyle>
            <a:lvl2pPr>
              <a:spcBef>
                <a:spcPts val="0"/>
              </a:spcBef>
              <a:buFontTx/>
              <a:buNone/>
              <a:defRPr sz="2600"/>
            </a:lvl2pPr>
            <a:lvl3pPr marL="0">
              <a:spcBef>
                <a:spcPts val="0"/>
              </a:spcBef>
              <a:buFontTx/>
              <a:buNone/>
              <a:defRPr sz="2100"/>
            </a:lvl3pPr>
            <a:lvl4pPr marL="0">
              <a:spcBef>
                <a:spcPts val="0"/>
              </a:spcBef>
              <a:buFontTx/>
              <a:buNone/>
              <a:defRPr sz="1800"/>
            </a:lvl4pPr>
            <a:lvl5pPr marL="0">
              <a:spcBef>
                <a:spcPts val="0"/>
              </a:spcBef>
              <a:buFontTx/>
              <a:buNone/>
              <a:defRPr/>
            </a:lvl5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5" name="Datumsplatzhalter 3"/>
          <p:cNvSpPr>
            <a:spLocks noGrp="1"/>
          </p:cNvSpPr>
          <p:nvPr>
            <p:ph type="dt" sz="half" idx="11"/>
          </p:nvPr>
        </p:nvSpPr>
        <p:spPr/>
        <p:txBody>
          <a:bodyPr/>
          <a:lstStyle>
            <a:lvl1pPr>
              <a:defRPr/>
            </a:lvl1pPr>
          </a:lstStyle>
          <a:p>
            <a:pPr>
              <a:defRPr/>
            </a:pPr>
            <a:r>
              <a:rPr lang="en-US" smtClean="0"/>
              <a:t>20.10.2015</a:t>
            </a:r>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6" name="Inhaltsplatzhalter 2"/>
          <p:cNvSpPr>
            <a:spLocks noGrp="1"/>
          </p:cNvSpPr>
          <p:nvPr>
            <p:ph idx="11"/>
          </p:nvPr>
        </p:nvSpPr>
        <p:spPr>
          <a:xfrm>
            <a:off x="496886" y="1761330"/>
            <a:ext cx="4392000" cy="4543425"/>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7" name="Inhaltsplatzhalter 2"/>
          <p:cNvSpPr>
            <a:spLocks noGrp="1"/>
          </p:cNvSpPr>
          <p:nvPr>
            <p:ph idx="1"/>
          </p:nvPr>
        </p:nvSpPr>
        <p:spPr>
          <a:xfrm>
            <a:off x="5040313" y="1761331"/>
            <a:ext cx="45362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6" name="Datumsplatzhalter 3"/>
          <p:cNvSpPr>
            <a:spLocks noGrp="1"/>
          </p:cNvSpPr>
          <p:nvPr>
            <p:ph type="dt" sz="half" idx="13"/>
          </p:nvPr>
        </p:nvSpPr>
        <p:spPr/>
        <p:txBody>
          <a:bodyPr/>
          <a:lstStyle>
            <a:lvl1pPr>
              <a:defRPr/>
            </a:lvl1pPr>
          </a:lstStyle>
          <a:p>
            <a:pPr>
              <a:defRPr/>
            </a:pPr>
            <a:r>
              <a:rPr lang="en-US" smtClean="0"/>
              <a:t>20.10.2015</a:t>
            </a:r>
            <a:endParaRPr lang="de-DE"/>
          </a:p>
        </p:txBody>
      </p:sp>
      <p:sp>
        <p:nvSpPr>
          <p:cNvPr id="7" name="Fußzeilenplatzhalter 4"/>
          <p:cNvSpPr>
            <a:spLocks noGrp="1"/>
          </p:cNvSpPr>
          <p:nvPr>
            <p:ph type="ftr" sz="quarter" idx="14"/>
          </p:nvPr>
        </p:nvSpPr>
        <p:spPr/>
        <p:txBody>
          <a:bodyPr/>
          <a:lstStyle>
            <a:lvl1pPr>
              <a:defRPr/>
            </a:lvl1pPr>
          </a:lstStyle>
          <a:p>
            <a:pPr>
              <a:defRPr/>
            </a:pPr>
            <a:r>
              <a:rPr lang="de-DE"/>
              <a:t>Prof. Dr.-Ing. Ivan Volosyak</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und Bild – Link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5040313"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1"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r>
              <a:rPr lang="en-US" smtClean="0"/>
              <a:t>20.10.2015</a:t>
            </a:r>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und Bild – Rech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496887"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5545137"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r>
              <a:rPr lang="en-US" smtClean="0"/>
              <a:t>20.10.2015</a:t>
            </a:r>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ebilderung – Rechts">
    <p:spTree>
      <p:nvGrpSpPr>
        <p:cNvPr id="1" name=""/>
        <p:cNvGrpSpPr/>
        <p:nvPr/>
      </p:nvGrpSpPr>
      <p:grpSpPr>
        <a:xfrm>
          <a:off x="0" y="0"/>
          <a:ext cx="0" cy="0"/>
          <a:chOff x="0" y="0"/>
          <a:chExt cx="0" cy="0"/>
        </a:xfrm>
      </p:grpSpPr>
      <p:sp>
        <p:nvSpPr>
          <p:cNvPr id="5" name="Inhaltsplatzhalter 2"/>
          <p:cNvSpPr>
            <a:spLocks noGrp="1"/>
          </p:cNvSpPr>
          <p:nvPr>
            <p:ph idx="1"/>
          </p:nvPr>
        </p:nvSpPr>
        <p:spPr>
          <a:xfrm>
            <a:off x="496887" y="1761331"/>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6" name="Picture Placeholder 8"/>
          <p:cNvSpPr>
            <a:spLocks noGrp="1"/>
          </p:cNvSpPr>
          <p:nvPr>
            <p:ph type="pic" sz="quarter" idx="13"/>
          </p:nvPr>
        </p:nvSpPr>
        <p:spPr>
          <a:xfrm>
            <a:off x="7564437" y="0"/>
            <a:ext cx="2516188" cy="2266156"/>
          </a:xfrm>
        </p:spPr>
        <p:txBody>
          <a:bodyPr rtlCol="0">
            <a:noAutofit/>
          </a:bodyPr>
          <a:lstStyle/>
          <a:p>
            <a:pPr lvl="0"/>
            <a:endParaRPr lang="de-DE" noProof="0" dirty="0"/>
          </a:p>
        </p:txBody>
      </p:sp>
      <p:sp>
        <p:nvSpPr>
          <p:cNvPr id="7" name="Picture Placeholder 8"/>
          <p:cNvSpPr>
            <a:spLocks noGrp="1"/>
          </p:cNvSpPr>
          <p:nvPr>
            <p:ph type="pic" sz="quarter" idx="14"/>
          </p:nvPr>
        </p:nvSpPr>
        <p:spPr>
          <a:xfrm>
            <a:off x="7564437" y="2266156"/>
            <a:ext cx="2516188" cy="2019300"/>
          </a:xfrm>
        </p:spPr>
        <p:txBody>
          <a:bodyPr rtlCol="0">
            <a:noAutofit/>
          </a:bodyPr>
          <a:lstStyle/>
          <a:p>
            <a:pPr lvl="0"/>
            <a:endParaRPr lang="de-DE" noProof="0"/>
          </a:p>
        </p:txBody>
      </p:sp>
      <p:sp>
        <p:nvSpPr>
          <p:cNvPr id="8" name="Picture Placeholder 8"/>
          <p:cNvSpPr>
            <a:spLocks noGrp="1"/>
          </p:cNvSpPr>
          <p:nvPr>
            <p:ph type="pic" sz="quarter" idx="15"/>
          </p:nvPr>
        </p:nvSpPr>
        <p:spPr>
          <a:xfrm>
            <a:off x="7564437" y="4285456"/>
            <a:ext cx="2516188" cy="2019300"/>
          </a:xfrm>
        </p:spPr>
        <p:txBody>
          <a:bodyPr rtlCol="0">
            <a:noAutofit/>
          </a:bodyPr>
          <a:lstStyle/>
          <a:p>
            <a:pPr lvl="0"/>
            <a:endParaRPr lang="de-DE" noProof="0"/>
          </a:p>
        </p:txBody>
      </p:sp>
      <p:sp>
        <p:nvSpPr>
          <p:cNvPr id="19" name="Titel 1"/>
          <p:cNvSpPr>
            <a:spLocks noGrp="1"/>
          </p:cNvSpPr>
          <p:nvPr>
            <p:ph type="title"/>
          </p:nvPr>
        </p:nvSpPr>
        <p:spPr>
          <a:xfrm>
            <a:off x="504032" y="492369"/>
            <a:ext cx="7060405" cy="764137"/>
          </a:xfrm>
        </p:spPr>
        <p:txBody>
          <a:bodyPr/>
          <a:lstStyle/>
          <a:p>
            <a:r>
              <a:rPr lang="de-DE" dirty="0" smtClean="0"/>
              <a:t>Mastertitelformat bearbeiten</a:t>
            </a:r>
            <a:endParaRPr lang="de-DE" dirty="0"/>
          </a:p>
        </p:txBody>
      </p:sp>
      <p:sp>
        <p:nvSpPr>
          <p:cNvPr id="20"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Datumsplatzhalter 3"/>
          <p:cNvSpPr>
            <a:spLocks noGrp="1"/>
          </p:cNvSpPr>
          <p:nvPr>
            <p:ph type="dt" sz="half" idx="16"/>
          </p:nvPr>
        </p:nvSpPr>
        <p:spPr/>
        <p:txBody>
          <a:bodyPr/>
          <a:lstStyle>
            <a:lvl1pPr>
              <a:defRPr/>
            </a:lvl1pPr>
          </a:lstStyle>
          <a:p>
            <a:pPr>
              <a:defRPr/>
            </a:pPr>
            <a:r>
              <a:rPr lang="en-US" smtClean="0"/>
              <a:t>20.10.2015</a:t>
            </a:r>
            <a:endParaRPr lang="de-DE"/>
          </a:p>
        </p:txBody>
      </p:sp>
      <p:sp>
        <p:nvSpPr>
          <p:cNvPr id="10" name="Fußzeilenplatzhalter 4"/>
          <p:cNvSpPr>
            <a:spLocks noGrp="1"/>
          </p:cNvSpPr>
          <p:nvPr>
            <p:ph type="ftr" sz="quarter" idx="17"/>
          </p:nvPr>
        </p:nvSpPr>
        <p:spPr/>
        <p:txBody>
          <a:bodyPr/>
          <a:lstStyle>
            <a:lvl1pPr>
              <a:defRPr/>
            </a:lvl1pPr>
          </a:lstStyle>
          <a:p>
            <a:pPr>
              <a:defRPr/>
            </a:pPr>
            <a:r>
              <a:rPr lang="de-DE"/>
              <a:t>Prof. Dr.-Ing. Ivan Volosyak</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r Bebilderung – Link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2516188" cy="2265363"/>
          </a:xfrm>
        </p:spPr>
        <p:txBody>
          <a:bodyPr rtlCol="0">
            <a:noAutofit/>
          </a:bodyPr>
          <a:lstStyle/>
          <a:p>
            <a:pPr lvl="0"/>
            <a:endParaRPr lang="de-DE" noProof="0"/>
          </a:p>
        </p:txBody>
      </p:sp>
      <p:sp>
        <p:nvSpPr>
          <p:cNvPr id="10" name="Picture Placeholder 8"/>
          <p:cNvSpPr>
            <a:spLocks noGrp="1"/>
          </p:cNvSpPr>
          <p:nvPr>
            <p:ph type="pic" sz="quarter" idx="14"/>
          </p:nvPr>
        </p:nvSpPr>
        <p:spPr>
          <a:xfrm>
            <a:off x="-7938" y="2266156"/>
            <a:ext cx="2516188"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0" y="4285456"/>
            <a:ext cx="2516188" cy="2019300"/>
          </a:xfrm>
        </p:spPr>
        <p:txBody>
          <a:bodyPr rtlCol="0">
            <a:noAutofit/>
          </a:bodyPr>
          <a:lstStyle/>
          <a:p>
            <a:pPr lvl="0"/>
            <a:endParaRPr lang="de-DE" noProof="0"/>
          </a:p>
        </p:txBody>
      </p:sp>
      <p:sp>
        <p:nvSpPr>
          <p:cNvPr id="17" name="Inhaltsplatzhalter 2"/>
          <p:cNvSpPr>
            <a:spLocks noGrp="1"/>
          </p:cNvSpPr>
          <p:nvPr>
            <p:ph idx="16"/>
          </p:nvPr>
        </p:nvSpPr>
        <p:spPr>
          <a:xfrm>
            <a:off x="3021012" y="1507067"/>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20" name="Titelplatzhalter 1"/>
          <p:cNvSpPr>
            <a:spLocks noGrp="1"/>
          </p:cNvSpPr>
          <p:nvPr>
            <p:ph type="title"/>
          </p:nvPr>
        </p:nvSpPr>
        <p:spPr>
          <a:xfrm>
            <a:off x="3024554" y="492369"/>
            <a:ext cx="6552040" cy="937846"/>
          </a:xfrm>
          <a:prstGeom prst="rect">
            <a:avLst/>
          </a:prstGeom>
        </p:spPr>
        <p:txBody>
          <a:bodyPr rtlCol="0">
            <a:noAutofit/>
          </a:bodyPr>
          <a:lstStyle/>
          <a:p>
            <a:r>
              <a:rPr lang="de-DE" dirty="0" smtClean="0"/>
              <a:t>Mastertitelformat bearbeiten</a:t>
            </a:r>
            <a:endParaRPr lang="de-DE" dirty="0"/>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r>
              <a:rPr lang="en-US" smtClean="0"/>
              <a:t>20.10.2015</a:t>
            </a:r>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drei Bilder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87662" y="3780631"/>
            <a:ext cx="2788932"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2772569"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778250" y="3780631"/>
            <a:ext cx="2524125" cy="2019300"/>
          </a:xfrm>
        </p:spPr>
        <p:txBody>
          <a:bodyPr rtlCol="0">
            <a:noAutofit/>
          </a:bodyPr>
          <a:lstStyle/>
          <a:p>
            <a:pPr lvl="0"/>
            <a:endParaRPr lang="de-DE" noProof="0" dirty="0"/>
          </a:p>
        </p:txBody>
      </p:sp>
      <p:sp>
        <p:nvSpPr>
          <p:cNvPr id="14" name="Inhaltsplatzhalter 2"/>
          <p:cNvSpPr>
            <a:spLocks noGrp="1"/>
          </p:cNvSpPr>
          <p:nvPr>
            <p:ph idx="16"/>
          </p:nvPr>
        </p:nvSpPr>
        <p:spPr>
          <a:xfrm>
            <a:off x="496886" y="1761331"/>
            <a:ext cx="9079707" cy="1514475"/>
          </a:xfrm>
        </p:spPr>
        <p:txBody>
          <a:bodyPr/>
          <a:lstStyle>
            <a:lvl1pPr>
              <a:defRPr sz="3100" b="0"/>
            </a:lvl1pPr>
            <a:lvl2pPr>
              <a:defRPr sz="31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4"/>
            <a:endParaRPr lang="de-DE"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r>
              <a:rPr lang="en-US" smtClean="0"/>
              <a:t>20.10.2015</a:t>
            </a:r>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hs Bil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529754" y="3780631"/>
            <a:ext cx="3046840"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3028951"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525837" y="3780631"/>
            <a:ext cx="3003917" cy="2019300"/>
          </a:xfrm>
        </p:spPr>
        <p:txBody>
          <a:bodyPr rtlCol="0">
            <a:noAutofit/>
          </a:bodyPr>
          <a:lstStyle/>
          <a:p>
            <a:pPr lvl="0"/>
            <a:endParaRPr lang="de-DE" noProof="0"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12" name="Picture Placeholder 8"/>
          <p:cNvSpPr>
            <a:spLocks noGrp="1"/>
          </p:cNvSpPr>
          <p:nvPr>
            <p:ph type="pic" sz="quarter" idx="16"/>
          </p:nvPr>
        </p:nvSpPr>
        <p:spPr>
          <a:xfrm>
            <a:off x="6529754" y="1761331"/>
            <a:ext cx="3028951" cy="2019300"/>
          </a:xfrm>
        </p:spPr>
        <p:txBody>
          <a:bodyPr rtlCol="0">
            <a:noAutofit/>
          </a:bodyPr>
          <a:lstStyle/>
          <a:p>
            <a:pPr lvl="0"/>
            <a:endParaRPr lang="de-DE" noProof="0"/>
          </a:p>
        </p:txBody>
      </p:sp>
      <p:sp>
        <p:nvSpPr>
          <p:cNvPr id="13" name="Picture Placeholder 8"/>
          <p:cNvSpPr>
            <a:spLocks noGrp="1"/>
          </p:cNvSpPr>
          <p:nvPr>
            <p:ph type="pic" sz="quarter" idx="17"/>
          </p:nvPr>
        </p:nvSpPr>
        <p:spPr>
          <a:xfrm>
            <a:off x="3525837" y="1761331"/>
            <a:ext cx="3003917" cy="2019300"/>
          </a:xfrm>
        </p:spPr>
        <p:txBody>
          <a:bodyPr rtlCol="0">
            <a:noAutofit/>
          </a:bodyPr>
          <a:lstStyle/>
          <a:p>
            <a:pPr lvl="0"/>
            <a:endParaRPr lang="de-DE" noProof="0"/>
          </a:p>
        </p:txBody>
      </p:sp>
      <p:sp>
        <p:nvSpPr>
          <p:cNvPr id="15" name="Picture Placeholder 8"/>
          <p:cNvSpPr>
            <a:spLocks noGrp="1"/>
          </p:cNvSpPr>
          <p:nvPr>
            <p:ph type="pic" sz="quarter" idx="18"/>
          </p:nvPr>
        </p:nvSpPr>
        <p:spPr>
          <a:xfrm>
            <a:off x="496885" y="1761331"/>
            <a:ext cx="3028952" cy="2019300"/>
          </a:xfrm>
        </p:spPr>
        <p:txBody>
          <a:bodyPr rtlCol="0">
            <a:noAutofit/>
          </a:bodyPr>
          <a:lstStyle/>
          <a:p>
            <a:pPr lvl="0"/>
            <a:endParaRPr lang="de-DE" noProof="0"/>
          </a:p>
        </p:txBody>
      </p:sp>
      <p:sp>
        <p:nvSpPr>
          <p:cNvPr id="14" name="Datumsplatzhalter 3"/>
          <p:cNvSpPr>
            <a:spLocks noGrp="1"/>
          </p:cNvSpPr>
          <p:nvPr>
            <p:ph type="dt" sz="half" idx="19"/>
          </p:nvPr>
        </p:nvSpPr>
        <p:spPr/>
        <p:txBody>
          <a:bodyPr/>
          <a:lstStyle>
            <a:lvl1pPr>
              <a:defRPr/>
            </a:lvl1pPr>
          </a:lstStyle>
          <a:p>
            <a:pPr>
              <a:defRPr/>
            </a:pPr>
            <a:r>
              <a:rPr lang="en-US" smtClean="0"/>
              <a:t>20.10.2015</a:t>
            </a:r>
            <a:endParaRPr lang="de-DE"/>
          </a:p>
        </p:txBody>
      </p:sp>
      <p:sp>
        <p:nvSpPr>
          <p:cNvPr id="16" name="Fußzeilenplatzhalter 4"/>
          <p:cNvSpPr>
            <a:spLocks noGrp="1"/>
          </p:cNvSpPr>
          <p:nvPr>
            <p:ph type="ftr" sz="quarter" idx="20"/>
          </p:nvPr>
        </p:nvSpPr>
        <p:spPr/>
        <p:txBody>
          <a:bodyPr/>
          <a:lstStyle>
            <a:lvl1pPr>
              <a:defRPr/>
            </a:lvl1pPr>
          </a:lstStyle>
          <a:p>
            <a:pPr>
              <a:defRPr/>
            </a:pPr>
            <a:r>
              <a:rPr lang="de-DE"/>
              <a:t>Prof. Dr.-Ing. Ivan Volosyak</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6810375"/>
            <a:ext cx="7727950" cy="750888"/>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5" name="Rechteck 14"/>
          <p:cNvSpPr/>
          <p:nvPr userDrawn="1"/>
        </p:nvSpPr>
        <p:spPr>
          <a:xfrm>
            <a:off x="7412038" y="6303963"/>
            <a:ext cx="2668587" cy="12573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028" name="Titelplatzhalter 1"/>
          <p:cNvSpPr>
            <a:spLocks noGrp="1"/>
          </p:cNvSpPr>
          <p:nvPr>
            <p:ph type="title"/>
          </p:nvPr>
        </p:nvSpPr>
        <p:spPr bwMode="auto">
          <a:xfrm>
            <a:off x="503238" y="492125"/>
            <a:ext cx="907415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238597" name="Textplatzhalter 2"/>
          <p:cNvSpPr>
            <a:spLocks noGrp="1"/>
          </p:cNvSpPr>
          <p:nvPr>
            <p:ph type="body" idx="1"/>
          </p:nvPr>
        </p:nvSpPr>
        <p:spPr bwMode="auto">
          <a:xfrm>
            <a:off x="504825" y="1763713"/>
            <a:ext cx="9072563" cy="4035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3"/>
            <a:r>
              <a:rPr lang="de-DE" dirty="0" smtClean="0"/>
              <a:t>Dritte Ebene</a:t>
            </a:r>
          </a:p>
          <a:p>
            <a:pPr lvl="5"/>
            <a:r>
              <a:rPr lang="de-DE" dirty="0" smtClean="0"/>
              <a:t>Vierte Ebene</a:t>
            </a:r>
          </a:p>
        </p:txBody>
      </p:sp>
      <p:sp>
        <p:nvSpPr>
          <p:cNvPr id="22" name="Datumsplatzhalter 3"/>
          <p:cNvSpPr>
            <a:spLocks noGrp="1"/>
          </p:cNvSpPr>
          <p:nvPr>
            <p:ph type="dt" sz="half" idx="2"/>
          </p:nvPr>
        </p:nvSpPr>
        <p:spPr>
          <a:xfrm>
            <a:off x="496888" y="6997700"/>
            <a:ext cx="100965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a:solidFill>
                  <a:schemeClr val="tx2"/>
                </a:solidFill>
                <a:latin typeface="Arial" charset="0"/>
                <a:ea typeface="ＭＳ Ｐゴシック" charset="-128"/>
                <a:cs typeface="Arial" charset="0"/>
                <a:sym typeface="Wingdings" pitchFamily="2" charset="2"/>
              </a:defRPr>
            </a:lvl1pPr>
          </a:lstStyle>
          <a:p>
            <a:pPr>
              <a:defRPr/>
            </a:pPr>
            <a:r>
              <a:rPr lang="en-US" smtClean="0"/>
              <a:t>20.10.2015</a:t>
            </a:r>
            <a:endParaRPr lang="de-DE" dirty="0"/>
          </a:p>
        </p:txBody>
      </p:sp>
      <p:sp>
        <p:nvSpPr>
          <p:cNvPr id="23" name="Fußzeilenplatzhalter 4"/>
          <p:cNvSpPr>
            <a:spLocks noGrp="1"/>
          </p:cNvSpPr>
          <p:nvPr>
            <p:ph type="ftr" sz="quarter" idx="3"/>
          </p:nvPr>
        </p:nvSpPr>
        <p:spPr>
          <a:xfrm>
            <a:off x="1687513" y="6997700"/>
            <a:ext cx="434340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b="1">
                <a:solidFill>
                  <a:schemeClr val="tx2"/>
                </a:solidFill>
                <a:latin typeface="Arial" charset="0"/>
                <a:ea typeface="ＭＳ Ｐゴシック"/>
                <a:cs typeface="Arial" charset="0"/>
                <a:sym typeface="Wingdings" pitchFamily="2" charset="2"/>
              </a:defRPr>
            </a:lvl1pPr>
          </a:lstStyle>
          <a:p>
            <a:pPr>
              <a:defRPr/>
            </a:pPr>
            <a:r>
              <a:rPr lang="de-DE"/>
              <a:t>Prof. Dr.-Ing. Ivan Volosyak</a:t>
            </a:r>
          </a:p>
        </p:txBody>
      </p:sp>
      <p:pic>
        <p:nvPicPr>
          <p:cNvPr id="1032" name="Picture 15" descr="HRW-Logo2010-CMYK-ppt.ai"/>
          <p:cNvPicPr>
            <a:picLocks noChangeAspect="1"/>
          </p:cNvPicPr>
          <p:nvPr userDrawn="1"/>
        </p:nvPicPr>
        <p:blipFill>
          <a:blip r:embed="rId13"/>
          <a:srcRect/>
          <a:stretch>
            <a:fillRect/>
          </a:stretch>
        </p:blipFill>
        <p:spPr bwMode="auto">
          <a:xfrm>
            <a:off x="7554913" y="5891213"/>
            <a:ext cx="2398712" cy="2003425"/>
          </a:xfrm>
          <a:prstGeom prst="rect">
            <a:avLst/>
          </a:prstGeom>
          <a:noFill/>
          <a:ln w="9525">
            <a:noFill/>
            <a:miter lim="800000"/>
            <a:headEnd/>
            <a:tailEnd/>
          </a:ln>
        </p:spPr>
      </p:pic>
      <p:sp>
        <p:nvSpPr>
          <p:cNvPr id="11" name="Textfeld 10"/>
          <p:cNvSpPr txBox="1"/>
          <p:nvPr userDrawn="1"/>
        </p:nvSpPr>
        <p:spPr>
          <a:xfrm>
            <a:off x="6183313" y="7131050"/>
            <a:ext cx="1228725" cy="274638"/>
          </a:xfrm>
          <a:prstGeom prst="rect">
            <a:avLst/>
          </a:prstGeom>
          <a:noFill/>
        </p:spPr>
        <p:txBody>
          <a:bodyPr anchor="b">
            <a:spAutoFit/>
          </a:bodyPr>
          <a:lstStyle/>
          <a:p>
            <a:fld id="{3C4D123E-F647-4EDC-AD9E-4096B57B5B19}" type="slidenum">
              <a:rPr lang="en-GB" sz="1200">
                <a:solidFill>
                  <a:schemeClr val="tx2"/>
                </a:solidFill>
                <a:latin typeface="Arial" charset="0"/>
                <a:cs typeface="ＭＳ Ｐゴシック"/>
                <a:sym typeface="Wingdings" pitchFamily="2" charset="2"/>
              </a:rPr>
              <a:pPr/>
              <a:t>‹Nr.›</a:t>
            </a:fld>
            <a:r>
              <a:rPr lang="en-GB" sz="1200" dirty="0">
                <a:solidFill>
                  <a:schemeClr val="tx2"/>
                </a:solidFill>
                <a:latin typeface="Arial" charset="0"/>
                <a:cs typeface="ＭＳ Ｐゴシック"/>
                <a:sym typeface="Wingdings" pitchFamily="2" charset="2"/>
              </a:rPr>
              <a:t> of </a:t>
            </a:r>
            <a:r>
              <a:rPr lang="en-GB" sz="1200" dirty="0" smtClean="0">
                <a:solidFill>
                  <a:schemeClr val="tx2"/>
                </a:solidFill>
                <a:latin typeface="Arial" charset="0"/>
                <a:cs typeface="ＭＳ Ｐゴシック"/>
                <a:sym typeface="Wingdings" pitchFamily="2" charset="2"/>
              </a:rPr>
              <a:t>40 </a:t>
            </a:r>
            <a:endParaRPr lang="en-GB" sz="1200" dirty="0">
              <a:solidFill>
                <a:schemeClr val="tx2"/>
              </a:solidFill>
              <a:latin typeface="Arial" charset="0"/>
              <a:cs typeface="ＭＳ Ｐゴシック"/>
              <a:sym typeface="Wingdings" pitchFamily="2" charset="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hf hdr="0"/>
  <p:txStyles>
    <p:titleStyle>
      <a:lvl1pPr algn="l" defTabSz="503238" rtl="0" eaLnBrk="0" fontAlgn="base" hangingPunct="0">
        <a:lnSpc>
          <a:spcPts val="4000"/>
        </a:lnSpc>
        <a:spcBef>
          <a:spcPct val="0"/>
        </a:spcBef>
        <a:spcAft>
          <a:spcPct val="0"/>
        </a:spcAft>
        <a:defRPr sz="4000"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p:titleStyle>
    <p:bodyStyle>
      <a:lvl1pPr marL="342900" indent="-342900" algn="l" defTabSz="503238" rtl="0" eaLnBrk="0" fontAlgn="base" hangingPunct="0">
        <a:spcBef>
          <a:spcPts val="600"/>
        </a:spcBef>
        <a:spcAft>
          <a:spcPct val="0"/>
        </a:spcAft>
        <a:buFont typeface="Arial" charset="0"/>
        <a:defRPr sz="3100" kern="1200">
          <a:solidFill>
            <a:schemeClr val="tx1"/>
          </a:solidFill>
          <a:latin typeface="Arial"/>
          <a:ea typeface="ＭＳ Ｐゴシック" pitchFamily="-112" charset="-128"/>
          <a:cs typeface="Arial"/>
        </a:defRPr>
      </a:lvl1pPr>
      <a:lvl2pPr marL="269875" indent="-269875" algn="l" defTabSz="503238" rtl="0" eaLnBrk="0" fontAlgn="base" hangingPunct="0">
        <a:spcBef>
          <a:spcPct val="20000"/>
        </a:spcBef>
        <a:spcAft>
          <a:spcPct val="0"/>
        </a:spcAft>
        <a:buFont typeface="Arial" charset="0"/>
        <a:buChar char="•"/>
        <a:defRPr sz="3100" kern="1200">
          <a:solidFill>
            <a:schemeClr val="tx1"/>
          </a:solidFill>
          <a:latin typeface="Arial"/>
          <a:ea typeface="ＭＳ Ｐゴシック" pitchFamily="-112" charset="-128"/>
          <a:cs typeface="Arial"/>
        </a:defRPr>
      </a:lvl2pPr>
      <a:lvl3pPr marL="727075" indent="-457200" algn="l" defTabSz="503238" rtl="0" eaLnBrk="0" fontAlgn="base" hangingPunct="0">
        <a:spcBef>
          <a:spcPct val="20000"/>
        </a:spcBef>
        <a:spcAft>
          <a:spcPct val="0"/>
        </a:spcAft>
        <a:buFont typeface="Arial" charset="0"/>
        <a:buChar char="•"/>
        <a:defRPr sz="2600" kern="1200">
          <a:solidFill>
            <a:schemeClr val="tx1"/>
          </a:solidFill>
          <a:latin typeface="Arial"/>
          <a:ea typeface="ＭＳ Ｐゴシック" pitchFamily="-112" charset="-128"/>
          <a:cs typeface="Arial"/>
        </a:defRPr>
      </a:lvl3pPr>
      <a:lvl4pPr marL="612775" indent="-287338" algn="l" defTabSz="503238" rtl="0" eaLnBrk="0" fontAlgn="base" hangingPunct="0">
        <a:spcBef>
          <a:spcPct val="20000"/>
        </a:spcBef>
        <a:spcAft>
          <a:spcPct val="0"/>
        </a:spcAft>
        <a:buFont typeface="Arial" charset="0"/>
        <a:buChar char="•"/>
        <a:defRPr sz="2200" kern="1200">
          <a:solidFill>
            <a:schemeClr val="tx1"/>
          </a:solidFill>
          <a:latin typeface="Arial"/>
          <a:ea typeface="ＭＳ Ｐゴシック" pitchFamily="-112" charset="-128"/>
          <a:cs typeface="Arial"/>
        </a:defRPr>
      </a:lvl4pPr>
      <a:lvl5pPr marL="1160463" indent="-620713" algn="l" defTabSz="503238" rtl="0" eaLnBrk="0" fontAlgn="base" hangingPunct="0">
        <a:spcBef>
          <a:spcPct val="20000"/>
        </a:spcBef>
        <a:spcAft>
          <a:spcPct val="0"/>
        </a:spcAft>
        <a:buFont typeface="Arial" charset="0"/>
        <a:defRPr kern="1200">
          <a:solidFill>
            <a:schemeClr val="tx1"/>
          </a:solidFill>
          <a:latin typeface="Arial"/>
          <a:ea typeface="ＭＳ Ｐゴシック" pitchFamily="-112" charset="-128"/>
          <a:cs typeface="Arial"/>
        </a:defRPr>
      </a:lvl5pPr>
      <a:lvl6pPr marL="1260000" indent="-216000" algn="l" defTabSz="504017" rtl="0" eaLnBrk="1" latinLnBrk="0" hangingPunct="1">
        <a:spcBef>
          <a:spcPct val="20000"/>
        </a:spcBef>
        <a:buFont typeface="Arial"/>
        <a:buChar char="•"/>
        <a:defRPr sz="2200"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0"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0"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de-DE"/>
      </a:defPPr>
      <a:lvl1pPr marL="0" algn="l" defTabSz="504017" rtl="0" eaLnBrk="1" latinLnBrk="0" hangingPunct="1">
        <a:defRPr sz="2000" kern="1200">
          <a:solidFill>
            <a:schemeClr val="tx1"/>
          </a:solidFill>
          <a:latin typeface="+mn-lt"/>
          <a:ea typeface="+mn-ea"/>
          <a:cs typeface="+mn-cs"/>
        </a:defRPr>
      </a:lvl1pPr>
      <a:lvl2pPr marL="504017" algn="l" defTabSz="504017" rtl="0" eaLnBrk="1" latinLnBrk="0" hangingPunct="1">
        <a:defRPr sz="2000" kern="1200">
          <a:solidFill>
            <a:schemeClr val="tx1"/>
          </a:solidFill>
          <a:latin typeface="+mn-lt"/>
          <a:ea typeface="+mn-ea"/>
          <a:cs typeface="+mn-cs"/>
        </a:defRPr>
      </a:lvl2pPr>
      <a:lvl3pPr marL="1008035" algn="l" defTabSz="504017" rtl="0" eaLnBrk="1" latinLnBrk="0" hangingPunct="1">
        <a:defRPr sz="2000" kern="1200">
          <a:solidFill>
            <a:schemeClr val="tx1"/>
          </a:solidFill>
          <a:latin typeface="+mn-lt"/>
          <a:ea typeface="+mn-ea"/>
          <a:cs typeface="+mn-cs"/>
        </a:defRPr>
      </a:lvl3pPr>
      <a:lvl4pPr marL="1512052" algn="l" defTabSz="504017" rtl="0" eaLnBrk="1" latinLnBrk="0" hangingPunct="1">
        <a:defRPr sz="2000" kern="1200">
          <a:solidFill>
            <a:schemeClr val="tx1"/>
          </a:solidFill>
          <a:latin typeface="+mn-lt"/>
          <a:ea typeface="+mn-ea"/>
          <a:cs typeface="+mn-cs"/>
        </a:defRPr>
      </a:lvl4pPr>
      <a:lvl5pPr marL="2016069" algn="l" defTabSz="504017" rtl="0" eaLnBrk="1" latinLnBrk="0" hangingPunct="1">
        <a:defRPr sz="2000" kern="1200">
          <a:solidFill>
            <a:schemeClr val="tx1"/>
          </a:solidFill>
          <a:latin typeface="+mn-lt"/>
          <a:ea typeface="+mn-ea"/>
          <a:cs typeface="+mn-cs"/>
        </a:defRPr>
      </a:lvl5pPr>
      <a:lvl6pPr marL="2520086" algn="l" defTabSz="504017" rtl="0" eaLnBrk="1" latinLnBrk="0" hangingPunct="1">
        <a:defRPr sz="2000" kern="1200">
          <a:solidFill>
            <a:schemeClr val="tx1"/>
          </a:solidFill>
          <a:latin typeface="+mn-lt"/>
          <a:ea typeface="+mn-ea"/>
          <a:cs typeface="+mn-cs"/>
        </a:defRPr>
      </a:lvl6pPr>
      <a:lvl7pPr marL="3024104" algn="l" defTabSz="504017" rtl="0" eaLnBrk="1" latinLnBrk="0" hangingPunct="1">
        <a:defRPr sz="2000" kern="1200">
          <a:solidFill>
            <a:schemeClr val="tx1"/>
          </a:solidFill>
          <a:latin typeface="+mn-lt"/>
          <a:ea typeface="+mn-ea"/>
          <a:cs typeface="+mn-cs"/>
        </a:defRPr>
      </a:lvl7pPr>
      <a:lvl8pPr marL="3528121" algn="l" defTabSz="504017" rtl="0" eaLnBrk="1" latinLnBrk="0" hangingPunct="1">
        <a:defRPr sz="2000" kern="1200">
          <a:solidFill>
            <a:schemeClr val="tx1"/>
          </a:solidFill>
          <a:latin typeface="+mn-lt"/>
          <a:ea typeface="+mn-ea"/>
          <a:cs typeface="+mn-cs"/>
        </a:defRPr>
      </a:lvl8pPr>
      <a:lvl9pPr marL="4032138" algn="l" defTabSz="5040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Temperature Controller</a:t>
            </a:r>
          </a:p>
          <a:p>
            <a:pPr>
              <a:spcBef>
                <a:spcPct val="0"/>
              </a:spcBef>
              <a:defRPr/>
            </a:pPr>
            <a:endParaRPr lang="en-US" noProof="0" dirty="0" smtClean="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
        <p:nvSpPr>
          <p:cNvPr id="6" name="Datumsplatzhalter 4"/>
          <p:cNvSpPr>
            <a:spLocks noGrp="1"/>
          </p:cNvSpPr>
          <p:nvPr>
            <p:ph type="dt" sz="quarter" idx="11"/>
          </p:nvPr>
        </p:nvSpPr>
        <p:spPr bwMode="auto">
          <a:xfrm>
            <a:off x="496888" y="6997700"/>
            <a:ext cx="1009650" cy="403225"/>
          </a:xfrm>
          <a:noFill/>
          <a:ln>
            <a:miter lim="800000"/>
            <a:headEnd/>
            <a:tailEnd/>
          </a:ln>
        </p:spPr>
        <p:txBody>
          <a:bodyPr/>
          <a:lstStyle/>
          <a:p>
            <a:r>
              <a:rPr lang="en-US" dirty="0" smtClean="0">
                <a:ea typeface="ＭＳ Ｐゴシック"/>
                <a:cs typeface="ＭＳ Ｐゴシック"/>
              </a:rPr>
              <a:t>10.11.2016</a:t>
            </a:r>
            <a:endParaRPr lang="en-GB" dirty="0" smtClean="0">
              <a:ea typeface="ＭＳ Ｐゴシック"/>
              <a:cs typeface="ＭＳ Ｐゴシック"/>
            </a:endParaRPr>
          </a:p>
        </p:txBody>
      </p:sp>
    </p:spTree>
    <p:extLst>
      <p:ext uri="{BB962C8B-B14F-4D97-AF65-F5344CB8AC3E}">
        <p14:creationId xmlns:p14="http://schemas.microsoft.com/office/powerpoint/2010/main" val="86878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Completing the 2 Point control</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25" y="1044251"/>
            <a:ext cx="9728700" cy="2717940"/>
          </a:xfrm>
          <a:prstGeom prst="rect">
            <a:avLst/>
          </a:prstGeom>
        </p:spPr>
      </p:pic>
      <p:sp>
        <p:nvSpPr>
          <p:cNvPr id="6" name="Untertitel 2"/>
          <p:cNvSpPr>
            <a:spLocks noGrp="1"/>
          </p:cNvSpPr>
          <p:nvPr>
            <p:ph type="subTitle" idx="1"/>
          </p:nvPr>
        </p:nvSpPr>
        <p:spPr>
          <a:xfrm>
            <a:off x="287652" y="3762191"/>
            <a:ext cx="9072562" cy="2754820"/>
          </a:xfrm>
        </p:spPr>
        <p:txBody>
          <a:bodyPr>
            <a:normAutofit/>
          </a:bodyPr>
          <a:lstStyle/>
          <a:p>
            <a:pPr>
              <a:spcBef>
                <a:spcPct val="0"/>
              </a:spcBef>
              <a:defRPr/>
            </a:pPr>
            <a:r>
              <a:rPr lang="en-US" b="0" dirty="0" smtClean="0">
                <a:latin typeface="Arial" charset="0"/>
                <a:ea typeface="ＭＳ Ｐゴシック"/>
                <a:cs typeface="Arial" charset="0"/>
              </a:rPr>
              <a:t>So, now that you can read temperature data</a:t>
            </a:r>
            <a:r>
              <a:rPr lang="en-US" dirty="0" smtClean="0">
                <a:solidFill>
                  <a:schemeClr val="tx1"/>
                </a:solidFill>
                <a:latin typeface="Arial" charset="0"/>
                <a:ea typeface="ＭＳ Ｐゴシック"/>
                <a:cs typeface="Arial" charset="0"/>
              </a:rPr>
              <a:t>,</a:t>
            </a:r>
            <a:r>
              <a:rPr lang="en-US" dirty="0" smtClean="0">
                <a:solidFill>
                  <a:srgbClr val="FF0000"/>
                </a:solidFill>
                <a:latin typeface="Arial" charset="0"/>
                <a:ea typeface="ＭＳ Ｐゴシック"/>
                <a:cs typeface="Arial" charset="0"/>
              </a:rPr>
              <a:t> use if statements </a:t>
            </a:r>
            <a:r>
              <a:rPr lang="en-US" b="0" dirty="0" smtClean="0">
                <a:latin typeface="Arial" charset="0"/>
                <a:ea typeface="ＭＳ Ｐゴシック"/>
                <a:cs typeface="Arial" charset="0"/>
              </a:rPr>
              <a:t>to choose when to run fan at full power, and when to switch it off.</a:t>
            </a:r>
          </a:p>
          <a:p>
            <a:pPr>
              <a:spcBef>
                <a:spcPct val="0"/>
              </a:spcBef>
              <a:defRPr/>
            </a:pPr>
            <a:endParaRPr lang="en-US" dirty="0" smtClean="0">
              <a:latin typeface="Arial" charset="0"/>
              <a:ea typeface="ＭＳ Ｐゴシック"/>
              <a:cs typeface="Arial" charset="0"/>
            </a:endParaRPr>
          </a:p>
          <a:p>
            <a:pPr>
              <a:spcBef>
                <a:spcPct val="0"/>
              </a:spcBef>
              <a:defRPr/>
            </a:pPr>
            <a:r>
              <a:rPr lang="en-US" dirty="0" smtClean="0">
                <a:latin typeface="Arial" charset="0"/>
                <a:ea typeface="ＭＳ Ｐゴシック"/>
                <a:cs typeface="Arial" charset="0"/>
              </a:rPr>
              <a:t>Use </a:t>
            </a:r>
            <a:r>
              <a:rPr lang="en-US" dirty="0" err="1" smtClean="0">
                <a:latin typeface="Arial" charset="0"/>
                <a:ea typeface="ＭＳ Ｐゴシック"/>
                <a:cs typeface="Arial" charset="0"/>
              </a:rPr>
              <a:t>TempController</a:t>
            </a:r>
            <a:r>
              <a:rPr lang="en-US" dirty="0" smtClean="0">
                <a:latin typeface="Arial" charset="0"/>
                <a:ea typeface="ＭＳ Ｐゴシック"/>
                <a:cs typeface="Arial" charset="0"/>
              </a:rPr>
              <a:t> software on the workstation to plot the resulting temperature behavior. </a:t>
            </a:r>
            <a:r>
              <a:rPr lang="en-US" dirty="0" smtClean="0">
                <a:solidFill>
                  <a:srgbClr val="FF0000"/>
                </a:solidFill>
                <a:latin typeface="Arial" charset="0"/>
                <a:ea typeface="ＭＳ Ｐゴシック"/>
                <a:cs typeface="Arial" charset="0"/>
              </a:rPr>
              <a:t>Save a plot. </a:t>
            </a:r>
            <a:br>
              <a:rPr lang="en-US" dirty="0" smtClean="0">
                <a:solidFill>
                  <a:srgbClr val="FF0000"/>
                </a:solidFill>
                <a:latin typeface="Arial" charset="0"/>
                <a:ea typeface="ＭＳ Ｐゴシック"/>
                <a:cs typeface="Arial" charset="0"/>
              </a:rPr>
            </a:br>
            <a:r>
              <a:rPr lang="en-US" dirty="0" smtClean="0">
                <a:solidFill>
                  <a:srgbClr val="FF0000"/>
                </a:solidFill>
                <a:latin typeface="Arial" charset="0"/>
                <a:ea typeface="ＭＳ Ｐゴシック"/>
                <a:cs typeface="Arial" charset="0"/>
                <a:sym typeface="Wingdings" panose="05000000000000000000" pitchFamily="2" charset="2"/>
              </a:rPr>
              <a:t> </a:t>
            </a:r>
            <a:r>
              <a:rPr lang="en-US" dirty="0" smtClean="0">
                <a:solidFill>
                  <a:schemeClr val="tx1"/>
                </a:solidFill>
                <a:latin typeface="Arial" charset="0"/>
                <a:ea typeface="ＭＳ Ｐゴシック"/>
                <a:cs typeface="Arial" charset="0"/>
              </a:rPr>
              <a:t>Continue to linear controller.</a:t>
            </a:r>
            <a:endParaRPr lang="en-US" dirty="0">
              <a:solidFill>
                <a:schemeClr val="tx1"/>
              </a:solidFill>
              <a:latin typeface="Arial" charset="0"/>
              <a:ea typeface="ＭＳ Ｐゴシック"/>
              <a:cs typeface="Arial" charset="0"/>
            </a:endParaRPr>
          </a:p>
        </p:txBody>
      </p:sp>
      <p:sp>
        <p:nvSpPr>
          <p:cNvPr id="7" name="Untertitel 2"/>
          <p:cNvSpPr txBox="1">
            <a:spLocks/>
          </p:cNvSpPr>
          <p:nvPr/>
        </p:nvSpPr>
        <p:spPr bwMode="auto">
          <a:xfrm>
            <a:off x="440052" y="5932551"/>
            <a:ext cx="9072562" cy="101652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defTabSz="503238" rtl="0" eaLnBrk="0" fontAlgn="base" hangingPunct="0">
              <a:spcBef>
                <a:spcPts val="0"/>
              </a:spcBef>
              <a:spcAft>
                <a:spcPct val="0"/>
              </a:spcAft>
              <a:buFont typeface="Arial" charset="0"/>
              <a:buNone/>
              <a:defRPr sz="2200" b="1" kern="1200" cap="none" spc="10">
                <a:solidFill>
                  <a:srgbClr val="000000"/>
                </a:solidFill>
                <a:latin typeface="Arial"/>
                <a:ea typeface="ＭＳ Ｐゴシック" pitchFamily="-112" charset="-128"/>
                <a:cs typeface="Arial"/>
              </a:defRPr>
            </a:lvl1pPr>
            <a:lvl2pPr marL="504017" indent="0" algn="ctr" defTabSz="503238" rtl="0" eaLnBrk="0" fontAlgn="base" hangingPunct="0">
              <a:spcBef>
                <a:spcPct val="20000"/>
              </a:spcBef>
              <a:spcAft>
                <a:spcPct val="0"/>
              </a:spcAft>
              <a:buFont typeface="Arial" charset="0"/>
              <a:buNone/>
              <a:defRPr sz="3100" kern="1200">
                <a:solidFill>
                  <a:schemeClr val="tx1">
                    <a:tint val="75000"/>
                  </a:schemeClr>
                </a:solidFill>
                <a:latin typeface="Arial"/>
                <a:ea typeface="ＭＳ Ｐゴシック" pitchFamily="-112" charset="-128"/>
                <a:cs typeface="Arial"/>
              </a:defRPr>
            </a:lvl2pPr>
            <a:lvl3pPr marL="1008035" indent="0" algn="ctr" defTabSz="503238" rtl="0" eaLnBrk="0" fontAlgn="base" hangingPunct="0">
              <a:spcBef>
                <a:spcPct val="20000"/>
              </a:spcBef>
              <a:spcAft>
                <a:spcPct val="0"/>
              </a:spcAft>
              <a:buFont typeface="Arial" charset="0"/>
              <a:buNone/>
              <a:defRPr sz="2600" kern="1200">
                <a:solidFill>
                  <a:schemeClr val="tx1">
                    <a:tint val="75000"/>
                  </a:schemeClr>
                </a:solidFill>
                <a:latin typeface="Arial"/>
                <a:ea typeface="ＭＳ Ｐゴシック" pitchFamily="-112" charset="-128"/>
                <a:cs typeface="Arial"/>
              </a:defRPr>
            </a:lvl3pPr>
            <a:lvl4pPr marL="1512052" indent="0" algn="ctr" defTabSz="503238" rtl="0" eaLnBrk="0" fontAlgn="base" hangingPunct="0">
              <a:spcBef>
                <a:spcPct val="20000"/>
              </a:spcBef>
              <a:spcAft>
                <a:spcPct val="0"/>
              </a:spcAft>
              <a:buFont typeface="Arial" charset="0"/>
              <a:buNone/>
              <a:defRPr sz="2200" kern="1200">
                <a:solidFill>
                  <a:schemeClr val="tx1">
                    <a:tint val="75000"/>
                  </a:schemeClr>
                </a:solidFill>
                <a:latin typeface="Arial"/>
                <a:ea typeface="ＭＳ Ｐゴシック" pitchFamily="-112" charset="-128"/>
                <a:cs typeface="Arial"/>
              </a:defRPr>
            </a:lvl4pPr>
            <a:lvl5pPr marL="2016069" indent="0" algn="ctr" defTabSz="503238" rtl="0" eaLnBrk="0" fontAlgn="base" hangingPunct="0">
              <a:spcBef>
                <a:spcPct val="20000"/>
              </a:spcBef>
              <a:spcAft>
                <a:spcPct val="0"/>
              </a:spcAft>
              <a:buFont typeface="Arial" charset="0"/>
              <a:buNone/>
              <a:defRPr kern="1200">
                <a:solidFill>
                  <a:schemeClr val="tx1">
                    <a:tint val="75000"/>
                  </a:schemeClr>
                </a:solidFill>
                <a:latin typeface="Arial"/>
                <a:ea typeface="ＭＳ Ｐゴシック" pitchFamily="-112" charset="-128"/>
                <a:cs typeface="Arial"/>
              </a:defRPr>
            </a:lvl5pPr>
            <a:lvl6pPr marL="2520086"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24104"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28121"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32138"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a:spcBef>
                <a:spcPct val="0"/>
              </a:spcBef>
              <a:defRPr/>
            </a:pPr>
            <a:r>
              <a:rPr lang="en-US" sz="2000" b="0" i="1" dirty="0" smtClean="0">
                <a:solidFill>
                  <a:schemeClr val="tx1"/>
                </a:solidFill>
                <a:latin typeface="Arial" charset="0"/>
                <a:ea typeface="ＭＳ Ｐゴシック"/>
                <a:cs typeface="Arial" charset="0"/>
              </a:rPr>
              <a:t>Remember: the </a:t>
            </a:r>
            <a:r>
              <a:rPr lang="en-US" sz="2000" i="1" dirty="0" smtClean="0">
                <a:solidFill>
                  <a:srgbClr val="FF0000"/>
                </a:solidFill>
                <a:latin typeface="Arial" charset="0"/>
                <a:ea typeface="ＭＳ Ｐゴシック"/>
                <a:cs typeface="Arial" charset="0"/>
              </a:rPr>
              <a:t>output </a:t>
            </a:r>
            <a:r>
              <a:rPr lang="en-US" sz="2000" b="0" i="1" dirty="0" smtClean="0">
                <a:solidFill>
                  <a:schemeClr val="tx1"/>
                </a:solidFill>
                <a:latin typeface="Arial" charset="0"/>
                <a:ea typeface="ＭＳ Ｐゴシック"/>
                <a:cs typeface="Arial" charset="0"/>
              </a:rPr>
              <a:t>can only be a </a:t>
            </a:r>
            <a:r>
              <a:rPr lang="en-US" sz="2000" i="1" dirty="0" smtClean="0">
                <a:solidFill>
                  <a:srgbClr val="FF0000"/>
                </a:solidFill>
                <a:latin typeface="Arial" charset="0"/>
                <a:ea typeface="ＭＳ Ｐゴシック"/>
                <a:cs typeface="Arial" charset="0"/>
              </a:rPr>
              <a:t>positive 8</a:t>
            </a:r>
            <a:r>
              <a:rPr lang="en-US" sz="2000" i="1" dirty="0" smtClean="0">
                <a:solidFill>
                  <a:schemeClr val="tx1"/>
                </a:solidFill>
                <a:latin typeface="Arial" charset="0"/>
                <a:ea typeface="ＭＳ Ｐゴシック"/>
                <a:cs typeface="Arial" charset="0"/>
              </a:rPr>
              <a:t> </a:t>
            </a:r>
            <a:r>
              <a:rPr lang="en-US" sz="2000" i="1" dirty="0" smtClean="0">
                <a:solidFill>
                  <a:srgbClr val="FF0000"/>
                </a:solidFill>
                <a:latin typeface="Arial" charset="0"/>
                <a:ea typeface="ＭＳ Ｐゴシック"/>
                <a:cs typeface="Arial" charset="0"/>
              </a:rPr>
              <a:t>bit number</a:t>
            </a:r>
            <a:r>
              <a:rPr lang="en-US" sz="2000" i="1" dirty="0" smtClean="0">
                <a:solidFill>
                  <a:schemeClr val="tx1"/>
                </a:solidFill>
                <a:latin typeface="Arial" charset="0"/>
                <a:ea typeface="ＭＳ Ｐゴシック"/>
                <a:cs typeface="Arial" charset="0"/>
              </a:rPr>
              <a:t>. </a:t>
            </a:r>
            <a:r>
              <a:rPr lang="en-US" sz="2000" b="0" i="1" dirty="0" smtClean="0">
                <a:solidFill>
                  <a:schemeClr val="tx1"/>
                </a:solidFill>
                <a:latin typeface="Arial" charset="0"/>
                <a:ea typeface="ＭＳ Ｐゴシック"/>
                <a:cs typeface="Arial" charset="0"/>
              </a:rPr>
              <a:t>You risk unpredicted behavior if you do not check/limit your output.</a:t>
            </a:r>
          </a:p>
          <a:p>
            <a:pPr>
              <a:spcBef>
                <a:spcPct val="0"/>
              </a:spcBef>
              <a:defRPr/>
            </a:pPr>
            <a:endParaRPr lang="en-US" dirty="0" smtClean="0">
              <a:solidFill>
                <a:srgbClr val="FF0000"/>
              </a:solidFill>
              <a:latin typeface="Arial" charset="0"/>
              <a:ea typeface="ＭＳ Ｐゴシック"/>
              <a:cs typeface="Arial" charset="0"/>
            </a:endParaRPr>
          </a:p>
          <a:p>
            <a:pPr>
              <a:spcBef>
                <a:spcPct val="0"/>
              </a:spcBef>
              <a:defRPr/>
            </a:pPr>
            <a:endParaRPr lang="en-US" dirty="0">
              <a:solidFill>
                <a:schemeClr val="tx1"/>
              </a:solidFill>
              <a:latin typeface="Arial" charset="0"/>
              <a:ea typeface="ＭＳ Ｐゴシック"/>
              <a:cs typeface="Arial" charset="0"/>
            </a:endParaRPr>
          </a:p>
        </p:txBody>
      </p:sp>
    </p:spTree>
    <p:extLst>
      <p:ext uri="{BB962C8B-B14F-4D97-AF65-F5344CB8AC3E}">
        <p14:creationId xmlns:p14="http://schemas.microsoft.com/office/powerpoint/2010/main" val="1387211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noProof="0" dirty="0" smtClean="0">
                <a:latin typeface="Arial" charset="0"/>
                <a:ea typeface="ＭＳ Ｐゴシック"/>
                <a:cs typeface="Arial" charset="0"/>
              </a:rPr>
              <a:t>Rotor Stroboscope</a:t>
            </a:r>
          </a:p>
          <a:p>
            <a:pPr>
              <a:spcBef>
                <a:spcPct val="0"/>
              </a:spcBef>
              <a:defRPr/>
            </a:pPr>
            <a:endParaRPr lang="en-US" noProof="0" dirty="0" smtClean="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err="1" smtClean="0">
                <a:cs typeface="ＭＳ Ｐゴシック"/>
              </a:rPr>
              <a:t>Prof.</a:t>
            </a:r>
            <a:r>
              <a:rPr lang="en-GB" dirty="0" smtClean="0">
                <a:cs typeface="ＭＳ Ｐゴシック"/>
              </a:rPr>
              <a:t> Dr.-</a:t>
            </a:r>
            <a:r>
              <a:rPr lang="en-GB" dirty="0" err="1" smtClean="0">
                <a:cs typeface="ＭＳ Ｐゴシック"/>
              </a:rPr>
              <a:t>Ing</a:t>
            </a:r>
            <a:r>
              <a:rPr lang="en-GB" dirty="0" smtClean="0">
                <a:cs typeface="ＭＳ Ｐゴシック"/>
              </a:rPr>
              <a:t>. Ivan </a:t>
            </a:r>
            <a:r>
              <a:rPr lang="en-GB" dirty="0" err="1" smtClean="0">
                <a:cs typeface="ＭＳ Ｐゴシック"/>
              </a:rPr>
              <a:t>Volosyak</a:t>
            </a:r>
            <a:endParaRPr lang="en-GB" dirty="0" smtClean="0">
              <a:cs typeface="ＭＳ Ｐゴシック"/>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Task description: Rotor stroboscope</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4779618"/>
          </a:xfrm>
        </p:spPr>
        <p:txBody>
          <a:bodyPr>
            <a:normAutofit/>
          </a:bodyPr>
          <a:lstStyle/>
          <a:p>
            <a:pPr marL="457200" indent="-457200">
              <a:spcBef>
                <a:spcPct val="0"/>
              </a:spcBef>
              <a:buAutoNum type="arabicPeriod"/>
              <a:defRPr/>
            </a:pPr>
            <a:r>
              <a:rPr lang="en-US" noProof="0" dirty="0" smtClean="0"/>
              <a:t>Write a program to get the reading of the potentiometer </a:t>
            </a:r>
          </a:p>
          <a:p>
            <a:pPr marL="457200" indent="-457200">
              <a:spcBef>
                <a:spcPct val="0"/>
              </a:spcBef>
              <a:buAutoNum type="arabicPeriod"/>
              <a:defRPr/>
            </a:pPr>
            <a:endParaRPr lang="en-US" noProof="0" dirty="0" smtClean="0"/>
          </a:p>
          <a:p>
            <a:pPr>
              <a:spcBef>
                <a:spcPct val="0"/>
              </a:spcBef>
              <a:defRPr/>
            </a:pPr>
            <a:r>
              <a:rPr lang="en-US" noProof="0" dirty="0" smtClean="0"/>
              <a:t> 2. Use this value to create a PWM signal to set the rotation speed </a:t>
            </a:r>
          </a:p>
          <a:p>
            <a:pPr>
              <a:spcBef>
                <a:spcPct val="0"/>
              </a:spcBef>
              <a:defRPr/>
            </a:pPr>
            <a:endParaRPr lang="en-US" noProof="0" dirty="0" smtClean="0"/>
          </a:p>
          <a:p>
            <a:pPr>
              <a:spcBef>
                <a:spcPct val="0"/>
              </a:spcBef>
              <a:defRPr/>
            </a:pPr>
            <a:r>
              <a:rPr lang="en-US" noProof="0" dirty="0" smtClean="0"/>
              <a:t> 3. Write a function to measure the rotation speed with the light barrier </a:t>
            </a:r>
          </a:p>
          <a:p>
            <a:pPr>
              <a:spcBef>
                <a:spcPct val="0"/>
              </a:spcBef>
              <a:defRPr/>
            </a:pPr>
            <a:endParaRPr lang="en-US" noProof="0" dirty="0" smtClean="0"/>
          </a:p>
          <a:p>
            <a:pPr>
              <a:spcBef>
                <a:spcPct val="0"/>
              </a:spcBef>
              <a:defRPr/>
            </a:pPr>
            <a:r>
              <a:rPr lang="en-US" noProof="0" dirty="0" smtClean="0"/>
              <a:t> 4. Let the LEDs ﬂash a short time when the rotor is vertical </a:t>
            </a:r>
          </a:p>
          <a:p>
            <a:pPr>
              <a:spcBef>
                <a:spcPct val="0"/>
              </a:spcBef>
              <a:defRPr/>
            </a:pPr>
            <a:endParaRPr lang="en-US" noProof="0" dirty="0" smtClean="0"/>
          </a:p>
          <a:p>
            <a:pPr>
              <a:spcBef>
                <a:spcPct val="0"/>
              </a:spcBef>
              <a:defRPr/>
            </a:pPr>
            <a:r>
              <a:rPr lang="en-US" noProof="0" dirty="0" smtClean="0"/>
              <a:t> 5. Then let the LEDs ﬂash a short time when the rotor is horizontal </a:t>
            </a:r>
            <a:endParaRPr lang="en-US" noProof="0" dirty="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2620902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Rotor Stroboscope: Potentiometer</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787758"/>
          </a:xfrm>
        </p:spPr>
        <p:txBody>
          <a:bodyPr>
            <a:normAutofit/>
          </a:bodyPr>
          <a:lstStyle/>
          <a:p>
            <a:pPr>
              <a:spcBef>
                <a:spcPct val="0"/>
              </a:spcBef>
              <a:defRPr/>
            </a:pPr>
            <a:r>
              <a:rPr lang="en-US" noProof="0" dirty="0" smtClean="0">
                <a:latin typeface="Arial" charset="0"/>
                <a:ea typeface="ＭＳ Ｐゴシック"/>
                <a:cs typeface="Arial" charset="0"/>
              </a:rPr>
              <a:t>1. </a:t>
            </a:r>
            <a:r>
              <a:rPr lang="en-US" noProof="0" dirty="0" smtClean="0"/>
              <a:t>Write a program to get the reading of the potentiometer </a:t>
            </a:r>
          </a:p>
          <a:p>
            <a:pPr>
              <a:spcBef>
                <a:spcPct val="0"/>
              </a:spcBef>
              <a:defRPr/>
            </a:pPr>
            <a:endParaRPr lang="en-US"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Remember, a potentiometer is a device which acts as a manually adjustable voltage divider, which has an output as a </a:t>
            </a:r>
            <a:r>
              <a:rPr lang="en-US" noProof="0" dirty="0" smtClean="0">
                <a:solidFill>
                  <a:srgbClr val="FF0000"/>
                </a:solidFill>
                <a:latin typeface="Arial" charset="0"/>
                <a:ea typeface="ＭＳ Ｐゴシック"/>
                <a:cs typeface="Arial" charset="0"/>
              </a:rPr>
              <a:t>voltage </a:t>
            </a:r>
            <a:br>
              <a:rPr lang="en-US" noProof="0" dirty="0" smtClean="0">
                <a:solidFill>
                  <a:srgbClr val="FF0000"/>
                </a:solidFill>
                <a:latin typeface="Arial" charset="0"/>
                <a:ea typeface="ＭＳ Ｐゴシック"/>
                <a:cs typeface="Arial" charset="0"/>
              </a:rPr>
            </a:br>
            <a:r>
              <a:rPr lang="en-US" noProof="0" dirty="0" smtClean="0">
                <a:solidFill>
                  <a:schemeClr val="tx1"/>
                </a:solidFill>
                <a:latin typeface="Arial" charset="0"/>
                <a:ea typeface="ＭＳ Ｐゴシック"/>
                <a:cs typeface="Arial" charset="0"/>
              </a:rPr>
              <a:t>between </a:t>
            </a:r>
            <a:r>
              <a:rPr lang="en-US" noProof="0" dirty="0" smtClean="0">
                <a:solidFill>
                  <a:srgbClr val="C00000"/>
                </a:solidFill>
                <a:latin typeface="Arial" charset="0"/>
                <a:ea typeface="ＭＳ Ｐゴシック"/>
                <a:cs typeface="Arial" charset="0"/>
              </a:rPr>
              <a:t>0 and 5 </a:t>
            </a:r>
            <a:r>
              <a:rPr lang="en-US" noProof="0" dirty="0" smtClean="0">
                <a:solidFill>
                  <a:schemeClr val="tx1"/>
                </a:solidFill>
                <a:latin typeface="Arial" charset="0"/>
                <a:ea typeface="ＭＳ Ｐゴシック"/>
                <a:cs typeface="Arial" charset="0"/>
              </a:rPr>
              <a:t>volt </a:t>
            </a:r>
            <a:r>
              <a:rPr lang="en-US" b="0" noProof="0" dirty="0" smtClean="0">
                <a:latin typeface="Arial" charset="0"/>
                <a:ea typeface="ＭＳ Ｐゴシック"/>
                <a:cs typeface="Arial" charset="0"/>
              </a:rPr>
              <a:t>in our case.</a:t>
            </a: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This is an </a:t>
            </a:r>
            <a:r>
              <a:rPr lang="en-US" noProof="0" dirty="0" smtClean="0">
                <a:solidFill>
                  <a:srgbClr val="FF0000"/>
                </a:solidFill>
                <a:latin typeface="Arial" charset="0"/>
                <a:ea typeface="ＭＳ Ｐゴシック"/>
                <a:cs typeface="Arial" charset="0"/>
              </a:rPr>
              <a:t>analog voltage</a:t>
            </a:r>
            <a:r>
              <a:rPr lang="en-US" b="0" noProof="0" dirty="0" smtClean="0">
                <a:latin typeface="Arial" charset="0"/>
                <a:ea typeface="ＭＳ Ｐゴシック"/>
                <a:cs typeface="Arial" charset="0"/>
              </a:rPr>
              <a:t>, which means you have no choice but to use ADC to read it.</a:t>
            </a: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Lets check the code in the template.</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2816341"/>
            <a:ext cx="69818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3477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1. Reading potentiometer: template functions</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noProof="0" dirty="0" smtClean="0">
                <a:latin typeface="Arial" charset="0"/>
                <a:ea typeface="ＭＳ Ｐゴシック"/>
                <a:cs typeface="Arial" charset="0"/>
              </a:rPr>
              <a:t>In the header file </a:t>
            </a:r>
            <a:r>
              <a:rPr lang="en-US" noProof="0" dirty="0" err="1" smtClean="0">
                <a:solidFill>
                  <a:srgbClr val="FF0000"/>
                </a:solidFill>
                <a:latin typeface="Arial" charset="0"/>
                <a:ea typeface="ＭＳ Ｐゴシック"/>
                <a:cs typeface="Arial" charset="0"/>
              </a:rPr>
              <a:t>poti.h</a:t>
            </a:r>
            <a:r>
              <a:rPr lang="en-US" b="0" noProof="0" dirty="0" smtClean="0">
                <a:latin typeface="Arial" charset="0"/>
                <a:ea typeface="ＭＳ Ｐゴシック"/>
                <a:cs typeface="Arial" charset="0"/>
              </a:rPr>
              <a:t> we learn what functions handle the potentiometer for us:</a:t>
            </a: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So there are functions to initialize the relevant hardware </a:t>
            </a: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poti_init</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And two functions to read the value, in form of a 8 or a 16 bit value:</a:t>
            </a:r>
          </a:p>
          <a:p>
            <a:pPr>
              <a:spcBef>
                <a:spcPct val="0"/>
              </a:spcBef>
              <a:defRPr/>
            </a:pP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poti_getValueXbit</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66" y="2052390"/>
            <a:ext cx="6530426" cy="2112347"/>
          </a:xfrm>
          <a:prstGeom prst="rect">
            <a:avLst/>
          </a:prstGeom>
        </p:spPr>
      </p:pic>
    </p:spTree>
    <p:extLst>
      <p:ext uri="{BB962C8B-B14F-4D97-AF65-F5344CB8AC3E}">
        <p14:creationId xmlns:p14="http://schemas.microsoft.com/office/powerpoint/2010/main" val="3703090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1. Reading potentiometer: code</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noProof="0" dirty="0" smtClean="0">
                <a:latin typeface="Arial" charset="0"/>
                <a:ea typeface="ＭＳ Ｐゴシック"/>
                <a:cs typeface="Arial" charset="0"/>
              </a:rPr>
              <a:t>Looking at </a:t>
            </a:r>
            <a:r>
              <a:rPr lang="en-US" noProof="0" dirty="0" err="1" smtClean="0">
                <a:solidFill>
                  <a:srgbClr val="FF0000"/>
                </a:solidFill>
                <a:latin typeface="Arial" charset="0"/>
                <a:ea typeface="ＭＳ Ｐゴシック"/>
                <a:cs typeface="Arial" charset="0"/>
              </a:rPr>
              <a:t>poti.c</a:t>
            </a:r>
            <a:r>
              <a:rPr lang="en-US" b="0" noProof="0" dirty="0" smtClean="0">
                <a:latin typeface="Arial" charset="0"/>
                <a:ea typeface="ＭＳ Ｐゴシック"/>
                <a:cs typeface="Arial" charset="0"/>
              </a:rPr>
              <a:t> we will see that the file contains no </a:t>
            </a:r>
            <a:r>
              <a:rPr lang="en-US" noProof="0" dirty="0" smtClean="0">
                <a:solidFill>
                  <a:srgbClr val="FF0000"/>
                </a:solidFill>
                <a:latin typeface="Arial" charset="0"/>
                <a:ea typeface="ＭＳ Ｐゴシック"/>
                <a:cs typeface="Arial" charset="0"/>
              </a:rPr>
              <a:t>//TODO </a:t>
            </a:r>
            <a:r>
              <a:rPr lang="en-US" b="0" noProof="0" dirty="0" smtClean="0">
                <a:latin typeface="Arial" charset="0"/>
                <a:ea typeface="ＭＳ Ｐゴシック"/>
                <a:cs typeface="Arial" charset="0"/>
              </a:rPr>
              <a:t>parts, it is ready to use!</a:t>
            </a: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2" y="1836361"/>
            <a:ext cx="6363027" cy="4959605"/>
          </a:xfrm>
          <a:prstGeom prst="rect">
            <a:avLst/>
          </a:prstGeom>
        </p:spPr>
      </p:pic>
    </p:spTree>
    <p:extLst>
      <p:ext uri="{BB962C8B-B14F-4D97-AF65-F5344CB8AC3E}">
        <p14:creationId xmlns:p14="http://schemas.microsoft.com/office/powerpoint/2010/main" val="631575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Rotor stroboscope – PWM</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noProof="0" dirty="0" smtClean="0"/>
              <a:t> 2. Use this value to create a PWM signal to set the rotation speed </a:t>
            </a:r>
          </a:p>
          <a:p>
            <a:pPr>
              <a:spcBef>
                <a:spcPct val="0"/>
              </a:spcBef>
              <a:defRPr/>
            </a:pPr>
            <a:endParaRPr lang="en-US"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We are going to use PWM to control the speed of the DC motor of the rotor. We could generate PWM in the software, but the template is almost ready to provide us with </a:t>
            </a:r>
          </a:p>
          <a:p>
            <a:pPr>
              <a:spcBef>
                <a:spcPct val="0"/>
              </a:spcBef>
              <a:defRPr/>
            </a:pPr>
            <a:r>
              <a:rPr lang="en-US" b="0" noProof="0" dirty="0" smtClean="0">
                <a:latin typeface="Arial" charset="0"/>
                <a:ea typeface="ＭＳ Ｐゴシック"/>
                <a:cs typeface="Arial" charset="0"/>
              </a:rPr>
              <a:t>Hardware PWM.</a:t>
            </a: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As before, let us take a look at the header file in the code: </a:t>
            </a:r>
            <a:r>
              <a:rPr lang="en-US" noProof="0" dirty="0" err="1" smtClean="0">
                <a:solidFill>
                  <a:srgbClr val="FF0000"/>
                </a:solidFill>
                <a:latin typeface="Arial" charset="0"/>
                <a:ea typeface="ＭＳ Ｐゴシック"/>
                <a:cs typeface="Arial" charset="0"/>
              </a:rPr>
              <a:t>motor.h</a:t>
            </a:r>
            <a:endParaRPr lang="en-US" noProof="0" dirty="0" smtClean="0">
              <a:solidFill>
                <a:srgbClr val="FF0000"/>
              </a:solidFill>
              <a:latin typeface="Arial" charset="0"/>
              <a:ea typeface="ＭＳ Ｐゴシック"/>
              <a:cs typeface="Arial" charset="0"/>
            </a:endParaRPr>
          </a:p>
          <a:p>
            <a:pPr>
              <a:spcBef>
                <a:spcPct val="0"/>
              </a:spcBef>
              <a:defRPr/>
            </a:pPr>
            <a:endParaRPr lang="en-US"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02" y="3780631"/>
            <a:ext cx="7641239" cy="1829799"/>
          </a:xfrm>
          <a:prstGeom prst="rect">
            <a:avLst/>
          </a:prstGeom>
        </p:spPr>
      </p:pic>
    </p:spTree>
    <p:extLst>
      <p:ext uri="{BB962C8B-B14F-4D97-AF65-F5344CB8AC3E}">
        <p14:creationId xmlns:p14="http://schemas.microsoft.com/office/powerpoint/2010/main" val="3197703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2. Rotor speed control via PWM: code</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noProof="0" dirty="0" smtClean="0"/>
              <a:t>Next, we look into </a:t>
            </a:r>
            <a:r>
              <a:rPr lang="en-US" noProof="0" dirty="0" err="1" smtClean="0">
                <a:solidFill>
                  <a:srgbClr val="FF0000"/>
                </a:solidFill>
              </a:rPr>
              <a:t>motor.c</a:t>
            </a:r>
            <a:r>
              <a:rPr lang="en-US" b="0" noProof="0" dirty="0" smtClean="0"/>
              <a:t> to see what code we need to complete:</a:t>
            </a:r>
            <a:endParaRPr lang="en-US" b="0" noProof="0" dirty="0" smtClean="0">
              <a:latin typeface="Arial" charset="0"/>
              <a:ea typeface="ＭＳ Ｐゴシック"/>
              <a:cs typeface="Arial" charset="0"/>
            </a:endParaRPr>
          </a:p>
          <a:p>
            <a:pPr>
              <a:spcBef>
                <a:spcPct val="0"/>
              </a:spcBef>
              <a:defRPr/>
            </a:pPr>
            <a:endParaRPr lang="en-US" b="0"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8" y="1692341"/>
            <a:ext cx="8973739" cy="3816530"/>
          </a:xfrm>
          <a:prstGeom prst="rect">
            <a:avLst/>
          </a:prstGeom>
        </p:spPr>
      </p:pic>
      <p:sp>
        <p:nvSpPr>
          <p:cNvPr id="8" name="Стрелка вправо 7"/>
          <p:cNvSpPr/>
          <p:nvPr/>
        </p:nvSpPr>
        <p:spPr>
          <a:xfrm rot="11365987">
            <a:off x="3180367" y="4365785"/>
            <a:ext cx="1998736" cy="31518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84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2800" noProof="0" dirty="0" smtClean="0">
                <a:latin typeface="Arial" charset="0"/>
                <a:ea typeface="ＭＳ Ｐゴシック"/>
                <a:cs typeface="Arial" charset="0"/>
              </a:rPr>
              <a:t>2. Rotor speed control via PWM: hardware PWM</a:t>
            </a:r>
            <a:endParaRPr lang="en-US" sz="2800" noProof="0" dirty="0">
              <a:latin typeface="Arial" charset="0"/>
              <a:ea typeface="ＭＳ Ｐゴシック"/>
              <a:cs typeface="Arial" charset="0"/>
            </a:endParaRPr>
          </a:p>
        </p:txBody>
      </p:sp>
      <p:sp>
        <p:nvSpPr>
          <p:cNvPr id="3" name="Untertitel 2"/>
          <p:cNvSpPr>
            <a:spLocks noGrp="1"/>
          </p:cNvSpPr>
          <p:nvPr>
            <p:ph type="subTitle" idx="1"/>
          </p:nvPr>
        </p:nvSpPr>
        <p:spPr>
          <a:xfrm>
            <a:off x="534923" y="2059644"/>
            <a:ext cx="9072562" cy="3665257"/>
          </a:xfrm>
        </p:spPr>
        <p:txBody>
          <a:bodyPr>
            <a:normAutofit/>
          </a:bodyPr>
          <a:lstStyle/>
          <a:p>
            <a:pPr>
              <a:spcBef>
                <a:spcPct val="0"/>
              </a:spcBef>
              <a:defRPr/>
            </a:pPr>
            <a:r>
              <a:rPr lang="en-US" b="0" noProof="0" dirty="0" smtClean="0"/>
              <a:t>To solve this //TODO, find description of the </a:t>
            </a:r>
            <a:r>
              <a:rPr lang="en-US" noProof="0" dirty="0" smtClean="0">
                <a:solidFill>
                  <a:srgbClr val="FF0000"/>
                </a:solidFill>
              </a:rPr>
              <a:t>TCCR2</a:t>
            </a:r>
            <a:r>
              <a:rPr lang="en-US" b="0" noProof="0" dirty="0" smtClean="0"/>
              <a:t> register bits, and their functions in the </a:t>
            </a:r>
            <a:r>
              <a:rPr lang="en-US" noProof="0" dirty="0" smtClean="0">
                <a:solidFill>
                  <a:srgbClr val="FF0000"/>
                </a:solidFill>
              </a:rPr>
              <a:t>atmega8.pdf datasheet</a:t>
            </a:r>
            <a:r>
              <a:rPr lang="en-US" b="0" noProof="0" dirty="0" smtClean="0"/>
              <a:t>.</a:t>
            </a: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Hint 1: you will need to set </a:t>
            </a:r>
            <a:r>
              <a:rPr lang="en-US" noProof="0" dirty="0" smtClean="0">
                <a:solidFill>
                  <a:srgbClr val="FF0000"/>
                </a:solidFill>
                <a:latin typeface="Arial" charset="0"/>
                <a:ea typeface="ＭＳ Ｐゴシック"/>
                <a:cs typeface="Arial" charset="0"/>
              </a:rPr>
              <a:t>3 bits in total </a:t>
            </a:r>
            <a:r>
              <a:rPr lang="en-US" b="0" noProof="0" dirty="0" smtClean="0">
                <a:latin typeface="Arial" charset="0"/>
                <a:ea typeface="ＭＳ Ｐゴシック"/>
                <a:cs typeface="Arial" charset="0"/>
              </a:rPr>
              <a:t>in this //TODO</a:t>
            </a: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Hint 2: before you test this code, make sure all </a:t>
            </a:r>
            <a:r>
              <a:rPr lang="en-US" b="0" noProof="0" dirty="0" err="1" smtClean="0">
                <a:latin typeface="Arial" charset="0"/>
                <a:ea typeface="ＭＳ Ｐゴシック"/>
                <a:cs typeface="Arial" charset="0"/>
              </a:rPr>
              <a:t>init</a:t>
            </a:r>
            <a:r>
              <a:rPr lang="en-US" b="0" noProof="0" dirty="0" smtClean="0">
                <a:latin typeface="Arial" charset="0"/>
                <a:ea typeface="ＭＳ Ｐゴシック"/>
                <a:cs typeface="Arial" charset="0"/>
              </a:rPr>
              <a:t>() functions (motor </a:t>
            </a:r>
            <a:r>
              <a:rPr lang="en-US" b="0" noProof="0" dirty="0" err="1" smtClean="0">
                <a:latin typeface="Arial" charset="0"/>
                <a:ea typeface="ＭＳ Ｐゴシック"/>
                <a:cs typeface="Arial" charset="0"/>
              </a:rPr>
              <a:t>init</a:t>
            </a:r>
            <a:r>
              <a:rPr lang="en-US" b="0" noProof="0" dirty="0" smtClean="0">
                <a:latin typeface="Arial" charset="0"/>
                <a:ea typeface="ＭＳ Ｐゴシック"/>
                <a:cs typeface="Arial" charset="0"/>
              </a:rPr>
              <a:t>, </a:t>
            </a:r>
            <a:r>
              <a:rPr lang="en-US" b="0" noProof="0" dirty="0" err="1" smtClean="0">
                <a:latin typeface="Arial" charset="0"/>
                <a:ea typeface="ＭＳ Ｐゴシック"/>
                <a:cs typeface="Arial" charset="0"/>
              </a:rPr>
              <a:t>poti</a:t>
            </a:r>
            <a:r>
              <a:rPr lang="en-US" b="0" noProof="0" dirty="0" smtClean="0">
                <a:latin typeface="Arial" charset="0"/>
                <a:ea typeface="ＭＳ Ｐゴシック"/>
                <a:cs typeface="Arial" charset="0"/>
              </a:rPr>
              <a:t> </a:t>
            </a:r>
            <a:r>
              <a:rPr lang="en-US" b="0" noProof="0" dirty="0" err="1" smtClean="0">
                <a:latin typeface="Arial" charset="0"/>
                <a:ea typeface="ＭＳ Ｐゴシック"/>
                <a:cs typeface="Arial" charset="0"/>
              </a:rPr>
              <a:t>init</a:t>
            </a:r>
            <a:r>
              <a:rPr lang="en-US" b="0" noProof="0" dirty="0" smtClean="0">
                <a:latin typeface="Arial" charset="0"/>
                <a:ea typeface="ＭＳ Ｐゴシック"/>
                <a:cs typeface="Arial" charset="0"/>
              </a:rPr>
              <a:t>, other?) are included before the </a:t>
            </a:r>
            <a:r>
              <a:rPr lang="en-US" b="0" noProof="0" dirty="0" err="1" smtClean="0">
                <a:latin typeface="Arial" charset="0"/>
                <a:ea typeface="ＭＳ Ｐゴシック"/>
                <a:cs typeface="Arial" charset="0"/>
              </a:rPr>
              <a:t>strart</a:t>
            </a:r>
            <a:r>
              <a:rPr lang="en-US" b="0" noProof="0" dirty="0" smtClean="0">
                <a:latin typeface="Arial" charset="0"/>
                <a:ea typeface="ＭＳ Ｐゴシック"/>
                <a:cs typeface="Arial" charset="0"/>
              </a:rPr>
              <a:t> of our usual infinite loop. There is no //TODO, yet the template </a:t>
            </a:r>
            <a:r>
              <a:rPr lang="en-US" noProof="0" dirty="0" err="1" smtClean="0">
                <a:solidFill>
                  <a:srgbClr val="FF0000"/>
                </a:solidFill>
                <a:latin typeface="Arial" charset="0"/>
                <a:ea typeface="ＭＳ Ｐゴシック"/>
                <a:cs typeface="Arial" charset="0"/>
              </a:rPr>
              <a:t>main.c</a:t>
            </a:r>
            <a:r>
              <a:rPr lang="en-US" b="0" noProof="0" dirty="0" smtClean="0">
                <a:latin typeface="Arial" charset="0"/>
                <a:ea typeface="ＭＳ Ｐゴシック"/>
                <a:cs typeface="Arial" charset="0"/>
              </a:rPr>
              <a:t> is incomplete.</a:t>
            </a: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3205811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2. Rotor speed control via PWM: testing</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Hint 3: if you did it right, test it using code </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While(1)</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p>
          <a:p>
            <a:pPr>
              <a:spcBef>
                <a:spcPct val="0"/>
              </a:spcBef>
              <a:defRPr/>
            </a:pP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motor_setSpeed</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(200);</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_</a:t>
            </a: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delay_ms</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(1500);</a:t>
            </a:r>
          </a:p>
          <a:p>
            <a:pPr>
              <a:spcBef>
                <a:spcPct val="0"/>
              </a:spcBef>
              <a:defRPr/>
            </a:pP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motor_setSpeed</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(0);</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_</a:t>
            </a: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delay_ms</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(1500);</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endParaRPr lang="en-US" b="0" noProof="0"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noProof="0" dirty="0" smtClean="0">
                <a:solidFill>
                  <a:schemeClr val="tx1"/>
                </a:solidFill>
                <a:ea typeface="ＭＳ Ｐゴシック"/>
                <a:cs typeface="Courier New" panose="02070309020205020404" pitchFamily="49" charset="0"/>
              </a:rPr>
              <a:t>Your rotor should start and stop with small intervals.</a:t>
            </a:r>
          </a:p>
          <a:p>
            <a:pPr>
              <a:spcBef>
                <a:spcPct val="0"/>
              </a:spcBef>
              <a:defRPr/>
            </a:pPr>
            <a:endParaRPr lang="en-US" b="0" dirty="0" smtClean="0">
              <a:solidFill>
                <a:schemeClr val="tx1"/>
              </a:solidFill>
              <a:ea typeface="ＭＳ Ｐゴシック"/>
              <a:cs typeface="Courier New" panose="02070309020205020404" pitchFamily="49" charset="0"/>
            </a:endParaRPr>
          </a:p>
          <a:p>
            <a:pPr>
              <a:spcBef>
                <a:spcPct val="0"/>
              </a:spcBef>
              <a:defRPr/>
            </a:pPr>
            <a:r>
              <a:rPr lang="en-US" b="0" noProof="0" dirty="0" smtClean="0">
                <a:solidFill>
                  <a:schemeClr val="tx1"/>
                </a:solidFill>
                <a:ea typeface="ＭＳ Ｐゴシック"/>
                <a:cs typeface="Courier New" panose="02070309020205020404" pitchFamily="49" charset="0"/>
              </a:rPr>
              <a:t>The _</a:t>
            </a:r>
            <a:r>
              <a:rPr lang="en-US" b="0" noProof="0" dirty="0" err="1" smtClean="0">
                <a:solidFill>
                  <a:schemeClr val="tx1"/>
                </a:solidFill>
                <a:ea typeface="ＭＳ Ｐゴシック"/>
                <a:cs typeface="Courier New" panose="02070309020205020404" pitchFamily="49" charset="0"/>
              </a:rPr>
              <a:t>delay_ms</a:t>
            </a:r>
            <a:r>
              <a:rPr lang="en-US" b="0" noProof="0" dirty="0" smtClean="0">
                <a:solidFill>
                  <a:schemeClr val="tx1"/>
                </a:solidFill>
                <a:ea typeface="ＭＳ Ｐゴシック"/>
                <a:cs typeface="Courier New" panose="02070309020205020404" pitchFamily="49" charset="0"/>
              </a:rPr>
              <a:t> functions create separated breaks of 1,5 s duration.</a:t>
            </a:r>
          </a:p>
          <a:p>
            <a:pPr>
              <a:spcBef>
                <a:spcPct val="0"/>
              </a:spcBef>
              <a:defRPr/>
            </a:pPr>
            <a:r>
              <a:rPr lang="en-US" b="0" dirty="0" smtClean="0">
                <a:solidFill>
                  <a:schemeClr val="tx1"/>
                </a:solidFill>
                <a:ea typeface="ＭＳ Ｐゴシック"/>
                <a:cs typeface="Courier New" panose="02070309020205020404" pitchFamily="49" charset="0"/>
              </a:rPr>
              <a:t>Logically, the speed of 0 means no rotation.</a:t>
            </a:r>
            <a:endParaRPr lang="en-US" noProof="0" dirty="0" smtClean="0">
              <a:solidFill>
                <a:schemeClr val="tx1"/>
              </a:solidFill>
              <a:ea typeface="ＭＳ Ｐゴシック"/>
              <a:cs typeface="Courier New" panose="02070309020205020404" pitchFamily="49" charset="0"/>
            </a:endParaRPr>
          </a:p>
          <a:p>
            <a:pPr>
              <a:spcBef>
                <a:spcPct val="0"/>
              </a:spcBef>
              <a:defRPr/>
            </a:pPr>
            <a:endParaRPr lang="en-US" b="0" noProof="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624560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Temperature control: the task</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6461"/>
            <a:ext cx="9728700" cy="2717940"/>
          </a:xfrm>
          <a:prstGeom prst="rect">
            <a:avLst/>
          </a:prstGeom>
        </p:spPr>
      </p:pic>
    </p:spTree>
    <p:extLst>
      <p:ext uri="{BB962C8B-B14F-4D97-AF65-F5344CB8AC3E}">
        <p14:creationId xmlns:p14="http://schemas.microsoft.com/office/powerpoint/2010/main" val="399242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2. Rotor speed control via PWM – user input</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noProof="0" dirty="0" smtClean="0"/>
              <a:t>When this works fine:</a:t>
            </a:r>
            <a:endParaRPr lang="en-US" noProof="0" dirty="0" smtClean="0">
              <a:solidFill>
                <a:srgbClr val="FF0000"/>
              </a:solidFill>
            </a:endParaRPr>
          </a:p>
          <a:p>
            <a:pPr>
              <a:spcBef>
                <a:spcPct val="0"/>
              </a:spcBef>
              <a:defRPr/>
            </a:pPr>
            <a:endParaRPr lang="en-US" b="0" noProof="0" dirty="0" smtClean="0"/>
          </a:p>
          <a:p>
            <a:pPr>
              <a:spcBef>
                <a:spcPct val="0"/>
              </a:spcBef>
              <a:defRPr/>
            </a:pPr>
            <a:r>
              <a:rPr lang="en-US" b="0" noProof="0" dirty="0" smtClean="0"/>
              <a:t>use </a:t>
            </a:r>
            <a:r>
              <a:rPr lang="en-US" b="0" noProof="0" dirty="0" err="1" smtClean="0"/>
              <a:t>poti_getValue</a:t>
            </a:r>
            <a:r>
              <a:rPr lang="en-US" b="0" noProof="0" dirty="0" smtClean="0"/>
              <a:t> function to set speed of the rotor. This will make speed depend on the angle or rotation on the potentiometer, </a:t>
            </a:r>
            <a:r>
              <a:rPr lang="en-US" noProof="0" dirty="0" smtClean="0">
                <a:solidFill>
                  <a:srgbClr val="FF0000"/>
                </a:solidFill>
              </a:rPr>
              <a:t>therefore directly controlled by the user.</a:t>
            </a:r>
            <a:endParaRPr lang="en-US" noProof="0" dirty="0" smtClean="0">
              <a:solidFill>
                <a:srgbClr val="FF0000"/>
              </a:solidFill>
              <a:latin typeface="+mn-lt"/>
              <a:ea typeface="ＭＳ Ｐゴシック"/>
              <a:cs typeface="Courier New" panose="02070309020205020404" pitchFamily="49" charset="0"/>
            </a:endParaRPr>
          </a:p>
          <a:p>
            <a:pPr>
              <a:spcBef>
                <a:spcPct val="0"/>
              </a:spcBef>
              <a:defRPr/>
            </a:pPr>
            <a:endParaRPr lang="en-US" noProof="0" dirty="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08" y="2916511"/>
            <a:ext cx="3417864" cy="3741450"/>
          </a:xfrm>
          <a:prstGeom prst="rect">
            <a:avLst/>
          </a:prstGeom>
        </p:spPr>
      </p:pic>
    </p:spTree>
    <p:extLst>
      <p:ext uri="{BB962C8B-B14F-4D97-AF65-F5344CB8AC3E}">
        <p14:creationId xmlns:p14="http://schemas.microsoft.com/office/powerpoint/2010/main" val="2113627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noProof="0" dirty="0" smtClean="0">
                <a:latin typeface="Arial" charset="0"/>
                <a:ea typeface="ＭＳ Ｐゴシック"/>
                <a:cs typeface="Arial" charset="0"/>
              </a:rPr>
              <a:t>Rotor stroboscope: Task 4</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noProof="0" dirty="0" smtClean="0"/>
              <a:t>4. Let the LEDs ﬂash a short time when the rotor is vertical</a:t>
            </a:r>
          </a:p>
          <a:p>
            <a:pPr>
              <a:spcBef>
                <a:spcPct val="0"/>
              </a:spcBef>
              <a:defRPr/>
            </a:pPr>
            <a:endParaRPr lang="en-US" b="0" noProof="0" dirty="0" smtClean="0"/>
          </a:p>
          <a:p>
            <a:pPr>
              <a:spcBef>
                <a:spcPct val="0"/>
              </a:spcBef>
              <a:defRPr/>
            </a:pPr>
            <a:r>
              <a:rPr lang="en-US" b="0" noProof="0" dirty="0" smtClean="0"/>
              <a:t>This is rather easy if you understood the electrical schematic from the lab instruction:</a:t>
            </a: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983" y="2940743"/>
            <a:ext cx="4159464" cy="1892397"/>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32" y="2668644"/>
            <a:ext cx="3888540" cy="3944692"/>
          </a:xfrm>
          <a:prstGeom prst="rect">
            <a:avLst/>
          </a:prstGeom>
        </p:spPr>
      </p:pic>
      <p:sp>
        <p:nvSpPr>
          <p:cNvPr id="8" name="Прямоугольник 7"/>
          <p:cNvSpPr/>
          <p:nvPr/>
        </p:nvSpPr>
        <p:spPr>
          <a:xfrm>
            <a:off x="2832447" y="5652891"/>
            <a:ext cx="1199726" cy="504070"/>
          </a:xfrm>
          <a:prstGeom prst="rect">
            <a:avLst/>
          </a:prstGeom>
          <a:noFill/>
          <a:ln w="571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Прямоугольник 8"/>
          <p:cNvSpPr/>
          <p:nvPr/>
        </p:nvSpPr>
        <p:spPr>
          <a:xfrm>
            <a:off x="6696542" y="3416692"/>
            <a:ext cx="1199726" cy="504070"/>
          </a:xfrm>
          <a:prstGeom prst="rect">
            <a:avLst/>
          </a:prstGeom>
          <a:noFill/>
          <a:ln w="571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86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4. Vertical stroboscope</a:t>
            </a:r>
            <a:endParaRPr lang="en-US" sz="3200" noProof="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noProof="0" dirty="0" smtClean="0"/>
              <a:t>So when the rotor will be vertical, it will mechanically block the IR-light falling on the phototransistor. </a:t>
            </a:r>
          </a:p>
          <a:p>
            <a:pPr>
              <a:spcBef>
                <a:spcPct val="0"/>
              </a:spcBef>
              <a:defRPr/>
            </a:pPr>
            <a:endParaRPr lang="en-US" noProof="0" dirty="0" smtClean="0">
              <a:solidFill>
                <a:srgbClr val="FF0000"/>
              </a:solidFill>
              <a:latin typeface="Arial" charset="0"/>
              <a:ea typeface="ＭＳ Ｐゴシック"/>
              <a:cs typeface="Arial" charset="0"/>
            </a:endParaRPr>
          </a:p>
          <a:p>
            <a:pPr>
              <a:spcBef>
                <a:spcPct val="0"/>
              </a:spcBef>
              <a:defRPr/>
            </a:pPr>
            <a:r>
              <a:rPr lang="en-US" noProof="0" dirty="0" smtClean="0">
                <a:solidFill>
                  <a:srgbClr val="FF0000"/>
                </a:solidFill>
                <a:latin typeface="Arial" charset="0"/>
                <a:ea typeface="ＭＳ Ｐゴシック"/>
                <a:cs typeface="Arial" charset="0"/>
              </a:rPr>
              <a:t>Find out, what voltage level will come on the pin PD2, and use this condition to control LEDs:</a:t>
            </a:r>
          </a:p>
          <a:p>
            <a:pPr>
              <a:spcBef>
                <a:spcPct val="0"/>
              </a:spcBef>
              <a:defRPr/>
            </a:pPr>
            <a:endParaRPr lang="en-US" noProof="0" dirty="0" smtClean="0">
              <a:solidFill>
                <a:srgbClr val="FF0000"/>
              </a:solidFill>
              <a:latin typeface="Arial" charset="0"/>
              <a:ea typeface="ＭＳ Ｐゴシック"/>
              <a:cs typeface="Arial" charset="0"/>
            </a:endParaRP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If(…) </a:t>
            </a:r>
          </a:p>
          <a:p>
            <a:pPr>
              <a:spcBef>
                <a:spcPct val="0"/>
              </a:spcBef>
              <a:defRPr/>
            </a:pP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led_on</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p>
          <a:p>
            <a:pPr>
              <a:spcBef>
                <a:spcPct val="0"/>
              </a:spcBef>
              <a:defRPr/>
            </a:pPr>
            <a:r>
              <a:rPr lang="en-US" noProof="0" dirty="0" smtClean="0">
                <a:solidFill>
                  <a:srgbClr val="FF0000"/>
                </a:solidFill>
                <a:latin typeface="Courier New" panose="02070309020205020404" pitchFamily="49" charset="0"/>
                <a:ea typeface="ＭＳ Ｐゴシック"/>
                <a:cs typeface="Courier New" panose="02070309020205020404" pitchFamily="49" charset="0"/>
              </a:rPr>
              <a:t>else</a:t>
            </a:r>
          </a:p>
          <a:p>
            <a:pPr>
              <a:spcBef>
                <a:spcPct val="0"/>
              </a:spcBef>
              <a:defRPr/>
            </a:pPr>
            <a:r>
              <a:rPr lang="en-US" noProof="0" dirty="0" err="1" smtClean="0">
                <a:solidFill>
                  <a:srgbClr val="FF0000"/>
                </a:solidFill>
                <a:latin typeface="Courier New" panose="02070309020205020404" pitchFamily="49" charset="0"/>
                <a:ea typeface="ＭＳ Ｐゴシック"/>
                <a:cs typeface="Courier New" panose="02070309020205020404" pitchFamily="49" charset="0"/>
              </a:rPr>
              <a:t>led_off</a:t>
            </a:r>
            <a:r>
              <a:rPr lang="en-US" noProof="0" dirty="0" smtClean="0">
                <a:solidFill>
                  <a:srgbClr val="FF0000"/>
                </a:solidFill>
                <a:latin typeface="Courier New" panose="02070309020205020404" pitchFamily="49" charset="0"/>
                <a:ea typeface="ＭＳ Ｐゴシック"/>
                <a:cs typeface="Courier New" panose="02070309020205020404" pitchFamily="49" charset="0"/>
              </a:rPr>
              <a:t>();</a:t>
            </a:r>
            <a:endParaRPr lang="en-US" noProof="0" dirty="0">
              <a:solidFill>
                <a:srgbClr val="FF0000"/>
              </a:solidFill>
              <a:latin typeface="Courier New" panose="02070309020205020404" pitchFamily="49" charset="0"/>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1830471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noProof="0" dirty="0" smtClean="0">
                <a:latin typeface="Arial" charset="0"/>
                <a:ea typeface="ＭＳ Ｐゴシック"/>
                <a:cs typeface="Arial" charset="0"/>
              </a:rPr>
              <a:t>Rotor stroboscope: Task 3</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noProof="0" dirty="0" smtClean="0"/>
              <a:t>3. Write a function to measure the rotation speed with the light barrier </a:t>
            </a:r>
          </a:p>
          <a:p>
            <a:pPr>
              <a:spcBef>
                <a:spcPct val="0"/>
              </a:spcBef>
              <a:defRPr/>
            </a:pPr>
            <a:endParaRPr lang="en-US" b="0" noProof="0" dirty="0" smtClean="0"/>
          </a:p>
          <a:p>
            <a:pPr>
              <a:spcBef>
                <a:spcPct val="0"/>
              </a:spcBef>
              <a:defRPr/>
            </a:pPr>
            <a:r>
              <a:rPr lang="en-US" b="0" noProof="0" dirty="0" smtClean="0"/>
              <a:t>For convenience, we will use the frequency with which light barrier is blocked.</a:t>
            </a:r>
          </a:p>
          <a:p>
            <a:pPr>
              <a:spcBef>
                <a:spcPct val="0"/>
              </a:spcBef>
              <a:defRPr/>
            </a:pPr>
            <a:endParaRPr lang="en-US" b="0" noProof="0" dirty="0" smtClean="0"/>
          </a:p>
          <a:p>
            <a:pPr>
              <a:spcBef>
                <a:spcPct val="0"/>
              </a:spcBef>
              <a:defRPr/>
            </a:pPr>
            <a:r>
              <a:rPr lang="en-US" b="0" noProof="0" dirty="0" smtClean="0"/>
              <a:t>Easy definition of frequency of some event is: (N events) / (Time period).</a:t>
            </a:r>
          </a:p>
          <a:p>
            <a:pPr>
              <a:spcBef>
                <a:spcPct val="0"/>
              </a:spcBef>
              <a:defRPr/>
            </a:pPr>
            <a:r>
              <a:rPr lang="en-US" b="0" noProof="0" dirty="0" smtClean="0"/>
              <a:t>Another solution is to find the period T, and use formula f = 1/T.</a:t>
            </a:r>
          </a:p>
          <a:p>
            <a:pPr>
              <a:spcBef>
                <a:spcPct val="0"/>
              </a:spcBef>
              <a:defRPr/>
            </a:pPr>
            <a:endParaRPr lang="en-US" b="0" noProof="0" dirty="0" smtClean="0"/>
          </a:p>
          <a:p>
            <a:pPr>
              <a:spcBef>
                <a:spcPct val="0"/>
              </a:spcBef>
              <a:defRPr/>
            </a:pPr>
            <a:r>
              <a:rPr lang="en-US" b="0" noProof="0" dirty="0" smtClean="0"/>
              <a:t>If you have some idea how to accomplish this task, you are welcome to use your solution. An example solution will be discussed in next slides.</a:t>
            </a: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567051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noProof="0" dirty="0" smtClean="0">
                <a:latin typeface="Arial" charset="0"/>
                <a:ea typeface="ＭＳ Ｐゴシック"/>
                <a:cs typeface="Arial" charset="0"/>
              </a:rPr>
              <a:t>3. Rotor frequency</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b="0" noProof="0" dirty="0" smtClean="0"/>
              <a:t>We will proceed with solution using period T.</a:t>
            </a:r>
          </a:p>
          <a:p>
            <a:pPr>
              <a:spcBef>
                <a:spcPct val="0"/>
              </a:spcBef>
              <a:defRPr/>
            </a:pPr>
            <a:endParaRPr lang="en-US" b="0" noProof="0" dirty="0" smtClean="0"/>
          </a:p>
          <a:p>
            <a:pPr>
              <a:spcBef>
                <a:spcPct val="0"/>
              </a:spcBef>
              <a:defRPr/>
            </a:pPr>
            <a:r>
              <a:rPr lang="en-US" b="0" noProof="0" dirty="0" smtClean="0"/>
              <a:t>It should be measured by </a:t>
            </a:r>
            <a:r>
              <a:rPr lang="en-US" noProof="0" dirty="0" smtClean="0">
                <a:solidFill>
                  <a:srgbClr val="FF0000"/>
                </a:solidFill>
              </a:rPr>
              <a:t>Timer/Counter0</a:t>
            </a:r>
            <a:r>
              <a:rPr lang="en-US" b="0" noProof="0" dirty="0" smtClean="0"/>
              <a:t> with </a:t>
            </a:r>
            <a:r>
              <a:rPr lang="en-US" noProof="0" dirty="0" err="1" smtClean="0">
                <a:solidFill>
                  <a:srgbClr val="FF0000"/>
                </a:solidFill>
              </a:rPr>
              <a:t>prescaler</a:t>
            </a:r>
            <a:r>
              <a:rPr lang="en-US" noProof="0" dirty="0" smtClean="0">
                <a:solidFill>
                  <a:srgbClr val="FF0000"/>
                </a:solidFill>
              </a:rPr>
              <a:t> of 1024 </a:t>
            </a:r>
            <a:r>
              <a:rPr lang="en-US" b="0" noProof="0" dirty="0" smtClean="0"/>
              <a:t>(reuse the code from microcontroller basics lab to set up T/C and </a:t>
            </a:r>
            <a:r>
              <a:rPr lang="en-US" b="0" noProof="0" dirty="0" err="1" smtClean="0"/>
              <a:t>prescaler</a:t>
            </a:r>
            <a:r>
              <a:rPr lang="en-US" b="0" noProof="0" dirty="0" smtClean="0"/>
              <a:t>)</a:t>
            </a:r>
          </a:p>
          <a:p>
            <a:pPr>
              <a:spcBef>
                <a:spcPct val="0"/>
              </a:spcBef>
              <a:defRPr/>
            </a:pPr>
            <a:endParaRPr lang="en-US" b="0" noProof="0" dirty="0" smtClean="0"/>
          </a:p>
          <a:p>
            <a:pPr>
              <a:spcBef>
                <a:spcPct val="0"/>
              </a:spcBef>
              <a:defRPr/>
            </a:pPr>
            <a:r>
              <a:rPr lang="en-US" b="0" noProof="0" dirty="0" smtClean="0"/>
              <a:t>To ensure exact measures, we will use </a:t>
            </a:r>
            <a:r>
              <a:rPr lang="en-US" noProof="0" dirty="0" smtClean="0">
                <a:solidFill>
                  <a:srgbClr val="FF0000"/>
                </a:solidFill>
              </a:rPr>
              <a:t>hardware interrupt INT0 </a:t>
            </a:r>
            <a:r>
              <a:rPr lang="en-US" b="0" noProof="0" dirty="0" smtClean="0"/>
              <a:t>coming </a:t>
            </a:r>
            <a:r>
              <a:rPr lang="en-US" noProof="0" dirty="0" smtClean="0">
                <a:solidFill>
                  <a:srgbClr val="FF0000"/>
                </a:solidFill>
              </a:rPr>
              <a:t>from light barrier </a:t>
            </a:r>
            <a:r>
              <a:rPr lang="en-US" b="0" noProof="0" dirty="0" smtClean="0"/>
              <a:t>to PD2 pin. (Here again, reuse the code from microcontroller basics lab to set up the interrupt).</a:t>
            </a:r>
          </a:p>
          <a:p>
            <a:pPr>
              <a:spcBef>
                <a:spcPct val="0"/>
              </a:spcBef>
              <a:defRPr/>
            </a:pPr>
            <a:endParaRPr lang="en-US" b="0" noProof="0" dirty="0" smtClean="0"/>
          </a:p>
          <a:p>
            <a:pPr>
              <a:spcBef>
                <a:spcPct val="0"/>
              </a:spcBef>
              <a:defRPr/>
            </a:pPr>
            <a:r>
              <a:rPr lang="en-US" b="0" noProof="0" dirty="0" smtClean="0"/>
              <a:t>As the measurements may vary, we will average 4 last measurements to get real time frequency. Therefore, you will need and array to remember 4 values: </a:t>
            </a:r>
            <a:r>
              <a:rPr lang="en-US" noProof="0" dirty="0" smtClean="0">
                <a:solidFill>
                  <a:srgbClr val="FF0000"/>
                </a:solidFill>
                <a:latin typeface="Courier New" panose="02070309020205020404" pitchFamily="49" charset="0"/>
                <a:cs typeface="Courier New" panose="02070309020205020404" pitchFamily="49" charset="0"/>
              </a:rPr>
              <a:t>uint16_t T[4];</a:t>
            </a:r>
          </a:p>
          <a:p>
            <a:pPr>
              <a:spcBef>
                <a:spcPct val="0"/>
              </a:spcBef>
              <a:defRPr/>
            </a:pPr>
            <a:endParaRPr lang="en-US"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3676445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3. Rotor frequency: calculation</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211678"/>
          </a:xfrm>
        </p:spPr>
        <p:txBody>
          <a:bodyPr>
            <a:normAutofit lnSpcReduction="10000"/>
          </a:bodyPr>
          <a:lstStyle/>
          <a:p>
            <a:pPr>
              <a:spcBef>
                <a:spcPct val="0"/>
              </a:spcBef>
              <a:defRPr/>
            </a:pPr>
            <a:r>
              <a:rPr lang="en-US" sz="2000" b="0" noProof="0" dirty="0" smtClean="0"/>
              <a:t>In the </a:t>
            </a:r>
            <a:r>
              <a:rPr lang="en-US" sz="2000" noProof="0" dirty="0" smtClean="0">
                <a:solidFill>
                  <a:srgbClr val="FF0000"/>
                </a:solidFill>
                <a:latin typeface="Courier New" panose="02070309020205020404" pitchFamily="49" charset="0"/>
                <a:cs typeface="Courier New" panose="02070309020205020404" pitchFamily="49" charset="0"/>
              </a:rPr>
              <a:t>ISR(INT0_vect)</a:t>
            </a:r>
            <a:r>
              <a:rPr lang="en-US" sz="2000" b="0" noProof="0" dirty="0" smtClean="0"/>
              <a:t> you should have following code:</a:t>
            </a:r>
          </a:p>
          <a:p>
            <a:pPr>
              <a:spcBef>
                <a:spcPct val="0"/>
              </a:spcBef>
              <a:defRPr/>
            </a:pPr>
            <a:endParaRPr lang="en-US" sz="2000" b="0" noProof="0" dirty="0" smtClean="0"/>
          </a:p>
          <a:p>
            <a:pPr>
              <a:spcBef>
                <a:spcPct val="0"/>
              </a:spcBef>
              <a:defRPr/>
            </a:pPr>
            <a:endParaRPr lang="en-US" sz="2000" b="0" noProof="0" dirty="0" smtClean="0"/>
          </a:p>
          <a:p>
            <a:pPr>
              <a:spcBef>
                <a:spcPct val="0"/>
              </a:spcBef>
              <a:defRPr/>
            </a:pPr>
            <a:endParaRPr lang="en-US" sz="2000" b="0" noProof="0" dirty="0" smtClean="0"/>
          </a:p>
          <a:p>
            <a:pPr>
              <a:spcBef>
                <a:spcPct val="0"/>
              </a:spcBef>
              <a:defRPr/>
            </a:pPr>
            <a:endParaRPr lang="en-US" sz="2000" b="0" noProof="0" dirty="0" smtClean="0"/>
          </a:p>
          <a:p>
            <a:pPr>
              <a:spcBef>
                <a:spcPct val="0"/>
              </a:spcBef>
              <a:defRPr/>
            </a:pPr>
            <a:endParaRPr lang="en-US" sz="2000" b="0" noProof="0" dirty="0" smtClean="0"/>
          </a:p>
          <a:p>
            <a:pPr>
              <a:spcBef>
                <a:spcPct val="0"/>
              </a:spcBef>
              <a:defRPr/>
            </a:pPr>
            <a:endParaRPr lang="en-US" sz="2000" b="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b="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b="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r>
              <a:rPr lang="en-US" sz="2000" b="0" noProof="0" dirty="0" smtClean="0">
                <a:solidFill>
                  <a:schemeClr val="tx1"/>
                </a:solidFill>
                <a:latin typeface="+mj-lt"/>
                <a:cs typeface="Courier New" panose="02070309020205020404" pitchFamily="49" charset="0"/>
              </a:rPr>
              <a:t>In the main loop, you can now get the period of the rotor as:</a:t>
            </a:r>
          </a:p>
          <a:p>
            <a:pPr>
              <a:spcBef>
                <a:spcPct val="0"/>
              </a:spcBef>
              <a:defRPr/>
            </a:pPr>
            <a:r>
              <a:rPr lang="en-US" sz="2000" noProof="0" dirty="0" smtClean="0">
                <a:solidFill>
                  <a:srgbClr val="FF0000"/>
                </a:solidFill>
                <a:latin typeface="Courier New" panose="02070309020205020404" pitchFamily="49" charset="0"/>
                <a:cs typeface="Courier New" panose="02070309020205020404" pitchFamily="49" charset="0"/>
              </a:rPr>
              <a:t>T=(T[0]+T[1]+T[2]+T[3])/4;</a:t>
            </a:r>
          </a:p>
          <a:p>
            <a:pPr>
              <a:spcBef>
                <a:spcPct val="0"/>
              </a:spcBef>
              <a:defRPr/>
            </a:pPr>
            <a:endParaRPr lang="en-US" sz="200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r>
              <a:rPr lang="en-US" sz="2000" noProof="0" dirty="0" smtClean="0">
                <a:solidFill>
                  <a:schemeClr val="tx1"/>
                </a:solidFill>
                <a:latin typeface="+mj-lt"/>
                <a:cs typeface="Courier New" panose="02070309020205020404" pitchFamily="49" charset="0"/>
              </a:rPr>
              <a:t>REMARK: </a:t>
            </a:r>
            <a:r>
              <a:rPr lang="en-US" sz="2000" noProof="0" dirty="0" smtClean="0">
                <a:solidFill>
                  <a:srgbClr val="FF0000"/>
                </a:solidFill>
                <a:latin typeface="Courier New" panose="02070309020205020404" pitchFamily="49" charset="0"/>
                <a:cs typeface="Courier New" panose="02070309020205020404" pitchFamily="49" charset="0"/>
              </a:rPr>
              <a:t>T, counter </a:t>
            </a:r>
            <a:r>
              <a:rPr lang="en-US" sz="2000" noProof="0" dirty="0" smtClean="0">
                <a:solidFill>
                  <a:schemeClr val="tx1"/>
                </a:solidFill>
                <a:latin typeface="+mj-lt"/>
                <a:cs typeface="Courier New" panose="02070309020205020404" pitchFamily="49" charset="0"/>
              </a:rPr>
              <a:t>and any variable you modify in the interrupt</a:t>
            </a:r>
            <a:r>
              <a:rPr lang="en-US" sz="2000" noProof="0" dirty="0" smtClean="0">
                <a:solidFill>
                  <a:srgbClr val="FF0000"/>
                </a:solidFill>
                <a:latin typeface="Courier New" panose="02070309020205020404" pitchFamily="49" charset="0"/>
                <a:cs typeface="Courier New" panose="02070309020205020404" pitchFamily="49" charset="0"/>
              </a:rPr>
              <a:t> </a:t>
            </a:r>
            <a:r>
              <a:rPr lang="en-US" sz="2000" noProof="0" dirty="0" smtClean="0">
                <a:solidFill>
                  <a:schemeClr val="tx1"/>
                </a:solidFill>
                <a:latin typeface="+mj-lt"/>
                <a:cs typeface="Courier New" panose="02070309020205020404" pitchFamily="49" charset="0"/>
              </a:rPr>
              <a:t>must be </a:t>
            </a:r>
            <a:r>
              <a:rPr lang="en-US" sz="2000" noProof="0" dirty="0" smtClean="0">
                <a:solidFill>
                  <a:srgbClr val="FF0000"/>
                </a:solidFill>
                <a:latin typeface="Courier New" panose="02070309020205020404" pitchFamily="49" charset="0"/>
                <a:cs typeface="Courier New" panose="02070309020205020404" pitchFamily="49" charset="0"/>
              </a:rPr>
              <a:t>volatile</a:t>
            </a:r>
          </a:p>
          <a:p>
            <a:pPr>
              <a:spcBef>
                <a:spcPct val="0"/>
              </a:spcBef>
              <a:defRPr/>
            </a:pPr>
            <a:endParaRPr lang="en-US" sz="200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r>
              <a:rPr lang="en-US" sz="2000" b="0" noProof="0" dirty="0" smtClean="0">
                <a:solidFill>
                  <a:schemeClr val="tx1"/>
                </a:solidFill>
                <a:latin typeface="+mj-lt"/>
                <a:cs typeface="Courier New" panose="02070309020205020404" pitchFamily="49" charset="0"/>
              </a:rPr>
              <a:t>If you would want to calculate the period in </a:t>
            </a:r>
            <a:r>
              <a:rPr lang="en-US" sz="2000" noProof="0" dirty="0" smtClean="0">
                <a:solidFill>
                  <a:srgbClr val="FF0000"/>
                </a:solidFill>
                <a:latin typeface="+mj-lt"/>
                <a:cs typeface="Courier New" panose="02070309020205020404" pitchFamily="49" charset="0"/>
              </a:rPr>
              <a:t>seconds</a:t>
            </a:r>
            <a:r>
              <a:rPr lang="en-US" sz="2000" b="0" noProof="0" dirty="0" smtClean="0">
                <a:solidFill>
                  <a:schemeClr val="tx1"/>
                </a:solidFill>
                <a:latin typeface="+mj-lt"/>
                <a:cs typeface="Courier New" panose="02070309020205020404" pitchFamily="49" charset="0"/>
              </a:rPr>
              <a:t>, remember: </a:t>
            </a:r>
            <a:r>
              <a:rPr lang="en-US" sz="2000" noProof="0" dirty="0" smtClean="0">
                <a:solidFill>
                  <a:srgbClr val="FF0000"/>
                </a:solidFill>
                <a:latin typeface="+mj-lt"/>
                <a:cs typeface="Courier New" panose="02070309020205020404" pitchFamily="49" charset="0"/>
              </a:rPr>
              <a:t>1 count </a:t>
            </a:r>
            <a:r>
              <a:rPr lang="en-US" sz="2000" b="0" noProof="0" dirty="0" smtClean="0">
                <a:solidFill>
                  <a:schemeClr val="tx1"/>
                </a:solidFill>
                <a:latin typeface="+mj-lt"/>
                <a:cs typeface="Courier New" panose="02070309020205020404" pitchFamily="49" charset="0"/>
              </a:rPr>
              <a:t>of T/C with </a:t>
            </a:r>
            <a:r>
              <a:rPr lang="en-US" sz="2000" b="0" noProof="0" dirty="0" err="1" smtClean="0">
                <a:solidFill>
                  <a:schemeClr val="tx1"/>
                </a:solidFill>
                <a:latin typeface="+mj-lt"/>
                <a:cs typeface="Courier New" panose="02070309020205020404" pitchFamily="49" charset="0"/>
              </a:rPr>
              <a:t>prescaler</a:t>
            </a:r>
            <a:r>
              <a:rPr lang="en-US" sz="2000" b="0" noProof="0" dirty="0" smtClean="0">
                <a:solidFill>
                  <a:schemeClr val="tx1"/>
                </a:solidFill>
                <a:latin typeface="+mj-lt"/>
                <a:cs typeface="Courier New" panose="02070309020205020404" pitchFamily="49" charset="0"/>
              </a:rPr>
              <a:t> of 1024 is </a:t>
            </a:r>
            <a:r>
              <a:rPr lang="en-US" sz="2000" noProof="0" dirty="0" smtClean="0">
                <a:solidFill>
                  <a:srgbClr val="FF0000"/>
                </a:solidFill>
                <a:latin typeface="+mj-lt"/>
                <a:cs typeface="Courier New" panose="02070309020205020404" pitchFamily="49" charset="0"/>
              </a:rPr>
              <a:t>(1024/8M) </a:t>
            </a:r>
            <a:r>
              <a:rPr lang="en-US" sz="2000" b="0" noProof="0" dirty="0" smtClean="0">
                <a:solidFill>
                  <a:schemeClr val="tx1"/>
                </a:solidFill>
                <a:latin typeface="+mj-lt"/>
                <a:cs typeface="Courier New" panose="02070309020205020404" pitchFamily="49" charset="0"/>
              </a:rPr>
              <a:t>seconds long. </a:t>
            </a:r>
            <a:endParaRPr lang="en-US" sz="2000" b="0" noProof="0" dirty="0" smtClean="0">
              <a:solidFill>
                <a:schemeClr val="tx1"/>
              </a:solidFill>
              <a:cs typeface="Courier New" panose="02070309020205020404" pitchFamily="49" charset="0"/>
            </a:endParaRPr>
          </a:p>
          <a:p>
            <a:pPr>
              <a:spcBef>
                <a:spcPct val="0"/>
              </a:spcBef>
              <a:defRPr/>
            </a:pPr>
            <a:endParaRPr lang="en-US" sz="2000" b="0" noProof="0" dirty="0" smtClean="0">
              <a:solidFill>
                <a:schemeClr val="tx1"/>
              </a:solidFill>
              <a:cs typeface="Courier New" panose="02070309020205020404" pitchFamily="49" charset="0"/>
            </a:endParaRPr>
          </a:p>
          <a:p>
            <a:pPr>
              <a:spcBef>
                <a:spcPct val="0"/>
              </a:spcBef>
              <a:defRPr/>
            </a:pPr>
            <a:endParaRPr lang="en-US" sz="2000" b="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b="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noProof="0" dirty="0" smtClean="0">
              <a:solidFill>
                <a:srgbClr val="FF0000"/>
              </a:solidFill>
              <a:latin typeface="Courier New" panose="02070309020205020404" pitchFamily="49" charset="0"/>
              <a:cs typeface="Courier New" panose="02070309020205020404" pitchFamily="49" charset="0"/>
            </a:endParaRPr>
          </a:p>
          <a:p>
            <a:pPr>
              <a:spcBef>
                <a:spcPct val="0"/>
              </a:spcBef>
              <a:defRPr/>
            </a:pPr>
            <a:endParaRPr lang="en-US" sz="2000"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8" y="1555950"/>
            <a:ext cx="4543424" cy="2247285"/>
          </a:xfrm>
          <a:prstGeom prst="rect">
            <a:avLst/>
          </a:prstGeom>
        </p:spPr>
      </p:pic>
    </p:spTree>
    <p:extLst>
      <p:ext uri="{BB962C8B-B14F-4D97-AF65-F5344CB8AC3E}">
        <p14:creationId xmlns:p14="http://schemas.microsoft.com/office/powerpoint/2010/main" val="121548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Rotor stroboscope: Task 5</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noProof="0" dirty="0" smtClean="0"/>
              <a:t>5. Then let the LEDs ﬂash a short time when the rotor is horizontal</a:t>
            </a:r>
          </a:p>
          <a:p>
            <a:pPr>
              <a:spcBef>
                <a:spcPct val="0"/>
              </a:spcBef>
              <a:defRPr/>
            </a:pPr>
            <a:endParaRPr lang="en-US" b="0" noProof="0" dirty="0" smtClean="0"/>
          </a:p>
          <a:p>
            <a:pPr>
              <a:spcBef>
                <a:spcPct val="0"/>
              </a:spcBef>
              <a:defRPr/>
            </a:pPr>
            <a:r>
              <a:rPr lang="en-US" b="0" noProof="0" dirty="0" smtClean="0"/>
              <a:t>Now, we need to be able to switch the LEDs on shortly when the blade is horizontal. But: there is no sensor to tell us directly that the blade is horizontal now. </a:t>
            </a:r>
          </a:p>
          <a:p>
            <a:pPr>
              <a:spcBef>
                <a:spcPct val="0"/>
              </a:spcBef>
              <a:defRPr/>
            </a:pPr>
            <a:endParaRPr lang="en-US" b="0" noProof="0" dirty="0" smtClean="0"/>
          </a:p>
          <a:p>
            <a:pPr>
              <a:spcBef>
                <a:spcPct val="0"/>
              </a:spcBef>
              <a:defRPr/>
            </a:pPr>
            <a:r>
              <a:rPr lang="en-US" b="0" noProof="0" dirty="0" smtClean="0"/>
              <a:t>We will use period T calculated in task 3, and light LEDs half a period after the light barrier was triggered.</a:t>
            </a:r>
          </a:p>
          <a:p>
            <a:pPr>
              <a:spcBef>
                <a:spcPct val="0"/>
              </a:spcBef>
              <a:defRPr/>
            </a:pPr>
            <a:endParaRPr lang="en-US" b="0" noProof="0" dirty="0" smtClean="0"/>
          </a:p>
          <a:p>
            <a:pPr>
              <a:spcBef>
                <a:spcPct val="0"/>
              </a:spcBef>
              <a:defRPr/>
            </a:pPr>
            <a:r>
              <a:rPr lang="en-US" b="0" noProof="0" dirty="0" smtClean="0"/>
              <a:t>We will use:</a:t>
            </a:r>
          </a:p>
          <a:p>
            <a:pPr>
              <a:spcBef>
                <a:spcPct val="0"/>
              </a:spcBef>
              <a:defRPr/>
            </a:pPr>
            <a:r>
              <a:rPr lang="en-US" noProof="0" dirty="0" smtClean="0">
                <a:solidFill>
                  <a:srgbClr val="FF0000"/>
                </a:solidFill>
              </a:rPr>
              <a:t>Timer/Counter1</a:t>
            </a:r>
            <a:r>
              <a:rPr lang="en-US" b="0" noProof="0" dirty="0" smtClean="0"/>
              <a:t> with </a:t>
            </a:r>
            <a:r>
              <a:rPr lang="en-US" b="0" noProof="0" dirty="0" err="1" smtClean="0"/>
              <a:t>prescaler</a:t>
            </a:r>
            <a:r>
              <a:rPr lang="en-US" b="0" noProof="0" dirty="0" smtClean="0"/>
              <a:t> of </a:t>
            </a:r>
            <a:r>
              <a:rPr lang="en-US" noProof="0" dirty="0" smtClean="0">
                <a:solidFill>
                  <a:srgbClr val="FF0000"/>
                </a:solidFill>
              </a:rPr>
              <a:t>64</a:t>
            </a:r>
            <a:r>
              <a:rPr lang="en-US" b="0" noProof="0" dirty="0" smtClean="0"/>
              <a:t>,</a:t>
            </a:r>
          </a:p>
          <a:p>
            <a:pPr>
              <a:spcBef>
                <a:spcPct val="0"/>
              </a:spcBef>
              <a:defRPr/>
            </a:pPr>
            <a:r>
              <a:rPr lang="en-US" b="0" noProof="0" dirty="0" smtClean="0"/>
              <a:t>Compare interrupt(</a:t>
            </a:r>
            <a:r>
              <a:rPr lang="en-US" noProof="0" dirty="0" smtClean="0">
                <a:solidFill>
                  <a:srgbClr val="FF0000"/>
                </a:solidFill>
              </a:rPr>
              <a:t>TIMER1_COMPA_vect</a:t>
            </a:r>
            <a:r>
              <a:rPr lang="en-US" b="0" noProof="0" dirty="0" smtClean="0"/>
              <a:t>, In the example we will use </a:t>
            </a:r>
            <a:r>
              <a:rPr lang="en-US" noProof="0" dirty="0" smtClean="0">
                <a:solidFill>
                  <a:srgbClr val="FF0000"/>
                </a:solidFill>
              </a:rPr>
              <a:t>OCR1A </a:t>
            </a:r>
            <a:r>
              <a:rPr lang="en-US" b="0" noProof="0" dirty="0" smtClean="0">
                <a:solidFill>
                  <a:schemeClr val="tx1"/>
                </a:solidFill>
              </a:rPr>
              <a:t>register</a:t>
            </a:r>
            <a:r>
              <a:rPr lang="en-US" b="0" noProof="0" dirty="0" smtClean="0"/>
              <a:t>).</a:t>
            </a:r>
          </a:p>
          <a:p>
            <a:pPr>
              <a:spcBef>
                <a:spcPct val="0"/>
              </a:spcBef>
              <a:defRPr/>
            </a:pPr>
            <a:endParaRPr lang="en-US" b="0" noProof="0" dirty="0" smtClean="0"/>
          </a:p>
          <a:p>
            <a:pPr>
              <a:spcBef>
                <a:spcPct val="0"/>
              </a:spcBef>
              <a:defRPr/>
            </a:pPr>
            <a:r>
              <a:rPr lang="en-US" b="0" noProof="0" dirty="0" smtClean="0"/>
              <a:t>Please take care of </a:t>
            </a:r>
            <a:r>
              <a:rPr lang="en-US" b="0" noProof="0" dirty="0" err="1" smtClean="0"/>
              <a:t>initialisation</a:t>
            </a:r>
            <a:r>
              <a:rPr lang="en-US" b="0" noProof="0" dirty="0" smtClean="0"/>
              <a:t> of both interrupt and T/C with </a:t>
            </a:r>
            <a:r>
              <a:rPr lang="en-US" b="0" noProof="0" dirty="0" err="1" smtClean="0"/>
              <a:t>prescaler</a:t>
            </a:r>
            <a:r>
              <a:rPr lang="en-US" b="0" noProof="0" dirty="0" smtClean="0"/>
              <a:t>.</a:t>
            </a:r>
          </a:p>
          <a:p>
            <a:pPr>
              <a:spcBef>
                <a:spcPct val="0"/>
              </a:spcBef>
              <a:defRPr/>
            </a:pPr>
            <a:endParaRPr lang="en-US"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666937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5. Horizontal strobe</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b="0" noProof="0" dirty="0" smtClean="0"/>
              <a:t>To set up compare interrupts, check </a:t>
            </a:r>
            <a:r>
              <a:rPr lang="en-US" noProof="0" dirty="0" smtClean="0">
                <a:solidFill>
                  <a:srgbClr val="FF0000"/>
                </a:solidFill>
              </a:rPr>
              <a:t>TIMSK</a:t>
            </a:r>
            <a:r>
              <a:rPr lang="en-US" b="0" noProof="0" dirty="0" smtClean="0"/>
              <a:t>, </a:t>
            </a:r>
            <a:r>
              <a:rPr lang="en-US" noProof="0" dirty="0" smtClean="0">
                <a:solidFill>
                  <a:srgbClr val="FF0000"/>
                </a:solidFill>
              </a:rPr>
              <a:t>TCCR1A</a:t>
            </a:r>
            <a:r>
              <a:rPr lang="en-US" b="0" noProof="0" dirty="0" smtClean="0"/>
              <a:t> and </a:t>
            </a:r>
            <a:r>
              <a:rPr lang="en-US" noProof="0" dirty="0" smtClean="0">
                <a:solidFill>
                  <a:srgbClr val="FF0000"/>
                </a:solidFill>
              </a:rPr>
              <a:t>TCCR1B</a:t>
            </a:r>
            <a:r>
              <a:rPr lang="en-US" b="0" dirty="0" smtClean="0"/>
              <a:t>, look for compare interrupts. </a:t>
            </a:r>
            <a:endParaRPr lang="en-US" b="0" noProof="0" dirty="0" smtClean="0"/>
          </a:p>
          <a:p>
            <a:pPr>
              <a:spcBef>
                <a:spcPct val="0"/>
              </a:spcBef>
              <a:defRPr/>
            </a:pPr>
            <a:endParaRPr lang="en-US" noProof="0" dirty="0" smtClean="0"/>
          </a:p>
          <a:p>
            <a:pPr>
              <a:spcBef>
                <a:spcPct val="0"/>
              </a:spcBef>
              <a:defRPr/>
            </a:pPr>
            <a:r>
              <a:rPr lang="en-US" noProof="0" dirty="0" smtClean="0"/>
              <a:t>How the code will work: </a:t>
            </a:r>
          </a:p>
          <a:p>
            <a:pPr>
              <a:spcBef>
                <a:spcPct val="0"/>
              </a:spcBef>
              <a:defRPr/>
            </a:pPr>
            <a:endParaRPr lang="en-US" noProof="0" dirty="0" smtClean="0"/>
          </a:p>
          <a:p>
            <a:pPr>
              <a:spcBef>
                <a:spcPct val="0"/>
              </a:spcBef>
              <a:defRPr/>
            </a:pPr>
            <a:r>
              <a:rPr lang="en-US" b="0" noProof="0" dirty="0" smtClean="0"/>
              <a:t>First, every time you are in vertical position, timer is set to wait for </a:t>
            </a:r>
            <a:r>
              <a:rPr lang="en-US" noProof="0" dirty="0" smtClean="0">
                <a:solidFill>
                  <a:srgbClr val="FF0000"/>
                </a:solidFill>
              </a:rPr>
              <a:t>half a period</a:t>
            </a:r>
            <a:r>
              <a:rPr lang="en-US" b="0" noProof="0" dirty="0" smtClean="0"/>
              <a:t>. </a:t>
            </a:r>
          </a:p>
          <a:p>
            <a:pPr>
              <a:spcBef>
                <a:spcPct val="0"/>
              </a:spcBef>
              <a:defRPr/>
            </a:pPr>
            <a:endParaRPr lang="en-US" b="0" noProof="0" dirty="0" smtClean="0"/>
          </a:p>
          <a:p>
            <a:pPr>
              <a:spcBef>
                <a:spcPct val="0"/>
              </a:spcBef>
              <a:defRPr/>
            </a:pPr>
            <a:r>
              <a:rPr lang="en-US" b="0" noProof="0" dirty="0" smtClean="0"/>
              <a:t>After this time the </a:t>
            </a:r>
            <a:r>
              <a:rPr lang="en-US" noProof="0" dirty="0" smtClean="0">
                <a:solidFill>
                  <a:srgbClr val="FF0000"/>
                </a:solidFill>
              </a:rPr>
              <a:t>LEDs are switched on</a:t>
            </a:r>
            <a:r>
              <a:rPr lang="en-US" b="0" noProof="0" dirty="0" smtClean="0"/>
              <a:t>, timer is set for about 3% of the period.</a:t>
            </a:r>
          </a:p>
          <a:p>
            <a:pPr>
              <a:spcBef>
                <a:spcPct val="0"/>
              </a:spcBef>
              <a:defRPr/>
            </a:pPr>
            <a:endParaRPr lang="en-US" b="0" noProof="0" dirty="0" smtClean="0"/>
          </a:p>
          <a:p>
            <a:pPr>
              <a:spcBef>
                <a:spcPct val="0"/>
              </a:spcBef>
              <a:defRPr/>
            </a:pPr>
            <a:r>
              <a:rPr lang="en-US" b="0" noProof="0" dirty="0" smtClean="0"/>
              <a:t>After this small delay </a:t>
            </a:r>
            <a:r>
              <a:rPr lang="en-US" noProof="0" dirty="0" smtClean="0">
                <a:solidFill>
                  <a:srgbClr val="FF0000"/>
                </a:solidFill>
              </a:rPr>
              <a:t>LEDs are switched off</a:t>
            </a:r>
            <a:r>
              <a:rPr lang="en-US" b="0" noProof="0" dirty="0" smtClean="0"/>
              <a:t>.</a:t>
            </a:r>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2167045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5. Horizontal strobe: code hints</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noProof="0" dirty="0" smtClean="0"/>
              <a:t>The hints on the 2 previous pages amount to following code:</a:t>
            </a:r>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72" y="1536904"/>
            <a:ext cx="6192860" cy="2389441"/>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72" y="3944278"/>
            <a:ext cx="3580246" cy="2732294"/>
          </a:xfrm>
          <a:prstGeom prst="rect">
            <a:avLst/>
          </a:prstGeom>
        </p:spPr>
      </p:pic>
    </p:spTree>
    <p:extLst>
      <p:ext uri="{BB962C8B-B14F-4D97-AF65-F5344CB8AC3E}">
        <p14:creationId xmlns:p14="http://schemas.microsoft.com/office/powerpoint/2010/main" val="1697185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252141"/>
            <a:ext cx="9072562" cy="516034"/>
          </a:xfrm>
        </p:spPr>
        <p:txBody>
          <a:bodyPr/>
          <a:lstStyle/>
          <a:p>
            <a:pPr>
              <a:defRPr/>
            </a:pPr>
            <a:r>
              <a:rPr lang="en-US" sz="3200" noProof="0" dirty="0" smtClean="0">
                <a:latin typeface="Arial" charset="0"/>
                <a:ea typeface="ＭＳ Ｐゴシック"/>
                <a:cs typeface="Arial" charset="0"/>
              </a:rPr>
              <a:t>Extra task: control the phase of the strobe</a:t>
            </a:r>
            <a:endParaRPr lang="en-US" sz="3200" noProof="0" dirty="0">
              <a:solidFill>
                <a:srgbClr val="FF0000"/>
              </a:solidFill>
              <a:latin typeface="Arial" charset="0"/>
              <a:ea typeface="ＭＳ Ｐゴシック"/>
              <a:cs typeface="Arial" charset="0"/>
            </a:endParaRPr>
          </a:p>
        </p:txBody>
      </p:sp>
      <p:sp>
        <p:nvSpPr>
          <p:cNvPr id="3" name="Untertitel 2"/>
          <p:cNvSpPr>
            <a:spLocks noGrp="1"/>
          </p:cNvSpPr>
          <p:nvPr>
            <p:ph type="subTitle" idx="1"/>
          </p:nvPr>
        </p:nvSpPr>
        <p:spPr>
          <a:xfrm>
            <a:off x="496888" y="1089303"/>
            <a:ext cx="9072562" cy="5139668"/>
          </a:xfrm>
        </p:spPr>
        <p:txBody>
          <a:bodyPr>
            <a:normAutofit/>
          </a:bodyPr>
          <a:lstStyle/>
          <a:p>
            <a:pPr>
              <a:spcBef>
                <a:spcPct val="0"/>
              </a:spcBef>
              <a:defRPr/>
            </a:pPr>
            <a:r>
              <a:rPr lang="en-US" b="0" noProof="0" dirty="0" smtClean="0"/>
              <a:t>To be able to control the </a:t>
            </a:r>
            <a:r>
              <a:rPr lang="en-US" noProof="0" dirty="0" smtClean="0">
                <a:solidFill>
                  <a:srgbClr val="FF0000"/>
                </a:solidFill>
              </a:rPr>
              <a:t>phase (angle) </a:t>
            </a:r>
            <a:r>
              <a:rPr lang="en-US" b="0" noProof="0" dirty="0" smtClean="0"/>
              <a:t>of the stroboscope, you need simple modification to the code from task 5:</a:t>
            </a:r>
          </a:p>
          <a:p>
            <a:pPr>
              <a:spcBef>
                <a:spcPct val="0"/>
              </a:spcBef>
              <a:defRPr/>
            </a:pPr>
            <a:endParaRPr lang="en-US" b="0" noProof="0" dirty="0" smtClean="0"/>
          </a:p>
          <a:p>
            <a:pPr>
              <a:spcBef>
                <a:spcPct val="0"/>
              </a:spcBef>
              <a:defRPr/>
            </a:pPr>
            <a:r>
              <a:rPr lang="en-US" b="0" noProof="0" dirty="0" smtClean="0"/>
              <a:t>in the hardware interrupt you should wait </a:t>
            </a:r>
            <a:r>
              <a:rPr lang="en-US" u="sng" noProof="0" dirty="0" smtClean="0">
                <a:solidFill>
                  <a:srgbClr val="FF0000"/>
                </a:solidFill>
              </a:rPr>
              <a:t>not</a:t>
            </a:r>
            <a:r>
              <a:rPr lang="en-US" noProof="0" dirty="0" smtClean="0">
                <a:solidFill>
                  <a:srgbClr val="FF0000"/>
                </a:solidFill>
              </a:rPr>
              <a:t> half a period</a:t>
            </a:r>
            <a:r>
              <a:rPr lang="en-US" b="0" noProof="0" dirty="0" smtClean="0"/>
              <a:t>, but some time which you calculate from the desired angle. </a:t>
            </a:r>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a:p>
            <a:pPr>
              <a:spcBef>
                <a:spcPct val="0"/>
              </a:spcBef>
              <a:defRPr/>
            </a:pPr>
            <a:endParaRPr lang="en-US" b="0" noProof="0" dirty="0" smtClean="0"/>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64" y="3094795"/>
            <a:ext cx="5454267" cy="2990155"/>
          </a:xfrm>
          <a:prstGeom prst="rect">
            <a:avLst/>
          </a:prstGeom>
        </p:spPr>
      </p:pic>
      <p:sp>
        <p:nvSpPr>
          <p:cNvPr id="7" name="Стрелка вправо 6"/>
          <p:cNvSpPr/>
          <p:nvPr/>
        </p:nvSpPr>
        <p:spPr>
          <a:xfrm rot="11365987">
            <a:off x="3405131" y="5414735"/>
            <a:ext cx="2532726" cy="4658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414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Temperature control: Two point controller</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
        <p:nvSpPr>
          <p:cNvPr id="6" name="Untertitel 2"/>
          <p:cNvSpPr>
            <a:spLocks noGrp="1"/>
          </p:cNvSpPr>
          <p:nvPr>
            <p:ph type="subTitle" idx="1"/>
          </p:nvPr>
        </p:nvSpPr>
        <p:spPr>
          <a:xfrm>
            <a:off x="419101" y="2916511"/>
            <a:ext cx="9072562" cy="4081189"/>
          </a:xfrm>
        </p:spPr>
        <p:txBody>
          <a:bodyPr>
            <a:normAutofit/>
          </a:bodyPr>
          <a:lstStyle/>
          <a:p>
            <a:pPr marL="457200" indent="-457200">
              <a:spcBef>
                <a:spcPct val="0"/>
              </a:spcBef>
              <a:buAutoNum type="arabicPeriod"/>
              <a:defRPr/>
            </a:pPr>
            <a:r>
              <a:rPr lang="en-US" b="0" dirty="0" smtClean="0">
                <a:latin typeface="Arial" charset="0"/>
                <a:ea typeface="ＭＳ Ｐゴシック"/>
                <a:cs typeface="Arial" charset="0"/>
              </a:rPr>
              <a:t>Two point controller: </a:t>
            </a:r>
          </a:p>
          <a:p>
            <a:pPr>
              <a:spcBef>
                <a:spcPct val="0"/>
              </a:spcBef>
              <a:defRPr/>
            </a:pPr>
            <a:r>
              <a:rPr lang="en-US" b="0" dirty="0" smtClean="0">
                <a:latin typeface="Arial" charset="0"/>
                <a:ea typeface="ＭＳ Ｐゴシック"/>
                <a:cs typeface="Arial" charset="0"/>
              </a:rPr>
              <a:t>you should create a controller that does following: if temperature reaches </a:t>
            </a:r>
            <a:r>
              <a:rPr lang="en-US" dirty="0" smtClean="0">
                <a:solidFill>
                  <a:srgbClr val="FF0000"/>
                </a:solidFill>
                <a:latin typeface="Arial" charset="0"/>
                <a:ea typeface="ＭＳ Ｐゴシック"/>
                <a:cs typeface="Arial" charset="0"/>
              </a:rPr>
              <a:t>56C</a:t>
            </a:r>
            <a:r>
              <a:rPr lang="en-US" b="0" dirty="0" smtClean="0">
                <a:latin typeface="Arial" charset="0"/>
                <a:ea typeface="ＭＳ Ｐゴシック"/>
                <a:cs typeface="Arial" charset="0"/>
              </a:rPr>
              <a:t>, it </a:t>
            </a:r>
            <a:r>
              <a:rPr lang="en-US" dirty="0" smtClean="0">
                <a:solidFill>
                  <a:srgbClr val="FF0000"/>
                </a:solidFill>
                <a:latin typeface="Arial" charset="0"/>
                <a:ea typeface="ＭＳ Ｐゴシック"/>
                <a:cs typeface="Arial" charset="0"/>
              </a:rPr>
              <a:t>switches the fan on</a:t>
            </a:r>
            <a:r>
              <a:rPr lang="en-US" b="0" dirty="0" smtClean="0">
                <a:latin typeface="Arial" charset="0"/>
                <a:ea typeface="ＭＳ Ｐゴシック"/>
                <a:cs typeface="Arial" charset="0"/>
              </a:rPr>
              <a:t>. If temperature falls below </a:t>
            </a:r>
            <a:r>
              <a:rPr lang="en-US" dirty="0" smtClean="0">
                <a:solidFill>
                  <a:srgbClr val="0088C2"/>
                </a:solidFill>
                <a:latin typeface="Arial" charset="0"/>
                <a:ea typeface="ＭＳ Ｐゴシック"/>
                <a:cs typeface="Arial" charset="0"/>
              </a:rPr>
              <a:t>54C</a:t>
            </a:r>
            <a:r>
              <a:rPr lang="en-US" b="0" dirty="0" smtClean="0">
                <a:latin typeface="Arial" charset="0"/>
                <a:ea typeface="ＭＳ Ｐゴシック"/>
                <a:cs typeface="Arial" charset="0"/>
              </a:rPr>
              <a:t>, the fan is </a:t>
            </a:r>
            <a:r>
              <a:rPr lang="en-US" dirty="0" smtClean="0">
                <a:solidFill>
                  <a:srgbClr val="0088C2"/>
                </a:solidFill>
                <a:latin typeface="Arial" charset="0"/>
                <a:ea typeface="ＭＳ Ｐゴシック"/>
                <a:cs typeface="Arial" charset="0"/>
              </a:rPr>
              <a:t>switched off</a:t>
            </a:r>
            <a:r>
              <a:rPr lang="en-US" b="0" dirty="0" smtClean="0">
                <a:latin typeface="Arial" charset="0"/>
                <a:ea typeface="ＭＳ Ｐゴシック"/>
                <a:cs typeface="Arial" charset="0"/>
              </a:rPr>
              <a:t>. 56C and 54C are two measurements points giving the controller its name.</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13" y="813191"/>
            <a:ext cx="6584739" cy="1839601"/>
          </a:xfrm>
          <a:prstGeom prst="rect">
            <a:avLst/>
          </a:prstGeom>
        </p:spPr>
      </p:pic>
    </p:spTree>
    <p:extLst>
      <p:ext uri="{BB962C8B-B14F-4D97-AF65-F5344CB8AC3E}">
        <p14:creationId xmlns:p14="http://schemas.microsoft.com/office/powerpoint/2010/main" val="3230102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Temperature Control: Incubator</a:t>
            </a:r>
          </a:p>
          <a:p>
            <a:pPr>
              <a:spcBef>
                <a:spcPct val="0"/>
              </a:spcBef>
              <a:defRPr/>
            </a:pPr>
            <a:endParaRPr lang="en-US" noProof="0" dirty="0" smtClean="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1907148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Incubator: the task</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67" y="999451"/>
            <a:ext cx="9525490" cy="1390721"/>
          </a:xfrm>
          <a:prstGeom prst="rect">
            <a:avLst/>
          </a:prstGeom>
        </p:spPr>
      </p:pic>
      <p:sp>
        <p:nvSpPr>
          <p:cNvPr id="7" name="Untertitel 2"/>
          <p:cNvSpPr>
            <a:spLocks noGrp="1"/>
          </p:cNvSpPr>
          <p:nvPr>
            <p:ph type="subTitle" idx="1"/>
          </p:nvPr>
        </p:nvSpPr>
        <p:spPr>
          <a:xfrm>
            <a:off x="419101" y="2916511"/>
            <a:ext cx="9072562" cy="4081189"/>
          </a:xfrm>
        </p:spPr>
        <p:txBody>
          <a:bodyPr>
            <a:normAutofit/>
          </a:bodyPr>
          <a:lstStyle/>
          <a:p>
            <a:pPr>
              <a:spcBef>
                <a:spcPct val="0"/>
              </a:spcBef>
              <a:defRPr/>
            </a:pPr>
            <a:r>
              <a:rPr lang="en-US" b="0" dirty="0" smtClean="0">
                <a:latin typeface="Arial" charset="0"/>
                <a:ea typeface="ＭＳ Ｐゴシック"/>
                <a:cs typeface="Arial" charset="0"/>
              </a:rPr>
              <a:t>The task is rather generic. </a:t>
            </a:r>
          </a:p>
          <a:p>
            <a:pPr>
              <a:spcBef>
                <a:spcPct val="0"/>
              </a:spcBef>
              <a:defRPr/>
            </a:pPr>
            <a:r>
              <a:rPr lang="en-US" b="0" dirty="0" smtClean="0">
                <a:latin typeface="Arial" charset="0"/>
                <a:ea typeface="ＭＳ Ｐゴシック"/>
                <a:cs typeface="Arial" charset="0"/>
              </a:rPr>
              <a:t>To be more precise, to pass this lab you need:</a:t>
            </a:r>
          </a:p>
          <a:p>
            <a:pPr>
              <a:spcBef>
                <a:spcPct val="0"/>
              </a:spcBef>
              <a:defRPr/>
            </a:pPr>
            <a:endParaRPr lang="en-US" b="0" dirty="0" smtClean="0">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latin typeface="Arial" charset="0"/>
                <a:ea typeface="ＭＳ Ｐゴシック"/>
                <a:cs typeface="Arial" charset="0"/>
              </a:rPr>
              <a:t>Demonstrate </a:t>
            </a:r>
            <a:r>
              <a:rPr lang="en-US" dirty="0" smtClean="0">
                <a:solidFill>
                  <a:srgbClr val="FF0000"/>
                </a:solidFill>
                <a:latin typeface="Arial" charset="0"/>
                <a:ea typeface="ＭＳ Ｐゴシック"/>
                <a:cs typeface="Arial" charset="0"/>
              </a:rPr>
              <a:t>reading sensor</a:t>
            </a:r>
            <a:r>
              <a:rPr lang="en-US" b="0" dirty="0" smtClean="0">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controlling fan </a:t>
            </a:r>
            <a:r>
              <a:rPr lang="en-US" b="0" dirty="0" smtClean="0">
                <a:latin typeface="Arial" charset="0"/>
                <a:ea typeface="ＭＳ Ｐゴシック"/>
                <a:cs typeface="Arial" charset="0"/>
              </a:rPr>
              <a:t>and </a:t>
            </a:r>
            <a:r>
              <a:rPr lang="en-US" dirty="0" smtClean="0">
                <a:solidFill>
                  <a:srgbClr val="FF0000"/>
                </a:solidFill>
                <a:latin typeface="Arial" charset="0"/>
                <a:ea typeface="ＭＳ Ｐゴシック"/>
                <a:cs typeface="Arial" charset="0"/>
              </a:rPr>
              <a:t>both</a:t>
            </a:r>
            <a:r>
              <a:rPr lang="en-US" b="0" dirty="0" smtClean="0">
                <a:latin typeface="Arial" charset="0"/>
                <a:ea typeface="ＭＳ Ｐゴシック"/>
                <a:cs typeface="Arial" charset="0"/>
              </a:rPr>
              <a:t> doors via </a:t>
            </a:r>
            <a:r>
              <a:rPr lang="en-US" dirty="0" smtClean="0">
                <a:solidFill>
                  <a:srgbClr val="FF0000"/>
                </a:solidFill>
                <a:latin typeface="Arial" charset="0"/>
                <a:ea typeface="ＭＳ Ｐゴシック"/>
                <a:cs typeface="Arial" charset="0"/>
              </a:rPr>
              <a:t>servo motors</a:t>
            </a:r>
          </a:p>
          <a:p>
            <a:pPr>
              <a:spcBef>
                <a:spcPct val="0"/>
              </a:spcBef>
              <a:defRPr/>
            </a:pPr>
            <a:endParaRPr lang="en-US" b="0" dirty="0" smtClean="0">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latin typeface="Arial" charset="0"/>
                <a:ea typeface="ＭＳ Ｐゴシック"/>
                <a:cs typeface="Arial" charset="0"/>
              </a:rPr>
              <a:t>given a temperature value, you should be able to keep temperature within 2 C of this value for 5 minutes.</a:t>
            </a:r>
          </a:p>
          <a:p>
            <a:pPr>
              <a:spcBef>
                <a:spcPct val="0"/>
              </a:spcBef>
              <a:defRPr/>
            </a:pPr>
            <a:r>
              <a:rPr lang="en-US" b="0" dirty="0" smtClean="0">
                <a:latin typeface="Arial" charset="0"/>
                <a:ea typeface="ＭＳ Ｐゴシック"/>
                <a:cs typeface="Arial" charset="0"/>
              </a:rPr>
              <a:t>	</a:t>
            </a:r>
            <a:r>
              <a:rPr lang="en-US" b="0" i="1" dirty="0" smtClean="0">
                <a:solidFill>
                  <a:srgbClr val="00B050"/>
                </a:solidFill>
                <a:latin typeface="Arial" charset="0"/>
                <a:ea typeface="ＭＳ Ｐゴシック"/>
                <a:cs typeface="Arial" charset="0"/>
              </a:rPr>
              <a:t>(remark: the code for this challenge is not properly tested. If you will 	have problem due to our code, but your control works, you pass)</a:t>
            </a:r>
          </a:p>
          <a:p>
            <a:pPr>
              <a:spcBef>
                <a:spcPct val="0"/>
              </a:spcBef>
              <a:defRPr/>
            </a:pPr>
            <a:endParaRPr lang="en-US" b="0" dirty="0">
              <a:latin typeface="Arial" charset="0"/>
              <a:ea typeface="ＭＳ Ｐゴシック"/>
              <a:cs typeface="Arial" charset="0"/>
            </a:endParaRPr>
          </a:p>
        </p:txBody>
      </p:sp>
    </p:spTree>
    <p:extLst>
      <p:ext uri="{BB962C8B-B14F-4D97-AF65-F5344CB8AC3E}">
        <p14:creationId xmlns:p14="http://schemas.microsoft.com/office/powerpoint/2010/main" val="54257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266163" y="139208"/>
            <a:ext cx="9072562" cy="588044"/>
          </a:xfrm>
        </p:spPr>
        <p:txBody>
          <a:bodyPr/>
          <a:lstStyle/>
          <a:p>
            <a:pPr>
              <a:defRPr/>
            </a:pPr>
            <a:r>
              <a:rPr lang="en-US" sz="3200" dirty="0" smtClean="0">
                <a:latin typeface="Arial" charset="0"/>
                <a:ea typeface="ＭＳ Ｐゴシック"/>
                <a:cs typeface="Arial" charset="0"/>
              </a:rPr>
              <a:t>Incubator: the circuit</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2241"/>
            <a:ext cx="7012529" cy="5239475"/>
          </a:xfrm>
          <a:prstGeom prst="rect">
            <a:avLst/>
          </a:prstGeom>
        </p:spPr>
      </p:pic>
      <p:sp>
        <p:nvSpPr>
          <p:cNvPr id="4" name="TextBox 3"/>
          <p:cNvSpPr txBox="1"/>
          <p:nvPr/>
        </p:nvSpPr>
        <p:spPr>
          <a:xfrm>
            <a:off x="523935" y="2144061"/>
            <a:ext cx="272223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1600" dirty="0" smtClean="0"/>
              <a:t>Yellow – </a:t>
            </a:r>
            <a:r>
              <a:rPr lang="de-DE" sz="1600" dirty="0" err="1" smtClean="0"/>
              <a:t>sensor</a:t>
            </a:r>
            <a:r>
              <a:rPr lang="de-DE" sz="1600" dirty="0" smtClean="0"/>
              <a:t> power PC0</a:t>
            </a:r>
          </a:p>
          <a:p>
            <a:r>
              <a:rPr lang="de-DE" sz="1600" dirty="0" smtClean="0"/>
              <a:t>Blue – </a:t>
            </a:r>
            <a:r>
              <a:rPr lang="de-DE" sz="1600" dirty="0" err="1" smtClean="0"/>
              <a:t>sensor</a:t>
            </a:r>
            <a:r>
              <a:rPr lang="de-DE" sz="1600" dirty="0" smtClean="0"/>
              <a:t> </a:t>
            </a:r>
            <a:r>
              <a:rPr lang="de-DE" sz="1600" dirty="0" err="1" smtClean="0"/>
              <a:t>signal</a:t>
            </a:r>
            <a:r>
              <a:rPr lang="de-DE" sz="1600" dirty="0" smtClean="0"/>
              <a:t> PC1</a:t>
            </a:r>
          </a:p>
          <a:p>
            <a:r>
              <a:rPr lang="de-DE" sz="1600" dirty="0" smtClean="0"/>
              <a:t>Black - GND</a:t>
            </a:r>
          </a:p>
        </p:txBody>
      </p:sp>
      <p:sp>
        <p:nvSpPr>
          <p:cNvPr id="10" name="TextBox 9"/>
          <p:cNvSpPr txBox="1"/>
          <p:nvPr/>
        </p:nvSpPr>
        <p:spPr>
          <a:xfrm>
            <a:off x="3506264" y="2343181"/>
            <a:ext cx="25923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smtClean="0"/>
              <a:t>Yellow – </a:t>
            </a:r>
            <a:r>
              <a:rPr lang="de-DE" sz="1400" dirty="0" err="1" smtClean="0"/>
              <a:t>Heater</a:t>
            </a:r>
            <a:r>
              <a:rPr lang="de-DE" sz="1400" dirty="0" smtClean="0"/>
              <a:t> </a:t>
            </a:r>
            <a:r>
              <a:rPr lang="de-DE" sz="1400" dirty="0" err="1" smtClean="0"/>
              <a:t>control</a:t>
            </a:r>
            <a:r>
              <a:rPr lang="de-DE" sz="1400" dirty="0" smtClean="0"/>
              <a:t> </a:t>
            </a:r>
            <a:r>
              <a:rPr lang="de-DE" sz="1400" dirty="0" err="1" smtClean="0"/>
              <a:t>signal</a:t>
            </a:r>
            <a:endParaRPr lang="de-DE" sz="1400" dirty="0" smtClean="0"/>
          </a:p>
        </p:txBody>
      </p:sp>
      <p:sp>
        <p:nvSpPr>
          <p:cNvPr id="11" name="TextBox 10"/>
          <p:cNvSpPr txBox="1"/>
          <p:nvPr/>
        </p:nvSpPr>
        <p:spPr>
          <a:xfrm>
            <a:off x="7238989" y="433632"/>
            <a:ext cx="25923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1600" dirty="0" err="1" smtClean="0"/>
              <a:t>If</a:t>
            </a:r>
            <a:r>
              <a:rPr lang="de-DE" sz="1600" dirty="0" smtClean="0"/>
              <a:t> Orange-</a:t>
            </a:r>
            <a:r>
              <a:rPr lang="de-DE" sz="1600" dirty="0" err="1" smtClean="0"/>
              <a:t>Red</a:t>
            </a:r>
            <a:r>
              <a:rPr lang="de-DE" sz="1600" dirty="0" smtClean="0"/>
              <a:t>-Brown </a:t>
            </a:r>
            <a:r>
              <a:rPr lang="de-DE" sz="1600" dirty="0" err="1" smtClean="0"/>
              <a:t>wires</a:t>
            </a:r>
            <a:r>
              <a:rPr lang="de-DE" sz="1600" dirty="0" smtClean="0"/>
              <a:t> </a:t>
            </a:r>
            <a:r>
              <a:rPr lang="de-DE" sz="1600" dirty="0" err="1" smtClean="0"/>
              <a:t>are</a:t>
            </a:r>
            <a:r>
              <a:rPr lang="de-DE" sz="1600" dirty="0" smtClean="0"/>
              <a:t> </a:t>
            </a:r>
            <a:r>
              <a:rPr lang="de-DE" sz="1600" dirty="0" err="1" smtClean="0"/>
              <a:t>disconnected</a:t>
            </a:r>
            <a:r>
              <a:rPr lang="de-DE" sz="1600" dirty="0" smtClean="0"/>
              <a:t>, </a:t>
            </a:r>
            <a:r>
              <a:rPr lang="de-DE" sz="1600" dirty="0" err="1" smtClean="0"/>
              <a:t>ask</a:t>
            </a:r>
            <a:r>
              <a:rPr lang="de-DE" sz="1600" dirty="0" smtClean="0"/>
              <a:t> </a:t>
            </a:r>
            <a:r>
              <a:rPr lang="de-DE" sz="1600" dirty="0" err="1" smtClean="0"/>
              <a:t>staff</a:t>
            </a:r>
            <a:r>
              <a:rPr lang="de-DE" sz="1600" dirty="0" smtClean="0"/>
              <a:t> </a:t>
            </a:r>
            <a:r>
              <a:rPr lang="de-DE" sz="1600" dirty="0" err="1" smtClean="0"/>
              <a:t>to</a:t>
            </a:r>
            <a:r>
              <a:rPr lang="de-DE" sz="1600" dirty="0" smtClean="0"/>
              <a:t> </a:t>
            </a:r>
            <a:r>
              <a:rPr lang="de-DE" sz="1600" dirty="0" err="1" smtClean="0"/>
              <a:t>help</a:t>
            </a:r>
            <a:r>
              <a:rPr lang="de-DE" sz="1600" dirty="0" smtClean="0"/>
              <a:t> </a:t>
            </a:r>
            <a:r>
              <a:rPr lang="de-DE" sz="1600" dirty="0" err="1" smtClean="0"/>
              <a:t>you</a:t>
            </a:r>
            <a:r>
              <a:rPr lang="de-DE" sz="1600" dirty="0" smtClean="0"/>
              <a:t> </a:t>
            </a:r>
            <a:r>
              <a:rPr lang="de-DE" sz="1600" dirty="0" err="1" smtClean="0"/>
              <a:t>connect</a:t>
            </a:r>
            <a:r>
              <a:rPr lang="de-DE" sz="1600" dirty="0" smtClean="0"/>
              <a:t> </a:t>
            </a:r>
            <a:r>
              <a:rPr lang="de-DE" sz="1600" dirty="0" err="1" smtClean="0"/>
              <a:t>them</a:t>
            </a:r>
            <a:r>
              <a:rPr lang="de-DE" sz="1600" dirty="0" smtClean="0"/>
              <a:t> </a:t>
            </a:r>
            <a:r>
              <a:rPr lang="de-DE" sz="1600" dirty="0" err="1" smtClean="0"/>
              <a:t>right</a:t>
            </a:r>
            <a:r>
              <a:rPr lang="de-DE" sz="1600" dirty="0" smtClean="0"/>
              <a:t>.</a:t>
            </a:r>
          </a:p>
          <a:p>
            <a:endParaRPr lang="de-DE" sz="1600" dirty="0"/>
          </a:p>
          <a:p>
            <a:endParaRPr lang="de-DE" sz="1600" dirty="0" smtClean="0"/>
          </a:p>
          <a:p>
            <a:r>
              <a:rPr lang="de-DE" sz="1600" dirty="0" err="1" smtClean="0"/>
              <a:t>Two</a:t>
            </a:r>
            <a:r>
              <a:rPr lang="de-DE" sz="1600" dirty="0" smtClean="0"/>
              <a:t> </a:t>
            </a:r>
            <a:r>
              <a:rPr lang="de-DE" sz="1600" dirty="0" err="1" smtClean="0"/>
              <a:t>brown</a:t>
            </a:r>
            <a:r>
              <a:rPr lang="de-DE" sz="1600" dirty="0" smtClean="0"/>
              <a:t> </a:t>
            </a:r>
            <a:r>
              <a:rPr lang="de-DE" sz="1600" dirty="0" err="1" smtClean="0"/>
              <a:t>wires</a:t>
            </a:r>
            <a:r>
              <a:rPr lang="de-DE" sz="1600" dirty="0" smtClean="0"/>
              <a:t> </a:t>
            </a:r>
            <a:r>
              <a:rPr lang="de-DE" sz="1600" dirty="0" err="1" smtClean="0"/>
              <a:t>should</a:t>
            </a:r>
            <a:r>
              <a:rPr lang="de-DE" sz="1600" dirty="0" smtClean="0"/>
              <a:t> </a:t>
            </a:r>
            <a:r>
              <a:rPr lang="de-DE" sz="1600" dirty="0" err="1" smtClean="0"/>
              <a:t>be</a:t>
            </a:r>
            <a:r>
              <a:rPr lang="de-DE" sz="1600" dirty="0" smtClean="0"/>
              <a:t> in </a:t>
            </a:r>
            <a:r>
              <a:rPr lang="de-DE" sz="1600" dirty="0" err="1" smtClean="0"/>
              <a:t>the</a:t>
            </a:r>
            <a:r>
              <a:rPr lang="de-DE" sz="1600" dirty="0" smtClean="0"/>
              <a:t> </a:t>
            </a:r>
            <a:r>
              <a:rPr lang="de-DE" sz="1600" dirty="0" err="1" smtClean="0"/>
              <a:t>center</a:t>
            </a:r>
            <a:r>
              <a:rPr lang="de-DE" sz="1600" dirty="0" smtClean="0"/>
              <a:t> </a:t>
            </a:r>
            <a:r>
              <a:rPr lang="de-DE" sz="1600" dirty="0" err="1" smtClean="0"/>
              <a:t>near</a:t>
            </a:r>
            <a:r>
              <a:rPr lang="de-DE" sz="1600" dirty="0" smtClean="0"/>
              <a:t> </a:t>
            </a:r>
            <a:r>
              <a:rPr lang="de-DE" sz="1600" dirty="0" err="1" smtClean="0"/>
              <a:t>one</a:t>
            </a:r>
            <a:r>
              <a:rPr lang="de-DE" sz="1600" dirty="0" smtClean="0"/>
              <a:t> </a:t>
            </a:r>
            <a:r>
              <a:rPr lang="de-DE" sz="1600" dirty="0" err="1" smtClean="0"/>
              <a:t>another</a:t>
            </a:r>
            <a:endParaRPr lang="de-DE" sz="1600" dirty="0" smtClean="0"/>
          </a:p>
        </p:txBody>
      </p:sp>
      <p:sp>
        <p:nvSpPr>
          <p:cNvPr id="12" name="TextBox 11"/>
          <p:cNvSpPr txBox="1"/>
          <p:nvPr/>
        </p:nvSpPr>
        <p:spPr>
          <a:xfrm>
            <a:off x="7272622" y="4428721"/>
            <a:ext cx="259236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1600" dirty="0" smtClean="0"/>
              <a:t>Yellow – High</a:t>
            </a:r>
          </a:p>
          <a:p>
            <a:endParaRPr lang="de-DE" sz="1600" dirty="0" smtClean="0"/>
          </a:p>
          <a:p>
            <a:r>
              <a:rPr lang="de-DE" sz="1600" dirty="0" smtClean="0"/>
              <a:t>Blue1 – Control </a:t>
            </a:r>
            <a:r>
              <a:rPr lang="de-DE" sz="1600" dirty="0" err="1" smtClean="0"/>
              <a:t>signal</a:t>
            </a:r>
            <a:r>
              <a:rPr lang="de-DE" sz="1600" dirty="0" smtClean="0"/>
              <a:t> </a:t>
            </a:r>
            <a:r>
              <a:rPr lang="de-DE" sz="1600" dirty="0" err="1" smtClean="0"/>
              <a:t>for</a:t>
            </a:r>
            <a:r>
              <a:rPr lang="de-DE" sz="1600" dirty="0" smtClean="0"/>
              <a:t> </a:t>
            </a:r>
            <a:r>
              <a:rPr lang="de-DE" sz="1600" dirty="0" err="1" smtClean="0"/>
              <a:t>door</a:t>
            </a:r>
            <a:r>
              <a:rPr lang="de-DE" sz="1600" dirty="0" smtClean="0"/>
              <a:t> 1 (PB1)</a:t>
            </a:r>
          </a:p>
          <a:p>
            <a:endParaRPr lang="de-DE" sz="1600" dirty="0" smtClean="0"/>
          </a:p>
          <a:p>
            <a:r>
              <a:rPr lang="de-DE" sz="1600" dirty="0" smtClean="0"/>
              <a:t>Blue2 </a:t>
            </a:r>
            <a:r>
              <a:rPr lang="de-DE" sz="1600" dirty="0"/>
              <a:t>– Control </a:t>
            </a:r>
            <a:r>
              <a:rPr lang="de-DE" sz="1600" dirty="0" err="1"/>
              <a:t>signal</a:t>
            </a:r>
            <a:r>
              <a:rPr lang="de-DE" sz="1600" dirty="0"/>
              <a:t> </a:t>
            </a:r>
            <a:r>
              <a:rPr lang="de-DE" sz="1600" dirty="0" err="1"/>
              <a:t>for</a:t>
            </a:r>
            <a:r>
              <a:rPr lang="de-DE" sz="1600" dirty="0"/>
              <a:t> </a:t>
            </a:r>
            <a:r>
              <a:rPr lang="de-DE" sz="1600" dirty="0" err="1"/>
              <a:t>door</a:t>
            </a:r>
            <a:r>
              <a:rPr lang="de-DE" sz="1600" dirty="0"/>
              <a:t> </a:t>
            </a:r>
            <a:r>
              <a:rPr lang="de-DE" sz="1600" dirty="0" smtClean="0"/>
              <a:t>2 (PB2)</a:t>
            </a:r>
          </a:p>
        </p:txBody>
      </p:sp>
      <p:sp>
        <p:nvSpPr>
          <p:cNvPr id="13" name="Стрелка вправо 12"/>
          <p:cNvSpPr/>
          <p:nvPr/>
        </p:nvSpPr>
        <p:spPr>
          <a:xfrm rot="10800000">
            <a:off x="5289970" y="4428721"/>
            <a:ext cx="1949019" cy="3255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Стрелка вправо 13"/>
          <p:cNvSpPr/>
          <p:nvPr/>
        </p:nvSpPr>
        <p:spPr>
          <a:xfrm rot="10800000">
            <a:off x="4464232" y="4543628"/>
            <a:ext cx="2927158" cy="5446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Стрелка вправо 14"/>
          <p:cNvSpPr/>
          <p:nvPr/>
        </p:nvSpPr>
        <p:spPr>
          <a:xfrm rot="3810832" flipV="1">
            <a:off x="1316995" y="3463144"/>
            <a:ext cx="1803192" cy="11316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Стрелка вправо 15"/>
          <p:cNvSpPr/>
          <p:nvPr/>
        </p:nvSpPr>
        <p:spPr>
          <a:xfrm rot="6604350">
            <a:off x="3296861" y="3594877"/>
            <a:ext cx="1949019" cy="3255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Стрелка вправо 16"/>
          <p:cNvSpPr/>
          <p:nvPr/>
        </p:nvSpPr>
        <p:spPr>
          <a:xfrm rot="7861984" flipV="1">
            <a:off x="4666630" y="2356405"/>
            <a:ext cx="3029526" cy="570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477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Incubator: reading sensor</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
        <p:nvSpPr>
          <p:cNvPr id="7" name="Untertitel 2"/>
          <p:cNvSpPr txBox="1">
            <a:spLocks/>
          </p:cNvSpPr>
          <p:nvPr/>
        </p:nvSpPr>
        <p:spPr bwMode="auto">
          <a:xfrm>
            <a:off x="419101" y="1044251"/>
            <a:ext cx="9072562" cy="54727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defTabSz="503238" rtl="0" eaLnBrk="0" fontAlgn="base" hangingPunct="0">
              <a:spcBef>
                <a:spcPts val="0"/>
              </a:spcBef>
              <a:spcAft>
                <a:spcPct val="0"/>
              </a:spcAft>
              <a:buFont typeface="Arial" charset="0"/>
              <a:buNone/>
              <a:defRPr sz="2200" b="1" kern="1200" cap="none" spc="10">
                <a:solidFill>
                  <a:srgbClr val="000000"/>
                </a:solidFill>
                <a:latin typeface="Arial"/>
                <a:ea typeface="ＭＳ Ｐゴシック" pitchFamily="-112" charset="-128"/>
                <a:cs typeface="Arial"/>
              </a:defRPr>
            </a:lvl1pPr>
            <a:lvl2pPr marL="504017" indent="0" algn="ctr" defTabSz="503238" rtl="0" eaLnBrk="0" fontAlgn="base" hangingPunct="0">
              <a:spcBef>
                <a:spcPct val="20000"/>
              </a:spcBef>
              <a:spcAft>
                <a:spcPct val="0"/>
              </a:spcAft>
              <a:buFont typeface="Arial" charset="0"/>
              <a:buNone/>
              <a:defRPr sz="3100" kern="1200">
                <a:solidFill>
                  <a:schemeClr val="tx1">
                    <a:tint val="75000"/>
                  </a:schemeClr>
                </a:solidFill>
                <a:latin typeface="Arial"/>
                <a:ea typeface="ＭＳ Ｐゴシック" pitchFamily="-112" charset="-128"/>
                <a:cs typeface="Arial"/>
              </a:defRPr>
            </a:lvl2pPr>
            <a:lvl3pPr marL="1008035" indent="0" algn="ctr" defTabSz="503238" rtl="0" eaLnBrk="0" fontAlgn="base" hangingPunct="0">
              <a:spcBef>
                <a:spcPct val="20000"/>
              </a:spcBef>
              <a:spcAft>
                <a:spcPct val="0"/>
              </a:spcAft>
              <a:buFont typeface="Arial" charset="0"/>
              <a:buNone/>
              <a:defRPr sz="2600" kern="1200">
                <a:solidFill>
                  <a:schemeClr val="tx1">
                    <a:tint val="75000"/>
                  </a:schemeClr>
                </a:solidFill>
                <a:latin typeface="Arial"/>
                <a:ea typeface="ＭＳ Ｐゴシック" pitchFamily="-112" charset="-128"/>
                <a:cs typeface="Arial"/>
              </a:defRPr>
            </a:lvl3pPr>
            <a:lvl4pPr marL="1512052" indent="0" algn="ctr" defTabSz="503238" rtl="0" eaLnBrk="0" fontAlgn="base" hangingPunct="0">
              <a:spcBef>
                <a:spcPct val="20000"/>
              </a:spcBef>
              <a:spcAft>
                <a:spcPct val="0"/>
              </a:spcAft>
              <a:buFont typeface="Arial" charset="0"/>
              <a:buNone/>
              <a:defRPr sz="2200" kern="1200">
                <a:solidFill>
                  <a:schemeClr val="tx1">
                    <a:tint val="75000"/>
                  </a:schemeClr>
                </a:solidFill>
                <a:latin typeface="Arial"/>
                <a:ea typeface="ＭＳ Ｐゴシック" pitchFamily="-112" charset="-128"/>
                <a:cs typeface="Arial"/>
              </a:defRPr>
            </a:lvl4pPr>
            <a:lvl5pPr marL="2016069" indent="0" algn="ctr" defTabSz="503238" rtl="0" eaLnBrk="0" fontAlgn="base" hangingPunct="0">
              <a:spcBef>
                <a:spcPct val="20000"/>
              </a:spcBef>
              <a:spcAft>
                <a:spcPct val="0"/>
              </a:spcAft>
              <a:buFont typeface="Arial" charset="0"/>
              <a:buNone/>
              <a:defRPr kern="1200">
                <a:solidFill>
                  <a:schemeClr val="tx1">
                    <a:tint val="75000"/>
                  </a:schemeClr>
                </a:solidFill>
                <a:latin typeface="Arial"/>
                <a:ea typeface="ＭＳ Ｐゴシック" pitchFamily="-112" charset="-128"/>
                <a:cs typeface="Arial"/>
              </a:defRPr>
            </a:lvl5pPr>
            <a:lvl6pPr marL="2520086"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24104"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28121"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32138"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a:spcBef>
                <a:spcPct val="0"/>
              </a:spcBef>
              <a:defRPr/>
            </a:pPr>
            <a:r>
              <a:rPr lang="en-US" b="0" dirty="0" smtClean="0">
                <a:latin typeface="Arial" charset="0"/>
                <a:ea typeface="ＭＳ Ｐゴシック"/>
                <a:cs typeface="Arial" charset="0"/>
              </a:rPr>
              <a:t>The sensor used in TSIC digital temperature sensor. Therefore it does need the ADC to be read. Instead, a rather long sequence of signals allows us to get digital reading directly.</a:t>
            </a:r>
          </a:p>
          <a:p>
            <a:pPr>
              <a:spcBef>
                <a:spcPct val="0"/>
              </a:spcBef>
              <a:defRPr/>
            </a:pPr>
            <a:endParaRPr lang="en-US" b="0" dirty="0" smtClean="0">
              <a:solidFill>
                <a:srgbClr val="0088C2"/>
              </a:solidFill>
              <a:latin typeface="Arial" charset="0"/>
              <a:ea typeface="ＭＳ Ｐゴシック"/>
              <a:cs typeface="Arial" charset="0"/>
            </a:endParaRPr>
          </a:p>
          <a:p>
            <a:pPr>
              <a:spcBef>
                <a:spcPct val="0"/>
              </a:spcBef>
              <a:defRPr/>
            </a:pPr>
            <a:r>
              <a:rPr lang="en-US" dirty="0" smtClean="0">
                <a:solidFill>
                  <a:srgbClr val="0088C2"/>
                </a:solidFill>
                <a:latin typeface="Arial" charset="0"/>
                <a:ea typeface="ＭＳ Ｐゴシック"/>
                <a:cs typeface="Arial" charset="0"/>
              </a:rPr>
              <a:t>A function is already written in template:</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i="1" dirty="0" smtClean="0">
                <a:latin typeface="Arial" charset="0"/>
                <a:ea typeface="ＭＳ Ｐゴシック"/>
                <a:cs typeface="Arial" charset="0"/>
              </a:rPr>
              <a:t>Attention: use this function as </a:t>
            </a:r>
          </a:p>
          <a:p>
            <a:pPr>
              <a:spcBef>
                <a:spcPct val="0"/>
              </a:spcBef>
              <a:defRPr/>
            </a:pPr>
            <a:r>
              <a:rPr lang="en-US" dirty="0" err="1" smtClean="0">
                <a:solidFill>
                  <a:srgbClr val="FF0000"/>
                </a:solidFill>
                <a:latin typeface="Courier New" panose="02070309020205020404" pitchFamily="49" charset="0"/>
                <a:ea typeface="ＭＳ Ｐゴシック"/>
                <a:cs typeface="Courier New" panose="02070309020205020404" pitchFamily="49" charset="0"/>
              </a:rPr>
              <a:t>Get_TSIC_Temp</a:t>
            </a:r>
            <a:r>
              <a:rPr lang="en-US" dirty="0" smtClean="0">
                <a:solidFill>
                  <a:srgbClr val="FF0000"/>
                </a:solidFill>
                <a:latin typeface="Courier New" panose="02070309020205020404" pitchFamily="49" charset="0"/>
                <a:ea typeface="ＭＳ Ｐゴシック"/>
                <a:cs typeface="Courier New" panose="02070309020205020404" pitchFamily="49" charset="0"/>
              </a:rPr>
              <a:t>(&amp;value);</a:t>
            </a:r>
          </a:p>
          <a:p>
            <a:pPr>
              <a:spcBef>
                <a:spcPct val="0"/>
              </a:spcBef>
              <a:defRPr/>
            </a:pPr>
            <a:endParaRPr lang="en-US" b="0" dirty="0" smtClean="0">
              <a:latin typeface="Arial" charset="0"/>
              <a:ea typeface="ＭＳ Ｐゴシック"/>
              <a:cs typeface="Arial" charset="0"/>
            </a:endParaRPr>
          </a:p>
          <a:p>
            <a:pPr>
              <a:spcBef>
                <a:spcPct val="0"/>
              </a:spcBef>
              <a:defRPr/>
            </a:pPr>
            <a:r>
              <a:rPr lang="en-US" i="1" dirty="0" smtClean="0">
                <a:solidFill>
                  <a:srgbClr val="FF0000"/>
                </a:solidFill>
                <a:latin typeface="Arial" charset="0"/>
                <a:ea typeface="ＭＳ Ｐゴシック"/>
                <a:cs typeface="Arial" charset="0"/>
              </a:rPr>
              <a:t>Not </a:t>
            </a:r>
          </a:p>
          <a:p>
            <a:pPr>
              <a:spcBef>
                <a:spcPct val="0"/>
              </a:spcBef>
              <a:defRPr/>
            </a:pPr>
            <a:r>
              <a:rPr lang="en-US" strike="sngStrike" dirty="0" smtClean="0">
                <a:solidFill>
                  <a:schemeClr val="tx1"/>
                </a:solidFill>
                <a:latin typeface="Courier New" panose="02070309020205020404" pitchFamily="49" charset="0"/>
                <a:ea typeface="ＭＳ Ｐゴシック"/>
                <a:cs typeface="Courier New" panose="02070309020205020404" pitchFamily="49" charset="0"/>
              </a:rPr>
              <a:t>Value=</a:t>
            </a:r>
            <a:r>
              <a:rPr lang="en-US" strike="sngStrike" dirty="0" err="1" smtClean="0">
                <a:solidFill>
                  <a:schemeClr val="tx1"/>
                </a:solidFill>
                <a:latin typeface="Courier New" panose="02070309020205020404" pitchFamily="49" charset="0"/>
                <a:ea typeface="ＭＳ Ｐゴシック"/>
                <a:cs typeface="Courier New" panose="02070309020205020404" pitchFamily="49" charset="0"/>
              </a:rPr>
              <a:t>Get_TSIC_Temp</a:t>
            </a:r>
            <a:r>
              <a:rPr lang="en-US" strike="sngStrike"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smtClean="0">
                <a:solidFill>
                  <a:schemeClr val="tx1"/>
                </a:solidFill>
                <a:latin typeface="Courier New" panose="02070309020205020404" pitchFamily="49" charset="0"/>
                <a:ea typeface="ＭＳ Ｐゴシック"/>
                <a:cs typeface="Courier New" panose="02070309020205020404" pitchFamily="49" charset="0"/>
              </a:rPr>
              <a:t>//WRONG!!!</a:t>
            </a:r>
            <a:endParaRPr lang="en-US" dirty="0">
              <a:solidFill>
                <a:schemeClr val="tx1"/>
              </a:solidFill>
              <a:latin typeface="Courier New" panose="02070309020205020404" pitchFamily="49" charset="0"/>
              <a:ea typeface="ＭＳ Ｐゴシック"/>
              <a:cs typeface="Courier New" panose="02070309020205020404" pitchFamily="49"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1" y="2844501"/>
            <a:ext cx="8049836" cy="504070"/>
          </a:xfrm>
          <a:prstGeom prst="rect">
            <a:avLst/>
          </a:prstGeom>
        </p:spPr>
      </p:pic>
    </p:spTree>
    <p:extLst>
      <p:ext uri="{BB962C8B-B14F-4D97-AF65-F5344CB8AC3E}">
        <p14:creationId xmlns:p14="http://schemas.microsoft.com/office/powerpoint/2010/main" val="1999879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Controlling the fan and heater</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The </a:t>
            </a:r>
            <a:r>
              <a:rPr lang="en-US" dirty="0" smtClean="0">
                <a:solidFill>
                  <a:srgbClr val="FF0000"/>
                </a:solidFill>
                <a:latin typeface="Arial" charset="0"/>
                <a:ea typeface="ＭＳ Ｐゴシック"/>
                <a:cs typeface="Arial" charset="0"/>
              </a:rPr>
              <a:t>fan</a:t>
            </a:r>
            <a:r>
              <a:rPr lang="en-US" b="0" dirty="0" smtClean="0">
                <a:solidFill>
                  <a:srgbClr val="FF0000"/>
                </a:solidFill>
                <a:latin typeface="Arial" charset="0"/>
                <a:ea typeface="ＭＳ Ｐゴシック"/>
                <a:cs typeface="Arial" charset="0"/>
              </a:rPr>
              <a:t> </a:t>
            </a:r>
            <a:r>
              <a:rPr lang="en-US" b="0" dirty="0" smtClean="0">
                <a:latin typeface="Arial" charset="0"/>
                <a:ea typeface="ＭＳ Ｐゴシック"/>
                <a:cs typeface="Arial" charset="0"/>
              </a:rPr>
              <a:t>is connected by </a:t>
            </a:r>
            <a:r>
              <a:rPr lang="en-US" dirty="0" smtClean="0">
                <a:solidFill>
                  <a:srgbClr val="FF0000"/>
                </a:solidFill>
                <a:latin typeface="Arial" charset="0"/>
                <a:ea typeface="ＭＳ Ｐゴシック"/>
                <a:cs typeface="Arial" charset="0"/>
              </a:rPr>
              <a:t>red</a:t>
            </a:r>
            <a:r>
              <a:rPr lang="en-US" b="0" dirty="0" smtClean="0">
                <a:latin typeface="Arial" charset="0"/>
                <a:ea typeface="ＭＳ Ｐゴシック"/>
                <a:cs typeface="Arial" charset="0"/>
              </a:rPr>
              <a:t> and </a:t>
            </a:r>
            <a:r>
              <a:rPr lang="en-US" dirty="0" smtClean="0">
                <a:latin typeface="Arial" charset="0"/>
                <a:ea typeface="ＭＳ Ｐゴシック"/>
                <a:cs typeface="Arial" charset="0"/>
              </a:rPr>
              <a:t>black</a:t>
            </a:r>
            <a:r>
              <a:rPr lang="en-US" b="0" dirty="0" smtClean="0">
                <a:latin typeface="Arial" charset="0"/>
                <a:ea typeface="ＭＳ Ｐゴシック"/>
                <a:cs typeface="Arial" charset="0"/>
              </a:rPr>
              <a:t> wires. </a:t>
            </a:r>
            <a:r>
              <a:rPr lang="en-US" dirty="0" smtClean="0">
                <a:latin typeface="Arial" charset="0"/>
                <a:ea typeface="ＭＳ Ｐゴシック"/>
                <a:cs typeface="Arial" charset="0"/>
              </a:rPr>
              <a:t>Black</a:t>
            </a:r>
            <a:r>
              <a:rPr lang="en-US" b="0" dirty="0" smtClean="0">
                <a:latin typeface="Arial" charset="0"/>
                <a:ea typeface="ＭＳ Ｐゴシック"/>
                <a:cs typeface="Arial" charset="0"/>
              </a:rPr>
              <a:t> must be </a:t>
            </a:r>
            <a:r>
              <a:rPr lang="en-US" dirty="0" smtClean="0">
                <a:latin typeface="Arial" charset="0"/>
                <a:ea typeface="ＭＳ Ｐゴシック"/>
                <a:cs typeface="Arial" charset="0"/>
              </a:rPr>
              <a:t>GND</a:t>
            </a:r>
            <a:r>
              <a:rPr lang="en-US" b="0" dirty="0" smtClean="0">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red</a:t>
            </a:r>
            <a:r>
              <a:rPr lang="en-US" b="0" dirty="0" smtClean="0">
                <a:solidFill>
                  <a:srgbClr val="FF0000"/>
                </a:solidFill>
                <a:latin typeface="Arial" charset="0"/>
                <a:ea typeface="ＭＳ Ｐゴシック"/>
                <a:cs typeface="Arial" charset="0"/>
              </a:rPr>
              <a:t> </a:t>
            </a:r>
            <a:r>
              <a:rPr lang="en-US" b="0" dirty="0" smtClean="0">
                <a:latin typeface="Arial" charset="0"/>
                <a:ea typeface="ＭＳ Ｐゴシック"/>
                <a:cs typeface="Arial" charset="0"/>
              </a:rPr>
              <a:t>is an </a:t>
            </a:r>
            <a:r>
              <a:rPr lang="en-US" dirty="0" smtClean="0">
                <a:solidFill>
                  <a:srgbClr val="FF0000"/>
                </a:solidFill>
                <a:latin typeface="Arial" charset="0"/>
                <a:ea typeface="ＭＳ Ｐゴシック"/>
                <a:cs typeface="Arial" charset="0"/>
              </a:rPr>
              <a:t>output</a:t>
            </a:r>
            <a:r>
              <a:rPr lang="en-US" b="0" dirty="0" smtClean="0">
                <a:solidFill>
                  <a:srgbClr val="FF0000"/>
                </a:solidFill>
                <a:latin typeface="Arial" charset="0"/>
                <a:ea typeface="ＭＳ Ｐゴシック"/>
                <a:cs typeface="Arial" charset="0"/>
              </a:rPr>
              <a:t> </a:t>
            </a:r>
            <a:r>
              <a:rPr lang="en-US" b="0" dirty="0" smtClean="0">
                <a:latin typeface="Arial" charset="0"/>
                <a:ea typeface="ＭＳ Ｐゴシック"/>
                <a:cs typeface="Arial" charset="0"/>
              </a:rPr>
              <a:t>pin (like PB4 or any other).</a:t>
            </a:r>
          </a:p>
          <a:p>
            <a:pPr>
              <a:spcBef>
                <a:spcPct val="0"/>
              </a:spcBef>
              <a:defRPr/>
            </a:pPr>
            <a:endParaRPr lang="en-US" b="0" dirty="0" smtClean="0">
              <a:latin typeface="Arial" charset="0"/>
              <a:ea typeface="ＭＳ Ｐゴシック"/>
              <a:cs typeface="Arial" charset="0"/>
            </a:endParaRPr>
          </a:p>
          <a:p>
            <a:pPr>
              <a:spcBef>
                <a:spcPct val="0"/>
              </a:spcBef>
              <a:defRPr/>
            </a:pPr>
            <a:r>
              <a:rPr lang="en-US" dirty="0" smtClean="0">
                <a:solidFill>
                  <a:srgbClr val="FF0000"/>
                </a:solidFill>
                <a:latin typeface="Arial" charset="0"/>
                <a:ea typeface="ＭＳ Ｐゴシック"/>
                <a:cs typeface="Arial" charset="0"/>
              </a:rPr>
              <a:t>Use PWM </a:t>
            </a:r>
            <a:r>
              <a:rPr lang="en-US" b="0" dirty="0" smtClean="0">
                <a:latin typeface="Arial" charset="0"/>
                <a:ea typeface="ＭＳ Ｐゴシック"/>
                <a:cs typeface="Arial" charset="0"/>
              </a:rPr>
              <a:t>to have it at custom power.</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dirty="0" smtClean="0">
                <a:solidFill>
                  <a:srgbClr val="FF0000"/>
                </a:solidFill>
                <a:latin typeface="Arial" charset="0"/>
                <a:ea typeface="ＭＳ Ｐゴシック"/>
                <a:cs typeface="Arial" charset="0"/>
              </a:rPr>
              <a:t>Heater</a:t>
            </a:r>
            <a:r>
              <a:rPr lang="en-US" b="0" dirty="0" smtClean="0">
                <a:solidFill>
                  <a:srgbClr val="FF0000"/>
                </a:solidFill>
                <a:latin typeface="Arial" charset="0"/>
                <a:ea typeface="ＭＳ Ｐゴシック"/>
                <a:cs typeface="Arial" charset="0"/>
              </a:rPr>
              <a:t> </a:t>
            </a:r>
            <a:r>
              <a:rPr lang="en-US" b="0" dirty="0" smtClean="0">
                <a:latin typeface="Arial" charset="0"/>
                <a:ea typeface="ＭＳ Ｐゴシック"/>
                <a:cs typeface="Arial" charset="0"/>
              </a:rPr>
              <a:t>connection is displayed on the circuit slide. It is powered using power supply, and we only control it using the power transistor. Again, you can </a:t>
            </a:r>
            <a:r>
              <a:rPr lang="en-US" dirty="0" smtClean="0">
                <a:solidFill>
                  <a:srgbClr val="FF0000"/>
                </a:solidFill>
                <a:latin typeface="Arial" charset="0"/>
                <a:ea typeface="ＭＳ Ｐゴシック"/>
                <a:cs typeface="Arial" charset="0"/>
              </a:rPr>
              <a:t>use PWM </a:t>
            </a:r>
            <a:r>
              <a:rPr lang="en-US" b="0" dirty="0" smtClean="0">
                <a:latin typeface="Arial" charset="0"/>
                <a:ea typeface="ＭＳ Ｐゴシック"/>
                <a:cs typeface="Arial" charset="0"/>
              </a:rPr>
              <a:t>to have it at fraction of full power.</a:t>
            </a:r>
          </a:p>
          <a:p>
            <a:pPr>
              <a:spcBef>
                <a:spcPct val="0"/>
              </a:spcBef>
              <a:defRPr/>
            </a:pPr>
            <a:endParaRPr lang="en-US" b="0" u="sng" dirty="0" smtClean="0">
              <a:latin typeface="Arial" charset="0"/>
              <a:ea typeface="ＭＳ Ｐゴシック"/>
              <a:cs typeface="Arial" charset="0"/>
            </a:endParaRPr>
          </a:p>
          <a:p>
            <a:pPr>
              <a:spcBef>
                <a:spcPct val="0"/>
              </a:spcBef>
              <a:defRPr/>
            </a:pPr>
            <a:r>
              <a:rPr lang="en-US" b="0" u="sng" dirty="0" smtClean="0">
                <a:latin typeface="Arial" charset="0"/>
                <a:ea typeface="ＭＳ Ｐゴシック"/>
                <a:cs typeface="Arial" charset="0"/>
              </a:rPr>
              <a:t>Important: Heater is </a:t>
            </a:r>
            <a:r>
              <a:rPr lang="en-US" u="sng" dirty="0" smtClean="0">
                <a:solidFill>
                  <a:srgbClr val="FF0000"/>
                </a:solidFill>
                <a:latin typeface="Arial" charset="0"/>
                <a:ea typeface="ＭＳ Ｐゴシック"/>
                <a:cs typeface="Arial" charset="0"/>
              </a:rPr>
              <a:t>Active Low</a:t>
            </a:r>
            <a:r>
              <a:rPr lang="en-US" b="0" u="sng" dirty="0" smtClean="0">
                <a:latin typeface="Arial" charset="0"/>
                <a:ea typeface="ＭＳ Ｐゴシック"/>
                <a:cs typeface="Arial" charset="0"/>
              </a:rPr>
              <a:t>, meaning you need to output </a:t>
            </a:r>
            <a:r>
              <a:rPr lang="en-US" u="sng" dirty="0" smtClean="0">
                <a:solidFill>
                  <a:srgbClr val="FF0000"/>
                </a:solidFill>
                <a:latin typeface="Arial" charset="0"/>
                <a:ea typeface="ＭＳ Ｐゴシック"/>
                <a:cs typeface="Arial" charset="0"/>
              </a:rPr>
              <a:t>0</a:t>
            </a:r>
            <a:r>
              <a:rPr lang="en-US" b="0" u="sng" dirty="0" smtClean="0">
                <a:latin typeface="Arial" charset="0"/>
                <a:ea typeface="ＭＳ Ｐゴシック"/>
                <a:cs typeface="Arial" charset="0"/>
              </a:rPr>
              <a:t> for Heater </a:t>
            </a:r>
            <a:r>
              <a:rPr lang="en-US" u="sng" dirty="0" smtClean="0">
                <a:solidFill>
                  <a:srgbClr val="FF0000"/>
                </a:solidFill>
                <a:latin typeface="Arial" charset="0"/>
                <a:ea typeface="ＭＳ Ｐゴシック"/>
                <a:cs typeface="Arial" charset="0"/>
              </a:rPr>
              <a:t>ON</a:t>
            </a:r>
            <a:r>
              <a:rPr lang="en-US" b="0" u="sng" dirty="0" smtClean="0">
                <a:latin typeface="Arial" charset="0"/>
                <a:ea typeface="ＭＳ Ｐゴシック"/>
                <a:cs typeface="Arial" charset="0"/>
              </a:rPr>
              <a:t>, and </a:t>
            </a:r>
            <a:r>
              <a:rPr lang="en-US" u="sng" dirty="0" smtClean="0">
                <a:solidFill>
                  <a:srgbClr val="0088C2"/>
                </a:solidFill>
                <a:latin typeface="Arial" charset="0"/>
                <a:ea typeface="ＭＳ Ｐゴシック"/>
                <a:cs typeface="Arial" charset="0"/>
              </a:rPr>
              <a:t>1</a:t>
            </a:r>
            <a:r>
              <a:rPr lang="en-US" b="0" u="sng" dirty="0" smtClean="0">
                <a:latin typeface="Arial" charset="0"/>
                <a:ea typeface="ＭＳ Ｐゴシック"/>
                <a:cs typeface="Arial" charset="0"/>
              </a:rPr>
              <a:t> for Heater </a:t>
            </a:r>
            <a:r>
              <a:rPr lang="en-US" u="sng" dirty="0" smtClean="0">
                <a:solidFill>
                  <a:srgbClr val="0088C2"/>
                </a:solidFill>
                <a:latin typeface="Arial" charset="0"/>
                <a:ea typeface="ＭＳ Ｐゴシック"/>
                <a:cs typeface="Arial" charset="0"/>
              </a:rPr>
              <a:t>OFF</a:t>
            </a:r>
            <a:r>
              <a:rPr lang="en-US" b="0" u="sng" dirty="0" smtClean="0">
                <a:latin typeface="Arial" charset="0"/>
                <a:ea typeface="ＭＳ Ｐゴシック"/>
                <a:cs typeface="Arial" charset="0"/>
              </a:rPr>
              <a:t>.</a:t>
            </a:r>
          </a:p>
          <a:p>
            <a:pPr>
              <a:spcBef>
                <a:spcPct val="0"/>
              </a:spcBef>
              <a:defRPr/>
            </a:pPr>
            <a:endParaRPr lang="en-US" b="0" u="sng"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2732068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Controlling the doors via servo motors</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Servo motors receive their signal as PWM of particular frequency, and will take position depending on the duty cycle (% of the time on).</a:t>
            </a: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Use </a:t>
            </a:r>
            <a:r>
              <a:rPr lang="en-US" dirty="0" smtClean="0">
                <a:solidFill>
                  <a:srgbClr val="FF0000"/>
                </a:solidFill>
                <a:latin typeface="Arial" charset="0"/>
                <a:ea typeface="ＭＳ Ｐゴシック"/>
                <a:cs typeface="Arial" charset="0"/>
              </a:rPr>
              <a:t>OCR1A</a:t>
            </a:r>
            <a:r>
              <a:rPr lang="en-US" b="0" dirty="0" smtClean="0">
                <a:latin typeface="Arial" charset="0"/>
                <a:ea typeface="ＭＳ Ｐゴシック"/>
                <a:cs typeface="Arial" charset="0"/>
              </a:rPr>
              <a:t> and </a:t>
            </a:r>
            <a:r>
              <a:rPr lang="en-US" dirty="0" smtClean="0">
                <a:solidFill>
                  <a:srgbClr val="FF0000"/>
                </a:solidFill>
                <a:latin typeface="Arial" charset="0"/>
                <a:ea typeface="ＭＳ Ｐゴシック"/>
                <a:cs typeface="Arial" charset="0"/>
              </a:rPr>
              <a:t>OCR1B</a:t>
            </a:r>
            <a:r>
              <a:rPr lang="en-US" b="0" dirty="0" smtClean="0">
                <a:latin typeface="Arial" charset="0"/>
                <a:ea typeface="ＭＳ Ｐゴシック"/>
                <a:cs typeface="Arial" charset="0"/>
              </a:rPr>
              <a:t> registers to change position of doors. Make sure doors are not stuck trying to rotate below the floor of the incubator or nearby wall. </a:t>
            </a:r>
          </a:p>
          <a:p>
            <a:pPr>
              <a:spcBef>
                <a:spcPct val="0"/>
              </a:spcBef>
              <a:defRPr/>
            </a:pPr>
            <a:endParaRPr lang="en-US" b="0" dirty="0" smtClean="0">
              <a:latin typeface="Arial" charset="0"/>
              <a:ea typeface="ＭＳ Ｐゴシック"/>
              <a:cs typeface="Arial" charset="0"/>
            </a:endParaRPr>
          </a:p>
          <a:p>
            <a:pPr>
              <a:spcBef>
                <a:spcPct val="0"/>
              </a:spcBef>
              <a:defRPr/>
            </a:pPr>
            <a:r>
              <a:rPr lang="en-US" b="0" i="1" u="sng" dirty="0" smtClean="0">
                <a:latin typeface="Arial" charset="0"/>
                <a:ea typeface="ＭＳ Ｐゴシック"/>
                <a:cs typeface="Arial" charset="0"/>
              </a:rPr>
              <a:t>(Hint: initial value for the registers is 10000. Start by moving slightly from this value to discover the effect on servos.)</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Tree>
    <p:extLst>
      <p:ext uri="{BB962C8B-B14F-4D97-AF65-F5344CB8AC3E}">
        <p14:creationId xmlns:p14="http://schemas.microsoft.com/office/powerpoint/2010/main" val="701997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08121"/>
            <a:ext cx="9072562" cy="660054"/>
          </a:xfrm>
        </p:spPr>
        <p:txBody>
          <a:bodyPr/>
          <a:lstStyle/>
          <a:p>
            <a:pPr>
              <a:defRPr/>
            </a:pPr>
            <a:r>
              <a:rPr lang="en-US" sz="3200" dirty="0" smtClean="0">
                <a:latin typeface="Arial" charset="0"/>
                <a:ea typeface="ＭＳ Ｐゴシック"/>
                <a:cs typeface="Arial" charset="0"/>
              </a:rPr>
              <a:t>Construct a controller using AtMega8</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dirty="0" smtClean="0">
                <a:latin typeface="Arial" charset="0"/>
                <a:ea typeface="ＭＳ Ｐゴシック"/>
                <a:cs typeface="Arial" charset="0"/>
              </a:rPr>
              <a:t>Assume you have are given a </a:t>
            </a:r>
            <a:r>
              <a:rPr lang="en-US" dirty="0" err="1" smtClean="0">
                <a:solidFill>
                  <a:srgbClr val="FF0000"/>
                </a:solidFill>
                <a:latin typeface="Arial" charset="0"/>
                <a:ea typeface="ＭＳ Ｐゴシック"/>
                <a:cs typeface="Arial" charset="0"/>
              </a:rPr>
              <a:t>setpoint</a:t>
            </a:r>
            <a:r>
              <a:rPr lang="en-US" b="0" dirty="0" smtClean="0">
                <a:latin typeface="Arial" charset="0"/>
                <a:ea typeface="ＭＳ Ｐゴシック"/>
                <a:cs typeface="Arial" charset="0"/>
              </a:rPr>
              <a:t>, coefficients for </a:t>
            </a:r>
            <a:r>
              <a:rPr lang="en-US" dirty="0" smtClean="0">
                <a:solidFill>
                  <a:srgbClr val="FF0000"/>
                </a:solidFill>
                <a:latin typeface="Arial" charset="0"/>
                <a:ea typeface="ＭＳ Ｐゴシック"/>
                <a:cs typeface="Arial" charset="0"/>
              </a:rPr>
              <a:t>PID</a:t>
            </a:r>
            <a:r>
              <a:rPr lang="en-US" b="0" dirty="0" smtClean="0">
                <a:latin typeface="Arial" charset="0"/>
                <a:ea typeface="ＭＳ Ｐゴシック"/>
                <a:cs typeface="Arial" charset="0"/>
              </a:rPr>
              <a:t> controller and sensor </a:t>
            </a:r>
            <a:r>
              <a:rPr lang="en-US" dirty="0" smtClean="0">
                <a:solidFill>
                  <a:srgbClr val="FF0000"/>
                </a:solidFill>
                <a:latin typeface="Arial" charset="0"/>
                <a:ea typeface="ＭＳ Ｐゴシック"/>
                <a:cs typeface="Arial" charset="0"/>
              </a:rPr>
              <a:t>reading</a:t>
            </a:r>
            <a:r>
              <a:rPr lang="en-US" b="0" dirty="0" smtClean="0">
                <a:latin typeface="Arial" charset="0"/>
                <a:ea typeface="ＭＳ Ｐゴシック"/>
                <a:cs typeface="Arial" charset="0"/>
              </a:rPr>
              <a:t> as variables available to your C language program, as well as a variable responsible for the </a:t>
            </a:r>
            <a:r>
              <a:rPr lang="en-US" dirty="0" smtClean="0">
                <a:solidFill>
                  <a:srgbClr val="FF0000"/>
                </a:solidFill>
                <a:latin typeface="Arial" charset="0"/>
                <a:ea typeface="ＭＳ Ｐゴシック"/>
                <a:cs typeface="Arial" charset="0"/>
              </a:rPr>
              <a:t>output</a:t>
            </a:r>
            <a:r>
              <a:rPr lang="en-US" b="0" dirty="0" smtClean="0">
                <a:latin typeface="Arial" charset="0"/>
                <a:ea typeface="ＭＳ Ｐゴシック"/>
                <a:cs typeface="Arial" charset="0"/>
              </a:rPr>
              <a:t>. How code for a PID controller could look like?</a:t>
            </a: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32" y="2717181"/>
            <a:ext cx="7632672" cy="3511790"/>
          </a:xfrm>
          <a:prstGeom prst="rect">
            <a:avLst/>
          </a:prstGeom>
        </p:spPr>
      </p:pic>
    </p:spTree>
    <p:extLst>
      <p:ext uri="{BB962C8B-B14F-4D97-AF65-F5344CB8AC3E}">
        <p14:creationId xmlns:p14="http://schemas.microsoft.com/office/powerpoint/2010/main" val="3194018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08121"/>
            <a:ext cx="9072562" cy="660054"/>
          </a:xfrm>
        </p:spPr>
        <p:txBody>
          <a:bodyPr/>
          <a:lstStyle/>
          <a:p>
            <a:pPr>
              <a:defRPr/>
            </a:pPr>
            <a:r>
              <a:rPr lang="en-US" sz="3200" dirty="0" smtClean="0">
                <a:latin typeface="Arial" charset="0"/>
                <a:ea typeface="ＭＳ Ｐゴシック"/>
                <a:cs typeface="Arial" charset="0"/>
              </a:rPr>
              <a:t>Controller using AtMega8</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287652" y="1620331"/>
            <a:ext cx="9072562" cy="5139668"/>
          </a:xfrm>
        </p:spPr>
        <p:txBody>
          <a:bodyPr>
            <a:normAutofit/>
          </a:bodyPr>
          <a:lstStyle/>
          <a:p>
            <a:pPr>
              <a:spcBef>
                <a:spcPct val="0"/>
              </a:spcBef>
              <a:defRPr/>
            </a:pPr>
            <a:r>
              <a:rPr lang="en-US" dirty="0" err="1" smtClean="0">
                <a:solidFill>
                  <a:schemeClr val="tx1"/>
                </a:solidFill>
                <a:latin typeface="Courier New" panose="02070309020205020404" pitchFamily="49" charset="0"/>
                <a:ea typeface="ＭＳ Ｐゴシック"/>
                <a:cs typeface="Courier New" panose="02070309020205020404" pitchFamily="49" charset="0"/>
              </a:rPr>
              <a:t>old_error</a:t>
            </a:r>
            <a:r>
              <a:rPr lang="en-US" dirty="0" smtClean="0">
                <a:solidFill>
                  <a:schemeClr val="tx1"/>
                </a:solidFill>
                <a:latin typeface="Courier New" panose="02070309020205020404" pitchFamily="49" charset="0"/>
                <a:ea typeface="ＭＳ Ｐゴシック"/>
                <a:cs typeface="Courier New" panose="02070309020205020404" pitchFamily="49" charset="0"/>
              </a:rPr>
              <a:t>=error;</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error =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setpoint</a:t>
            </a:r>
            <a:r>
              <a:rPr lang="en-US" dirty="0" smtClean="0">
                <a:solidFill>
                  <a:schemeClr val="tx1"/>
                </a:solidFill>
                <a:latin typeface="Courier New" panose="02070309020205020404" pitchFamily="49" charset="0"/>
                <a:ea typeface="ＭＳ Ｐゴシック"/>
                <a:cs typeface="Courier New" panose="02070309020205020404" pitchFamily="49" charset="0"/>
              </a:rPr>
              <a:t> – sensor;</a:t>
            </a:r>
          </a:p>
          <a:p>
            <a:pPr>
              <a:spcBef>
                <a:spcPct val="0"/>
              </a:spcBef>
              <a:defRPr/>
            </a:pPr>
            <a:r>
              <a:rPr lang="en-US" dirty="0" err="1" smtClean="0">
                <a:solidFill>
                  <a:schemeClr val="tx1"/>
                </a:solidFill>
                <a:latin typeface="Courier New" panose="02070309020205020404" pitchFamily="49" charset="0"/>
                <a:ea typeface="ＭＳ Ｐゴシック"/>
                <a:cs typeface="Courier New" panose="02070309020205020404" pitchFamily="49" charset="0"/>
              </a:rPr>
              <a:t>intergral</a:t>
            </a:r>
            <a:r>
              <a:rPr lang="en-US" dirty="0" smtClean="0">
                <a:solidFill>
                  <a:schemeClr val="tx1"/>
                </a:solidFill>
                <a:latin typeface="Courier New" panose="02070309020205020404" pitchFamily="49" charset="0"/>
                <a:ea typeface="ＭＳ Ｐゴシック"/>
                <a:cs typeface="Courier New" panose="02070309020205020404" pitchFamily="49" charset="0"/>
              </a:rPr>
              <a:t> += error;</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differential = (error – </a:t>
            </a:r>
            <a:r>
              <a:rPr lang="en-US" dirty="0" err="1" smtClean="0">
                <a:solidFill>
                  <a:schemeClr val="tx1"/>
                </a:solidFill>
                <a:latin typeface="Courier New" panose="02070309020205020404" pitchFamily="49" charset="0"/>
                <a:ea typeface="ＭＳ Ｐゴシック"/>
                <a:cs typeface="Courier New" panose="02070309020205020404" pitchFamily="49" charset="0"/>
              </a:rPr>
              <a:t>old_error</a:t>
            </a:r>
            <a:r>
              <a:rPr lang="en-US" dirty="0" smtClean="0">
                <a:solidFill>
                  <a:schemeClr val="tx1"/>
                </a:solidFill>
                <a:latin typeface="Courier New" panose="02070309020205020404" pitchFamily="49" charset="0"/>
                <a:ea typeface="ＭＳ Ｐゴシック"/>
                <a:cs typeface="Courier New" panose="02070309020205020404" pitchFamily="49" charset="0"/>
              </a:rPr>
              <a:t>) / </a:t>
            </a:r>
            <a:r>
              <a:rPr lang="en-US" dirty="0" err="1" smtClean="0">
                <a:solidFill>
                  <a:schemeClr val="tx1"/>
                </a:solidFill>
                <a:latin typeface="Courier New" panose="02070309020205020404" pitchFamily="49" charset="0"/>
                <a:ea typeface="ＭＳ Ｐゴシック"/>
                <a:cs typeface="Courier New" panose="02070309020205020404" pitchFamily="49" charset="0"/>
              </a:rPr>
              <a:t>time_step</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output = </a:t>
            </a:r>
            <a:r>
              <a:rPr lang="en-US" dirty="0" smtClean="0">
                <a:solidFill>
                  <a:srgbClr val="FF0000"/>
                </a:solidFill>
                <a:latin typeface="Courier New" panose="02070309020205020404" pitchFamily="49" charset="0"/>
                <a:ea typeface="ＭＳ Ｐゴシック"/>
                <a:cs typeface="Courier New" panose="02070309020205020404" pitchFamily="49" charset="0"/>
              </a:rPr>
              <a:t>K</a:t>
            </a:r>
            <a:r>
              <a:rPr lang="en-US" dirty="0" smtClean="0">
                <a:solidFill>
                  <a:schemeClr val="tx1"/>
                </a:solidFill>
                <a:latin typeface="Courier New" panose="02070309020205020404" pitchFamily="49" charset="0"/>
                <a:ea typeface="ＭＳ Ｐゴシック"/>
                <a:cs typeface="Courier New" panose="02070309020205020404" pitchFamily="49" charset="0"/>
              </a:rPr>
              <a:t>*error + </a:t>
            </a:r>
            <a:r>
              <a:rPr lang="en-US" dirty="0" smtClean="0">
                <a:solidFill>
                  <a:srgbClr val="FF0000"/>
                </a:solidFill>
                <a:latin typeface="Courier New" panose="02070309020205020404" pitchFamily="49" charset="0"/>
                <a:ea typeface="ＭＳ Ｐゴシック"/>
                <a:cs typeface="Courier New" panose="02070309020205020404" pitchFamily="49" charset="0"/>
              </a:rPr>
              <a:t>I</a:t>
            </a:r>
            <a:r>
              <a:rPr lang="en-US" dirty="0" smtClean="0">
                <a:solidFill>
                  <a:schemeClr val="tx1"/>
                </a:solidFill>
                <a:latin typeface="Courier New" panose="02070309020205020404" pitchFamily="49" charset="0"/>
                <a:ea typeface="ＭＳ Ｐゴシック"/>
                <a:cs typeface="Courier New" panose="02070309020205020404" pitchFamily="49" charset="0"/>
              </a:rPr>
              <a:t>*integral + </a:t>
            </a:r>
            <a:r>
              <a:rPr lang="en-US" dirty="0" smtClean="0">
                <a:solidFill>
                  <a:srgbClr val="FF0000"/>
                </a:solidFill>
                <a:latin typeface="Courier New" panose="02070309020205020404" pitchFamily="49" charset="0"/>
                <a:ea typeface="ＭＳ Ｐゴシック"/>
                <a:cs typeface="Courier New" panose="02070309020205020404" pitchFamily="49" charset="0"/>
              </a:rPr>
              <a:t>D</a:t>
            </a:r>
            <a:r>
              <a:rPr lang="en-US" dirty="0" smtClean="0">
                <a:solidFill>
                  <a:schemeClr val="tx1"/>
                </a:solidFill>
                <a:latin typeface="Courier New" panose="02070309020205020404" pitchFamily="49" charset="0"/>
                <a:ea typeface="ＭＳ Ｐゴシック"/>
                <a:cs typeface="Courier New" panose="02070309020205020404" pitchFamily="49" charset="0"/>
              </a:rPr>
              <a:t>*differential;</a:t>
            </a: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dirty="0" smtClean="0">
                <a:solidFill>
                  <a:schemeClr val="tx1"/>
                </a:solidFill>
                <a:latin typeface="+mj-lt"/>
                <a:ea typeface="ＭＳ Ｐゴシック"/>
                <a:cs typeface="Courier New" panose="02070309020205020404" pitchFamily="49" charset="0"/>
              </a:rPr>
              <a:t>to limit Integral part (preventing overflow and possible instability), add:</a:t>
            </a: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if(integral &lt; </a:t>
            </a:r>
            <a:r>
              <a:rPr lang="en-US" dirty="0" smtClean="0">
                <a:solidFill>
                  <a:srgbClr val="FF0000"/>
                </a:solidFill>
                <a:latin typeface="Courier New" panose="02070309020205020404" pitchFamily="49" charset="0"/>
                <a:ea typeface="ＭＳ Ｐゴシック"/>
                <a:cs typeface="Courier New" panose="02070309020205020404" pitchFamily="49" charset="0"/>
              </a:rPr>
              <a:t>INTEGRAL_MIN_VALUE</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integral = </a:t>
            </a:r>
            <a:r>
              <a:rPr lang="en-US" dirty="0" smtClean="0">
                <a:solidFill>
                  <a:srgbClr val="FF0000"/>
                </a:solidFill>
                <a:latin typeface="Courier New" panose="02070309020205020404" pitchFamily="49" charset="0"/>
                <a:ea typeface="ＭＳ Ｐゴシック"/>
                <a:cs typeface="Courier New" panose="02070309020205020404" pitchFamily="49" charset="0"/>
              </a:rPr>
              <a:t>INTEGRAL_MIN_VALUE</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if(integral &gt; </a:t>
            </a:r>
            <a:r>
              <a:rPr lang="en-US" dirty="0" smtClean="0">
                <a:solidFill>
                  <a:srgbClr val="FF0000"/>
                </a:solidFill>
                <a:latin typeface="Courier New" panose="02070309020205020404" pitchFamily="49" charset="0"/>
                <a:ea typeface="ＭＳ Ｐゴシック"/>
                <a:cs typeface="Courier New" panose="02070309020205020404" pitchFamily="49" charset="0"/>
              </a:rPr>
              <a:t>INTEGRAL_MAX_VALUE</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integral = </a:t>
            </a:r>
            <a:r>
              <a:rPr lang="en-US" dirty="0" smtClean="0">
                <a:solidFill>
                  <a:srgbClr val="FF0000"/>
                </a:solidFill>
                <a:latin typeface="Courier New" panose="02070309020205020404" pitchFamily="49" charset="0"/>
                <a:ea typeface="ＭＳ Ｐゴシック"/>
                <a:cs typeface="Courier New" panose="02070309020205020404" pitchFamily="49" charset="0"/>
              </a:rPr>
              <a:t>INTEGRAL_MAX_VALUE</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6492" y="36111"/>
            <a:ext cx="3443210" cy="1584220"/>
          </a:xfrm>
          <a:prstGeom prst="rect">
            <a:avLst/>
          </a:prstGeom>
        </p:spPr>
      </p:pic>
    </p:spTree>
    <p:extLst>
      <p:ext uri="{BB962C8B-B14F-4D97-AF65-F5344CB8AC3E}">
        <p14:creationId xmlns:p14="http://schemas.microsoft.com/office/powerpoint/2010/main" val="17323157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08121"/>
            <a:ext cx="9072562" cy="660054"/>
          </a:xfrm>
        </p:spPr>
        <p:txBody>
          <a:bodyPr/>
          <a:lstStyle/>
          <a:p>
            <a:pPr>
              <a:defRPr/>
            </a:pPr>
            <a:r>
              <a:rPr lang="en-US" sz="3200" dirty="0" smtClean="0">
                <a:latin typeface="Arial" charset="0"/>
                <a:ea typeface="ＭＳ Ｐゴシック"/>
                <a:cs typeface="Arial" charset="0"/>
              </a:rPr>
              <a:t>Better output calculation</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287652" y="1620331"/>
            <a:ext cx="9072562" cy="5139668"/>
          </a:xfrm>
        </p:spPr>
        <p:txBody>
          <a:bodyPr>
            <a:normAutofit/>
          </a:bodyPr>
          <a:lstStyle/>
          <a:p>
            <a:pPr>
              <a:spcBef>
                <a:spcPct val="0"/>
              </a:spcBef>
              <a:defRPr/>
            </a:pPr>
            <a:r>
              <a:rPr lang="en-US" dirty="0" smtClean="0">
                <a:solidFill>
                  <a:srgbClr val="0088C2"/>
                </a:solidFill>
                <a:latin typeface="+mj-lt"/>
                <a:ea typeface="ＭＳ Ｐゴシック"/>
                <a:cs typeface="Courier New" panose="02070309020205020404" pitchFamily="49" charset="0"/>
              </a:rPr>
              <a:t>additionally</a:t>
            </a:r>
            <a:r>
              <a:rPr lang="en-US" b="0" dirty="0" smtClean="0">
                <a:solidFill>
                  <a:srgbClr val="0088C2"/>
                </a:solidFill>
                <a:latin typeface="+mj-lt"/>
                <a:ea typeface="ＭＳ Ｐゴシック"/>
                <a:cs typeface="Courier New" panose="02070309020205020404" pitchFamily="49" charset="0"/>
              </a:rPr>
              <a:t> </a:t>
            </a:r>
            <a:r>
              <a:rPr lang="en-US" b="0" dirty="0" smtClean="0">
                <a:solidFill>
                  <a:schemeClr val="tx1"/>
                </a:solidFill>
                <a:latin typeface="+mj-lt"/>
                <a:ea typeface="ＭＳ Ｐゴシック"/>
                <a:cs typeface="Courier New" panose="02070309020205020404" pitchFamily="49" charset="0"/>
              </a:rPr>
              <a:t>you might need:</a:t>
            </a: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r>
              <a:rPr lang="en-US" i="1" dirty="0" smtClean="0">
                <a:solidFill>
                  <a:srgbClr val="0088C2"/>
                </a:solidFill>
                <a:latin typeface="+mj-lt"/>
                <a:ea typeface="ＭＳ Ｐゴシック"/>
                <a:cs typeface="Courier New" panose="02070309020205020404" pitchFamily="49" charset="0"/>
              </a:rPr>
              <a:t>a) </a:t>
            </a:r>
            <a:r>
              <a:rPr lang="en-US" b="0" dirty="0" smtClean="0">
                <a:solidFill>
                  <a:schemeClr val="tx1"/>
                </a:solidFill>
                <a:latin typeface="+mj-lt"/>
                <a:ea typeface="ＭＳ Ｐゴシック"/>
                <a:cs typeface="Courier New" panose="02070309020205020404" pitchFamily="49" charset="0"/>
              </a:rPr>
              <a:t>to ensure the output does not overflow ( use code similar to the one for the integral)</a:t>
            </a: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if (output &lt; </a:t>
            </a:r>
            <a:r>
              <a:rPr lang="en-US" dirty="0" smtClean="0">
                <a:solidFill>
                  <a:srgbClr val="FF0000"/>
                </a:solidFill>
                <a:latin typeface="Courier New" panose="02070309020205020404" pitchFamily="49" charset="0"/>
                <a:ea typeface="ＭＳ Ｐゴシック"/>
                <a:cs typeface="Courier New" panose="02070309020205020404" pitchFamily="49" charset="0"/>
              </a:rPr>
              <a:t>OUTPUT_MIN_VALUE</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output = </a:t>
            </a:r>
            <a:r>
              <a:rPr lang="en-US" dirty="0" smtClean="0">
                <a:solidFill>
                  <a:srgbClr val="FF0000"/>
                </a:solidFill>
                <a:latin typeface="Courier New" panose="02070309020205020404" pitchFamily="49" charset="0"/>
                <a:ea typeface="ＭＳ Ｐゴシック"/>
                <a:cs typeface="Courier New" panose="02070309020205020404" pitchFamily="49" charset="0"/>
              </a:rPr>
              <a:t>OUTPUT_MIN_VALUE</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if (output &gt; </a:t>
            </a:r>
            <a:r>
              <a:rPr lang="en-US" dirty="0" smtClean="0">
                <a:solidFill>
                  <a:srgbClr val="FF0000"/>
                </a:solidFill>
                <a:latin typeface="Courier New" panose="02070309020205020404" pitchFamily="49" charset="0"/>
                <a:ea typeface="ＭＳ Ｐゴシック"/>
                <a:cs typeface="Courier New" panose="02070309020205020404" pitchFamily="49" charset="0"/>
              </a:rPr>
              <a:t>OUTPUT_MAX_VALUE</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output = </a:t>
            </a:r>
            <a:r>
              <a:rPr lang="en-US" dirty="0" smtClean="0">
                <a:solidFill>
                  <a:srgbClr val="FF0000"/>
                </a:solidFill>
                <a:latin typeface="Courier New" panose="02070309020205020404" pitchFamily="49" charset="0"/>
                <a:ea typeface="ＭＳ Ｐゴシック"/>
                <a:cs typeface="Courier New" panose="02070309020205020404" pitchFamily="49" charset="0"/>
              </a:rPr>
              <a:t>OUTPUT_MAX_VALUE</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r>
              <a:rPr lang="en-US" i="1" dirty="0" smtClean="0">
                <a:solidFill>
                  <a:srgbClr val="0088C2"/>
                </a:solidFill>
                <a:latin typeface="+mj-lt"/>
                <a:ea typeface="ＭＳ Ｐゴシック"/>
                <a:cs typeface="Courier New" panose="02070309020205020404" pitchFamily="49" charset="0"/>
              </a:rPr>
              <a:t>b) </a:t>
            </a:r>
            <a:r>
              <a:rPr lang="en-US" b="0" dirty="0" smtClean="0">
                <a:solidFill>
                  <a:schemeClr val="tx1"/>
                </a:solidFill>
                <a:latin typeface="+mj-lt"/>
                <a:ea typeface="ＭＳ Ｐゴシック"/>
                <a:cs typeface="Courier New" panose="02070309020205020404" pitchFamily="49" charset="0"/>
              </a:rPr>
              <a:t>use some initial value for output: </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output =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const</a:t>
            </a:r>
            <a:r>
              <a:rPr lang="en-US" dirty="0" smtClean="0">
                <a:solidFill>
                  <a:schemeClr val="tx1"/>
                </a:solidFill>
                <a:latin typeface="Courier New" panose="02070309020205020404" pitchFamily="49" charset="0"/>
                <a:ea typeface="ＭＳ Ｐゴシック"/>
                <a:cs typeface="Courier New" panose="02070309020205020404" pitchFamily="49" charset="0"/>
              </a:rPr>
              <a:t> + </a:t>
            </a:r>
            <a:r>
              <a:rPr lang="en-US" dirty="0" smtClean="0">
                <a:solidFill>
                  <a:srgbClr val="FF0000"/>
                </a:solidFill>
                <a:latin typeface="Courier New" panose="02070309020205020404" pitchFamily="49" charset="0"/>
                <a:ea typeface="ＭＳ Ｐゴシック"/>
                <a:cs typeface="Courier New" panose="02070309020205020404" pitchFamily="49" charset="0"/>
              </a:rPr>
              <a:t>K</a:t>
            </a:r>
            <a:r>
              <a:rPr lang="en-US" dirty="0" smtClean="0">
                <a:solidFill>
                  <a:schemeClr val="tx1"/>
                </a:solidFill>
                <a:latin typeface="Courier New" panose="02070309020205020404" pitchFamily="49" charset="0"/>
                <a:ea typeface="ＭＳ Ｐゴシック"/>
                <a:cs typeface="Courier New" panose="02070309020205020404" pitchFamily="49" charset="0"/>
              </a:rPr>
              <a:t>*error + </a:t>
            </a:r>
            <a:r>
              <a:rPr lang="en-US" dirty="0" smtClean="0">
                <a:solidFill>
                  <a:srgbClr val="FF0000"/>
                </a:solidFill>
                <a:latin typeface="Courier New" panose="02070309020205020404" pitchFamily="49" charset="0"/>
                <a:ea typeface="ＭＳ Ｐゴシック"/>
                <a:cs typeface="Courier New" panose="02070309020205020404" pitchFamily="49" charset="0"/>
              </a:rPr>
              <a:t>I</a:t>
            </a:r>
            <a:r>
              <a:rPr lang="en-US" dirty="0" smtClean="0">
                <a:solidFill>
                  <a:schemeClr val="tx1"/>
                </a:solidFill>
                <a:latin typeface="Courier New" panose="02070309020205020404" pitchFamily="49" charset="0"/>
                <a:ea typeface="ＭＳ Ｐゴシック"/>
                <a:cs typeface="Courier New" panose="02070309020205020404" pitchFamily="49" charset="0"/>
              </a:rPr>
              <a:t>*integral + </a:t>
            </a:r>
            <a:r>
              <a:rPr lang="en-US" dirty="0" smtClean="0">
                <a:solidFill>
                  <a:srgbClr val="FF0000"/>
                </a:solidFill>
                <a:latin typeface="Courier New" panose="02070309020205020404" pitchFamily="49" charset="0"/>
                <a:ea typeface="ＭＳ Ｐゴシック"/>
                <a:cs typeface="Courier New" panose="02070309020205020404" pitchFamily="49" charset="0"/>
              </a:rPr>
              <a:t>D</a:t>
            </a:r>
            <a:r>
              <a:rPr lang="en-US" dirty="0" smtClean="0">
                <a:solidFill>
                  <a:schemeClr val="tx1"/>
                </a:solidFill>
                <a:latin typeface="Courier New" panose="02070309020205020404" pitchFamily="49" charset="0"/>
                <a:ea typeface="ＭＳ Ｐゴシック"/>
                <a:cs typeface="Courier New" panose="02070309020205020404" pitchFamily="49" charset="0"/>
              </a:rPr>
              <a:t>*differential;</a:t>
            </a: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6492" y="36111"/>
            <a:ext cx="3443210" cy="1584220"/>
          </a:xfrm>
          <a:prstGeom prst="rect">
            <a:avLst/>
          </a:prstGeom>
        </p:spPr>
      </p:pic>
    </p:spTree>
    <p:extLst>
      <p:ext uri="{BB962C8B-B14F-4D97-AF65-F5344CB8AC3E}">
        <p14:creationId xmlns:p14="http://schemas.microsoft.com/office/powerpoint/2010/main" val="2468705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What controller to use?</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
        <p:nvSpPr>
          <p:cNvPr id="6" name="Untertitel 2"/>
          <p:cNvSpPr>
            <a:spLocks noGrp="1"/>
          </p:cNvSpPr>
          <p:nvPr>
            <p:ph type="subTitle" idx="1"/>
          </p:nvPr>
        </p:nvSpPr>
        <p:spPr>
          <a:xfrm>
            <a:off x="267566" y="1128117"/>
            <a:ext cx="9072562" cy="5028844"/>
          </a:xfrm>
        </p:spPr>
        <p:txBody>
          <a:bodyPr>
            <a:normAutofit/>
          </a:bodyPr>
          <a:lstStyle/>
          <a:p>
            <a:pPr marL="342900" indent="-342900">
              <a:spcBef>
                <a:spcPct val="0"/>
              </a:spcBef>
              <a:buFontTx/>
              <a:buChar char="-"/>
              <a:defRPr/>
            </a:pPr>
            <a:endParaRPr lang="en-US" b="0" dirty="0" smtClean="0">
              <a:latin typeface="Arial" charset="0"/>
              <a:ea typeface="ＭＳ Ｐゴシック"/>
              <a:cs typeface="Arial" charset="0"/>
            </a:endParaRPr>
          </a:p>
          <a:p>
            <a:pPr marL="342900" indent="-342900">
              <a:spcBef>
                <a:spcPct val="0"/>
              </a:spcBef>
              <a:buFontTx/>
              <a:buChar char="-"/>
              <a:defRPr/>
            </a:pPr>
            <a:endParaRPr lang="en-US" b="0" dirty="0" smtClean="0">
              <a:latin typeface="Arial" charset="0"/>
              <a:ea typeface="ＭＳ Ｐゴシック"/>
              <a:cs typeface="Arial" charset="0"/>
            </a:endParaRPr>
          </a:p>
          <a:p>
            <a:pPr marL="342900" indent="-342900">
              <a:spcBef>
                <a:spcPct val="0"/>
              </a:spcBef>
              <a:buFontTx/>
              <a:buChar char="-"/>
              <a:defRPr/>
            </a:pPr>
            <a:endParaRPr lang="en-US" b="0" dirty="0" smtClean="0">
              <a:latin typeface="Arial" charset="0"/>
              <a:ea typeface="ＭＳ Ｐゴシック"/>
              <a:cs typeface="Arial" charset="0"/>
            </a:endParaRPr>
          </a:p>
          <a:p>
            <a:pPr marL="342900" indent="-342900">
              <a:spcBef>
                <a:spcPct val="0"/>
              </a:spcBef>
              <a:buFontTx/>
              <a:buChar char="-"/>
              <a:defRPr/>
            </a:pPr>
            <a:endParaRPr lang="en-US" b="0" dirty="0" smtClean="0">
              <a:latin typeface="Arial" charset="0"/>
              <a:ea typeface="ＭＳ Ｐゴシック"/>
              <a:cs typeface="Arial" charset="0"/>
            </a:endParaRPr>
          </a:p>
          <a:p>
            <a:pPr marL="342900" indent="-342900">
              <a:spcBef>
                <a:spcPct val="0"/>
              </a:spcBef>
              <a:buFontTx/>
              <a:buChar char="-"/>
              <a:defRPr/>
            </a:pPr>
            <a:r>
              <a:rPr lang="en-US" b="0" dirty="0" smtClean="0">
                <a:latin typeface="Arial" charset="0"/>
                <a:ea typeface="ＭＳ Ｐゴシック"/>
                <a:cs typeface="Arial" charset="0"/>
              </a:rPr>
              <a:t>Your system can be characterized by rather high time constant; it is </a:t>
            </a:r>
            <a:r>
              <a:rPr lang="en-US" b="0" dirty="0" err="1" smtClean="0">
                <a:latin typeface="Arial" charset="0"/>
                <a:ea typeface="ＭＳ Ｐゴシック"/>
                <a:cs typeface="Arial" charset="0"/>
              </a:rPr>
              <a:t>overactuated</a:t>
            </a:r>
            <a:r>
              <a:rPr lang="en-US" b="0" dirty="0" smtClean="0">
                <a:latin typeface="Arial" charset="0"/>
                <a:ea typeface="ＭＳ Ｐゴシック"/>
                <a:cs typeface="Arial" charset="0"/>
              </a:rPr>
              <a:t>; doors influence the efficiency of the fan and vice versa.</a:t>
            </a:r>
          </a:p>
          <a:p>
            <a:pPr marL="342900" indent="-342900">
              <a:spcBef>
                <a:spcPct val="0"/>
              </a:spcBef>
              <a:buFontTx/>
              <a:buChar char="-"/>
              <a:defRPr/>
            </a:pPr>
            <a:endParaRPr lang="en-US" b="0" dirty="0" smtClean="0">
              <a:latin typeface="Arial" charset="0"/>
              <a:ea typeface="ＭＳ Ｐゴシック"/>
              <a:cs typeface="Arial" charset="0"/>
            </a:endParaRPr>
          </a:p>
          <a:p>
            <a:pPr>
              <a:spcBef>
                <a:spcPct val="0"/>
              </a:spcBef>
              <a:defRPr/>
            </a:pPr>
            <a:endParaRPr lang="en-US" b="0" i="1" dirty="0" smtClean="0">
              <a:solidFill>
                <a:srgbClr val="0088C2"/>
              </a:solidFill>
              <a:latin typeface="Arial" charset="0"/>
              <a:ea typeface="ＭＳ Ｐゴシック"/>
              <a:cs typeface="Arial" charset="0"/>
            </a:endParaRPr>
          </a:p>
          <a:p>
            <a:pPr>
              <a:spcBef>
                <a:spcPct val="0"/>
              </a:spcBef>
              <a:defRPr/>
            </a:pPr>
            <a:r>
              <a:rPr lang="en-US" b="0" i="1" dirty="0" smtClean="0">
                <a:solidFill>
                  <a:srgbClr val="0088C2"/>
                </a:solidFill>
                <a:latin typeface="Arial" charset="0"/>
                <a:ea typeface="ＭＳ Ｐゴシック"/>
                <a:cs typeface="Arial" charset="0"/>
              </a:rPr>
              <a:t>	What control would be optimal according to the control theory? 	Experiment with the system by trying at least 2 controllers.</a:t>
            </a:r>
          </a:p>
          <a:p>
            <a:pPr>
              <a:spcBef>
                <a:spcPct val="0"/>
              </a:spcBef>
              <a:defRPr/>
            </a:pPr>
            <a:endParaRPr lang="en-US" dirty="0">
              <a:solidFill>
                <a:srgbClr val="FF0000"/>
              </a:solidFill>
              <a:latin typeface="Arial" charset="0"/>
              <a:ea typeface="ＭＳ Ｐゴシック"/>
              <a:cs typeface="Arial" charset="0"/>
            </a:endParaRPr>
          </a:p>
        </p:txBody>
      </p:sp>
    </p:spTree>
    <p:extLst>
      <p:ext uri="{BB962C8B-B14F-4D97-AF65-F5344CB8AC3E}">
        <p14:creationId xmlns:p14="http://schemas.microsoft.com/office/powerpoint/2010/main" val="119596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782" y="1908371"/>
            <a:ext cx="5773371" cy="2634100"/>
          </a:xfrm>
          <a:prstGeom prst="rect">
            <a:avLst/>
          </a:prstGeom>
        </p:spPr>
      </p:pic>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Temperature control: Linear controller</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
        <p:nvSpPr>
          <p:cNvPr id="11" name="Untertitel 2"/>
          <p:cNvSpPr txBox="1">
            <a:spLocks/>
          </p:cNvSpPr>
          <p:nvPr/>
        </p:nvSpPr>
        <p:spPr bwMode="auto">
          <a:xfrm>
            <a:off x="419101" y="1044251"/>
            <a:ext cx="9072562" cy="54727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defTabSz="503238" rtl="0" eaLnBrk="0" fontAlgn="base" hangingPunct="0">
              <a:spcBef>
                <a:spcPts val="0"/>
              </a:spcBef>
              <a:spcAft>
                <a:spcPct val="0"/>
              </a:spcAft>
              <a:buFont typeface="Arial" charset="0"/>
              <a:buNone/>
              <a:defRPr sz="2200" b="1" kern="1200" cap="none" spc="10">
                <a:solidFill>
                  <a:srgbClr val="000000"/>
                </a:solidFill>
                <a:latin typeface="Arial"/>
                <a:ea typeface="ＭＳ Ｐゴシック" pitchFamily="-112" charset="-128"/>
                <a:cs typeface="Arial"/>
              </a:defRPr>
            </a:lvl1pPr>
            <a:lvl2pPr marL="504017" indent="0" algn="ctr" defTabSz="503238" rtl="0" eaLnBrk="0" fontAlgn="base" hangingPunct="0">
              <a:spcBef>
                <a:spcPct val="20000"/>
              </a:spcBef>
              <a:spcAft>
                <a:spcPct val="0"/>
              </a:spcAft>
              <a:buFont typeface="Arial" charset="0"/>
              <a:buNone/>
              <a:defRPr sz="3100" kern="1200">
                <a:solidFill>
                  <a:schemeClr val="tx1">
                    <a:tint val="75000"/>
                  </a:schemeClr>
                </a:solidFill>
                <a:latin typeface="Arial"/>
                <a:ea typeface="ＭＳ Ｐゴシック" pitchFamily="-112" charset="-128"/>
                <a:cs typeface="Arial"/>
              </a:defRPr>
            </a:lvl2pPr>
            <a:lvl3pPr marL="1008035" indent="0" algn="ctr" defTabSz="503238" rtl="0" eaLnBrk="0" fontAlgn="base" hangingPunct="0">
              <a:spcBef>
                <a:spcPct val="20000"/>
              </a:spcBef>
              <a:spcAft>
                <a:spcPct val="0"/>
              </a:spcAft>
              <a:buFont typeface="Arial" charset="0"/>
              <a:buNone/>
              <a:defRPr sz="2600" kern="1200">
                <a:solidFill>
                  <a:schemeClr val="tx1">
                    <a:tint val="75000"/>
                  </a:schemeClr>
                </a:solidFill>
                <a:latin typeface="Arial"/>
                <a:ea typeface="ＭＳ Ｐゴシック" pitchFamily="-112" charset="-128"/>
                <a:cs typeface="Arial"/>
              </a:defRPr>
            </a:lvl3pPr>
            <a:lvl4pPr marL="1512052" indent="0" algn="ctr" defTabSz="503238" rtl="0" eaLnBrk="0" fontAlgn="base" hangingPunct="0">
              <a:spcBef>
                <a:spcPct val="20000"/>
              </a:spcBef>
              <a:spcAft>
                <a:spcPct val="0"/>
              </a:spcAft>
              <a:buFont typeface="Arial" charset="0"/>
              <a:buNone/>
              <a:defRPr sz="2200" kern="1200">
                <a:solidFill>
                  <a:schemeClr val="tx1">
                    <a:tint val="75000"/>
                  </a:schemeClr>
                </a:solidFill>
                <a:latin typeface="Arial"/>
                <a:ea typeface="ＭＳ Ｐゴシック" pitchFamily="-112" charset="-128"/>
                <a:cs typeface="Arial"/>
              </a:defRPr>
            </a:lvl4pPr>
            <a:lvl5pPr marL="2016069" indent="0" algn="ctr" defTabSz="503238" rtl="0" eaLnBrk="0" fontAlgn="base" hangingPunct="0">
              <a:spcBef>
                <a:spcPct val="20000"/>
              </a:spcBef>
              <a:spcAft>
                <a:spcPct val="0"/>
              </a:spcAft>
              <a:buFont typeface="Arial" charset="0"/>
              <a:buNone/>
              <a:defRPr kern="1200">
                <a:solidFill>
                  <a:schemeClr val="tx1">
                    <a:tint val="75000"/>
                  </a:schemeClr>
                </a:solidFill>
                <a:latin typeface="Arial"/>
                <a:ea typeface="ＭＳ Ｐゴシック" pitchFamily="-112" charset="-128"/>
                <a:cs typeface="Arial"/>
              </a:defRPr>
            </a:lvl5pPr>
            <a:lvl6pPr marL="2520086"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24104"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28121"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32138"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marL="457200" indent="-457200">
              <a:spcBef>
                <a:spcPct val="0"/>
              </a:spcBef>
              <a:buFont typeface="Arial" charset="0"/>
              <a:buAutoNum type="arabicPeriod"/>
              <a:defRPr/>
            </a:pPr>
            <a:r>
              <a:rPr lang="en-US" sz="2000" b="0" dirty="0" smtClean="0">
                <a:latin typeface="Arial" charset="0"/>
                <a:ea typeface="ＭＳ Ｐゴシック"/>
                <a:cs typeface="Arial" charset="0"/>
              </a:rPr>
              <a:t>Linear controller: </a:t>
            </a:r>
          </a:p>
          <a:p>
            <a:pPr marL="457200" indent="-457200">
              <a:spcBef>
                <a:spcPct val="0"/>
              </a:spcBef>
              <a:buFont typeface="Arial" charset="0"/>
              <a:buAutoNum type="arabicPeriod"/>
              <a:defRPr/>
            </a:pPr>
            <a:endParaRPr lang="en-US" sz="2000" b="0" dirty="0" smtClean="0">
              <a:latin typeface="Arial" charset="0"/>
              <a:ea typeface="ＭＳ Ｐゴシック"/>
              <a:cs typeface="Arial" charset="0"/>
            </a:endParaRPr>
          </a:p>
          <a:p>
            <a:pPr>
              <a:spcBef>
                <a:spcPct val="0"/>
              </a:spcBef>
              <a:defRPr/>
            </a:pPr>
            <a:r>
              <a:rPr lang="en-US" sz="2000" b="0" dirty="0" smtClean="0">
                <a:latin typeface="Arial" charset="0"/>
                <a:ea typeface="ＭＳ Ｐゴシック"/>
                <a:cs typeface="Arial" charset="0"/>
              </a:rPr>
              <a:t>A linear controller should be known to you from </a:t>
            </a:r>
            <a:r>
              <a:rPr lang="en-US" sz="2000" dirty="0" smtClean="0">
                <a:solidFill>
                  <a:srgbClr val="0088C2"/>
                </a:solidFill>
                <a:latin typeface="Arial" charset="0"/>
                <a:ea typeface="ＭＳ Ｐゴシック"/>
                <a:cs typeface="Arial" charset="0"/>
              </a:rPr>
              <a:t>Measurement and Control</a:t>
            </a:r>
            <a:r>
              <a:rPr lang="en-US" sz="2000" b="0" dirty="0" smtClean="0">
                <a:latin typeface="Arial" charset="0"/>
                <a:ea typeface="ＭＳ Ｐゴシック"/>
                <a:cs typeface="Arial" charset="0"/>
              </a:rPr>
              <a:t> course. It is the P controller, meaning the control signal is the error times a constant. </a:t>
            </a: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endParaRPr lang="en-US" sz="2000" b="0" dirty="0" smtClean="0">
              <a:latin typeface="Arial" charset="0"/>
              <a:ea typeface="ＭＳ Ｐゴシック"/>
              <a:cs typeface="Arial" charset="0"/>
            </a:endParaRPr>
          </a:p>
          <a:p>
            <a:pPr>
              <a:spcBef>
                <a:spcPct val="0"/>
              </a:spcBef>
              <a:defRPr/>
            </a:pPr>
            <a:r>
              <a:rPr lang="en-US" sz="2000" i="1" dirty="0" smtClean="0">
                <a:solidFill>
                  <a:srgbClr val="FF0000"/>
                </a:solidFill>
                <a:latin typeface="Arial" charset="0"/>
                <a:ea typeface="ＭＳ Ｐゴシック"/>
                <a:cs typeface="Arial" charset="0"/>
              </a:rPr>
              <a:t>Consider</a:t>
            </a:r>
            <a:r>
              <a:rPr lang="en-US" sz="2000" b="0" i="1" dirty="0" smtClean="0">
                <a:latin typeface="Arial" charset="0"/>
                <a:ea typeface="ＭＳ Ｐゴシック"/>
                <a:cs typeface="Arial" charset="0"/>
              </a:rPr>
              <a:t>: </a:t>
            </a:r>
            <a:r>
              <a:rPr lang="en-US" sz="2000" i="1" dirty="0" smtClean="0">
                <a:solidFill>
                  <a:srgbClr val="FF0000"/>
                </a:solidFill>
                <a:latin typeface="Arial" charset="0"/>
                <a:ea typeface="ＭＳ Ｐゴシック"/>
                <a:cs typeface="Arial" charset="0"/>
              </a:rPr>
              <a:t>the goal is to keep temperature at 55C</a:t>
            </a:r>
            <a:r>
              <a:rPr lang="en-US" sz="2000" b="0" i="1" dirty="0" smtClean="0">
                <a:latin typeface="Arial" charset="0"/>
                <a:ea typeface="ＭＳ Ｐゴシック"/>
                <a:cs typeface="Arial" charset="0"/>
              </a:rPr>
              <a:t>. However, if you choose it as a </a:t>
            </a:r>
            <a:r>
              <a:rPr lang="en-US" sz="2000" b="0" i="1" dirty="0" err="1" smtClean="0">
                <a:latin typeface="Arial" charset="0"/>
                <a:ea typeface="ＭＳ Ｐゴシック"/>
                <a:cs typeface="Arial" charset="0"/>
              </a:rPr>
              <a:t>setpoint</a:t>
            </a:r>
            <a:r>
              <a:rPr lang="en-US" sz="2000" b="0" i="1" dirty="0" smtClean="0">
                <a:latin typeface="Arial" charset="0"/>
                <a:ea typeface="ＭＳ Ｐゴシック"/>
                <a:cs typeface="Arial" charset="0"/>
              </a:rPr>
              <a:t>, error at 55C will be zero, with zero power output to the fan (heater on). Therefore you will </a:t>
            </a:r>
            <a:r>
              <a:rPr lang="en-US" sz="2000" i="1" dirty="0" smtClean="0">
                <a:solidFill>
                  <a:srgbClr val="FF0000"/>
                </a:solidFill>
                <a:latin typeface="Arial" charset="0"/>
                <a:ea typeface="ＭＳ Ｐゴシック"/>
                <a:cs typeface="Arial" charset="0"/>
              </a:rPr>
              <a:t>not</a:t>
            </a:r>
            <a:r>
              <a:rPr lang="en-US" sz="2000" b="0" i="1" dirty="0" smtClean="0">
                <a:latin typeface="Arial" charset="0"/>
                <a:ea typeface="ＭＳ Ｐゴシック"/>
                <a:cs typeface="Arial" charset="0"/>
              </a:rPr>
              <a:t> be able to stabilize your temperature at 55C with </a:t>
            </a:r>
            <a:r>
              <a:rPr lang="en-US" sz="2000" b="0" i="1" dirty="0" err="1" smtClean="0">
                <a:latin typeface="Arial" charset="0"/>
                <a:ea typeface="ＭＳ Ｐゴシック"/>
                <a:cs typeface="Arial" charset="0"/>
              </a:rPr>
              <a:t>setpoint</a:t>
            </a:r>
            <a:r>
              <a:rPr lang="en-US" sz="2000" b="0" i="1" dirty="0" smtClean="0">
                <a:latin typeface="Arial" charset="0"/>
                <a:ea typeface="ＭＳ Ｐゴシック"/>
                <a:cs typeface="Arial" charset="0"/>
              </a:rPr>
              <a:t> of 55C.</a:t>
            </a:r>
          </a:p>
          <a:p>
            <a:pPr>
              <a:spcBef>
                <a:spcPct val="0"/>
              </a:spcBef>
              <a:defRPr/>
            </a:pPr>
            <a:endParaRPr lang="en-US" b="0" dirty="0">
              <a:latin typeface="Arial" charset="0"/>
              <a:ea typeface="ＭＳ Ｐゴシック"/>
              <a:cs typeface="Arial" charset="0"/>
            </a:endParaRPr>
          </a:p>
        </p:txBody>
      </p:sp>
    </p:spTree>
    <p:extLst>
      <p:ext uri="{BB962C8B-B14F-4D97-AF65-F5344CB8AC3E}">
        <p14:creationId xmlns:p14="http://schemas.microsoft.com/office/powerpoint/2010/main" val="2010029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Completing the incubator lab</a:t>
            </a:r>
            <a:endParaRPr lang="en-US" sz="320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sp>
        <p:nvSpPr>
          <p:cNvPr id="6" name="Untertitel 2"/>
          <p:cNvSpPr>
            <a:spLocks noGrp="1"/>
          </p:cNvSpPr>
          <p:nvPr>
            <p:ph type="subTitle" idx="1"/>
          </p:nvPr>
        </p:nvSpPr>
        <p:spPr>
          <a:xfrm>
            <a:off x="267566" y="1128117"/>
            <a:ext cx="9072562" cy="5028844"/>
          </a:xfrm>
        </p:spPr>
        <p:txBody>
          <a:bodyPr>
            <a:normAutofit/>
          </a:bodyPr>
          <a:lstStyle/>
          <a:p>
            <a:pPr marL="342900" indent="-342900">
              <a:spcBef>
                <a:spcPct val="0"/>
              </a:spcBef>
              <a:buFontTx/>
              <a:buChar char="-"/>
              <a:defRPr/>
            </a:pPr>
            <a:r>
              <a:rPr lang="en-US" b="0" dirty="0" smtClean="0">
                <a:latin typeface="Arial" charset="0"/>
                <a:ea typeface="ＭＳ Ｐゴシック"/>
                <a:cs typeface="Arial" charset="0"/>
              </a:rPr>
              <a:t>given a temperature value, you should be able to keep temperature within 1 C of this value for 5 minutes.</a:t>
            </a:r>
          </a:p>
          <a:p>
            <a:pPr marL="342900" indent="-342900">
              <a:spcBef>
                <a:spcPct val="0"/>
              </a:spcBef>
              <a:buFontTx/>
              <a:buChar char="-"/>
              <a:defRPr/>
            </a:pPr>
            <a:endParaRPr lang="en-US" b="0" dirty="0" smtClean="0">
              <a:latin typeface="Arial" charset="0"/>
              <a:ea typeface="ＭＳ Ｐゴシック"/>
              <a:cs typeface="Arial" charset="0"/>
            </a:endParaRPr>
          </a:p>
          <a:p>
            <a:pPr marL="342900" indent="-342900">
              <a:spcBef>
                <a:spcPct val="0"/>
              </a:spcBef>
              <a:buFontTx/>
              <a:buChar char="-"/>
              <a:defRPr/>
            </a:pPr>
            <a:r>
              <a:rPr lang="en-US" b="0" dirty="0" smtClean="0">
                <a:latin typeface="Arial" charset="0"/>
                <a:ea typeface="ＭＳ Ｐゴシック"/>
                <a:cs typeface="Arial" charset="0"/>
              </a:rPr>
              <a:t>To test your program, set</a:t>
            </a:r>
          </a:p>
          <a:p>
            <a:pPr>
              <a:spcBef>
                <a:spcPct val="0"/>
              </a:spcBef>
              <a:defRPr/>
            </a:pPr>
            <a:r>
              <a:rPr lang="en-US" dirty="0" err="1" smtClean="0">
                <a:solidFill>
                  <a:srgbClr val="FF0000"/>
                </a:solidFill>
                <a:latin typeface="Courier New" panose="02070309020205020404" pitchFamily="49" charset="0"/>
                <a:ea typeface="ＭＳ Ｐゴシック"/>
                <a:cs typeface="Courier New" panose="02070309020205020404" pitchFamily="49" charset="0"/>
              </a:rPr>
              <a:t>ready_challenge_flag</a:t>
            </a:r>
            <a:r>
              <a:rPr lang="en-US" dirty="0" smtClean="0">
                <a:solidFill>
                  <a:srgbClr val="FF0000"/>
                </a:solidFill>
                <a:latin typeface="Courier New" panose="02070309020205020404" pitchFamily="49" charset="0"/>
                <a:ea typeface="ＭＳ Ｐゴシック"/>
                <a:cs typeface="Courier New" panose="02070309020205020404" pitchFamily="49" charset="0"/>
              </a:rPr>
              <a:t>=1;, </a:t>
            </a:r>
            <a:r>
              <a:rPr lang="en-US" dirty="0" smtClean="0">
                <a:solidFill>
                  <a:srgbClr val="FF0000"/>
                </a:solidFill>
                <a:latin typeface="+mn-lt"/>
                <a:ea typeface="ＭＳ Ｐゴシック"/>
                <a:cs typeface="Courier New" panose="02070309020205020404" pitchFamily="49" charset="0"/>
              </a:rPr>
              <a:t>assign some new value to </a:t>
            </a:r>
            <a:r>
              <a:rPr lang="en-US" dirty="0" err="1" smtClean="0">
                <a:solidFill>
                  <a:srgbClr val="FF0000"/>
                </a:solidFill>
                <a:latin typeface="+mn-lt"/>
                <a:ea typeface="ＭＳ Ｐゴシック"/>
                <a:cs typeface="Courier New" panose="02070309020205020404" pitchFamily="49" charset="0"/>
              </a:rPr>
              <a:t>setpoint</a:t>
            </a:r>
            <a:r>
              <a:rPr lang="en-US" dirty="0" smtClean="0">
                <a:solidFill>
                  <a:srgbClr val="FF0000"/>
                </a:solidFill>
                <a:latin typeface="+mn-lt"/>
                <a:ea typeface="ＭＳ Ｐゴシック"/>
                <a:cs typeface="Courier New" panose="02070309020205020404" pitchFamily="49" charset="0"/>
              </a:rPr>
              <a:t>.</a:t>
            </a:r>
          </a:p>
          <a:p>
            <a:pPr>
              <a:spcBef>
                <a:spcPct val="0"/>
              </a:spcBef>
              <a:defRPr/>
            </a:pPr>
            <a:r>
              <a:rPr lang="en-US" dirty="0" smtClean="0">
                <a:solidFill>
                  <a:srgbClr val="FF0000"/>
                </a:solidFill>
                <a:latin typeface="+mj-lt"/>
                <a:ea typeface="ＭＳ Ｐゴシック"/>
                <a:cs typeface="Courier New" panose="02070309020205020404" pitchFamily="49" charset="0"/>
              </a:rPr>
              <a:t>Disable any LCD output from your program.</a:t>
            </a:r>
          </a:p>
          <a:p>
            <a:pPr>
              <a:spcBef>
                <a:spcPct val="0"/>
              </a:spcBef>
              <a:defRPr/>
            </a:pPr>
            <a:endParaRPr lang="en-US" b="0" dirty="0" smtClean="0">
              <a:solidFill>
                <a:schemeClr val="tx1"/>
              </a:solidFill>
              <a:latin typeface="+mj-lt"/>
              <a:ea typeface="ＭＳ Ｐゴシック"/>
              <a:cs typeface="Courier New" panose="02070309020205020404" pitchFamily="49" charset="0"/>
            </a:endParaRPr>
          </a:p>
          <a:p>
            <a:pPr>
              <a:spcBef>
                <a:spcPct val="0"/>
              </a:spcBef>
              <a:defRPr/>
            </a:pPr>
            <a:r>
              <a:rPr lang="en-US" b="0" dirty="0" smtClean="0">
                <a:solidFill>
                  <a:schemeClr val="tx1"/>
                </a:solidFill>
                <a:latin typeface="+mj-lt"/>
                <a:ea typeface="ＭＳ Ｐゴシック"/>
                <a:cs typeface="Courier New" panose="02070309020205020404" pitchFamily="49" charset="0"/>
              </a:rPr>
              <a:t>When your control is able to hold for 5 minutes, demonstrate it to a staff member.</a:t>
            </a:r>
          </a:p>
          <a:p>
            <a:pPr marL="342900" indent="-342900">
              <a:spcBef>
                <a:spcPct val="0"/>
              </a:spcBef>
              <a:buFontTx/>
              <a:buChar char="-"/>
              <a:defRPr/>
            </a:pPr>
            <a:endParaRPr lang="en-US" b="0" dirty="0" smtClean="0">
              <a:latin typeface="Arial" charset="0"/>
              <a:ea typeface="ＭＳ Ｐゴシック"/>
              <a:cs typeface="Arial" charset="0"/>
            </a:endParaRPr>
          </a:p>
          <a:p>
            <a:pPr>
              <a:spcBef>
                <a:spcPct val="0"/>
              </a:spcBef>
              <a:defRPr/>
            </a:pPr>
            <a:endParaRPr lang="en-US" dirty="0">
              <a:solidFill>
                <a:srgbClr val="FF0000"/>
              </a:solidFill>
              <a:latin typeface="Arial" charset="0"/>
              <a:ea typeface="ＭＳ Ｐゴシック"/>
              <a:cs typeface="Arial" charset="0"/>
            </a:endParaRPr>
          </a:p>
        </p:txBody>
      </p:sp>
    </p:spTree>
    <p:extLst>
      <p:ext uri="{BB962C8B-B14F-4D97-AF65-F5344CB8AC3E}">
        <p14:creationId xmlns:p14="http://schemas.microsoft.com/office/powerpoint/2010/main" val="408946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Getting the Temperature reading</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dirty="0" smtClean="0">
                <a:latin typeface="Arial" charset="0"/>
                <a:ea typeface="ＭＳ Ｐゴシック"/>
                <a:cs typeface="Arial" charset="0"/>
              </a:rPr>
              <a:t>To set up both controllers we will need to know the Temperature reading from the sensor. Since the sensor is a part of another system (not the AVR board you are programming), we have to receive the reading over </a:t>
            </a:r>
            <a:r>
              <a:rPr lang="en-US" dirty="0" smtClean="0">
                <a:solidFill>
                  <a:srgbClr val="FF0000"/>
                </a:solidFill>
                <a:latin typeface="Arial" charset="0"/>
                <a:ea typeface="ＭＳ Ｐゴシック"/>
                <a:cs typeface="Arial" charset="0"/>
              </a:rPr>
              <a:t>Serial Peripheral Interface(SPI).</a:t>
            </a: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Indeed, the </a:t>
            </a:r>
            <a:r>
              <a:rPr lang="en-US" dirty="0" smtClean="0">
                <a:solidFill>
                  <a:srgbClr val="FF0000"/>
                </a:solidFill>
                <a:latin typeface="Arial" charset="0"/>
                <a:ea typeface="ＭＳ Ｐゴシック"/>
                <a:cs typeface="Arial" charset="0"/>
              </a:rPr>
              <a:t>first TODO </a:t>
            </a:r>
            <a:r>
              <a:rPr lang="en-US" b="0" dirty="0" smtClean="0">
                <a:latin typeface="Arial" charset="0"/>
                <a:ea typeface="ＭＳ Ｐゴシック"/>
                <a:cs typeface="Arial" charset="0"/>
              </a:rPr>
              <a:t>in the </a:t>
            </a:r>
            <a:r>
              <a:rPr lang="en-US" b="0" dirty="0" err="1" smtClean="0">
                <a:latin typeface="Arial" charset="0"/>
                <a:ea typeface="ＭＳ Ｐゴシック"/>
                <a:cs typeface="Arial" charset="0"/>
              </a:rPr>
              <a:t>init.c</a:t>
            </a:r>
            <a:r>
              <a:rPr lang="en-US" b="0" dirty="0" smtClean="0">
                <a:latin typeface="Arial" charset="0"/>
                <a:ea typeface="ＭＳ Ｐゴシック"/>
                <a:cs typeface="Arial" charset="0"/>
              </a:rPr>
              <a:t> is about SPI:</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00" y="3435356"/>
            <a:ext cx="7452550" cy="2127874"/>
          </a:xfrm>
          <a:prstGeom prst="rect">
            <a:avLst/>
          </a:prstGeom>
        </p:spPr>
      </p:pic>
    </p:spTree>
    <p:extLst>
      <p:ext uri="{BB962C8B-B14F-4D97-AF65-F5344CB8AC3E}">
        <p14:creationId xmlns:p14="http://schemas.microsoft.com/office/powerpoint/2010/main" val="106409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SPI programming</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dirty="0" smtClean="0">
                <a:latin typeface="Arial" charset="0"/>
                <a:ea typeface="ＭＳ Ｐゴシック"/>
                <a:cs typeface="Arial" charset="0"/>
              </a:rPr>
              <a:t>In the SPI section of the datasheet we find the register responsible for SPI setup:</a:t>
            </a:r>
            <a:r>
              <a:rPr lang="en-US" dirty="0" smtClean="0">
                <a:solidFill>
                  <a:srgbClr val="FF0000"/>
                </a:solidFill>
                <a:latin typeface="Arial" charset="0"/>
                <a:ea typeface="ＭＳ Ｐゴシック"/>
                <a:cs typeface="Arial" charset="0"/>
              </a:rPr>
              <a:t> SPI Control Register (SPCR)</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You need to decide on values of individual bits. Use datasheet for explanations (around p.125) together with the hints from the lab:</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37" y="1984272"/>
            <a:ext cx="9323560" cy="1296180"/>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66" y="4631575"/>
            <a:ext cx="7144117" cy="1701887"/>
          </a:xfrm>
          <a:prstGeom prst="rect">
            <a:avLst/>
          </a:prstGeom>
        </p:spPr>
      </p:pic>
    </p:spTree>
    <p:extLst>
      <p:ext uri="{BB962C8B-B14F-4D97-AF65-F5344CB8AC3E}">
        <p14:creationId xmlns:p14="http://schemas.microsoft.com/office/powerpoint/2010/main" val="895520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SPI programming: bits</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8" y="1089303"/>
            <a:ext cx="9323560" cy="1296180"/>
          </a:xfrm>
          <a:prstGeom prst="rect">
            <a:avLst/>
          </a:prstGeom>
        </p:spPr>
      </p:pic>
      <p:sp>
        <p:nvSpPr>
          <p:cNvPr id="7" name="Untertitel 2"/>
          <p:cNvSpPr txBox="1">
            <a:spLocks/>
          </p:cNvSpPr>
          <p:nvPr/>
        </p:nvSpPr>
        <p:spPr bwMode="auto">
          <a:xfrm>
            <a:off x="542250" y="2844501"/>
            <a:ext cx="9072562" cy="27363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defTabSz="503238" rtl="0" eaLnBrk="0" fontAlgn="base" hangingPunct="0">
              <a:spcBef>
                <a:spcPts val="0"/>
              </a:spcBef>
              <a:spcAft>
                <a:spcPct val="0"/>
              </a:spcAft>
              <a:buFont typeface="Arial" charset="0"/>
              <a:buNone/>
              <a:defRPr sz="2200" b="1" kern="1200" cap="none" spc="10">
                <a:solidFill>
                  <a:srgbClr val="000000"/>
                </a:solidFill>
                <a:latin typeface="Arial"/>
                <a:ea typeface="ＭＳ Ｐゴシック" pitchFamily="-112" charset="-128"/>
                <a:cs typeface="Arial"/>
              </a:defRPr>
            </a:lvl1pPr>
            <a:lvl2pPr marL="504017" indent="0" algn="ctr" defTabSz="503238" rtl="0" eaLnBrk="0" fontAlgn="base" hangingPunct="0">
              <a:spcBef>
                <a:spcPct val="20000"/>
              </a:spcBef>
              <a:spcAft>
                <a:spcPct val="0"/>
              </a:spcAft>
              <a:buFont typeface="Arial" charset="0"/>
              <a:buNone/>
              <a:defRPr sz="3100" kern="1200">
                <a:solidFill>
                  <a:schemeClr val="tx1">
                    <a:tint val="75000"/>
                  </a:schemeClr>
                </a:solidFill>
                <a:latin typeface="Arial"/>
                <a:ea typeface="ＭＳ Ｐゴシック" pitchFamily="-112" charset="-128"/>
                <a:cs typeface="Arial"/>
              </a:defRPr>
            </a:lvl2pPr>
            <a:lvl3pPr marL="1008035" indent="0" algn="ctr" defTabSz="503238" rtl="0" eaLnBrk="0" fontAlgn="base" hangingPunct="0">
              <a:spcBef>
                <a:spcPct val="20000"/>
              </a:spcBef>
              <a:spcAft>
                <a:spcPct val="0"/>
              </a:spcAft>
              <a:buFont typeface="Arial" charset="0"/>
              <a:buNone/>
              <a:defRPr sz="2600" kern="1200">
                <a:solidFill>
                  <a:schemeClr val="tx1">
                    <a:tint val="75000"/>
                  </a:schemeClr>
                </a:solidFill>
                <a:latin typeface="Arial"/>
                <a:ea typeface="ＭＳ Ｐゴシック" pitchFamily="-112" charset="-128"/>
                <a:cs typeface="Arial"/>
              </a:defRPr>
            </a:lvl3pPr>
            <a:lvl4pPr marL="1512052" indent="0" algn="ctr" defTabSz="503238" rtl="0" eaLnBrk="0" fontAlgn="base" hangingPunct="0">
              <a:spcBef>
                <a:spcPct val="20000"/>
              </a:spcBef>
              <a:spcAft>
                <a:spcPct val="0"/>
              </a:spcAft>
              <a:buFont typeface="Arial" charset="0"/>
              <a:buNone/>
              <a:defRPr sz="2200" kern="1200">
                <a:solidFill>
                  <a:schemeClr val="tx1">
                    <a:tint val="75000"/>
                  </a:schemeClr>
                </a:solidFill>
                <a:latin typeface="Arial"/>
                <a:ea typeface="ＭＳ Ｐゴシック" pitchFamily="-112" charset="-128"/>
                <a:cs typeface="Arial"/>
              </a:defRPr>
            </a:lvl4pPr>
            <a:lvl5pPr marL="2016069" indent="0" algn="ctr" defTabSz="503238" rtl="0" eaLnBrk="0" fontAlgn="base" hangingPunct="0">
              <a:spcBef>
                <a:spcPct val="20000"/>
              </a:spcBef>
              <a:spcAft>
                <a:spcPct val="0"/>
              </a:spcAft>
              <a:buFont typeface="Arial" charset="0"/>
              <a:buNone/>
              <a:defRPr kern="1200">
                <a:solidFill>
                  <a:schemeClr val="tx1">
                    <a:tint val="75000"/>
                  </a:schemeClr>
                </a:solidFill>
                <a:latin typeface="Arial"/>
                <a:ea typeface="ＭＳ Ｐゴシック" pitchFamily="-112" charset="-128"/>
                <a:cs typeface="Arial"/>
              </a:defRPr>
            </a:lvl5pPr>
            <a:lvl6pPr marL="2520086"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24104"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28121"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32138" indent="0" algn="ctr" defTabSz="504017"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To help you with individual bits: you need to enable SPI, one of the bits does it, and you need to enable SPI Interrupts.</a:t>
            </a:r>
          </a:p>
          <a:p>
            <a:pPr>
              <a:spcBef>
                <a:spcPct val="0"/>
              </a:spcBef>
              <a:defRPr/>
            </a:pPr>
            <a:endParaRPr lang="en-US" dirty="0" smtClean="0">
              <a:latin typeface="Arial" charset="0"/>
              <a:ea typeface="ＭＳ Ｐゴシック"/>
              <a:cs typeface="Arial" charset="0"/>
            </a:endParaRPr>
          </a:p>
          <a:p>
            <a:pPr>
              <a:spcBef>
                <a:spcPct val="0"/>
              </a:spcBef>
              <a:defRPr/>
            </a:pPr>
            <a:r>
              <a:rPr lang="en-US" dirty="0" smtClean="0">
                <a:solidFill>
                  <a:srgbClr val="0088C2"/>
                </a:solidFill>
                <a:latin typeface="Arial" charset="0"/>
                <a:ea typeface="ＭＳ Ｐゴシック"/>
                <a:cs typeface="Arial" charset="0"/>
              </a:rPr>
              <a:t>SPIE</a:t>
            </a:r>
            <a:r>
              <a:rPr lang="en-US" dirty="0" smtClean="0">
                <a:latin typeface="Arial" charset="0"/>
                <a:ea typeface="ＭＳ Ｐゴシック"/>
                <a:cs typeface="Arial" charset="0"/>
              </a:rPr>
              <a:t> stand for </a:t>
            </a:r>
            <a:r>
              <a:rPr lang="en-US" dirty="0" smtClean="0">
                <a:solidFill>
                  <a:srgbClr val="0088C2"/>
                </a:solidFill>
                <a:latin typeface="Arial" charset="0"/>
                <a:ea typeface="ＭＳ Ｐゴシック"/>
                <a:cs typeface="Arial" charset="0"/>
              </a:rPr>
              <a:t>SPI Interrupts Enable </a:t>
            </a:r>
            <a:r>
              <a:rPr lang="en-US" dirty="0" smtClean="0">
                <a:latin typeface="Arial" charset="0"/>
                <a:ea typeface="ＭＳ Ｐゴシック"/>
                <a:cs typeface="Arial" charset="0"/>
              </a:rPr>
              <a:t>bit;</a:t>
            </a:r>
          </a:p>
          <a:p>
            <a:pPr>
              <a:spcBef>
                <a:spcPct val="0"/>
              </a:spcBef>
              <a:defRPr/>
            </a:pPr>
            <a:r>
              <a:rPr lang="en-US" dirty="0" smtClean="0">
                <a:solidFill>
                  <a:srgbClr val="00B050"/>
                </a:solidFill>
                <a:latin typeface="Arial" charset="0"/>
                <a:ea typeface="ＭＳ Ｐゴシック"/>
                <a:cs typeface="Arial" charset="0"/>
              </a:rPr>
              <a:t>SPE </a:t>
            </a:r>
            <a:r>
              <a:rPr lang="en-US" dirty="0" smtClean="0">
                <a:latin typeface="Arial" charset="0"/>
                <a:ea typeface="ＭＳ Ｐゴシック"/>
                <a:cs typeface="Arial" charset="0"/>
              </a:rPr>
              <a:t>stand for </a:t>
            </a:r>
            <a:r>
              <a:rPr lang="en-US" dirty="0" smtClean="0">
                <a:solidFill>
                  <a:srgbClr val="00B050"/>
                </a:solidFill>
                <a:latin typeface="Arial" charset="0"/>
                <a:ea typeface="ＭＳ Ｐゴシック"/>
                <a:cs typeface="Arial" charset="0"/>
              </a:rPr>
              <a:t>SPI Enable</a:t>
            </a:r>
            <a:r>
              <a:rPr lang="en-US" dirty="0" smtClean="0">
                <a:latin typeface="Arial" charset="0"/>
                <a:ea typeface="ＭＳ Ｐゴシック"/>
                <a:cs typeface="Arial" charset="0"/>
              </a:rPr>
              <a:t>.</a:t>
            </a:r>
            <a:endParaRPr lang="en-US" dirty="0">
              <a:latin typeface="Arial" charset="0"/>
              <a:ea typeface="ＭＳ Ｐゴシック"/>
              <a:cs typeface="Arial" charset="0"/>
            </a:endParaRPr>
          </a:p>
        </p:txBody>
      </p:sp>
    </p:spTree>
    <p:extLst>
      <p:ext uri="{BB962C8B-B14F-4D97-AF65-F5344CB8AC3E}">
        <p14:creationId xmlns:p14="http://schemas.microsoft.com/office/powerpoint/2010/main" val="2421759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SPI programming part 2</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a:bodyPr>
          <a:lstStyle/>
          <a:p>
            <a:pPr>
              <a:spcBef>
                <a:spcPct val="0"/>
              </a:spcBef>
              <a:defRPr/>
            </a:pPr>
            <a:r>
              <a:rPr lang="en-US" b="0" dirty="0" smtClean="0">
                <a:latin typeface="Arial" charset="0"/>
                <a:ea typeface="ＭＳ Ｐゴシック"/>
                <a:cs typeface="Arial" charset="0"/>
              </a:rPr>
              <a:t>It is advisable to use interrupt, which is easier way to read SPI:</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Additional hint: you can see that </a:t>
            </a:r>
            <a:r>
              <a:rPr lang="en-US" dirty="0" smtClean="0">
                <a:solidFill>
                  <a:srgbClr val="FF0000"/>
                </a:solidFill>
                <a:latin typeface="Arial" charset="0"/>
                <a:ea typeface="ＭＳ Ｐゴシック"/>
                <a:cs typeface="Arial" charset="0"/>
              </a:rPr>
              <a:t>PB4</a:t>
            </a:r>
          </a:p>
          <a:p>
            <a:pPr>
              <a:spcBef>
                <a:spcPct val="0"/>
              </a:spcBef>
              <a:defRPr/>
            </a:pPr>
            <a:r>
              <a:rPr lang="en-US" b="0" dirty="0" smtClean="0">
                <a:latin typeface="Arial" charset="0"/>
                <a:ea typeface="ＭＳ Ｐゴシック"/>
                <a:cs typeface="Arial" charset="0"/>
              </a:rPr>
              <a:t>has alternative function as </a:t>
            </a:r>
            <a:r>
              <a:rPr lang="en-US" dirty="0" smtClean="0">
                <a:solidFill>
                  <a:srgbClr val="FF0000"/>
                </a:solidFill>
                <a:latin typeface="Arial" charset="0"/>
                <a:ea typeface="ＭＳ Ｐゴシック"/>
                <a:cs typeface="Arial" charset="0"/>
              </a:rPr>
              <a:t>MISO</a:t>
            </a:r>
            <a:r>
              <a:rPr lang="en-US" b="0" dirty="0" smtClean="0">
                <a:latin typeface="Arial" charset="0"/>
                <a:ea typeface="ＭＳ Ｐゴシック"/>
                <a:cs typeface="Arial" charset="0"/>
              </a:rPr>
              <a:t>,</a:t>
            </a:r>
          </a:p>
          <a:p>
            <a:pPr>
              <a:spcBef>
                <a:spcPct val="0"/>
              </a:spcBef>
              <a:defRPr/>
            </a:pPr>
            <a:r>
              <a:rPr lang="en-US" b="0" dirty="0" smtClean="0">
                <a:latin typeface="Arial" charset="0"/>
                <a:ea typeface="ＭＳ Ｐゴシック"/>
                <a:cs typeface="Arial" charset="0"/>
              </a:rPr>
              <a:t>meaning Master Input, </a:t>
            </a:r>
            <a:r>
              <a:rPr lang="en-US" dirty="0" smtClean="0">
                <a:solidFill>
                  <a:srgbClr val="FF0000"/>
                </a:solidFill>
                <a:latin typeface="Arial" charset="0"/>
                <a:ea typeface="ＭＳ Ｐゴシック"/>
                <a:cs typeface="Arial" charset="0"/>
              </a:rPr>
              <a:t>Slave Output</a:t>
            </a:r>
            <a:r>
              <a:rPr lang="en-US" b="0" dirty="0" smtClean="0">
                <a:latin typeface="Arial" charset="0"/>
                <a:ea typeface="ＭＳ Ｐゴシック"/>
                <a:cs typeface="Arial" charset="0"/>
              </a:rPr>
              <a:t>.</a:t>
            </a:r>
          </a:p>
          <a:p>
            <a:pPr>
              <a:spcBef>
                <a:spcPct val="0"/>
              </a:spcBef>
              <a:defRPr/>
            </a:pPr>
            <a:r>
              <a:rPr lang="en-US" b="0" dirty="0" smtClean="0">
                <a:latin typeface="Arial" charset="0"/>
                <a:ea typeface="ＭＳ Ｐゴシック"/>
                <a:cs typeface="Arial" charset="0"/>
              </a:rPr>
              <a:t>Put it to output, as your device works</a:t>
            </a:r>
          </a:p>
          <a:p>
            <a:pPr>
              <a:spcBef>
                <a:spcPct val="0"/>
              </a:spcBef>
              <a:defRPr/>
            </a:pPr>
            <a:r>
              <a:rPr lang="en-US" b="0" dirty="0" smtClean="0">
                <a:latin typeface="Arial" charset="0"/>
                <a:ea typeface="ＭＳ Ｐゴシック"/>
                <a:cs typeface="Arial" charset="0"/>
              </a:rPr>
              <a:t>as a slave in the setup.</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43" y="1836361"/>
            <a:ext cx="4487556" cy="1523627"/>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594" y="2711315"/>
            <a:ext cx="4320600" cy="3517656"/>
          </a:xfrm>
          <a:prstGeom prst="rect">
            <a:avLst/>
          </a:prstGeom>
        </p:spPr>
      </p:pic>
      <p:sp>
        <p:nvSpPr>
          <p:cNvPr id="10" name="Стрелка вправо 9"/>
          <p:cNvSpPr/>
          <p:nvPr/>
        </p:nvSpPr>
        <p:spPr>
          <a:xfrm rot="11365987">
            <a:off x="8873267" y="5259831"/>
            <a:ext cx="919721" cy="1760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515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3936" y="180131"/>
            <a:ext cx="9072562" cy="588044"/>
          </a:xfrm>
        </p:spPr>
        <p:txBody>
          <a:bodyPr/>
          <a:lstStyle/>
          <a:p>
            <a:pPr>
              <a:defRPr/>
            </a:pPr>
            <a:r>
              <a:rPr lang="en-US" sz="3200" dirty="0" smtClean="0">
                <a:latin typeface="Arial" charset="0"/>
                <a:ea typeface="ＭＳ Ｐゴシック"/>
                <a:cs typeface="Arial" charset="0"/>
              </a:rPr>
              <a:t>SPI programming part 3: input / output</a:t>
            </a:r>
            <a:endParaRPr lang="en-US" sz="3200" dirty="0">
              <a:latin typeface="Arial" charset="0"/>
              <a:ea typeface="ＭＳ Ｐゴシック"/>
              <a:cs typeface="Arial" charset="0"/>
            </a:endParaRPr>
          </a:p>
        </p:txBody>
      </p:sp>
      <p:sp>
        <p:nvSpPr>
          <p:cNvPr id="3" name="Untertitel 2"/>
          <p:cNvSpPr>
            <a:spLocks noGrp="1"/>
          </p:cNvSpPr>
          <p:nvPr>
            <p:ph type="subTitle" idx="1"/>
          </p:nvPr>
        </p:nvSpPr>
        <p:spPr>
          <a:xfrm>
            <a:off x="526166" y="1089303"/>
            <a:ext cx="9072562" cy="5139668"/>
          </a:xfrm>
        </p:spPr>
        <p:txBody>
          <a:bodyPr>
            <a:normAutofit lnSpcReduction="10000"/>
          </a:bodyPr>
          <a:lstStyle/>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If you did the initialization right, then the temperature reading will appear in the </a:t>
            </a:r>
            <a:r>
              <a:rPr lang="en-US" dirty="0" smtClean="0">
                <a:solidFill>
                  <a:srgbClr val="FF0000"/>
                </a:solidFill>
                <a:latin typeface="Arial" charset="0"/>
                <a:ea typeface="ＭＳ Ｐゴシック"/>
                <a:cs typeface="Arial" charset="0"/>
              </a:rPr>
              <a:t>SPDR (SPI Data Register). </a:t>
            </a:r>
            <a:r>
              <a:rPr lang="en-US" b="0" dirty="0" smtClean="0">
                <a:latin typeface="Arial" charset="0"/>
                <a:ea typeface="ＭＳ Ｐゴシック"/>
                <a:cs typeface="Arial" charset="0"/>
              </a:rPr>
              <a:t>Whenever you will </a:t>
            </a:r>
            <a:r>
              <a:rPr lang="en-US" dirty="0" smtClean="0">
                <a:solidFill>
                  <a:srgbClr val="FF0000"/>
                </a:solidFill>
                <a:latin typeface="Arial" charset="0"/>
                <a:ea typeface="ＭＳ Ｐゴシック"/>
                <a:cs typeface="Arial" charset="0"/>
              </a:rPr>
              <a:t>write a new value to SPDR, it will be transmitted</a:t>
            </a:r>
            <a:r>
              <a:rPr lang="en-US" b="0" dirty="0" smtClean="0">
                <a:latin typeface="Arial" charset="0"/>
                <a:ea typeface="ＭＳ Ｐゴシック"/>
                <a:cs typeface="Arial" charset="0"/>
              </a:rPr>
              <a:t> to the master device as a command for the fan. </a:t>
            </a:r>
          </a:p>
          <a:p>
            <a:pPr>
              <a:spcBef>
                <a:spcPct val="0"/>
              </a:spcBef>
              <a:defRPr/>
            </a:pPr>
            <a:endParaRPr lang="en-US" b="0" dirty="0" smtClean="0">
              <a:latin typeface="Arial" charset="0"/>
              <a:ea typeface="ＭＳ Ｐゴシック"/>
              <a:cs typeface="Arial" charset="0"/>
            </a:endParaRP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Temperature = SPDR; </a:t>
            </a:r>
            <a:r>
              <a:rPr lang="en-US" dirty="0" smtClean="0">
                <a:solidFill>
                  <a:srgbClr val="0088C2"/>
                </a:solidFill>
                <a:latin typeface="Courier New" panose="02070309020205020404" pitchFamily="49" charset="0"/>
                <a:ea typeface="ＭＳ Ｐゴシック"/>
                <a:cs typeface="Courier New" panose="02070309020205020404" pitchFamily="49" charset="0"/>
              </a:rPr>
              <a:t>// READ TEMPERATURE</a:t>
            </a: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SPDR =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fan_power</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smtClean="0">
                <a:solidFill>
                  <a:srgbClr val="0088C2"/>
                </a:solidFill>
                <a:latin typeface="Courier New" panose="02070309020205020404" pitchFamily="49" charset="0"/>
                <a:ea typeface="ＭＳ Ｐゴシック"/>
                <a:cs typeface="Courier New" panose="02070309020205020404" pitchFamily="49" charset="0"/>
              </a:rPr>
              <a:t>// SEND FAN OUTPUT</a:t>
            </a:r>
          </a:p>
          <a:p>
            <a:pPr>
              <a:spcBef>
                <a:spcPct val="0"/>
              </a:spcBef>
              <a:defRPr/>
            </a:pPr>
            <a:endParaRPr lang="en-US" b="0" dirty="0" smtClean="0">
              <a:latin typeface="Arial" charset="0"/>
              <a:ea typeface="ＭＳ Ｐゴシック"/>
              <a:cs typeface="Arial" charset="0"/>
            </a:endParaRPr>
          </a:p>
          <a:p>
            <a:pPr>
              <a:spcBef>
                <a:spcPct val="0"/>
              </a:spcBef>
              <a:defRPr/>
            </a:pPr>
            <a:r>
              <a:rPr lang="en-US" b="0" i="1" u="sng" dirty="0" smtClean="0">
                <a:latin typeface="Arial" charset="0"/>
                <a:ea typeface="ＭＳ Ｐゴシック"/>
                <a:cs typeface="Arial" charset="0"/>
              </a:rPr>
              <a:t>Remember: you must select SPI mode in the GUI program on the Ubuntu workstation. To start the GUI program, call </a:t>
            </a:r>
            <a:r>
              <a:rPr lang="en-US" b="0" i="1" u="sng" dirty="0" err="1" smtClean="0">
                <a:latin typeface="Arial" charset="0"/>
                <a:ea typeface="ＭＳ Ｐゴシック"/>
                <a:cs typeface="Arial" charset="0"/>
              </a:rPr>
              <a:t>TempController</a:t>
            </a:r>
            <a:r>
              <a:rPr lang="en-US" b="0" i="1" u="sng" dirty="0" smtClean="0">
                <a:latin typeface="Arial" charset="0"/>
                <a:ea typeface="ＭＳ Ｐゴシック"/>
                <a:cs typeface="Arial" charset="0"/>
              </a:rPr>
              <a:t> from the terminal.</a:t>
            </a: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1" y="972241"/>
            <a:ext cx="4487556" cy="1523627"/>
          </a:xfrm>
          <a:prstGeom prst="rect">
            <a:avLst/>
          </a:prstGeom>
        </p:spPr>
      </p:pic>
    </p:spTree>
    <p:extLst>
      <p:ext uri="{BB962C8B-B14F-4D97-AF65-F5344CB8AC3E}">
        <p14:creationId xmlns:p14="http://schemas.microsoft.com/office/powerpoint/2010/main" val="31221522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PVERSION" val="5"/>
  <p:tag name="TPFULLVERSION" val="5.4.0.8"/>
  <p:tag name="PPTVERSION" val="14"/>
  <p:tag name="TPOS" val="2"/>
</p:tagLst>
</file>

<file path=ppt/theme/theme1.xml><?xml version="1.0" encoding="utf-8"?>
<a:theme xmlns:a="http://schemas.openxmlformats.org/drawingml/2006/main" name="Office-Design">
  <a:themeElements>
    <a:clrScheme name="HSRW">
      <a:dk1>
        <a:srgbClr val="000000"/>
      </a:dk1>
      <a:lt1>
        <a:sysClr val="window" lastClr="FFFFFF"/>
      </a:lt1>
      <a:dk2>
        <a:srgbClr val="28255A"/>
      </a:dk2>
      <a:lt2>
        <a:srgbClr val="BEBEBE"/>
      </a:lt2>
      <a:accent1>
        <a:srgbClr val="00AFC8"/>
      </a:accent1>
      <a:accent2>
        <a:srgbClr val="0088C2"/>
      </a:accent2>
      <a:accent3>
        <a:srgbClr val="7AB51D"/>
      </a:accent3>
      <a:accent4>
        <a:srgbClr val="E2001A"/>
      </a:accent4>
      <a:accent5>
        <a:srgbClr val="E1007A"/>
      </a:accent5>
      <a:accent6>
        <a:srgbClr val="878787"/>
      </a:accent6>
      <a:hlink>
        <a:srgbClr val="0000FF"/>
      </a:hlink>
      <a:folHlink>
        <a:srgbClr val="800080"/>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2690</Words>
  <Application>Microsoft Office PowerPoint</Application>
  <PresentationFormat>Benutzerdefiniert</PresentationFormat>
  <Paragraphs>380</Paragraphs>
  <Slides>40</Slides>
  <Notes>1</Notes>
  <HiddenSlides>0</HiddenSlides>
  <MMClips>0</MMClips>
  <ScaleCrop>false</ScaleCrop>
  <HeadingPairs>
    <vt:vector size="4" baseType="variant">
      <vt:variant>
        <vt:lpstr>Design</vt:lpstr>
      </vt:variant>
      <vt:variant>
        <vt:i4>1</vt:i4>
      </vt:variant>
      <vt:variant>
        <vt:lpstr>Folientitel</vt:lpstr>
      </vt:variant>
      <vt:variant>
        <vt:i4>40</vt:i4>
      </vt:variant>
    </vt:vector>
  </HeadingPairs>
  <TitlesOfParts>
    <vt:vector size="41" baseType="lpstr">
      <vt:lpstr>Office-Design</vt:lpstr>
      <vt:lpstr>Microelectronic Control Systems</vt:lpstr>
      <vt:lpstr>Temperature control: the task</vt:lpstr>
      <vt:lpstr>Temperature control: Two point controller</vt:lpstr>
      <vt:lpstr>Temperature control: Linear controller</vt:lpstr>
      <vt:lpstr>Getting the Temperature reading</vt:lpstr>
      <vt:lpstr>SPI programming</vt:lpstr>
      <vt:lpstr>SPI programming: bits</vt:lpstr>
      <vt:lpstr>SPI programming part 2</vt:lpstr>
      <vt:lpstr>SPI programming part 3: input / output</vt:lpstr>
      <vt:lpstr>Completing the 2 Point control</vt:lpstr>
      <vt:lpstr>Microelectronic Control Systems</vt:lpstr>
      <vt:lpstr>Task description: Rotor stroboscope</vt:lpstr>
      <vt:lpstr>Rotor Stroboscope: Potentiometer</vt:lpstr>
      <vt:lpstr>1. Reading potentiometer: template functions</vt:lpstr>
      <vt:lpstr>1. Reading potentiometer: code</vt:lpstr>
      <vt:lpstr>Rotor stroboscope – PWM</vt:lpstr>
      <vt:lpstr>2. Rotor speed control via PWM: code</vt:lpstr>
      <vt:lpstr>2. Rotor speed control via PWM: hardware PWM</vt:lpstr>
      <vt:lpstr>2. Rotor speed control via PWM: testing</vt:lpstr>
      <vt:lpstr>2. Rotor speed control via PWM – user input</vt:lpstr>
      <vt:lpstr>Rotor stroboscope: Task 4</vt:lpstr>
      <vt:lpstr>4. Vertical stroboscope</vt:lpstr>
      <vt:lpstr>Rotor stroboscope: Task 3</vt:lpstr>
      <vt:lpstr>3. Rotor frequency</vt:lpstr>
      <vt:lpstr>3. Rotor frequency: calculation</vt:lpstr>
      <vt:lpstr>Rotor stroboscope: Task 5</vt:lpstr>
      <vt:lpstr>5. Horizontal strobe</vt:lpstr>
      <vt:lpstr>5. Horizontal strobe: code hints</vt:lpstr>
      <vt:lpstr>Extra task: control the phase of the strobe</vt:lpstr>
      <vt:lpstr>Microelectronic Control Systems</vt:lpstr>
      <vt:lpstr>Incubator: the task</vt:lpstr>
      <vt:lpstr>Incubator: the circuit</vt:lpstr>
      <vt:lpstr>Incubator: reading sensor</vt:lpstr>
      <vt:lpstr>Controlling the fan and heater</vt:lpstr>
      <vt:lpstr>Controlling the doors via servo motors</vt:lpstr>
      <vt:lpstr>Construct a controller using AtMega8</vt:lpstr>
      <vt:lpstr>Controller using AtMega8</vt:lpstr>
      <vt:lpstr>Better output calculation</vt:lpstr>
      <vt:lpstr>What controller to use?</vt:lpstr>
      <vt:lpstr>Completing the incubator lab</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stefanie</dc:creator>
  <cp:lastModifiedBy>Volosyak, Ivan, Prof. Dr.-Ing.</cp:lastModifiedBy>
  <cp:revision>784</cp:revision>
  <cp:lastPrinted>2011-03-17T09:52:07Z</cp:lastPrinted>
  <dcterms:created xsi:type="dcterms:W3CDTF">2010-09-20T09:59:38Z</dcterms:created>
  <dcterms:modified xsi:type="dcterms:W3CDTF">2016-09-08T07:33:53Z</dcterms:modified>
</cp:coreProperties>
</file>