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32" r:id="rId2"/>
    <p:sldId id="387" r:id="rId3"/>
    <p:sldId id="413"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31" r:id="rId19"/>
    <p:sldId id="432" r:id="rId20"/>
    <p:sldId id="428" r:id="rId21"/>
    <p:sldId id="430" r:id="rId22"/>
    <p:sldId id="429" r:id="rId23"/>
    <p:sldId id="434" r:id="rId24"/>
    <p:sldId id="433" r:id="rId25"/>
    <p:sldId id="435" r:id="rId26"/>
    <p:sldId id="436" r:id="rId27"/>
    <p:sldId id="438" r:id="rId28"/>
    <p:sldId id="437"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Lst>
  <p:sldSz cx="10080625" cy="7561263"/>
  <p:notesSz cx="6799263" cy="9929813"/>
  <p:custDataLst>
    <p:tags r:id="rId51"/>
  </p:custDataLst>
  <p:defaultTextStyle>
    <a:defPPr>
      <a:defRPr lang="de-DE"/>
    </a:defPPr>
    <a:lvl1pPr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1pPr>
    <a:lvl2pPr marL="503238" indent="-46038"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2pPr>
    <a:lvl3pPr marL="1006475" indent="-92075"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3pPr>
    <a:lvl4pPr marL="1511300" indent="-139700"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4pPr>
    <a:lvl5pPr marL="2014538" indent="-185738"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5pPr>
    <a:lvl6pPr marL="2286000" algn="l" defTabSz="914400" rtl="0" eaLnBrk="1" latinLnBrk="0" hangingPunct="1">
      <a:defRPr sz="3100" kern="1200">
        <a:solidFill>
          <a:schemeClr val="tx1"/>
        </a:solidFill>
        <a:latin typeface="Courier New" pitchFamily="49" charset="0"/>
        <a:ea typeface="ＭＳ Ｐゴシック"/>
        <a:cs typeface="Arial" charset="0"/>
      </a:defRPr>
    </a:lvl6pPr>
    <a:lvl7pPr marL="2743200" algn="l" defTabSz="914400" rtl="0" eaLnBrk="1" latinLnBrk="0" hangingPunct="1">
      <a:defRPr sz="3100" kern="1200">
        <a:solidFill>
          <a:schemeClr val="tx1"/>
        </a:solidFill>
        <a:latin typeface="Courier New" pitchFamily="49" charset="0"/>
        <a:ea typeface="ＭＳ Ｐゴシック"/>
        <a:cs typeface="Arial" charset="0"/>
      </a:defRPr>
    </a:lvl7pPr>
    <a:lvl8pPr marL="3200400" algn="l" defTabSz="914400" rtl="0" eaLnBrk="1" latinLnBrk="0" hangingPunct="1">
      <a:defRPr sz="3100" kern="1200">
        <a:solidFill>
          <a:schemeClr val="tx1"/>
        </a:solidFill>
        <a:latin typeface="Courier New" pitchFamily="49" charset="0"/>
        <a:ea typeface="ＭＳ Ｐゴシック"/>
        <a:cs typeface="Arial" charset="0"/>
      </a:defRPr>
    </a:lvl8pPr>
    <a:lvl9pPr marL="3657600" algn="l" defTabSz="914400" rtl="0" eaLnBrk="1" latinLnBrk="0" hangingPunct="1">
      <a:defRPr sz="3100" kern="1200">
        <a:solidFill>
          <a:schemeClr val="tx1"/>
        </a:solidFill>
        <a:latin typeface="Courier New" pitchFamily="49" charset="0"/>
        <a:ea typeface="ＭＳ Ｐゴシック"/>
        <a:cs typeface="Arial" charset="0"/>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yx"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C2"/>
    <a:srgbClr val="004B6C"/>
    <a:srgbClr val="FFDF79"/>
    <a:srgbClr val="DEA900"/>
    <a:srgbClr val="D59829"/>
    <a:srgbClr val="57CBFF"/>
    <a:srgbClr val="777777"/>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86422" autoAdjust="0"/>
  </p:normalViewPr>
  <p:slideViewPr>
    <p:cSldViewPr snapToObjects="1">
      <p:cViewPr>
        <p:scale>
          <a:sx n="100" d="100"/>
          <a:sy n="100" d="100"/>
        </p:scale>
        <p:origin x="-1998" y="-228"/>
      </p:cViewPr>
      <p:guideLst>
        <p:guide orient="horz" pos="2381"/>
        <p:guide pos="3175"/>
      </p:guideLst>
    </p:cSldViewPr>
  </p:slideViewPr>
  <p:outlineViewPr>
    <p:cViewPr>
      <p:scale>
        <a:sx n="33" d="100"/>
        <a:sy n="33" d="100"/>
      </p:scale>
      <p:origin x="0" y="4159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1" d="100"/>
          <a:sy n="81" d="100"/>
        </p:scale>
        <p:origin x="-4020" y="-102"/>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2208" tIns="46104" rIns="92208" bIns="46104" numCol="1" anchor="t"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3" name="Datumsplatzhalter 2"/>
          <p:cNvSpPr>
            <a:spLocks noGrp="1"/>
          </p:cNvSpPr>
          <p:nvPr>
            <p:ph type="dt" sz="quarter" idx="1"/>
          </p:nvPr>
        </p:nvSpPr>
        <p:spPr>
          <a:xfrm>
            <a:off x="3851275" y="0"/>
            <a:ext cx="2946400" cy="496888"/>
          </a:xfrm>
          <a:prstGeom prst="rect">
            <a:avLst/>
          </a:prstGeom>
        </p:spPr>
        <p:txBody>
          <a:bodyPr vert="horz" wrap="square" lIns="92208" tIns="46104" rIns="92208" bIns="46104" numCol="1" anchor="t"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08A7B092-048E-4698-BE5B-25076B1CC57F}" type="datetime1">
              <a:rPr lang="de-DE"/>
              <a:pPr>
                <a:defRPr/>
              </a:pPr>
              <a:t>08.09.2016</a:t>
            </a:fld>
            <a:endParaRPr lang="de-DE"/>
          </a:p>
        </p:txBody>
      </p:sp>
      <p:sp>
        <p:nvSpPr>
          <p:cNvPr id="4" name="Fußzeilenplatzhalter 3"/>
          <p:cNvSpPr>
            <a:spLocks noGrp="1"/>
          </p:cNvSpPr>
          <p:nvPr>
            <p:ph type="ftr" sz="quarter" idx="2"/>
          </p:nvPr>
        </p:nvSpPr>
        <p:spPr>
          <a:xfrm>
            <a:off x="0" y="9431338"/>
            <a:ext cx="2946400" cy="496887"/>
          </a:xfrm>
          <a:prstGeom prst="rect">
            <a:avLst/>
          </a:prstGeom>
        </p:spPr>
        <p:txBody>
          <a:bodyPr vert="horz" wrap="square" lIns="92208" tIns="46104" rIns="92208" bIns="46104" numCol="1" anchor="b"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5" name="Foliennummernplatzhalter 4"/>
          <p:cNvSpPr>
            <a:spLocks noGrp="1"/>
          </p:cNvSpPr>
          <p:nvPr>
            <p:ph type="sldNum" sz="quarter" idx="3"/>
          </p:nvPr>
        </p:nvSpPr>
        <p:spPr>
          <a:xfrm>
            <a:off x="3851275" y="9431338"/>
            <a:ext cx="2946400" cy="496887"/>
          </a:xfrm>
          <a:prstGeom prst="rect">
            <a:avLst/>
          </a:prstGeom>
        </p:spPr>
        <p:txBody>
          <a:bodyPr vert="horz" wrap="square" lIns="92208" tIns="46104" rIns="92208" bIns="46104" numCol="1" anchor="b"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8CBA99E9-08C1-499E-A02B-1CA67EE4F65E}" type="slidenum">
              <a:rPr lang="de-DE"/>
              <a:pPr>
                <a:defRPr/>
              </a:pPr>
              <a:t>‹Nr.›</a:t>
            </a:fld>
            <a:endParaRPr lang="de-DE"/>
          </a:p>
        </p:txBody>
      </p:sp>
    </p:spTree>
    <p:extLst>
      <p:ext uri="{BB962C8B-B14F-4D97-AF65-F5344CB8AC3E}">
        <p14:creationId xmlns:p14="http://schemas.microsoft.com/office/powerpoint/2010/main" val="18760880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2208" tIns="46104" rIns="92208" bIns="46104" numCol="1" anchor="t"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3" name="Datumsplatzhalter 2"/>
          <p:cNvSpPr>
            <a:spLocks noGrp="1"/>
          </p:cNvSpPr>
          <p:nvPr>
            <p:ph type="dt" idx="1"/>
          </p:nvPr>
        </p:nvSpPr>
        <p:spPr>
          <a:xfrm>
            <a:off x="3851275" y="0"/>
            <a:ext cx="2946400" cy="496888"/>
          </a:xfrm>
          <a:prstGeom prst="rect">
            <a:avLst/>
          </a:prstGeom>
        </p:spPr>
        <p:txBody>
          <a:bodyPr vert="horz" wrap="square" lIns="92208" tIns="46104" rIns="92208" bIns="46104" numCol="1" anchor="t"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105B0DCB-91C6-43BA-81BB-4270ED1D2BBE}" type="datetime1">
              <a:rPr lang="de-DE"/>
              <a:pPr>
                <a:defRPr/>
              </a:pPr>
              <a:t>08.09.2016</a:t>
            </a:fld>
            <a:endParaRPr lang="de-DE"/>
          </a:p>
        </p:txBody>
      </p:sp>
      <p:sp>
        <p:nvSpPr>
          <p:cNvPr id="4" name="Folienbildplatzhalter 3"/>
          <p:cNvSpPr>
            <a:spLocks noGrp="1" noRot="1" noChangeAspect="1"/>
          </p:cNvSpPr>
          <p:nvPr>
            <p:ph type="sldImg" idx="2"/>
          </p:nvPr>
        </p:nvSpPr>
        <p:spPr>
          <a:xfrm>
            <a:off x="917575" y="744538"/>
            <a:ext cx="4965700" cy="3724275"/>
          </a:xfrm>
          <a:prstGeom prst="rect">
            <a:avLst/>
          </a:prstGeom>
          <a:noFill/>
          <a:ln w="12700">
            <a:solidFill>
              <a:prstClr val="black"/>
            </a:solidFill>
          </a:ln>
        </p:spPr>
        <p:txBody>
          <a:bodyPr vert="horz" wrap="square" lIns="92208" tIns="46104" rIns="92208" bIns="46104"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79450" y="4716463"/>
            <a:ext cx="5440363" cy="4468812"/>
          </a:xfrm>
          <a:prstGeom prst="rect">
            <a:avLst/>
          </a:prstGeom>
        </p:spPr>
        <p:txBody>
          <a:bodyPr vert="horz" wrap="square" lIns="92208" tIns="46104" rIns="92208" bIns="46104" numCol="1" anchor="t" anchorCtr="0" compatLnSpc="1">
            <a:prstTxWarp prst="textNoShape">
              <a:avLst/>
            </a:prstTxWarp>
            <a:normAutofit/>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9431338"/>
            <a:ext cx="2946400" cy="496887"/>
          </a:xfrm>
          <a:prstGeom prst="rect">
            <a:avLst/>
          </a:prstGeom>
        </p:spPr>
        <p:txBody>
          <a:bodyPr vert="horz" wrap="square" lIns="92208" tIns="46104" rIns="92208" bIns="46104" numCol="1" anchor="b"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7" name="Foliennummernplatzhalter 6"/>
          <p:cNvSpPr>
            <a:spLocks noGrp="1"/>
          </p:cNvSpPr>
          <p:nvPr>
            <p:ph type="sldNum" sz="quarter" idx="5"/>
          </p:nvPr>
        </p:nvSpPr>
        <p:spPr>
          <a:xfrm>
            <a:off x="3851275" y="9431338"/>
            <a:ext cx="2946400" cy="496887"/>
          </a:xfrm>
          <a:prstGeom prst="rect">
            <a:avLst/>
          </a:prstGeom>
        </p:spPr>
        <p:txBody>
          <a:bodyPr vert="horz" wrap="square" lIns="92208" tIns="46104" rIns="92208" bIns="46104" numCol="1" anchor="b"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C14D1C19-EE3F-41F2-BF59-40E542D337EE}" type="slidenum">
              <a:rPr lang="de-DE"/>
              <a:pPr>
                <a:defRPr/>
              </a:pPr>
              <a:t>‹Nr.›</a:t>
            </a:fld>
            <a:endParaRPr lang="de-DE"/>
          </a:p>
        </p:txBody>
      </p:sp>
    </p:spTree>
    <p:extLst>
      <p:ext uri="{BB962C8B-B14F-4D97-AF65-F5344CB8AC3E}">
        <p14:creationId xmlns:p14="http://schemas.microsoft.com/office/powerpoint/2010/main" val="3329189196"/>
      </p:ext>
    </p:extLst>
  </p:cSld>
  <p:clrMap bg1="lt1" tx1="dk1" bg2="lt2" tx2="dk2" accent1="accent1" accent2="accent2" accent3="accent3" accent4="accent4" accent5="accent5" accent6="accent6" hlink="hlink" folHlink="folHlink"/>
  <p:hf hdr="0" ftr="0" dt="0"/>
  <p:notesStyle>
    <a:lvl1pPr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pitchFamily="-112" charset="-128"/>
      </a:defRPr>
    </a:lvl1pPr>
    <a:lvl2pPr marL="5032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2pPr>
    <a:lvl3pPr marL="1006475"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3pPr>
    <a:lvl4pPr marL="1511300"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4pPr>
    <a:lvl5pPr marL="20145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5pPr>
    <a:lvl6pPr marL="2520086" algn="l" defTabSz="504017" rtl="0" eaLnBrk="1" latinLnBrk="0" hangingPunct="1">
      <a:defRPr sz="1300" kern="1200">
        <a:solidFill>
          <a:schemeClr val="tx1"/>
        </a:solidFill>
        <a:latin typeface="+mn-lt"/>
        <a:ea typeface="+mn-ea"/>
        <a:cs typeface="+mn-cs"/>
      </a:defRPr>
    </a:lvl6pPr>
    <a:lvl7pPr marL="3024104" algn="l" defTabSz="504017" rtl="0" eaLnBrk="1" latinLnBrk="0" hangingPunct="1">
      <a:defRPr sz="1300" kern="1200">
        <a:solidFill>
          <a:schemeClr val="tx1"/>
        </a:solidFill>
        <a:latin typeface="+mn-lt"/>
        <a:ea typeface="+mn-ea"/>
        <a:cs typeface="+mn-cs"/>
      </a:defRPr>
    </a:lvl7pPr>
    <a:lvl8pPr marL="3528121" algn="l" defTabSz="504017" rtl="0" eaLnBrk="1" latinLnBrk="0" hangingPunct="1">
      <a:defRPr sz="1300" kern="1200">
        <a:solidFill>
          <a:schemeClr val="tx1"/>
        </a:solidFill>
        <a:latin typeface="+mn-lt"/>
        <a:ea typeface="+mn-ea"/>
        <a:cs typeface="+mn-cs"/>
      </a:defRPr>
    </a:lvl8pPr>
    <a:lvl9pPr marL="4032138" algn="l" defTabSz="50401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496887" y="1256506"/>
            <a:ext cx="9072563" cy="2019301"/>
          </a:xfrm>
          <a:prstGeom prst="rect">
            <a:avLst/>
          </a:prstGeom>
        </p:spPr>
        <p:txBody>
          <a:bodyPr rtlCol="0" anchor="b">
            <a:noAutofit/>
          </a:bodyPr>
          <a:lstStyle>
            <a:lvl1pPr>
              <a:defRPr/>
            </a:lvl1pPr>
          </a:lstStyle>
          <a:p>
            <a:r>
              <a:rPr lang="de-DE" smtClean="0"/>
              <a:t>Click to edit Master title style</a:t>
            </a:r>
            <a:endParaRPr lang="de-DE" dirty="0"/>
          </a:p>
        </p:txBody>
      </p:sp>
      <p:sp>
        <p:nvSpPr>
          <p:cNvPr id="14" name="Untertitel 2"/>
          <p:cNvSpPr>
            <a:spLocks noGrp="1"/>
          </p:cNvSpPr>
          <p:nvPr>
            <p:ph type="subTitle" idx="1"/>
          </p:nvPr>
        </p:nvSpPr>
        <p:spPr>
          <a:xfrm>
            <a:off x="496887" y="3780631"/>
            <a:ext cx="9072563" cy="479580"/>
          </a:xfrm>
        </p:spPr>
        <p:txBody>
          <a:bodyPr>
            <a:normAutofit/>
          </a:bodyPr>
          <a:lstStyle>
            <a:lvl1pPr marL="0" indent="0" algn="l">
              <a:spcBef>
                <a:spcPts val="0"/>
              </a:spcBef>
              <a:buNone/>
              <a:defRPr sz="2200" b="1" cap="none" spc="10">
                <a:solidFill>
                  <a:srgbClr val="000000"/>
                </a:solidFill>
              </a:defRPr>
            </a:lvl1pPr>
            <a:lvl2pPr marL="504017" indent="0" algn="ctr">
              <a:buNone/>
              <a:defRPr>
                <a:solidFill>
                  <a:schemeClr val="tx1">
                    <a:tint val="75000"/>
                  </a:schemeClr>
                </a:solidFill>
              </a:defRPr>
            </a:lvl2pPr>
            <a:lvl3pPr marL="1008035" indent="0" algn="ctr">
              <a:buNone/>
              <a:defRPr>
                <a:solidFill>
                  <a:schemeClr val="tx1">
                    <a:tint val="75000"/>
                  </a:schemeClr>
                </a:solidFill>
              </a:defRPr>
            </a:lvl3pPr>
            <a:lvl4pPr marL="1512052" indent="0" algn="ctr">
              <a:buNone/>
              <a:defRPr>
                <a:solidFill>
                  <a:schemeClr val="tx1">
                    <a:tint val="75000"/>
                  </a:schemeClr>
                </a:solidFill>
              </a:defRPr>
            </a:lvl4pPr>
            <a:lvl5pPr marL="2016069" indent="0" algn="ctr">
              <a:buNone/>
              <a:defRPr>
                <a:solidFill>
                  <a:schemeClr val="tx1">
                    <a:tint val="75000"/>
                  </a:schemeClr>
                </a:solidFill>
              </a:defRPr>
            </a:lvl5pPr>
            <a:lvl6pPr marL="2520086" indent="0" algn="ctr">
              <a:buNone/>
              <a:defRPr>
                <a:solidFill>
                  <a:schemeClr val="tx1">
                    <a:tint val="75000"/>
                  </a:schemeClr>
                </a:solidFill>
              </a:defRPr>
            </a:lvl6pPr>
            <a:lvl7pPr marL="3024104" indent="0" algn="ctr">
              <a:buNone/>
              <a:defRPr>
                <a:solidFill>
                  <a:schemeClr val="tx1">
                    <a:tint val="75000"/>
                  </a:schemeClr>
                </a:solidFill>
              </a:defRPr>
            </a:lvl7pPr>
            <a:lvl8pPr marL="3528121" indent="0" algn="ctr">
              <a:buNone/>
              <a:defRPr>
                <a:solidFill>
                  <a:schemeClr val="tx1">
                    <a:tint val="75000"/>
                  </a:schemeClr>
                </a:solidFill>
              </a:defRPr>
            </a:lvl8pPr>
            <a:lvl9pPr marL="4032138" indent="0" algn="ctr">
              <a:buNone/>
              <a:defRPr>
                <a:solidFill>
                  <a:schemeClr val="tx1">
                    <a:tint val="75000"/>
                  </a:schemeClr>
                </a:solidFill>
              </a:defRPr>
            </a:lvl9pPr>
          </a:lstStyle>
          <a:p>
            <a:r>
              <a:rPr lang="de-DE" dirty="0" smtClean="0"/>
              <a:t>Master-Untertitelformat bearbeiten</a:t>
            </a:r>
            <a:endParaRPr lang="de-DE" dirty="0"/>
          </a:p>
        </p:txBody>
      </p:sp>
      <p:sp>
        <p:nvSpPr>
          <p:cNvPr id="18"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pPr>
              <a:defRPr/>
            </a:pPr>
            <a:fld id="{A7044EDD-A361-49FE-B7C1-853E4981CB6A}" type="datetime1">
              <a:rPr lang="de-DE"/>
              <a:pPr>
                <a:defRPr/>
              </a:pPr>
              <a:t>08.09.2016</a:t>
            </a:fld>
            <a:endParaRPr lang="de-DE"/>
          </a:p>
        </p:txBody>
      </p:sp>
      <p:sp>
        <p:nvSpPr>
          <p:cNvPr id="6" name="Fußzeilenplatzhalter 4"/>
          <p:cNvSpPr>
            <a:spLocks noGrp="1"/>
          </p:cNvSpPr>
          <p:nvPr>
            <p:ph type="ftr" sz="quarter" idx="12"/>
          </p:nvPr>
        </p:nvSpPr>
        <p:spPr/>
        <p:txBody>
          <a:bodyPr/>
          <a:lstStyle>
            <a:lvl1pPr>
              <a:defRPr/>
            </a:lvl1pPr>
          </a:lstStyle>
          <a:p>
            <a:pPr>
              <a:defRPr/>
            </a:pPr>
            <a:r>
              <a:rPr lang="de-DE"/>
              <a:t>Prof. Dr.-Ing. Ivan Volosyak</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4D84BB67-00FB-4094-96F3-44328D8278A4}" type="datetime1">
              <a:rPr lang="de-DE"/>
              <a:pPr>
                <a:defRPr/>
              </a:pPr>
              <a:t>08.09.2016</a:t>
            </a:fld>
            <a:endParaRPr lang="de-DE"/>
          </a:p>
        </p:txBody>
      </p:sp>
      <p:sp>
        <p:nvSpPr>
          <p:cNvPr id="3" name="Fußzeilenplatzhalter 4"/>
          <p:cNvSpPr>
            <a:spLocks noGrp="1"/>
          </p:cNvSpPr>
          <p:nvPr>
            <p:ph type="ftr" sz="quarter" idx="11"/>
          </p:nvPr>
        </p:nvSpPr>
        <p:spPr/>
        <p:txBody>
          <a:bodyPr/>
          <a:lstStyle>
            <a:lvl1pPr>
              <a:defRPr/>
            </a:lvl1pPr>
          </a:lstStyle>
          <a:p>
            <a:pPr>
              <a:defRPr/>
            </a:pPr>
            <a:r>
              <a:rPr lang="de-DE"/>
              <a:t>Prof. Dr.-Ing. Ivan Volosyak</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3238" y="492125"/>
            <a:ext cx="9074150" cy="774700"/>
          </a:xfrm>
        </p:spPr>
        <p:txBody>
          <a:bodyPr/>
          <a:lstStyle/>
          <a:p>
            <a:r>
              <a:rPr lang="de-DE"/>
              <a:t>Titelmasterformat durch Klicken bearbeiten</a:t>
            </a:r>
          </a:p>
        </p:txBody>
      </p:sp>
      <p:sp>
        <p:nvSpPr>
          <p:cNvPr id="3" name="Inhaltsplatzhalter 2"/>
          <p:cNvSpPr>
            <a:spLocks noGrp="1"/>
          </p:cNvSpPr>
          <p:nvPr>
            <p:ph idx="1"/>
          </p:nvPr>
        </p:nvSpPr>
        <p:spPr>
          <a:xfrm>
            <a:off x="504825" y="1763713"/>
            <a:ext cx="9072563" cy="403542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B6D3B0C7-62E5-4E91-B3CB-CD7D5360B465}" type="datetime1">
              <a:rPr lang="de-DE"/>
              <a:pPr>
                <a:defRPr/>
              </a:pPr>
              <a:t>08.09.2016</a:t>
            </a:fld>
            <a:endParaRPr lang="de-DE"/>
          </a:p>
        </p:txBody>
      </p:sp>
      <p:sp>
        <p:nvSpPr>
          <p:cNvPr id="5" name="Fußzeilenplatzhalter 4"/>
          <p:cNvSpPr>
            <a:spLocks noGrp="1"/>
          </p:cNvSpPr>
          <p:nvPr>
            <p:ph type="ftr" sz="quarter" idx="11"/>
          </p:nvPr>
        </p:nvSpPr>
        <p:spPr/>
        <p:txBody>
          <a:bodyPr/>
          <a:lstStyle>
            <a:lvl1pPr>
              <a:defRPr/>
            </a:lvl1pPr>
          </a:lstStyle>
          <a:p>
            <a:pPr>
              <a:defRPr/>
            </a:pPr>
            <a:r>
              <a:rPr lang="de-DE"/>
              <a:t>Prof. Dr.-Ing. Ivan Volosyak</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anzflächiges Bild">
    <p:spTree>
      <p:nvGrpSpPr>
        <p:cNvPr id="1" name=""/>
        <p:cNvGrpSpPr/>
        <p:nvPr/>
      </p:nvGrpSpPr>
      <p:grpSpPr>
        <a:xfrm>
          <a:off x="0" y="0"/>
          <a:ext cx="0" cy="0"/>
          <a:chOff x="0" y="0"/>
          <a:chExt cx="0" cy="0"/>
        </a:xfrm>
      </p:grpSpPr>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2"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7" name="Textplatzhalter 2"/>
          <p:cNvSpPr>
            <a:spLocks noGrp="1"/>
          </p:cNvSpPr>
          <p:nvPr>
            <p:ph idx="1"/>
          </p:nvPr>
        </p:nvSpPr>
        <p:spPr>
          <a:xfrm>
            <a:off x="504032" y="1764295"/>
            <a:ext cx="9072562" cy="4035635"/>
          </a:xfrm>
          <a:prstGeom prst="rect">
            <a:avLst/>
          </a:prstGeom>
        </p:spPr>
        <p:txBody>
          <a:bodyPr rtlCol="0">
            <a:noAutofit/>
          </a:bodyPr>
          <a:lstStyle>
            <a:lvl2pPr>
              <a:spcBef>
                <a:spcPts val="0"/>
              </a:spcBef>
              <a:buFontTx/>
              <a:buNone/>
              <a:defRPr sz="2600"/>
            </a:lvl2pPr>
            <a:lvl3pPr marL="0">
              <a:spcBef>
                <a:spcPts val="0"/>
              </a:spcBef>
              <a:buFontTx/>
              <a:buNone/>
              <a:defRPr sz="2100"/>
            </a:lvl3pPr>
            <a:lvl4pPr marL="0">
              <a:spcBef>
                <a:spcPts val="0"/>
              </a:spcBef>
              <a:buFontTx/>
              <a:buNone/>
              <a:defRPr sz="1800"/>
            </a:lvl4pPr>
            <a:lvl5pPr marL="0">
              <a:spcBef>
                <a:spcPts val="0"/>
              </a:spcBef>
              <a:buFontTx/>
              <a:buNone/>
              <a:defRPr/>
            </a:lvl5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5" name="Datumsplatzhalter 3"/>
          <p:cNvSpPr>
            <a:spLocks noGrp="1"/>
          </p:cNvSpPr>
          <p:nvPr>
            <p:ph type="dt" sz="half" idx="11"/>
          </p:nvPr>
        </p:nvSpPr>
        <p:spPr/>
        <p:txBody>
          <a:bodyPr/>
          <a:lstStyle>
            <a:lvl1pPr>
              <a:defRPr/>
            </a:lvl1pPr>
          </a:lstStyle>
          <a:p>
            <a:pPr>
              <a:defRPr/>
            </a:pPr>
            <a:fld id="{241A2CFE-08E2-4E88-BE0E-DA7045135E89}" type="datetime1">
              <a:rPr lang="de-DE"/>
              <a:pPr>
                <a:defRPr/>
              </a:pPr>
              <a:t>08.09.2016</a:t>
            </a:fld>
            <a:endParaRPr lang="de-DE"/>
          </a:p>
        </p:txBody>
      </p:sp>
      <p:sp>
        <p:nvSpPr>
          <p:cNvPr id="6" name="Fußzeilenplatzhalter 4"/>
          <p:cNvSpPr>
            <a:spLocks noGrp="1"/>
          </p:cNvSpPr>
          <p:nvPr>
            <p:ph type="ftr" sz="quarter" idx="12"/>
          </p:nvPr>
        </p:nvSpPr>
        <p:spPr/>
        <p:txBody>
          <a:bodyPr/>
          <a:lstStyle>
            <a:lvl1pPr>
              <a:defRPr/>
            </a:lvl1pPr>
          </a:lstStyle>
          <a:p>
            <a:pPr>
              <a:defRPr/>
            </a:pPr>
            <a:r>
              <a:rPr lang="de-DE"/>
              <a:t>Prof. Dr.-Ing. Ivan Volosyak</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6" name="Inhaltsplatzhalter 2"/>
          <p:cNvSpPr>
            <a:spLocks noGrp="1"/>
          </p:cNvSpPr>
          <p:nvPr>
            <p:ph idx="11"/>
          </p:nvPr>
        </p:nvSpPr>
        <p:spPr>
          <a:xfrm>
            <a:off x="496886" y="1761330"/>
            <a:ext cx="4392000" cy="4543425"/>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7" name="Inhaltsplatzhalter 2"/>
          <p:cNvSpPr>
            <a:spLocks noGrp="1"/>
          </p:cNvSpPr>
          <p:nvPr>
            <p:ph idx="1"/>
          </p:nvPr>
        </p:nvSpPr>
        <p:spPr>
          <a:xfrm>
            <a:off x="5040313" y="1761331"/>
            <a:ext cx="45362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6" name="Datumsplatzhalter 3"/>
          <p:cNvSpPr>
            <a:spLocks noGrp="1"/>
          </p:cNvSpPr>
          <p:nvPr>
            <p:ph type="dt" sz="half" idx="13"/>
          </p:nvPr>
        </p:nvSpPr>
        <p:spPr/>
        <p:txBody>
          <a:bodyPr/>
          <a:lstStyle>
            <a:lvl1pPr>
              <a:defRPr/>
            </a:lvl1pPr>
          </a:lstStyle>
          <a:p>
            <a:pPr>
              <a:defRPr/>
            </a:pPr>
            <a:fld id="{26348357-94D0-46DA-AEE5-DB1171B9D3A5}" type="datetime1">
              <a:rPr lang="de-DE"/>
              <a:pPr>
                <a:defRPr/>
              </a:pPr>
              <a:t>08.09.2016</a:t>
            </a:fld>
            <a:endParaRPr lang="de-DE"/>
          </a:p>
        </p:txBody>
      </p:sp>
      <p:sp>
        <p:nvSpPr>
          <p:cNvPr id="7" name="Fußzeilenplatzhalter 4"/>
          <p:cNvSpPr>
            <a:spLocks noGrp="1"/>
          </p:cNvSpPr>
          <p:nvPr>
            <p:ph type="ftr" sz="quarter" idx="14"/>
          </p:nvPr>
        </p:nvSpPr>
        <p:spPr/>
        <p:txBody>
          <a:bodyPr/>
          <a:lstStyle>
            <a:lvl1pPr>
              <a:defRPr/>
            </a:lvl1pPr>
          </a:lstStyle>
          <a:p>
            <a:pPr>
              <a:defRPr/>
            </a:pPr>
            <a:r>
              <a:rPr lang="de-DE"/>
              <a:t>Prof. Dr.-Ing. Ivan Volosyak</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und Bild – Link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7" name="Inhaltsplatzhalter 2"/>
          <p:cNvSpPr>
            <a:spLocks noGrp="1"/>
          </p:cNvSpPr>
          <p:nvPr>
            <p:ph idx="1"/>
          </p:nvPr>
        </p:nvSpPr>
        <p:spPr>
          <a:xfrm>
            <a:off x="5040313" y="1761331"/>
            <a:ext cx="4536281"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Picture Placeholder 8"/>
          <p:cNvSpPr>
            <a:spLocks noGrp="1"/>
          </p:cNvSpPr>
          <p:nvPr>
            <p:ph type="pic" sz="quarter" idx="13"/>
          </p:nvPr>
        </p:nvSpPr>
        <p:spPr>
          <a:xfrm>
            <a:off x="-1"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pPr>
              <a:defRPr/>
            </a:pPr>
            <a:fld id="{5A1F276C-D6BD-493C-8302-287E59FF32D9}" type="datetime1">
              <a:rPr lang="de-DE"/>
              <a:pPr>
                <a:defRPr/>
              </a:pPr>
              <a:t>08.09.2016</a:t>
            </a:fld>
            <a:endParaRPr lang="de-DE"/>
          </a:p>
        </p:txBody>
      </p:sp>
      <p:sp>
        <p:nvSpPr>
          <p:cNvPr id="7" name="Fußzeilenplatzhalter 4"/>
          <p:cNvSpPr>
            <a:spLocks noGrp="1"/>
          </p:cNvSpPr>
          <p:nvPr>
            <p:ph type="ftr" sz="quarter" idx="15"/>
          </p:nvPr>
        </p:nvSpPr>
        <p:spPr/>
        <p:txBody>
          <a:bodyPr/>
          <a:lstStyle>
            <a:lvl1pPr>
              <a:defRPr/>
            </a:lvl1pPr>
          </a:lstStyle>
          <a:p>
            <a:pPr>
              <a:defRPr/>
            </a:pPr>
            <a:r>
              <a:rPr lang="de-DE"/>
              <a:t>Prof. Dr.-Ing. Ivan Volosyak</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und Bild – Rech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7" name="Inhaltsplatzhalter 2"/>
          <p:cNvSpPr>
            <a:spLocks noGrp="1"/>
          </p:cNvSpPr>
          <p:nvPr>
            <p:ph idx="1"/>
          </p:nvPr>
        </p:nvSpPr>
        <p:spPr>
          <a:xfrm>
            <a:off x="496887" y="1761331"/>
            <a:ext cx="4536281"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Picture Placeholder 8"/>
          <p:cNvSpPr>
            <a:spLocks noGrp="1"/>
          </p:cNvSpPr>
          <p:nvPr>
            <p:ph type="pic" sz="quarter" idx="13"/>
          </p:nvPr>
        </p:nvSpPr>
        <p:spPr>
          <a:xfrm>
            <a:off x="5545137"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pPr>
              <a:defRPr/>
            </a:pPr>
            <a:fld id="{FF9E66E6-E363-4E1F-940F-AD444F10EE61}" type="datetime1">
              <a:rPr lang="de-DE"/>
              <a:pPr>
                <a:defRPr/>
              </a:pPr>
              <a:t>08.09.2016</a:t>
            </a:fld>
            <a:endParaRPr lang="de-DE"/>
          </a:p>
        </p:txBody>
      </p:sp>
      <p:sp>
        <p:nvSpPr>
          <p:cNvPr id="7" name="Fußzeilenplatzhalter 4"/>
          <p:cNvSpPr>
            <a:spLocks noGrp="1"/>
          </p:cNvSpPr>
          <p:nvPr>
            <p:ph type="ftr" sz="quarter" idx="15"/>
          </p:nvPr>
        </p:nvSpPr>
        <p:spPr/>
        <p:txBody>
          <a:bodyPr/>
          <a:lstStyle>
            <a:lvl1pPr>
              <a:defRPr/>
            </a:lvl1pPr>
          </a:lstStyle>
          <a:p>
            <a:pPr>
              <a:defRPr/>
            </a:pPr>
            <a:r>
              <a:rPr lang="de-DE"/>
              <a:t>Prof. Dr.-Ing. Ivan Volosyak</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ebilderung – Rechts">
    <p:spTree>
      <p:nvGrpSpPr>
        <p:cNvPr id="1" name=""/>
        <p:cNvGrpSpPr/>
        <p:nvPr/>
      </p:nvGrpSpPr>
      <p:grpSpPr>
        <a:xfrm>
          <a:off x="0" y="0"/>
          <a:ext cx="0" cy="0"/>
          <a:chOff x="0" y="0"/>
          <a:chExt cx="0" cy="0"/>
        </a:xfrm>
      </p:grpSpPr>
      <p:sp>
        <p:nvSpPr>
          <p:cNvPr id="5" name="Inhaltsplatzhalter 2"/>
          <p:cNvSpPr>
            <a:spLocks noGrp="1"/>
          </p:cNvSpPr>
          <p:nvPr>
            <p:ph idx="1"/>
          </p:nvPr>
        </p:nvSpPr>
        <p:spPr>
          <a:xfrm>
            <a:off x="496887" y="1761331"/>
            <a:ext cx="65555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6" name="Picture Placeholder 8"/>
          <p:cNvSpPr>
            <a:spLocks noGrp="1"/>
          </p:cNvSpPr>
          <p:nvPr>
            <p:ph type="pic" sz="quarter" idx="13"/>
          </p:nvPr>
        </p:nvSpPr>
        <p:spPr>
          <a:xfrm>
            <a:off x="7564437" y="0"/>
            <a:ext cx="2516188" cy="2266156"/>
          </a:xfrm>
        </p:spPr>
        <p:txBody>
          <a:bodyPr rtlCol="0">
            <a:noAutofit/>
          </a:bodyPr>
          <a:lstStyle/>
          <a:p>
            <a:pPr lvl="0"/>
            <a:endParaRPr lang="de-DE" noProof="0" dirty="0"/>
          </a:p>
        </p:txBody>
      </p:sp>
      <p:sp>
        <p:nvSpPr>
          <p:cNvPr id="7" name="Picture Placeholder 8"/>
          <p:cNvSpPr>
            <a:spLocks noGrp="1"/>
          </p:cNvSpPr>
          <p:nvPr>
            <p:ph type="pic" sz="quarter" idx="14"/>
          </p:nvPr>
        </p:nvSpPr>
        <p:spPr>
          <a:xfrm>
            <a:off x="7564437" y="2266156"/>
            <a:ext cx="2516188" cy="2019300"/>
          </a:xfrm>
        </p:spPr>
        <p:txBody>
          <a:bodyPr rtlCol="0">
            <a:noAutofit/>
          </a:bodyPr>
          <a:lstStyle/>
          <a:p>
            <a:pPr lvl="0"/>
            <a:endParaRPr lang="de-DE" noProof="0"/>
          </a:p>
        </p:txBody>
      </p:sp>
      <p:sp>
        <p:nvSpPr>
          <p:cNvPr id="8" name="Picture Placeholder 8"/>
          <p:cNvSpPr>
            <a:spLocks noGrp="1"/>
          </p:cNvSpPr>
          <p:nvPr>
            <p:ph type="pic" sz="quarter" idx="15"/>
          </p:nvPr>
        </p:nvSpPr>
        <p:spPr>
          <a:xfrm>
            <a:off x="7564437" y="4285456"/>
            <a:ext cx="2516188" cy="2019300"/>
          </a:xfrm>
        </p:spPr>
        <p:txBody>
          <a:bodyPr rtlCol="0">
            <a:noAutofit/>
          </a:bodyPr>
          <a:lstStyle/>
          <a:p>
            <a:pPr lvl="0"/>
            <a:endParaRPr lang="de-DE" noProof="0"/>
          </a:p>
        </p:txBody>
      </p:sp>
      <p:sp>
        <p:nvSpPr>
          <p:cNvPr id="19" name="Titel 1"/>
          <p:cNvSpPr>
            <a:spLocks noGrp="1"/>
          </p:cNvSpPr>
          <p:nvPr>
            <p:ph type="title"/>
          </p:nvPr>
        </p:nvSpPr>
        <p:spPr>
          <a:xfrm>
            <a:off x="504032" y="492369"/>
            <a:ext cx="7060405" cy="764137"/>
          </a:xfrm>
        </p:spPr>
        <p:txBody>
          <a:bodyPr/>
          <a:lstStyle/>
          <a:p>
            <a:r>
              <a:rPr lang="de-DE" dirty="0" smtClean="0"/>
              <a:t>Mastertitelformat bearbeiten</a:t>
            </a:r>
            <a:endParaRPr lang="de-DE" dirty="0"/>
          </a:p>
        </p:txBody>
      </p:sp>
      <p:sp>
        <p:nvSpPr>
          <p:cNvPr id="20"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Datumsplatzhalter 3"/>
          <p:cNvSpPr>
            <a:spLocks noGrp="1"/>
          </p:cNvSpPr>
          <p:nvPr>
            <p:ph type="dt" sz="half" idx="16"/>
          </p:nvPr>
        </p:nvSpPr>
        <p:spPr/>
        <p:txBody>
          <a:bodyPr/>
          <a:lstStyle>
            <a:lvl1pPr>
              <a:defRPr/>
            </a:lvl1pPr>
          </a:lstStyle>
          <a:p>
            <a:pPr>
              <a:defRPr/>
            </a:pPr>
            <a:fld id="{89F0FBA8-7008-4A16-9B46-CA56D5713925}" type="datetime1">
              <a:rPr lang="de-DE"/>
              <a:pPr>
                <a:defRPr/>
              </a:pPr>
              <a:t>08.09.2016</a:t>
            </a:fld>
            <a:endParaRPr lang="de-DE"/>
          </a:p>
        </p:txBody>
      </p:sp>
      <p:sp>
        <p:nvSpPr>
          <p:cNvPr id="10" name="Fußzeilenplatzhalter 4"/>
          <p:cNvSpPr>
            <a:spLocks noGrp="1"/>
          </p:cNvSpPr>
          <p:nvPr>
            <p:ph type="ftr" sz="quarter" idx="17"/>
          </p:nvPr>
        </p:nvSpPr>
        <p:spPr/>
        <p:txBody>
          <a:bodyPr/>
          <a:lstStyle>
            <a:lvl1pPr>
              <a:defRPr/>
            </a:lvl1pPr>
          </a:lstStyle>
          <a:p>
            <a:pPr>
              <a:defRPr/>
            </a:pPr>
            <a:r>
              <a:rPr lang="de-DE"/>
              <a:t>Prof. Dr.-Ing. Ivan Volosyak</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r Bebilderung – Link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2516188" cy="2265363"/>
          </a:xfrm>
        </p:spPr>
        <p:txBody>
          <a:bodyPr rtlCol="0">
            <a:noAutofit/>
          </a:bodyPr>
          <a:lstStyle/>
          <a:p>
            <a:pPr lvl="0"/>
            <a:endParaRPr lang="de-DE" noProof="0"/>
          </a:p>
        </p:txBody>
      </p:sp>
      <p:sp>
        <p:nvSpPr>
          <p:cNvPr id="10" name="Picture Placeholder 8"/>
          <p:cNvSpPr>
            <a:spLocks noGrp="1"/>
          </p:cNvSpPr>
          <p:nvPr>
            <p:ph type="pic" sz="quarter" idx="14"/>
          </p:nvPr>
        </p:nvSpPr>
        <p:spPr>
          <a:xfrm>
            <a:off x="-7938" y="2266156"/>
            <a:ext cx="2516188"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0" y="4285456"/>
            <a:ext cx="2516188" cy="2019300"/>
          </a:xfrm>
        </p:spPr>
        <p:txBody>
          <a:bodyPr rtlCol="0">
            <a:noAutofit/>
          </a:bodyPr>
          <a:lstStyle/>
          <a:p>
            <a:pPr lvl="0"/>
            <a:endParaRPr lang="de-DE" noProof="0"/>
          </a:p>
        </p:txBody>
      </p:sp>
      <p:sp>
        <p:nvSpPr>
          <p:cNvPr id="17" name="Inhaltsplatzhalter 2"/>
          <p:cNvSpPr>
            <a:spLocks noGrp="1"/>
          </p:cNvSpPr>
          <p:nvPr>
            <p:ph idx="16"/>
          </p:nvPr>
        </p:nvSpPr>
        <p:spPr>
          <a:xfrm>
            <a:off x="3021012" y="1507067"/>
            <a:ext cx="65555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20" name="Titelplatzhalter 1"/>
          <p:cNvSpPr>
            <a:spLocks noGrp="1"/>
          </p:cNvSpPr>
          <p:nvPr>
            <p:ph type="title"/>
          </p:nvPr>
        </p:nvSpPr>
        <p:spPr>
          <a:xfrm>
            <a:off x="3024554" y="492369"/>
            <a:ext cx="6552040" cy="937846"/>
          </a:xfrm>
          <a:prstGeom prst="rect">
            <a:avLst/>
          </a:prstGeom>
        </p:spPr>
        <p:txBody>
          <a:bodyPr rtlCol="0">
            <a:noAutofit/>
          </a:bodyPr>
          <a:lstStyle/>
          <a:p>
            <a:r>
              <a:rPr lang="de-DE" dirty="0" smtClean="0"/>
              <a:t>Mastertitelformat bearbeiten</a:t>
            </a:r>
            <a:endParaRPr lang="de-DE" dirty="0"/>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pPr>
              <a:defRPr/>
            </a:pPr>
            <a:fld id="{C918847C-C0E1-4A0C-B45A-55F3F4E62060}" type="datetime1">
              <a:rPr lang="de-DE"/>
              <a:pPr>
                <a:defRPr/>
              </a:pPr>
              <a:t>08.09.2016</a:t>
            </a:fld>
            <a:endParaRPr lang="de-DE"/>
          </a:p>
        </p:txBody>
      </p:sp>
      <p:sp>
        <p:nvSpPr>
          <p:cNvPr id="12" name="Fußzeilenplatzhalter 4"/>
          <p:cNvSpPr>
            <a:spLocks noGrp="1"/>
          </p:cNvSpPr>
          <p:nvPr>
            <p:ph type="ftr" sz="quarter" idx="18"/>
          </p:nvPr>
        </p:nvSpPr>
        <p:spPr/>
        <p:txBody>
          <a:bodyPr/>
          <a:lstStyle>
            <a:lvl1pPr>
              <a:defRPr/>
            </a:lvl1pPr>
          </a:lstStyle>
          <a:p>
            <a:pPr>
              <a:defRPr/>
            </a:pPr>
            <a:r>
              <a:rPr lang="de-DE"/>
              <a:t>Prof. Dr.-Ing. Ivan Volosyak</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drei Bilder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87662" y="3780631"/>
            <a:ext cx="2788932"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2772569"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778250" y="3780631"/>
            <a:ext cx="2524125" cy="2019300"/>
          </a:xfrm>
        </p:spPr>
        <p:txBody>
          <a:bodyPr rtlCol="0">
            <a:noAutofit/>
          </a:bodyPr>
          <a:lstStyle/>
          <a:p>
            <a:pPr lvl="0"/>
            <a:endParaRPr lang="de-DE" noProof="0" dirty="0"/>
          </a:p>
        </p:txBody>
      </p:sp>
      <p:sp>
        <p:nvSpPr>
          <p:cNvPr id="14" name="Inhaltsplatzhalter 2"/>
          <p:cNvSpPr>
            <a:spLocks noGrp="1"/>
          </p:cNvSpPr>
          <p:nvPr>
            <p:ph idx="16"/>
          </p:nvPr>
        </p:nvSpPr>
        <p:spPr>
          <a:xfrm>
            <a:off x="496886" y="1761331"/>
            <a:ext cx="9079707" cy="1514475"/>
          </a:xfrm>
        </p:spPr>
        <p:txBody>
          <a:bodyPr/>
          <a:lstStyle>
            <a:lvl1pPr>
              <a:defRPr sz="3100" b="0"/>
            </a:lvl1pPr>
            <a:lvl2pPr>
              <a:defRPr sz="31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4"/>
            <a:endParaRPr lang="de-DE" dirty="0"/>
          </a:p>
        </p:txBody>
      </p:sp>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pPr>
              <a:defRPr/>
            </a:pPr>
            <a:fld id="{96A7EAA5-B090-47B8-BA63-090382BD48F8}" type="datetime1">
              <a:rPr lang="de-DE"/>
              <a:pPr>
                <a:defRPr/>
              </a:pPr>
              <a:t>08.09.2016</a:t>
            </a:fld>
            <a:endParaRPr lang="de-DE"/>
          </a:p>
        </p:txBody>
      </p:sp>
      <p:sp>
        <p:nvSpPr>
          <p:cNvPr id="12" name="Fußzeilenplatzhalter 4"/>
          <p:cNvSpPr>
            <a:spLocks noGrp="1"/>
          </p:cNvSpPr>
          <p:nvPr>
            <p:ph type="ftr" sz="quarter" idx="18"/>
          </p:nvPr>
        </p:nvSpPr>
        <p:spPr/>
        <p:txBody>
          <a:bodyPr/>
          <a:lstStyle>
            <a:lvl1pPr>
              <a:defRPr/>
            </a:lvl1pPr>
          </a:lstStyle>
          <a:p>
            <a:pPr>
              <a:defRPr/>
            </a:pPr>
            <a:r>
              <a:rPr lang="de-DE"/>
              <a:t>Prof. Dr.-Ing. Ivan Volosyak</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hs Bil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529754" y="3780631"/>
            <a:ext cx="3046840"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3028951"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525837" y="3780631"/>
            <a:ext cx="3003917" cy="2019300"/>
          </a:xfrm>
        </p:spPr>
        <p:txBody>
          <a:bodyPr rtlCol="0">
            <a:noAutofit/>
          </a:bodyPr>
          <a:lstStyle/>
          <a:p>
            <a:pPr lvl="0"/>
            <a:endParaRPr lang="de-DE" noProof="0" dirty="0"/>
          </a:p>
        </p:txBody>
      </p:sp>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12" name="Picture Placeholder 8"/>
          <p:cNvSpPr>
            <a:spLocks noGrp="1"/>
          </p:cNvSpPr>
          <p:nvPr>
            <p:ph type="pic" sz="quarter" idx="16"/>
          </p:nvPr>
        </p:nvSpPr>
        <p:spPr>
          <a:xfrm>
            <a:off x="6529754" y="1761331"/>
            <a:ext cx="3028951" cy="2019300"/>
          </a:xfrm>
        </p:spPr>
        <p:txBody>
          <a:bodyPr rtlCol="0">
            <a:noAutofit/>
          </a:bodyPr>
          <a:lstStyle/>
          <a:p>
            <a:pPr lvl="0"/>
            <a:endParaRPr lang="de-DE" noProof="0"/>
          </a:p>
        </p:txBody>
      </p:sp>
      <p:sp>
        <p:nvSpPr>
          <p:cNvPr id="13" name="Picture Placeholder 8"/>
          <p:cNvSpPr>
            <a:spLocks noGrp="1"/>
          </p:cNvSpPr>
          <p:nvPr>
            <p:ph type="pic" sz="quarter" idx="17"/>
          </p:nvPr>
        </p:nvSpPr>
        <p:spPr>
          <a:xfrm>
            <a:off x="3525837" y="1761331"/>
            <a:ext cx="3003917" cy="2019300"/>
          </a:xfrm>
        </p:spPr>
        <p:txBody>
          <a:bodyPr rtlCol="0">
            <a:noAutofit/>
          </a:bodyPr>
          <a:lstStyle/>
          <a:p>
            <a:pPr lvl="0"/>
            <a:endParaRPr lang="de-DE" noProof="0"/>
          </a:p>
        </p:txBody>
      </p:sp>
      <p:sp>
        <p:nvSpPr>
          <p:cNvPr id="15" name="Picture Placeholder 8"/>
          <p:cNvSpPr>
            <a:spLocks noGrp="1"/>
          </p:cNvSpPr>
          <p:nvPr>
            <p:ph type="pic" sz="quarter" idx="18"/>
          </p:nvPr>
        </p:nvSpPr>
        <p:spPr>
          <a:xfrm>
            <a:off x="496885" y="1761331"/>
            <a:ext cx="3028952" cy="2019300"/>
          </a:xfrm>
        </p:spPr>
        <p:txBody>
          <a:bodyPr rtlCol="0">
            <a:noAutofit/>
          </a:bodyPr>
          <a:lstStyle/>
          <a:p>
            <a:pPr lvl="0"/>
            <a:endParaRPr lang="de-DE" noProof="0"/>
          </a:p>
        </p:txBody>
      </p:sp>
      <p:sp>
        <p:nvSpPr>
          <p:cNvPr id="14" name="Datumsplatzhalter 3"/>
          <p:cNvSpPr>
            <a:spLocks noGrp="1"/>
          </p:cNvSpPr>
          <p:nvPr>
            <p:ph type="dt" sz="half" idx="19"/>
          </p:nvPr>
        </p:nvSpPr>
        <p:spPr/>
        <p:txBody>
          <a:bodyPr/>
          <a:lstStyle>
            <a:lvl1pPr>
              <a:defRPr/>
            </a:lvl1pPr>
          </a:lstStyle>
          <a:p>
            <a:pPr>
              <a:defRPr/>
            </a:pPr>
            <a:fld id="{1397BD69-B829-4BE1-A99E-F8311175FB6C}" type="datetime1">
              <a:rPr lang="de-DE"/>
              <a:pPr>
                <a:defRPr/>
              </a:pPr>
              <a:t>08.09.2016</a:t>
            </a:fld>
            <a:endParaRPr lang="de-DE"/>
          </a:p>
        </p:txBody>
      </p:sp>
      <p:sp>
        <p:nvSpPr>
          <p:cNvPr id="16" name="Fußzeilenplatzhalter 4"/>
          <p:cNvSpPr>
            <a:spLocks noGrp="1"/>
          </p:cNvSpPr>
          <p:nvPr>
            <p:ph type="ftr" sz="quarter" idx="20"/>
          </p:nvPr>
        </p:nvSpPr>
        <p:spPr/>
        <p:txBody>
          <a:bodyPr/>
          <a:lstStyle>
            <a:lvl1pPr>
              <a:defRPr/>
            </a:lvl1pPr>
          </a:lstStyle>
          <a:p>
            <a:pPr>
              <a:defRPr/>
            </a:pPr>
            <a:r>
              <a:rPr lang="de-DE"/>
              <a:t>Prof. Dr.-Ing. Ivan Volosyak</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hteck 12"/>
          <p:cNvSpPr/>
          <p:nvPr userDrawn="1"/>
        </p:nvSpPr>
        <p:spPr>
          <a:xfrm>
            <a:off x="0" y="6810375"/>
            <a:ext cx="7727950" cy="750888"/>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sz="2000">
              <a:solidFill>
                <a:srgbClr val="FFFFFF"/>
              </a:solidFill>
              <a:ea typeface="ＭＳ Ｐゴシック" pitchFamily="-112" charset="-128"/>
              <a:cs typeface="ＭＳ Ｐゴシック" pitchFamily="-112" charset="-128"/>
              <a:sym typeface="Wingdings" pitchFamily="2" charset="2"/>
            </a:endParaRPr>
          </a:p>
        </p:txBody>
      </p:sp>
      <p:sp>
        <p:nvSpPr>
          <p:cNvPr id="15" name="Rechteck 14"/>
          <p:cNvSpPr/>
          <p:nvPr userDrawn="1"/>
        </p:nvSpPr>
        <p:spPr>
          <a:xfrm>
            <a:off x="7412038" y="6303963"/>
            <a:ext cx="2668587" cy="12573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sz="2000">
              <a:solidFill>
                <a:srgbClr val="FFFFFF"/>
              </a:solidFill>
              <a:ea typeface="ＭＳ Ｐゴシック" pitchFamily="-112" charset="-128"/>
              <a:cs typeface="ＭＳ Ｐゴシック" pitchFamily="-112" charset="-128"/>
              <a:sym typeface="Wingdings" pitchFamily="2" charset="2"/>
            </a:endParaRPr>
          </a:p>
        </p:txBody>
      </p:sp>
      <p:sp>
        <p:nvSpPr>
          <p:cNvPr id="1028" name="Titelplatzhalter 1"/>
          <p:cNvSpPr>
            <a:spLocks noGrp="1"/>
          </p:cNvSpPr>
          <p:nvPr>
            <p:ph type="title"/>
          </p:nvPr>
        </p:nvSpPr>
        <p:spPr bwMode="auto">
          <a:xfrm>
            <a:off x="503238" y="492125"/>
            <a:ext cx="907415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238597" name="Textplatzhalter 2"/>
          <p:cNvSpPr>
            <a:spLocks noGrp="1"/>
          </p:cNvSpPr>
          <p:nvPr>
            <p:ph type="body" idx="1"/>
          </p:nvPr>
        </p:nvSpPr>
        <p:spPr bwMode="auto">
          <a:xfrm>
            <a:off x="504825" y="1763713"/>
            <a:ext cx="9072563" cy="4035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3"/>
            <a:r>
              <a:rPr lang="de-DE" dirty="0" smtClean="0"/>
              <a:t>Dritte Ebene</a:t>
            </a:r>
          </a:p>
          <a:p>
            <a:pPr lvl="5"/>
            <a:r>
              <a:rPr lang="de-DE" dirty="0" smtClean="0"/>
              <a:t>Vierte Ebene</a:t>
            </a:r>
          </a:p>
        </p:txBody>
      </p:sp>
      <p:sp>
        <p:nvSpPr>
          <p:cNvPr id="22" name="Datumsplatzhalter 3"/>
          <p:cNvSpPr>
            <a:spLocks noGrp="1"/>
          </p:cNvSpPr>
          <p:nvPr>
            <p:ph type="dt" sz="half" idx="2"/>
          </p:nvPr>
        </p:nvSpPr>
        <p:spPr>
          <a:xfrm>
            <a:off x="496888" y="6997700"/>
            <a:ext cx="1009650" cy="403225"/>
          </a:xfrm>
          <a:prstGeom prst="rect">
            <a:avLst/>
          </a:prstGeom>
        </p:spPr>
        <p:txBody>
          <a:bodyPr vert="horz" wrap="square" lIns="0" tIns="50402" rIns="100803" bIns="50402" numCol="1" anchor="b" anchorCtr="0" compatLnSpc="1">
            <a:prstTxWarp prst="textNoShape">
              <a:avLst/>
            </a:prstTxWarp>
          </a:bodyPr>
          <a:lstStyle>
            <a:lvl1pPr eaLnBrk="1" hangingPunct="1">
              <a:spcBef>
                <a:spcPct val="0"/>
              </a:spcBef>
              <a:buFontTx/>
              <a:buNone/>
              <a:defRPr sz="1200">
                <a:solidFill>
                  <a:schemeClr val="tx2"/>
                </a:solidFill>
                <a:latin typeface="Arial" charset="0"/>
                <a:ea typeface="ＭＳ Ｐゴシック" charset="-128"/>
                <a:cs typeface="Arial" charset="0"/>
                <a:sym typeface="Wingdings" pitchFamily="2" charset="2"/>
              </a:defRPr>
            </a:lvl1pPr>
          </a:lstStyle>
          <a:p>
            <a:pPr>
              <a:defRPr/>
            </a:pPr>
            <a:fld id="{74E5EE89-9AA3-4A1B-8FBA-F6A685768B08}" type="datetime1">
              <a:rPr lang="de-DE"/>
              <a:pPr>
                <a:defRPr/>
              </a:pPr>
              <a:t>08.09.2016</a:t>
            </a:fld>
            <a:endParaRPr lang="de-DE" dirty="0"/>
          </a:p>
        </p:txBody>
      </p:sp>
      <p:sp>
        <p:nvSpPr>
          <p:cNvPr id="23" name="Fußzeilenplatzhalter 4"/>
          <p:cNvSpPr>
            <a:spLocks noGrp="1"/>
          </p:cNvSpPr>
          <p:nvPr>
            <p:ph type="ftr" sz="quarter" idx="3"/>
          </p:nvPr>
        </p:nvSpPr>
        <p:spPr>
          <a:xfrm>
            <a:off x="1687513" y="6997700"/>
            <a:ext cx="4343400" cy="403225"/>
          </a:xfrm>
          <a:prstGeom prst="rect">
            <a:avLst/>
          </a:prstGeom>
        </p:spPr>
        <p:txBody>
          <a:bodyPr vert="horz" wrap="square" lIns="0" tIns="50402" rIns="100803" bIns="50402" numCol="1" anchor="b" anchorCtr="0" compatLnSpc="1">
            <a:prstTxWarp prst="textNoShape">
              <a:avLst/>
            </a:prstTxWarp>
          </a:bodyPr>
          <a:lstStyle>
            <a:lvl1pPr eaLnBrk="1" hangingPunct="1">
              <a:spcBef>
                <a:spcPct val="0"/>
              </a:spcBef>
              <a:buFontTx/>
              <a:buNone/>
              <a:defRPr sz="1200" b="1">
                <a:solidFill>
                  <a:schemeClr val="tx2"/>
                </a:solidFill>
                <a:latin typeface="Arial" charset="0"/>
                <a:ea typeface="ＭＳ Ｐゴシック"/>
                <a:cs typeface="Arial" charset="0"/>
                <a:sym typeface="Wingdings" pitchFamily="2" charset="2"/>
              </a:defRPr>
            </a:lvl1pPr>
          </a:lstStyle>
          <a:p>
            <a:pPr>
              <a:defRPr/>
            </a:pPr>
            <a:r>
              <a:rPr lang="de-DE"/>
              <a:t>Prof. Dr.-Ing. Ivan Volosyak</a:t>
            </a:r>
          </a:p>
        </p:txBody>
      </p:sp>
      <p:pic>
        <p:nvPicPr>
          <p:cNvPr id="1032" name="Picture 15" descr="HRW-Logo2010-CMYK-ppt.ai"/>
          <p:cNvPicPr>
            <a:picLocks noChangeAspect="1"/>
          </p:cNvPicPr>
          <p:nvPr userDrawn="1"/>
        </p:nvPicPr>
        <p:blipFill>
          <a:blip r:embed="rId13"/>
          <a:srcRect/>
          <a:stretch>
            <a:fillRect/>
          </a:stretch>
        </p:blipFill>
        <p:spPr bwMode="auto">
          <a:xfrm>
            <a:off x="7554913" y="5891213"/>
            <a:ext cx="2398712" cy="2003425"/>
          </a:xfrm>
          <a:prstGeom prst="rect">
            <a:avLst/>
          </a:prstGeom>
          <a:noFill/>
          <a:ln w="9525">
            <a:noFill/>
            <a:miter lim="800000"/>
            <a:headEnd/>
            <a:tailEnd/>
          </a:ln>
        </p:spPr>
      </p:pic>
      <p:sp>
        <p:nvSpPr>
          <p:cNvPr id="11" name="Textfeld 10"/>
          <p:cNvSpPr txBox="1"/>
          <p:nvPr userDrawn="1"/>
        </p:nvSpPr>
        <p:spPr>
          <a:xfrm>
            <a:off x="6183313" y="7128689"/>
            <a:ext cx="1228725" cy="276999"/>
          </a:xfrm>
          <a:prstGeom prst="rect">
            <a:avLst/>
          </a:prstGeom>
          <a:noFill/>
        </p:spPr>
        <p:txBody>
          <a:bodyPr anchor="b">
            <a:spAutoFit/>
          </a:bodyPr>
          <a:lstStyle/>
          <a:p>
            <a:fld id="{3C4D123E-F647-4EDC-AD9E-4096B57B5B19}" type="slidenum">
              <a:rPr lang="en-GB" sz="1200">
                <a:solidFill>
                  <a:schemeClr val="tx2"/>
                </a:solidFill>
                <a:latin typeface="Arial" charset="0"/>
                <a:cs typeface="ＭＳ Ｐゴシック"/>
                <a:sym typeface="Wingdings" pitchFamily="2" charset="2"/>
              </a:rPr>
              <a:pPr/>
              <a:t>‹Nr.›</a:t>
            </a:fld>
            <a:r>
              <a:rPr lang="en-GB" sz="1200" dirty="0">
                <a:solidFill>
                  <a:schemeClr val="tx2"/>
                </a:solidFill>
                <a:latin typeface="Arial" charset="0"/>
                <a:cs typeface="ＭＳ Ｐゴシック"/>
                <a:sym typeface="Wingdings" pitchFamily="2" charset="2"/>
              </a:rPr>
              <a:t> of </a:t>
            </a:r>
            <a:r>
              <a:rPr lang="en-GB" sz="1200" dirty="0" smtClean="0">
                <a:solidFill>
                  <a:schemeClr val="tx2"/>
                </a:solidFill>
                <a:latin typeface="Arial" charset="0"/>
                <a:cs typeface="ＭＳ Ｐゴシック"/>
                <a:sym typeface="Wingdings" pitchFamily="2" charset="2"/>
              </a:rPr>
              <a:t>47 </a:t>
            </a:r>
            <a:endParaRPr lang="en-GB" sz="1200" dirty="0">
              <a:solidFill>
                <a:schemeClr val="tx2"/>
              </a:solidFill>
              <a:latin typeface="Arial" charset="0"/>
              <a:cs typeface="ＭＳ Ｐゴシック"/>
              <a:sym typeface="Wingdings" pitchFamily="2" charset="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hf sldNum="0" hdr="0"/>
  <p:txStyles>
    <p:titleStyle>
      <a:lvl1pPr algn="l" defTabSz="503238" rtl="0" eaLnBrk="0" fontAlgn="base" hangingPunct="0">
        <a:lnSpc>
          <a:spcPts val="4000"/>
        </a:lnSpc>
        <a:spcBef>
          <a:spcPct val="0"/>
        </a:spcBef>
        <a:spcAft>
          <a:spcPct val="0"/>
        </a:spcAft>
        <a:defRPr sz="4000"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p:titleStyle>
    <p:bodyStyle>
      <a:lvl1pPr marL="342900" indent="-342900" algn="l" defTabSz="503238" rtl="0" eaLnBrk="0" fontAlgn="base" hangingPunct="0">
        <a:spcBef>
          <a:spcPts val="600"/>
        </a:spcBef>
        <a:spcAft>
          <a:spcPct val="0"/>
        </a:spcAft>
        <a:buFont typeface="Arial" charset="0"/>
        <a:defRPr sz="3100" kern="1200">
          <a:solidFill>
            <a:schemeClr val="tx1"/>
          </a:solidFill>
          <a:latin typeface="Arial"/>
          <a:ea typeface="ＭＳ Ｐゴシック" pitchFamily="-112" charset="-128"/>
          <a:cs typeface="Arial"/>
        </a:defRPr>
      </a:lvl1pPr>
      <a:lvl2pPr marL="269875" indent="-269875" algn="l" defTabSz="503238" rtl="0" eaLnBrk="0" fontAlgn="base" hangingPunct="0">
        <a:spcBef>
          <a:spcPct val="20000"/>
        </a:spcBef>
        <a:spcAft>
          <a:spcPct val="0"/>
        </a:spcAft>
        <a:buFont typeface="Arial" charset="0"/>
        <a:buChar char="•"/>
        <a:defRPr sz="3100" kern="1200">
          <a:solidFill>
            <a:schemeClr val="tx1"/>
          </a:solidFill>
          <a:latin typeface="Arial"/>
          <a:ea typeface="ＭＳ Ｐゴシック" pitchFamily="-112" charset="-128"/>
          <a:cs typeface="Arial"/>
        </a:defRPr>
      </a:lvl2pPr>
      <a:lvl3pPr marL="727075" indent="-457200" algn="l" defTabSz="503238" rtl="0" eaLnBrk="0" fontAlgn="base" hangingPunct="0">
        <a:spcBef>
          <a:spcPct val="20000"/>
        </a:spcBef>
        <a:spcAft>
          <a:spcPct val="0"/>
        </a:spcAft>
        <a:buFont typeface="Arial" charset="0"/>
        <a:buChar char="•"/>
        <a:defRPr sz="2600" kern="1200">
          <a:solidFill>
            <a:schemeClr val="tx1"/>
          </a:solidFill>
          <a:latin typeface="Arial"/>
          <a:ea typeface="ＭＳ Ｐゴシック" pitchFamily="-112" charset="-128"/>
          <a:cs typeface="Arial"/>
        </a:defRPr>
      </a:lvl3pPr>
      <a:lvl4pPr marL="612775" indent="-287338" algn="l" defTabSz="503238" rtl="0" eaLnBrk="0" fontAlgn="base" hangingPunct="0">
        <a:spcBef>
          <a:spcPct val="20000"/>
        </a:spcBef>
        <a:spcAft>
          <a:spcPct val="0"/>
        </a:spcAft>
        <a:buFont typeface="Arial" charset="0"/>
        <a:buChar char="•"/>
        <a:defRPr sz="2200" kern="1200">
          <a:solidFill>
            <a:schemeClr val="tx1"/>
          </a:solidFill>
          <a:latin typeface="Arial"/>
          <a:ea typeface="ＭＳ Ｐゴシック" pitchFamily="-112" charset="-128"/>
          <a:cs typeface="Arial"/>
        </a:defRPr>
      </a:lvl4pPr>
      <a:lvl5pPr marL="1160463" indent="-620713" algn="l" defTabSz="503238" rtl="0" eaLnBrk="0" fontAlgn="base" hangingPunct="0">
        <a:spcBef>
          <a:spcPct val="20000"/>
        </a:spcBef>
        <a:spcAft>
          <a:spcPct val="0"/>
        </a:spcAft>
        <a:buFont typeface="Arial" charset="0"/>
        <a:defRPr kern="1200">
          <a:solidFill>
            <a:schemeClr val="tx1"/>
          </a:solidFill>
          <a:latin typeface="Arial"/>
          <a:ea typeface="ＭＳ Ｐゴシック" pitchFamily="-112" charset="-128"/>
          <a:cs typeface="Arial"/>
        </a:defRPr>
      </a:lvl5pPr>
      <a:lvl6pPr marL="1260000" indent="-216000" algn="l" defTabSz="504017" rtl="0" eaLnBrk="1" latinLnBrk="0" hangingPunct="1">
        <a:spcBef>
          <a:spcPct val="20000"/>
        </a:spcBef>
        <a:buFont typeface="Arial"/>
        <a:buChar char="•"/>
        <a:defRPr sz="2200" kern="1200">
          <a:solidFill>
            <a:schemeClr val="tx1"/>
          </a:solidFill>
          <a:latin typeface="+mn-lt"/>
          <a:ea typeface="+mn-ea"/>
          <a:cs typeface="+mn-cs"/>
        </a:defRPr>
      </a:lvl6pPr>
      <a:lvl7pPr marL="3276112" indent="-252009" algn="l" defTabSz="504017" rtl="0" eaLnBrk="1" latinLnBrk="0" hangingPunct="1">
        <a:spcBef>
          <a:spcPct val="20000"/>
        </a:spcBef>
        <a:buFont typeface="Arial"/>
        <a:buChar char="•"/>
        <a:defRPr sz="2200" kern="1200">
          <a:solidFill>
            <a:schemeClr val="tx1"/>
          </a:solidFill>
          <a:latin typeface="+mn-lt"/>
          <a:ea typeface="+mn-ea"/>
          <a:cs typeface="+mn-cs"/>
        </a:defRPr>
      </a:lvl7pPr>
      <a:lvl8pPr marL="3780130" indent="-252009" algn="l" defTabSz="504017" rtl="0" eaLnBrk="1" latinLnBrk="0" hangingPunct="1">
        <a:spcBef>
          <a:spcPct val="20000"/>
        </a:spcBef>
        <a:buFont typeface="Arial"/>
        <a:buChar char="•"/>
        <a:defRPr sz="2200" kern="1200">
          <a:solidFill>
            <a:schemeClr val="tx1"/>
          </a:solidFill>
          <a:latin typeface="+mn-lt"/>
          <a:ea typeface="+mn-ea"/>
          <a:cs typeface="+mn-cs"/>
        </a:defRPr>
      </a:lvl8pPr>
      <a:lvl9pPr marL="4284147" indent="-252009" algn="l" defTabSz="504017"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de-DE"/>
      </a:defPPr>
      <a:lvl1pPr marL="0" algn="l" defTabSz="504017" rtl="0" eaLnBrk="1" latinLnBrk="0" hangingPunct="1">
        <a:defRPr sz="2000" kern="1200">
          <a:solidFill>
            <a:schemeClr val="tx1"/>
          </a:solidFill>
          <a:latin typeface="+mn-lt"/>
          <a:ea typeface="+mn-ea"/>
          <a:cs typeface="+mn-cs"/>
        </a:defRPr>
      </a:lvl1pPr>
      <a:lvl2pPr marL="504017" algn="l" defTabSz="504017" rtl="0" eaLnBrk="1" latinLnBrk="0" hangingPunct="1">
        <a:defRPr sz="2000" kern="1200">
          <a:solidFill>
            <a:schemeClr val="tx1"/>
          </a:solidFill>
          <a:latin typeface="+mn-lt"/>
          <a:ea typeface="+mn-ea"/>
          <a:cs typeface="+mn-cs"/>
        </a:defRPr>
      </a:lvl2pPr>
      <a:lvl3pPr marL="1008035" algn="l" defTabSz="504017" rtl="0" eaLnBrk="1" latinLnBrk="0" hangingPunct="1">
        <a:defRPr sz="2000" kern="1200">
          <a:solidFill>
            <a:schemeClr val="tx1"/>
          </a:solidFill>
          <a:latin typeface="+mn-lt"/>
          <a:ea typeface="+mn-ea"/>
          <a:cs typeface="+mn-cs"/>
        </a:defRPr>
      </a:lvl3pPr>
      <a:lvl4pPr marL="1512052" algn="l" defTabSz="504017" rtl="0" eaLnBrk="1" latinLnBrk="0" hangingPunct="1">
        <a:defRPr sz="2000" kern="1200">
          <a:solidFill>
            <a:schemeClr val="tx1"/>
          </a:solidFill>
          <a:latin typeface="+mn-lt"/>
          <a:ea typeface="+mn-ea"/>
          <a:cs typeface="+mn-cs"/>
        </a:defRPr>
      </a:lvl4pPr>
      <a:lvl5pPr marL="2016069" algn="l" defTabSz="504017" rtl="0" eaLnBrk="1" latinLnBrk="0" hangingPunct="1">
        <a:defRPr sz="2000" kern="1200">
          <a:solidFill>
            <a:schemeClr val="tx1"/>
          </a:solidFill>
          <a:latin typeface="+mn-lt"/>
          <a:ea typeface="+mn-ea"/>
          <a:cs typeface="+mn-cs"/>
        </a:defRPr>
      </a:lvl5pPr>
      <a:lvl6pPr marL="2520086" algn="l" defTabSz="504017" rtl="0" eaLnBrk="1" latinLnBrk="0" hangingPunct="1">
        <a:defRPr sz="2000" kern="1200">
          <a:solidFill>
            <a:schemeClr val="tx1"/>
          </a:solidFill>
          <a:latin typeface="+mn-lt"/>
          <a:ea typeface="+mn-ea"/>
          <a:cs typeface="+mn-cs"/>
        </a:defRPr>
      </a:lvl6pPr>
      <a:lvl7pPr marL="3024104" algn="l" defTabSz="504017" rtl="0" eaLnBrk="1" latinLnBrk="0" hangingPunct="1">
        <a:defRPr sz="2000" kern="1200">
          <a:solidFill>
            <a:schemeClr val="tx1"/>
          </a:solidFill>
          <a:latin typeface="+mn-lt"/>
          <a:ea typeface="+mn-ea"/>
          <a:cs typeface="+mn-cs"/>
        </a:defRPr>
      </a:lvl7pPr>
      <a:lvl8pPr marL="3528121" algn="l" defTabSz="504017" rtl="0" eaLnBrk="1" latinLnBrk="0" hangingPunct="1">
        <a:defRPr sz="2000" kern="1200">
          <a:solidFill>
            <a:schemeClr val="tx1"/>
          </a:solidFill>
          <a:latin typeface="+mn-lt"/>
          <a:ea typeface="+mn-ea"/>
          <a:cs typeface="+mn-cs"/>
        </a:defRPr>
      </a:lvl8pPr>
      <a:lvl9pPr marL="4032138" algn="l" defTabSz="50401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PWM, Servomotors with ATmega8</a:t>
            </a: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smtClean="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
        <p:nvSpPr>
          <p:cNvPr id="6" name="Datumsplatzhalter 4"/>
          <p:cNvSpPr>
            <a:spLocks noGrp="1"/>
          </p:cNvSpPr>
          <p:nvPr>
            <p:ph type="dt" sz="quarter" idx="11"/>
          </p:nvPr>
        </p:nvSpPr>
        <p:spPr bwMode="auto">
          <a:xfrm>
            <a:off x="496888" y="6997700"/>
            <a:ext cx="1009650" cy="403225"/>
          </a:xfrm>
          <a:noFill/>
          <a:ln>
            <a:miter lim="800000"/>
            <a:headEnd/>
            <a:tailEnd/>
          </a:ln>
        </p:spPr>
        <p:txBody>
          <a:bodyPr/>
          <a:lstStyle/>
          <a:p>
            <a:r>
              <a:rPr lang="de-DE" dirty="0" smtClean="0">
                <a:ea typeface="ＭＳ Ｐゴシック"/>
                <a:cs typeface="ＭＳ Ｐゴシック"/>
              </a:rPr>
              <a:t>24</a:t>
            </a:r>
            <a:r>
              <a:rPr lang="en-GB" dirty="0" smtClean="0">
                <a:ea typeface="ＭＳ Ｐゴシック"/>
                <a:cs typeface="ＭＳ Ｐゴシック"/>
              </a:rPr>
              <a:t>.11.2016</a:t>
            </a:r>
            <a:endParaRPr lang="en-GB" dirty="0"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US" noProof="0" dirty="0" smtClean="0">
                <a:latin typeface="Arial" charset="0"/>
                <a:ea typeface="ＭＳ Ｐゴシック"/>
                <a:cs typeface="Arial" charset="0"/>
              </a:rPr>
              <a:t>Remote control servos</a:t>
            </a:r>
          </a:p>
        </p:txBody>
      </p:sp>
      <p:sp>
        <p:nvSpPr>
          <p:cNvPr id="31746" name="Inhaltsplatzhalter 1"/>
          <p:cNvSpPr>
            <a:spLocks/>
          </p:cNvSpPr>
          <p:nvPr/>
        </p:nvSpPr>
        <p:spPr bwMode="auto">
          <a:xfrm>
            <a:off x="503238" y="1262063"/>
            <a:ext cx="9072562" cy="5542988"/>
          </a:xfrm>
          <a:prstGeom prst="rect">
            <a:avLst/>
          </a:prstGeom>
          <a:noFill/>
          <a:ln w="9525">
            <a:noFill/>
            <a:miter lim="800000"/>
            <a:headEnd/>
            <a:tailEnd/>
          </a:ln>
        </p:spPr>
        <p:txBody>
          <a:bodyPr lIns="0" tIns="0" rIns="0" bIns="0"/>
          <a:lstStyle/>
          <a:p>
            <a:r>
              <a:rPr lang="en-GB" sz="2000" dirty="0">
                <a:latin typeface="Arial" charset="0"/>
                <a:cs typeface="ＭＳ Ｐゴシック"/>
              </a:rPr>
              <a:t>These are often used to control model aircraft, cars and the like. They do</a:t>
            </a:r>
          </a:p>
          <a:p>
            <a:r>
              <a:rPr lang="en-GB" sz="2000" dirty="0">
                <a:latin typeface="Arial" charset="0"/>
                <a:cs typeface="ＭＳ Ｐゴシック"/>
              </a:rPr>
              <a:t>not turn continuously like a motor, but rotate their output through a range of</a:t>
            </a:r>
          </a:p>
          <a:p>
            <a:r>
              <a:rPr lang="en-GB" sz="2000" dirty="0" smtClean="0">
                <a:latin typeface="Arial" charset="0"/>
                <a:cs typeface="ＭＳ Ｐゴシック"/>
              </a:rPr>
              <a:t>90°(or ±90º). </a:t>
            </a:r>
            <a:r>
              <a:rPr lang="en-GB" sz="2000" dirty="0">
                <a:latin typeface="Arial" charset="0"/>
                <a:cs typeface="ＭＳ Ｐゴシック"/>
              </a:rPr>
              <a:t>They are controlled by sending a stream of pulses at 50 Hz</a:t>
            </a:r>
            <a:r>
              <a:rPr lang="en-GB" sz="2000" dirty="0" smtClean="0">
                <a:latin typeface="Arial" charset="0"/>
                <a:cs typeface="ＭＳ Ｐゴシック"/>
              </a:rPr>
              <a:t>.</a:t>
            </a:r>
          </a:p>
          <a:p>
            <a:endParaRPr lang="de-DE" sz="2000" dirty="0">
              <a:latin typeface="Arial" charset="0"/>
              <a:cs typeface="ＭＳ Ｐゴシック"/>
            </a:endParaRPr>
          </a:p>
          <a:p>
            <a:endParaRPr lang="de-DE" sz="2000" dirty="0" smtClean="0">
              <a:latin typeface="Arial" charset="0"/>
              <a:cs typeface="ＭＳ Ｐゴシック"/>
            </a:endParaRPr>
          </a:p>
          <a:p>
            <a:endParaRPr lang="de-DE" sz="2000" dirty="0">
              <a:latin typeface="Arial" charset="0"/>
              <a:cs typeface="ＭＳ Ｐゴシック"/>
            </a:endParaRPr>
          </a:p>
          <a:p>
            <a:endParaRPr lang="de-DE" sz="2000" dirty="0" smtClean="0">
              <a:latin typeface="Arial" charset="0"/>
              <a:cs typeface="ＭＳ Ｐゴシック"/>
            </a:endParaRPr>
          </a:p>
          <a:p>
            <a:endParaRPr lang="de-DE" sz="2000" dirty="0">
              <a:latin typeface="Arial" charset="0"/>
              <a:cs typeface="ＭＳ Ｐゴシック"/>
            </a:endParaRPr>
          </a:p>
          <a:p>
            <a:endParaRPr lang="de-DE" sz="2000" dirty="0" smtClean="0">
              <a:latin typeface="Arial" charset="0"/>
              <a:cs typeface="ＭＳ Ｐゴシック"/>
            </a:endParaRPr>
          </a:p>
          <a:p>
            <a:endParaRPr lang="de-DE" sz="2000" dirty="0">
              <a:latin typeface="Arial" charset="0"/>
              <a:cs typeface="ＭＳ Ｐゴシック"/>
            </a:endParaRPr>
          </a:p>
          <a:p>
            <a:endParaRPr lang="de-DE" sz="2000" dirty="0" smtClean="0">
              <a:latin typeface="Arial" charset="0"/>
              <a:cs typeface="ＭＳ Ｐゴシック"/>
            </a:endParaRPr>
          </a:p>
          <a:p>
            <a:endParaRPr lang="de-DE" sz="2000" dirty="0">
              <a:latin typeface="Arial" charset="0"/>
              <a:cs typeface="ＭＳ Ｐゴシック"/>
            </a:endParaRPr>
          </a:p>
          <a:p>
            <a:endParaRPr lang="de-DE" sz="2000" dirty="0" smtClean="0">
              <a:latin typeface="Arial" charset="0"/>
              <a:cs typeface="ＭＳ Ｐゴシック"/>
            </a:endParaRPr>
          </a:p>
          <a:p>
            <a:endParaRPr lang="de-DE" sz="2000" dirty="0">
              <a:latin typeface="Arial" charset="0"/>
              <a:cs typeface="ＭＳ Ｐゴシック"/>
            </a:endParaRPr>
          </a:p>
          <a:p>
            <a:endParaRPr lang="de-DE" sz="2000" dirty="0" smtClean="0">
              <a:latin typeface="Arial" charset="0"/>
              <a:cs typeface="ＭＳ Ｐゴシック"/>
            </a:endParaRPr>
          </a:p>
          <a:p>
            <a:endParaRPr lang="de-DE" sz="2000" dirty="0">
              <a:latin typeface="Arial" charset="0"/>
              <a:cs typeface="ＭＳ Ｐゴシック"/>
            </a:endParaRPr>
          </a:p>
          <a:p>
            <a:endParaRPr lang="de-DE" sz="2000" dirty="0" smtClean="0">
              <a:latin typeface="Arial" charset="0"/>
              <a:cs typeface="ＭＳ Ｐゴシック"/>
            </a:endParaRPr>
          </a:p>
        </p:txBody>
      </p:sp>
      <p:pic>
        <p:nvPicPr>
          <p:cNvPr id="31747" name="Picture 4" descr="08 Driving loads-16"/>
          <p:cNvPicPr>
            <a:picLocks noChangeAspect="1" noChangeArrowheads="1"/>
          </p:cNvPicPr>
          <p:nvPr/>
        </p:nvPicPr>
        <p:blipFill>
          <a:blip r:embed="rId2"/>
          <a:srcRect/>
          <a:stretch>
            <a:fillRect/>
          </a:stretch>
        </p:blipFill>
        <p:spPr bwMode="auto">
          <a:xfrm>
            <a:off x="504825" y="2500313"/>
            <a:ext cx="7272338" cy="3797300"/>
          </a:xfrm>
          <a:prstGeom prst="rect">
            <a:avLst/>
          </a:prstGeom>
          <a:noFill/>
          <a:ln w="9525">
            <a:noFill/>
            <a:miter lim="800000"/>
            <a:headEnd/>
            <a:tailEnd/>
          </a:ln>
        </p:spPr>
      </p:pic>
    </p:spTree>
    <p:extLst>
      <p:ext uri="{BB962C8B-B14F-4D97-AF65-F5344CB8AC3E}">
        <p14:creationId xmlns:p14="http://schemas.microsoft.com/office/powerpoint/2010/main" val="105953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r>
              <a:rPr lang="en-US" noProof="0" dirty="0" smtClean="0">
                <a:latin typeface="Arial" charset="0"/>
                <a:ea typeface="ＭＳ Ｐゴシック"/>
                <a:cs typeface="Arial" charset="0"/>
              </a:rPr>
              <a:t>Control of servos</a:t>
            </a:r>
          </a:p>
        </p:txBody>
      </p:sp>
      <p:sp>
        <p:nvSpPr>
          <p:cNvPr id="32770" name="Inhaltsplatzhalter 1"/>
          <p:cNvSpPr>
            <a:spLocks/>
          </p:cNvSpPr>
          <p:nvPr/>
        </p:nvSpPr>
        <p:spPr bwMode="auto">
          <a:xfrm>
            <a:off x="503238" y="1262063"/>
            <a:ext cx="9072562" cy="5035550"/>
          </a:xfrm>
          <a:prstGeom prst="rect">
            <a:avLst/>
          </a:prstGeom>
          <a:noFill/>
          <a:ln w="9525">
            <a:noFill/>
            <a:miter lim="800000"/>
            <a:headEnd/>
            <a:tailEnd/>
          </a:ln>
        </p:spPr>
        <p:txBody>
          <a:bodyPr lIns="0" tIns="0" rIns="0" bIns="0"/>
          <a:lstStyle/>
          <a:p>
            <a:r>
              <a:rPr lang="en-GB" sz="2000" dirty="0">
                <a:latin typeface="Arial" charset="0"/>
                <a:cs typeface="ＭＳ Ｐゴシック"/>
              </a:rPr>
              <a:t>Servos are controlled by a stream of pulses (roughly to scale):</a:t>
            </a:r>
          </a:p>
          <a:p>
            <a:endParaRPr lang="en-GB" sz="2000" dirty="0">
              <a:latin typeface="Arial" charset="0"/>
              <a:cs typeface="ＭＳ Ｐゴシック"/>
            </a:endParaRPr>
          </a:p>
          <a:p>
            <a:endParaRPr lang="en-GB" sz="2000" dirty="0">
              <a:latin typeface="Arial" charset="0"/>
              <a:cs typeface="ＭＳ Ｐゴシック"/>
            </a:endParaRPr>
          </a:p>
          <a:p>
            <a:endParaRPr lang="en-GB" sz="2000" dirty="0">
              <a:latin typeface="Arial" charset="0"/>
              <a:cs typeface="ＭＳ Ｐゴシック"/>
            </a:endParaRPr>
          </a:p>
          <a:p>
            <a:endParaRPr lang="en-GB" sz="2000" dirty="0">
              <a:latin typeface="Arial" charset="0"/>
              <a:cs typeface="ＭＳ Ｐゴシック"/>
            </a:endParaRPr>
          </a:p>
          <a:p>
            <a:endParaRPr lang="en-GB" sz="2000" dirty="0">
              <a:latin typeface="Arial" charset="0"/>
              <a:cs typeface="ＭＳ Ｐゴシック"/>
            </a:endParaRPr>
          </a:p>
          <a:p>
            <a:endParaRPr lang="en-GB" sz="2000" dirty="0">
              <a:latin typeface="Arial" charset="0"/>
              <a:cs typeface="ＭＳ Ｐゴシック"/>
            </a:endParaRPr>
          </a:p>
          <a:p>
            <a:endParaRPr lang="en-GB" sz="2000" dirty="0">
              <a:latin typeface="Arial" charset="0"/>
              <a:cs typeface="ＭＳ Ｐゴシック"/>
            </a:endParaRPr>
          </a:p>
          <a:p>
            <a:r>
              <a:rPr lang="en-GB" sz="2000" dirty="0">
                <a:latin typeface="Arial" charset="0"/>
                <a:cs typeface="ＭＳ Ｐゴシック"/>
              </a:rPr>
              <a:t>The position of the servo depends on the length of the pulse, for example:</a:t>
            </a:r>
          </a:p>
          <a:p>
            <a:r>
              <a:rPr lang="en-GB" sz="2000" dirty="0">
                <a:latin typeface="Arial Narrow" pitchFamily="34" charset="0"/>
                <a:cs typeface="ＭＳ Ｐゴシック"/>
              </a:rPr>
              <a:t>	</a:t>
            </a:r>
            <a:r>
              <a:rPr lang="en-GB" sz="2000" dirty="0">
                <a:solidFill>
                  <a:schemeClr val="accent1"/>
                </a:solidFill>
                <a:latin typeface="Arial Narrow" pitchFamily="34" charset="0"/>
                <a:cs typeface="ＭＳ Ｐゴシック"/>
              </a:rPr>
              <a:t>1.0 </a:t>
            </a:r>
            <a:r>
              <a:rPr lang="en-GB" sz="2000" dirty="0" err="1">
                <a:solidFill>
                  <a:schemeClr val="accent1"/>
                </a:solidFill>
                <a:latin typeface="Arial Narrow" pitchFamily="34" charset="0"/>
                <a:cs typeface="ＭＳ Ｐゴシック"/>
              </a:rPr>
              <a:t>ms</a:t>
            </a:r>
            <a:r>
              <a:rPr lang="en-GB" sz="2000" dirty="0">
                <a:solidFill>
                  <a:schemeClr val="accent1"/>
                </a:solidFill>
                <a:latin typeface="Arial Narrow" pitchFamily="34" charset="0"/>
                <a:cs typeface="ＭＳ Ｐゴシック"/>
              </a:rPr>
              <a:t> — far left (–45°or –</a:t>
            </a:r>
            <a:r>
              <a:rPr lang="en-GB" sz="2000" dirty="0" smtClean="0">
                <a:solidFill>
                  <a:schemeClr val="accent1"/>
                </a:solidFill>
                <a:latin typeface="Arial Narrow" pitchFamily="34" charset="0"/>
                <a:cs typeface="ＭＳ Ｐゴシック"/>
              </a:rPr>
              <a:t>90º)</a:t>
            </a:r>
            <a:endParaRPr lang="en-GB" sz="2000" dirty="0">
              <a:solidFill>
                <a:schemeClr val="accent1"/>
              </a:solidFill>
              <a:latin typeface="Arial Narrow" pitchFamily="34" charset="0"/>
              <a:cs typeface="ＭＳ Ｐゴシック"/>
            </a:endParaRPr>
          </a:p>
          <a:p>
            <a:r>
              <a:rPr lang="en-GB" sz="2000" dirty="0">
                <a:solidFill>
                  <a:schemeClr val="accent1"/>
                </a:solidFill>
                <a:latin typeface="Arial Narrow" pitchFamily="34" charset="0"/>
                <a:cs typeface="ＭＳ Ｐゴシック"/>
              </a:rPr>
              <a:t>	1.5 </a:t>
            </a:r>
            <a:r>
              <a:rPr lang="en-GB" sz="2000" dirty="0" err="1">
                <a:solidFill>
                  <a:schemeClr val="accent1"/>
                </a:solidFill>
                <a:latin typeface="Arial Narrow" pitchFamily="34" charset="0"/>
                <a:cs typeface="ＭＳ Ｐゴシック"/>
              </a:rPr>
              <a:t>ms</a:t>
            </a:r>
            <a:r>
              <a:rPr lang="en-GB" sz="2000" dirty="0">
                <a:solidFill>
                  <a:schemeClr val="accent1"/>
                </a:solidFill>
                <a:latin typeface="Arial Narrow" pitchFamily="34" charset="0"/>
                <a:cs typeface="ＭＳ Ｐゴシック"/>
              </a:rPr>
              <a:t> — centred (0°)</a:t>
            </a:r>
          </a:p>
          <a:p>
            <a:r>
              <a:rPr lang="en-GB" sz="2000" dirty="0">
                <a:solidFill>
                  <a:schemeClr val="accent1"/>
                </a:solidFill>
                <a:latin typeface="Arial Narrow" pitchFamily="34" charset="0"/>
                <a:cs typeface="ＭＳ Ｐゴシック"/>
              </a:rPr>
              <a:t>	2.0 </a:t>
            </a:r>
            <a:r>
              <a:rPr lang="en-GB" sz="2000" dirty="0" err="1">
                <a:solidFill>
                  <a:schemeClr val="accent1"/>
                </a:solidFill>
                <a:latin typeface="Arial Narrow" pitchFamily="34" charset="0"/>
                <a:cs typeface="ＭＳ Ｐゴシック"/>
              </a:rPr>
              <a:t>ms</a:t>
            </a:r>
            <a:r>
              <a:rPr lang="en-GB" sz="2000" dirty="0">
                <a:solidFill>
                  <a:schemeClr val="accent1"/>
                </a:solidFill>
                <a:latin typeface="Arial Narrow" pitchFamily="34" charset="0"/>
                <a:cs typeface="ＭＳ Ｐゴシック"/>
              </a:rPr>
              <a:t> — far right (+</a:t>
            </a:r>
            <a:r>
              <a:rPr lang="en-GB" sz="2000" dirty="0" smtClean="0">
                <a:solidFill>
                  <a:schemeClr val="accent1"/>
                </a:solidFill>
                <a:latin typeface="Arial Narrow" pitchFamily="34" charset="0"/>
                <a:cs typeface="ＭＳ Ｐゴシック"/>
              </a:rPr>
              <a:t>45°or +90º)</a:t>
            </a:r>
            <a:endParaRPr lang="en-GB" sz="2000" dirty="0">
              <a:solidFill>
                <a:schemeClr val="accent1"/>
              </a:solidFill>
              <a:latin typeface="Arial Narrow" pitchFamily="34" charset="0"/>
              <a:cs typeface="ＭＳ Ｐゴシック"/>
            </a:endParaRPr>
          </a:p>
          <a:p>
            <a:r>
              <a:rPr lang="en-GB" sz="2000" dirty="0">
                <a:latin typeface="Arial" charset="0"/>
                <a:cs typeface="ＭＳ Ｐゴシック"/>
              </a:rPr>
              <a:t>The </a:t>
            </a:r>
            <a:r>
              <a:rPr lang="en-GB" sz="2000" b="1" dirty="0">
                <a:cs typeface="ＭＳ Ｐゴシック"/>
              </a:rPr>
              <a:t>pause </a:t>
            </a:r>
            <a:r>
              <a:rPr lang="en-GB" sz="2000" b="1" dirty="0" smtClean="0">
                <a:cs typeface="ＭＳ Ｐゴシック"/>
              </a:rPr>
              <a:t>20ms</a:t>
            </a:r>
            <a:r>
              <a:rPr lang="en-GB" sz="2000" b="1" dirty="0" smtClean="0">
                <a:latin typeface="Arial" charset="0"/>
                <a:cs typeface="ＭＳ Ｐゴシック"/>
              </a:rPr>
              <a:t> </a:t>
            </a:r>
            <a:r>
              <a:rPr lang="en-GB" sz="2000" dirty="0">
                <a:latin typeface="Arial" charset="0"/>
                <a:cs typeface="ＭＳ Ｐゴシック"/>
              </a:rPr>
              <a:t>instruction can be used to give the interval between pulses</a:t>
            </a:r>
          </a:p>
          <a:p>
            <a:r>
              <a:rPr lang="en-GB" sz="2000" dirty="0">
                <a:latin typeface="Arial" charset="0"/>
                <a:cs typeface="ＭＳ Ｐゴシック"/>
              </a:rPr>
              <a:t>but is too coarse for the pulses themselves because the duration is in </a:t>
            </a:r>
            <a:r>
              <a:rPr lang="en-GB" sz="2000" dirty="0" err="1">
                <a:latin typeface="Arial" charset="0"/>
                <a:cs typeface="ＭＳ Ｐゴシック"/>
              </a:rPr>
              <a:t>ms</a:t>
            </a:r>
            <a:endParaRPr lang="en-GB" sz="2000" dirty="0">
              <a:latin typeface="Arial" charset="0"/>
              <a:cs typeface="ＭＳ Ｐゴシック"/>
            </a:endParaRPr>
          </a:p>
          <a:p>
            <a:r>
              <a:rPr lang="en-GB" sz="2000" dirty="0">
                <a:latin typeface="Arial" charset="0"/>
                <a:cs typeface="ＭＳ Ｐゴシック"/>
              </a:rPr>
              <a:t>(milliseconds). Instead, use </a:t>
            </a:r>
            <a:r>
              <a:rPr lang="en-GB" sz="2000" dirty="0" smtClean="0">
                <a:latin typeface="Arial" charset="0"/>
                <a:cs typeface="ＭＳ Ｐゴシック"/>
              </a:rPr>
              <a:t>PWM.</a:t>
            </a:r>
            <a:endParaRPr lang="en-GB" sz="2000" dirty="0">
              <a:latin typeface="Arial" charset="0"/>
              <a:cs typeface="ＭＳ Ｐゴシック"/>
            </a:endParaRPr>
          </a:p>
        </p:txBody>
      </p:sp>
      <p:pic>
        <p:nvPicPr>
          <p:cNvPr id="32771" name="Picture 4" descr="08 Driving loads-17"/>
          <p:cNvPicPr>
            <a:picLocks noChangeAspect="1" noChangeArrowheads="1"/>
          </p:cNvPicPr>
          <p:nvPr/>
        </p:nvPicPr>
        <p:blipFill>
          <a:blip r:embed="rId2"/>
          <a:srcRect/>
          <a:stretch>
            <a:fillRect/>
          </a:stretch>
        </p:blipFill>
        <p:spPr bwMode="auto">
          <a:xfrm>
            <a:off x="522288" y="1979613"/>
            <a:ext cx="7397750" cy="1566862"/>
          </a:xfrm>
          <a:prstGeom prst="rect">
            <a:avLst/>
          </a:prstGeom>
          <a:noFill/>
          <a:ln w="9525">
            <a:noFill/>
            <a:miter lim="800000"/>
            <a:headEnd/>
            <a:tailEnd/>
          </a:ln>
        </p:spPr>
      </p:pic>
    </p:spTree>
    <p:extLst>
      <p:ext uri="{BB962C8B-B14F-4D97-AF65-F5344CB8AC3E}">
        <p14:creationId xmlns:p14="http://schemas.microsoft.com/office/powerpoint/2010/main" val="360362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Ball and Seesaw</a:t>
            </a: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smtClean="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4176839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Device principles</a:t>
            </a:r>
          </a:p>
        </p:txBody>
      </p:sp>
      <p:sp>
        <p:nvSpPr>
          <p:cNvPr id="3" name="Untertitel 2"/>
          <p:cNvSpPr>
            <a:spLocks noGrp="1"/>
          </p:cNvSpPr>
          <p:nvPr>
            <p:ph type="subTitle" idx="1"/>
          </p:nvPr>
        </p:nvSpPr>
        <p:spPr>
          <a:xfrm>
            <a:off x="496888" y="1260281"/>
            <a:ext cx="9072562" cy="5472760"/>
          </a:xfrm>
        </p:spPr>
        <p:txBody>
          <a:bodyPr>
            <a:normAutofit lnSpcReduction="10000"/>
          </a:bodyPr>
          <a:lstStyle/>
          <a:p>
            <a:pPr>
              <a:spcBef>
                <a:spcPct val="0"/>
              </a:spcBef>
              <a:defRPr/>
            </a:pPr>
            <a:r>
              <a:rPr lang="en-US" b="0" noProof="0" dirty="0" smtClean="0">
                <a:latin typeface="Arial" charset="0"/>
                <a:ea typeface="ＭＳ Ｐゴシック"/>
                <a:cs typeface="Arial" charset="0"/>
              </a:rPr>
              <a:t>A schematic of the device actuator:</a:t>
            </a: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endParaRPr lang="en-US" b="0" noProof="0" dirty="0" smtClean="0">
              <a:latin typeface="Arial" charset="0"/>
              <a:ea typeface="ＭＳ Ｐゴシック"/>
              <a:cs typeface="Arial" charset="0"/>
            </a:endParaRPr>
          </a:p>
          <a:p>
            <a:pPr>
              <a:spcBef>
                <a:spcPct val="0"/>
              </a:spcBef>
              <a:defRPr/>
            </a:pPr>
            <a:r>
              <a:rPr lang="en-US" b="0" noProof="0" dirty="0" smtClean="0">
                <a:latin typeface="Arial" charset="0"/>
                <a:ea typeface="ＭＳ Ｐゴシック"/>
                <a:cs typeface="Arial" charset="0"/>
              </a:rPr>
              <a:t>Variable </a:t>
            </a:r>
            <a:r>
              <a:rPr lang="en-US" noProof="0" dirty="0" smtClean="0">
                <a:solidFill>
                  <a:srgbClr val="0088C2"/>
                </a:solidFill>
                <a:latin typeface="Arial" charset="0"/>
                <a:ea typeface="ＭＳ Ｐゴシック"/>
                <a:cs typeface="Arial" charset="0"/>
              </a:rPr>
              <a:t>you need to control</a:t>
            </a:r>
            <a:r>
              <a:rPr lang="en-US" b="0" noProof="0" dirty="0" smtClean="0">
                <a:latin typeface="Arial" charset="0"/>
                <a:ea typeface="ＭＳ Ｐゴシック"/>
                <a:cs typeface="Arial" charset="0"/>
              </a:rPr>
              <a:t>: </a:t>
            </a:r>
            <a:r>
              <a:rPr lang="en-US" noProof="0" dirty="0" smtClean="0">
                <a:solidFill>
                  <a:srgbClr val="FF0000"/>
                </a:solidFill>
                <a:latin typeface="Arial" charset="0"/>
                <a:ea typeface="ＭＳ Ｐゴシック"/>
                <a:cs typeface="Arial" charset="0"/>
              </a:rPr>
              <a:t>ball position (x)</a:t>
            </a:r>
          </a:p>
          <a:p>
            <a:pPr>
              <a:spcBef>
                <a:spcPct val="0"/>
              </a:spcBef>
              <a:defRPr/>
            </a:pPr>
            <a:endParaRPr lang="en-US" b="0" noProof="0" dirty="0" smtClean="0">
              <a:latin typeface="Arial" charset="0"/>
              <a:ea typeface="ＭＳ Ｐゴシック"/>
              <a:cs typeface="Arial" charset="0"/>
            </a:endParaRPr>
          </a:p>
          <a:p>
            <a:pPr>
              <a:spcBef>
                <a:spcPct val="0"/>
              </a:spcBef>
              <a:defRPr/>
            </a:pPr>
            <a:r>
              <a:rPr lang="en-US" noProof="0" dirty="0" smtClean="0">
                <a:solidFill>
                  <a:srgbClr val="00B050"/>
                </a:solidFill>
                <a:latin typeface="Arial" charset="0"/>
                <a:ea typeface="ＭＳ Ｐゴシック"/>
                <a:cs typeface="Arial" charset="0"/>
              </a:rPr>
              <a:t>Actuated variable</a:t>
            </a:r>
            <a:r>
              <a:rPr lang="en-US" noProof="0" dirty="0" smtClean="0">
                <a:latin typeface="Arial" charset="0"/>
                <a:ea typeface="ＭＳ Ｐゴシック"/>
                <a:cs typeface="Arial" charset="0"/>
              </a:rPr>
              <a:t>: </a:t>
            </a:r>
            <a:r>
              <a:rPr lang="en-US" noProof="0" dirty="0" smtClean="0">
                <a:solidFill>
                  <a:srgbClr val="FF0000"/>
                </a:solidFill>
                <a:latin typeface="Arial" charset="0"/>
                <a:ea typeface="ＭＳ Ｐゴシック"/>
                <a:cs typeface="Arial" charset="0"/>
              </a:rPr>
              <a:t>angle</a:t>
            </a:r>
            <a:r>
              <a:rPr lang="en-US" noProof="0" dirty="0" smtClean="0">
                <a:latin typeface="Arial" charset="0"/>
                <a:ea typeface="ＭＳ Ｐゴシック"/>
                <a:cs typeface="Arial" charset="0"/>
              </a:rPr>
              <a:t> </a:t>
            </a:r>
          </a:p>
          <a:p>
            <a:pPr>
              <a:spcBef>
                <a:spcPct val="0"/>
              </a:spcBef>
              <a:defRPr/>
            </a:pPr>
            <a:r>
              <a:rPr lang="en-US" b="0" noProof="0" dirty="0" smtClean="0">
                <a:latin typeface="Arial" charset="0"/>
                <a:ea typeface="ＭＳ Ｐゴシック"/>
                <a:cs typeface="Arial" charset="0"/>
              </a:rPr>
              <a:t>If you draw a triangle of gravity, normal force and tangential force, you will see that acceleration is </a:t>
            </a:r>
          </a:p>
          <a:p>
            <a:pPr>
              <a:spcBef>
                <a:spcPct val="0"/>
              </a:spcBef>
              <a:defRPr/>
            </a:pPr>
            <a:r>
              <a:rPr lang="en-US" i="1" noProof="0" dirty="0" smtClean="0">
                <a:solidFill>
                  <a:srgbClr val="0088C2"/>
                </a:solidFill>
                <a:latin typeface="Courier New" panose="02070309020205020404" pitchFamily="49" charset="0"/>
                <a:ea typeface="ＭＳ Ｐゴシック"/>
                <a:cs typeface="Courier New" panose="02070309020205020404" pitchFamily="49" charset="0"/>
              </a:rPr>
              <a:t>a = g*sin(</a:t>
            </a:r>
            <a:r>
              <a:rPr lang="en-US" i="1" noProof="0" dirty="0" smtClean="0">
                <a:solidFill>
                  <a:srgbClr val="FF0000"/>
                </a:solidFill>
                <a:latin typeface="Courier New" panose="02070309020205020404" pitchFamily="49" charset="0"/>
                <a:ea typeface="ＭＳ Ｐゴシック"/>
                <a:cs typeface="Courier New" panose="02070309020205020404" pitchFamily="49" charset="0"/>
              </a:rPr>
              <a:t>angle</a:t>
            </a:r>
            <a:r>
              <a:rPr lang="en-US" i="1" noProof="0" dirty="0" smtClean="0">
                <a:solidFill>
                  <a:srgbClr val="0088C2"/>
                </a:solidFill>
                <a:latin typeface="Courier New" panose="02070309020205020404" pitchFamily="49" charset="0"/>
                <a:ea typeface="ＭＳ Ｐゴシック"/>
                <a:cs typeface="Courier New" panose="02070309020205020404" pitchFamily="49" charset="0"/>
              </a:rPr>
              <a:t>) – </a:t>
            </a:r>
            <a:r>
              <a:rPr lang="en-US" i="1" noProof="0" dirty="0" err="1" smtClean="0">
                <a:solidFill>
                  <a:srgbClr val="0088C2"/>
                </a:solidFill>
                <a:latin typeface="Courier New" panose="02070309020205020404" pitchFamily="49" charset="0"/>
                <a:ea typeface="ＭＳ Ｐゴシック"/>
                <a:cs typeface="Courier New" panose="02070309020205020404" pitchFamily="49" charset="0"/>
              </a:rPr>
              <a:t>F</a:t>
            </a:r>
            <a:r>
              <a:rPr lang="en-US" sz="1200" i="1" noProof="0" dirty="0" err="1" smtClean="0">
                <a:solidFill>
                  <a:srgbClr val="0088C2"/>
                </a:solidFill>
                <a:latin typeface="Courier New" panose="02070309020205020404" pitchFamily="49" charset="0"/>
                <a:ea typeface="ＭＳ Ｐゴシック"/>
                <a:cs typeface="Courier New" panose="02070309020205020404" pitchFamily="49" charset="0"/>
              </a:rPr>
              <a:t>friction</a:t>
            </a:r>
            <a:r>
              <a:rPr lang="en-US" i="1" noProof="0" dirty="0" smtClean="0">
                <a:solidFill>
                  <a:srgbClr val="0088C2"/>
                </a:solidFill>
                <a:latin typeface="Courier New" panose="02070309020205020404" pitchFamily="49" charset="0"/>
                <a:ea typeface="ＭＳ Ｐゴシック"/>
                <a:cs typeface="Courier New" panose="02070309020205020404" pitchFamily="49" charset="0"/>
              </a:rPr>
              <a:t> / m</a:t>
            </a:r>
            <a:r>
              <a:rPr lang="en-US" b="0" noProof="0" dirty="0" smtClean="0">
                <a:latin typeface="Arial" charset="0"/>
                <a:ea typeface="ＭＳ Ｐゴシック"/>
                <a:cs typeface="Arial" charset="0"/>
              </a:rPr>
              <a:t>. </a:t>
            </a:r>
            <a:br>
              <a:rPr lang="en-US" b="0" noProof="0" dirty="0" smtClean="0">
                <a:latin typeface="Arial" charset="0"/>
                <a:ea typeface="ＭＳ Ｐゴシック"/>
                <a:cs typeface="Arial" charset="0"/>
              </a:rPr>
            </a:br>
            <a:r>
              <a:rPr lang="en-US" b="0" noProof="0" dirty="0" smtClean="0">
                <a:latin typeface="Arial" charset="0"/>
                <a:ea typeface="ＭＳ Ｐゴシック"/>
                <a:cs typeface="Arial" charset="0"/>
              </a:rPr>
              <a:t>Around very small angle values this can be linearized to </a:t>
            </a:r>
            <a:r>
              <a:rPr lang="en-US" i="1" noProof="0" dirty="0" smtClean="0">
                <a:solidFill>
                  <a:srgbClr val="0088C2"/>
                </a:solidFill>
                <a:latin typeface="Courier New" panose="02070309020205020404" pitchFamily="49" charset="0"/>
                <a:ea typeface="ＭＳ Ｐゴシック"/>
                <a:cs typeface="Courier New" panose="02070309020205020404" pitchFamily="49" charset="0"/>
              </a:rPr>
              <a:t>a = g*</a:t>
            </a:r>
            <a:r>
              <a:rPr lang="en-US" i="1" noProof="0" dirty="0" smtClean="0">
                <a:solidFill>
                  <a:srgbClr val="FF0000"/>
                </a:solidFill>
                <a:latin typeface="Courier New" panose="02070309020205020404" pitchFamily="49" charset="0"/>
                <a:ea typeface="ＭＳ Ｐゴシック"/>
                <a:cs typeface="Courier New" panose="02070309020205020404" pitchFamily="49" charset="0"/>
              </a:rPr>
              <a:t>angle</a:t>
            </a:r>
            <a:r>
              <a:rPr lang="en-US" b="0" noProof="0" dirty="0" smtClean="0">
                <a:latin typeface="Arial" charset="0"/>
                <a:ea typeface="ＭＳ Ｐゴシック"/>
                <a:cs typeface="Arial" charset="0"/>
              </a:rPr>
              <a:t>, omitting the friction</a:t>
            </a:r>
            <a:endParaRPr lang="en-US" noProof="0" dirty="0" smtClean="0">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773" y="1744203"/>
            <a:ext cx="6048840" cy="2027389"/>
          </a:xfrm>
          <a:prstGeom prst="rect">
            <a:avLst/>
          </a:prstGeom>
        </p:spPr>
      </p:pic>
    </p:spTree>
    <p:extLst>
      <p:ext uri="{BB962C8B-B14F-4D97-AF65-F5344CB8AC3E}">
        <p14:creationId xmlns:p14="http://schemas.microsoft.com/office/powerpoint/2010/main" val="506464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Device sensors = </a:t>
            </a:r>
            <a:r>
              <a:rPr lang="en-US" dirty="0" err="1" smtClean="0">
                <a:latin typeface="Arial" charset="0"/>
                <a:ea typeface="ＭＳ Ｐゴシック"/>
                <a:cs typeface="Arial" charset="0"/>
              </a:rPr>
              <a:t>optocouplers</a:t>
            </a:r>
            <a:endParaRPr lang="en-US" noProof="0" dirty="0" smtClean="0">
              <a:latin typeface="Arial" charset="0"/>
              <a:ea typeface="ＭＳ Ｐゴシック"/>
              <a:cs typeface="Arial" charset="0"/>
            </a:endParaRP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endParaRPr lang="en-US" b="0" dirty="0" smtClean="0">
              <a:latin typeface="Arial" charset="0"/>
              <a:ea typeface="ＭＳ Ｐゴシック"/>
              <a:cs typeface="Arial" charset="0"/>
            </a:endParaRPr>
          </a:p>
          <a:p>
            <a:pPr>
              <a:spcBef>
                <a:spcPct val="0"/>
              </a:spcBef>
              <a:defRPr/>
            </a:pPr>
            <a:r>
              <a:rPr lang="en-US" b="0" dirty="0" smtClean="0">
                <a:latin typeface="Arial" charset="0"/>
                <a:ea typeface="ＭＳ Ｐゴシック"/>
                <a:cs typeface="Arial" charset="0"/>
              </a:rPr>
              <a:t>Your sensors are, however, </a:t>
            </a:r>
            <a:r>
              <a:rPr lang="en-US" dirty="0" smtClean="0">
                <a:solidFill>
                  <a:srgbClr val="FF0000"/>
                </a:solidFill>
                <a:latin typeface="Arial" charset="0"/>
                <a:ea typeface="ＭＳ Ｐゴシック"/>
                <a:cs typeface="Arial" charset="0"/>
              </a:rPr>
              <a:t>limited to few positions </a:t>
            </a:r>
            <a:r>
              <a:rPr lang="en-US" b="0" dirty="0" smtClean="0">
                <a:latin typeface="Arial" charset="0"/>
                <a:ea typeface="ＭＳ Ｐゴシック"/>
                <a:cs typeface="Arial" charset="0"/>
              </a:rPr>
              <a:t>and can </a:t>
            </a:r>
            <a:r>
              <a:rPr lang="en-US" dirty="0" smtClean="0">
                <a:solidFill>
                  <a:srgbClr val="FF0000"/>
                </a:solidFill>
                <a:latin typeface="Arial" charset="0"/>
                <a:ea typeface="ＭＳ Ｐゴシック"/>
                <a:cs typeface="Arial" charset="0"/>
              </a:rPr>
              <a:t>not continuously</a:t>
            </a:r>
            <a:r>
              <a:rPr lang="en-US" b="0" dirty="0" smtClean="0">
                <a:latin typeface="Arial" charset="0"/>
                <a:ea typeface="ＭＳ Ｐゴシック"/>
                <a:cs typeface="Arial" charset="0"/>
              </a:rPr>
              <a:t> supply you with the coordinate reading. You will only know when ball crosses the LEDs, but </a:t>
            </a:r>
            <a:r>
              <a:rPr lang="en-US" dirty="0" smtClean="0">
                <a:solidFill>
                  <a:srgbClr val="FF0000"/>
                </a:solidFill>
                <a:latin typeface="Arial" charset="0"/>
                <a:ea typeface="ＭＳ Ｐゴシック"/>
                <a:cs typeface="Arial" charset="0"/>
              </a:rPr>
              <a:t>no information</a:t>
            </a:r>
            <a:r>
              <a:rPr lang="en-US" b="0" dirty="0" smtClean="0">
                <a:latin typeface="Arial" charset="0"/>
                <a:ea typeface="ＭＳ Ｐゴシック"/>
                <a:cs typeface="Arial" charset="0"/>
              </a:rPr>
              <a:t> is available when </a:t>
            </a:r>
            <a:r>
              <a:rPr lang="en-US" dirty="0" smtClean="0">
                <a:solidFill>
                  <a:srgbClr val="FF0000"/>
                </a:solidFill>
                <a:latin typeface="Arial" charset="0"/>
                <a:ea typeface="ＭＳ Ｐゴシック"/>
                <a:cs typeface="Arial" charset="0"/>
              </a:rPr>
              <a:t>ball is e.g. between 2 LEDs</a:t>
            </a:r>
            <a:r>
              <a:rPr lang="en-US" b="0" dirty="0" smtClean="0">
                <a:latin typeface="Arial" charset="0"/>
                <a:ea typeface="ＭＳ Ｐゴシック"/>
                <a:cs typeface="Arial" charset="0"/>
              </a:rPr>
              <a:t>.</a:t>
            </a:r>
            <a:endParaRPr lang="en-US" noProof="0" dirty="0" smtClean="0">
              <a:latin typeface="Arial" charset="0"/>
              <a:ea typeface="ＭＳ Ｐゴシック"/>
              <a:cs typeface="Arial" charset="0"/>
            </a:endParaRPr>
          </a:p>
          <a:p>
            <a:pPr>
              <a:spcBef>
                <a:spcPct val="0"/>
              </a:spcBef>
              <a:defRPr/>
            </a:pPr>
            <a:endParaRPr lang="en-US" noProof="0" dirty="0" smtClean="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917" y="1332291"/>
            <a:ext cx="6048840" cy="2027389"/>
          </a:xfrm>
          <a:prstGeom prst="rect">
            <a:avLst/>
          </a:prstGeom>
        </p:spPr>
      </p:pic>
    </p:spTree>
    <p:extLst>
      <p:ext uri="{BB962C8B-B14F-4D97-AF65-F5344CB8AC3E}">
        <p14:creationId xmlns:p14="http://schemas.microsoft.com/office/powerpoint/2010/main" val="7990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Task formulation</a:t>
            </a: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39" y="3672616"/>
            <a:ext cx="9233741" cy="1584220"/>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1377026"/>
            <a:ext cx="6048840" cy="2027389"/>
          </a:xfrm>
          <a:prstGeom prst="rect">
            <a:avLst/>
          </a:prstGeom>
        </p:spPr>
      </p:pic>
      <p:sp>
        <p:nvSpPr>
          <p:cNvPr id="5" name="Прямоугольник 4"/>
          <p:cNvSpPr/>
          <p:nvPr/>
        </p:nvSpPr>
        <p:spPr>
          <a:xfrm>
            <a:off x="3960162" y="1377026"/>
            <a:ext cx="1800250" cy="1539485"/>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7238989" y="574927"/>
            <a:ext cx="2349291"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Target region. </a:t>
            </a:r>
          </a:p>
          <a:p>
            <a:endParaRPr lang="en-US" sz="1600" b="1" dirty="0" smtClean="0"/>
          </a:p>
          <a:p>
            <a:r>
              <a:rPr lang="en-US" sz="1600" b="1" dirty="0" smtClean="0"/>
              <a:t>You should:</a:t>
            </a:r>
          </a:p>
          <a:p>
            <a:pPr marL="342900" indent="-342900">
              <a:buAutoNum type="alphaLcParenR"/>
            </a:pPr>
            <a:r>
              <a:rPr lang="en-US" sz="1600" b="1" dirty="0" smtClean="0">
                <a:solidFill>
                  <a:srgbClr val="00B050"/>
                </a:solidFill>
              </a:rPr>
              <a:t>Stop ball in this region</a:t>
            </a:r>
          </a:p>
          <a:p>
            <a:pPr marL="342900" indent="-342900">
              <a:buAutoNum type="alphaLcParenR"/>
            </a:pPr>
            <a:r>
              <a:rPr lang="en-US" sz="1600" b="1" dirty="0" smtClean="0">
                <a:solidFill>
                  <a:srgbClr val="0088C2"/>
                </a:solidFill>
              </a:rPr>
              <a:t>Keep ball moving strictly inside this region</a:t>
            </a:r>
          </a:p>
        </p:txBody>
      </p:sp>
      <p:sp>
        <p:nvSpPr>
          <p:cNvPr id="11" name="Стрелка вправо 10"/>
          <p:cNvSpPr/>
          <p:nvPr/>
        </p:nvSpPr>
        <p:spPr>
          <a:xfrm rot="9352179" flipV="1">
            <a:off x="5559100" y="683941"/>
            <a:ext cx="1529550" cy="4739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2665490" y="1207749"/>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1</a:t>
            </a:r>
            <a:endParaRPr lang="en-US" sz="1600" b="1" dirty="0" smtClean="0">
              <a:solidFill>
                <a:srgbClr val="0088C2"/>
              </a:solidFill>
            </a:endParaRPr>
          </a:p>
        </p:txBody>
      </p:sp>
      <p:sp>
        <p:nvSpPr>
          <p:cNvPr id="13" name="TextBox 12"/>
          <p:cNvSpPr txBox="1"/>
          <p:nvPr/>
        </p:nvSpPr>
        <p:spPr>
          <a:xfrm>
            <a:off x="3192184" y="1251244"/>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2</a:t>
            </a:r>
            <a:endParaRPr lang="en-US" sz="1600" b="1" dirty="0" smtClean="0">
              <a:solidFill>
                <a:srgbClr val="0088C2"/>
              </a:solidFill>
            </a:endParaRPr>
          </a:p>
        </p:txBody>
      </p:sp>
      <p:sp>
        <p:nvSpPr>
          <p:cNvPr id="14" name="TextBox 13"/>
          <p:cNvSpPr txBox="1"/>
          <p:nvPr/>
        </p:nvSpPr>
        <p:spPr>
          <a:xfrm>
            <a:off x="3668824" y="1280579"/>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3</a:t>
            </a:r>
            <a:endParaRPr lang="en-US" sz="1600" b="1" dirty="0" smtClean="0">
              <a:solidFill>
                <a:srgbClr val="0088C2"/>
              </a:solidFill>
            </a:endParaRPr>
          </a:p>
        </p:txBody>
      </p:sp>
      <p:sp>
        <p:nvSpPr>
          <p:cNvPr id="15" name="TextBox 14"/>
          <p:cNvSpPr txBox="1"/>
          <p:nvPr/>
        </p:nvSpPr>
        <p:spPr>
          <a:xfrm>
            <a:off x="4114202" y="1546303"/>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4</a:t>
            </a:r>
            <a:endParaRPr lang="en-US" sz="1600" b="1" dirty="0" smtClean="0">
              <a:solidFill>
                <a:srgbClr val="0088C2"/>
              </a:solidFill>
            </a:endParaRPr>
          </a:p>
        </p:txBody>
      </p:sp>
      <p:sp>
        <p:nvSpPr>
          <p:cNvPr id="16" name="TextBox 15"/>
          <p:cNvSpPr txBox="1"/>
          <p:nvPr/>
        </p:nvSpPr>
        <p:spPr>
          <a:xfrm>
            <a:off x="5354022" y="1473928"/>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5</a:t>
            </a:r>
            <a:endParaRPr lang="en-US" sz="1600" b="1" dirty="0" smtClean="0">
              <a:solidFill>
                <a:srgbClr val="0088C2"/>
              </a:solidFill>
            </a:endParaRPr>
          </a:p>
        </p:txBody>
      </p:sp>
      <p:sp>
        <p:nvSpPr>
          <p:cNvPr id="17" name="TextBox 16"/>
          <p:cNvSpPr txBox="1"/>
          <p:nvPr/>
        </p:nvSpPr>
        <p:spPr>
          <a:xfrm>
            <a:off x="5912967" y="1449856"/>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6</a:t>
            </a:r>
            <a:endParaRPr lang="en-US" sz="1600" b="1" dirty="0" smtClean="0">
              <a:solidFill>
                <a:srgbClr val="0088C2"/>
              </a:solidFill>
            </a:endParaRPr>
          </a:p>
        </p:txBody>
      </p:sp>
      <p:sp>
        <p:nvSpPr>
          <p:cNvPr id="18" name="TextBox 17"/>
          <p:cNvSpPr txBox="1"/>
          <p:nvPr/>
        </p:nvSpPr>
        <p:spPr>
          <a:xfrm>
            <a:off x="6471716" y="1406361"/>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7</a:t>
            </a:r>
            <a:endParaRPr lang="en-US" sz="1600" b="1" dirty="0" smtClean="0">
              <a:solidFill>
                <a:srgbClr val="0088C2"/>
              </a:solidFill>
            </a:endParaRPr>
          </a:p>
        </p:txBody>
      </p:sp>
      <p:sp>
        <p:nvSpPr>
          <p:cNvPr id="19" name="TextBox 18"/>
          <p:cNvSpPr txBox="1"/>
          <p:nvPr/>
        </p:nvSpPr>
        <p:spPr>
          <a:xfrm>
            <a:off x="6953240" y="1424782"/>
            <a:ext cx="24128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8</a:t>
            </a:r>
            <a:endParaRPr lang="en-US" sz="1600" b="1" dirty="0" smtClean="0">
              <a:solidFill>
                <a:srgbClr val="0088C2"/>
              </a:solidFill>
            </a:endParaRPr>
          </a:p>
        </p:txBody>
      </p:sp>
    </p:spTree>
    <p:extLst>
      <p:ext uri="{BB962C8B-B14F-4D97-AF65-F5344CB8AC3E}">
        <p14:creationId xmlns:p14="http://schemas.microsoft.com/office/powerpoint/2010/main" val="1199607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Theory behind solution ‘a’</a:t>
            </a:r>
            <a:endParaRPr lang="en-US" noProof="0" dirty="0" smtClean="0">
              <a:latin typeface="Arial" charset="0"/>
              <a:ea typeface="ＭＳ Ｐゴシック"/>
              <a:cs typeface="Arial" charset="0"/>
            </a:endParaRP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b="0" noProof="0" dirty="0" smtClean="0">
                <a:solidFill>
                  <a:schemeClr val="tx1"/>
                </a:solidFill>
                <a:latin typeface="Arial" charset="0"/>
                <a:ea typeface="ＭＳ Ｐゴシック"/>
                <a:cs typeface="Arial" charset="0"/>
              </a:rPr>
              <a:t>Solution a:</a:t>
            </a:r>
          </a:p>
          <a:p>
            <a:pPr>
              <a:spcBef>
                <a:spcPct val="0"/>
              </a:spcBef>
              <a:defRPr/>
            </a:pPr>
            <a:r>
              <a:rPr lang="en-US" dirty="0" smtClean="0">
                <a:solidFill>
                  <a:srgbClr val="00B050"/>
                </a:solidFill>
                <a:latin typeface="Arial" charset="0"/>
                <a:ea typeface="ＭＳ Ｐゴシック"/>
                <a:cs typeface="Arial" charset="0"/>
              </a:rPr>
              <a:t>Stop the ball</a:t>
            </a:r>
            <a:r>
              <a:rPr lang="en-US" b="0" dirty="0" smtClean="0">
                <a:solidFill>
                  <a:schemeClr val="tx1"/>
                </a:solidFill>
                <a:latin typeface="Arial" charset="0"/>
                <a:ea typeface="ＭＳ Ｐゴシック"/>
                <a:cs typeface="Arial" charset="0"/>
              </a:rPr>
              <a:t>. As you can never have perfectly 0 angle, what really can stop the ball is </a:t>
            </a:r>
            <a:r>
              <a:rPr lang="en-US" dirty="0" smtClean="0">
                <a:solidFill>
                  <a:srgbClr val="FF0000"/>
                </a:solidFill>
                <a:latin typeface="Arial" charset="0"/>
                <a:ea typeface="ＭＳ Ｐゴシック"/>
                <a:cs typeface="Arial" charset="0"/>
              </a:rPr>
              <a:t>the friction</a:t>
            </a:r>
            <a:r>
              <a:rPr lang="en-US" b="0" dirty="0" smtClean="0">
                <a:solidFill>
                  <a:schemeClr val="tx1"/>
                </a:solidFill>
                <a:latin typeface="Arial" charset="0"/>
                <a:ea typeface="ＭＳ Ｐゴシック"/>
                <a:cs typeface="Arial" charset="0"/>
              </a:rPr>
              <a:t>. However, for round rolling ball it is weak, therefore </a:t>
            </a:r>
            <a:r>
              <a:rPr lang="en-US" dirty="0" smtClean="0">
                <a:solidFill>
                  <a:srgbClr val="FF0000"/>
                </a:solidFill>
                <a:latin typeface="Arial" charset="0"/>
                <a:ea typeface="ＭＳ Ｐゴシック"/>
                <a:cs typeface="Arial" charset="0"/>
              </a:rPr>
              <a:t>speed must be </a:t>
            </a:r>
            <a:r>
              <a:rPr lang="en-US" b="0" dirty="0" smtClean="0">
                <a:solidFill>
                  <a:schemeClr val="tx1"/>
                </a:solidFill>
                <a:latin typeface="Arial" charset="0"/>
                <a:ea typeface="ＭＳ Ｐゴシック"/>
                <a:cs typeface="Arial" charset="0"/>
              </a:rPr>
              <a:t>already </a:t>
            </a:r>
            <a:r>
              <a:rPr lang="en-US" dirty="0" smtClean="0">
                <a:solidFill>
                  <a:srgbClr val="FF0000"/>
                </a:solidFill>
                <a:latin typeface="Arial" charset="0"/>
                <a:ea typeface="ＭＳ Ｐゴシック"/>
                <a:cs typeface="Arial" charset="0"/>
              </a:rPr>
              <a:t>low</a:t>
            </a:r>
            <a:r>
              <a:rPr lang="en-US" b="0" dirty="0" smtClean="0">
                <a:solidFill>
                  <a:schemeClr val="tx1"/>
                </a:solidFill>
                <a:latin typeface="Arial" charset="0"/>
                <a:ea typeface="ＭＳ Ｐゴシック"/>
                <a:cs typeface="Arial" charset="0"/>
              </a:rPr>
              <a:t> for the ball to stop.</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Conclusion: you need to bring ball to low speed near the middle. This is best achievable with </a:t>
            </a:r>
            <a:r>
              <a:rPr lang="en-US" dirty="0" smtClean="0">
                <a:solidFill>
                  <a:srgbClr val="FF0000"/>
                </a:solidFill>
                <a:latin typeface="Arial" charset="0"/>
                <a:ea typeface="ＭＳ Ｐゴシック"/>
                <a:cs typeface="Arial" charset="0"/>
              </a:rPr>
              <a:t>D controller</a:t>
            </a:r>
            <a:r>
              <a:rPr lang="en-US" b="0" dirty="0" smtClean="0">
                <a:solidFill>
                  <a:schemeClr val="tx1"/>
                </a:solidFill>
                <a:latin typeface="Arial" charset="0"/>
                <a:ea typeface="ＭＳ Ｐゴシック"/>
                <a:cs typeface="Arial" charset="0"/>
              </a:rPr>
              <a:t>.</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Important: if you react to speed of ball by giving it even bigger speed in another direction, the result is </a:t>
            </a:r>
            <a:r>
              <a:rPr lang="en-US" dirty="0" smtClean="0">
                <a:solidFill>
                  <a:srgbClr val="FF0000"/>
                </a:solidFill>
                <a:latin typeface="Arial" charset="0"/>
                <a:ea typeface="ＭＳ Ｐゴシック"/>
                <a:cs typeface="Arial" charset="0"/>
              </a:rPr>
              <a:t>unstable system</a:t>
            </a:r>
            <a:r>
              <a:rPr lang="en-US" b="0" dirty="0" smtClean="0">
                <a:solidFill>
                  <a:schemeClr val="tx1"/>
                </a:solidFill>
                <a:latin typeface="Arial" charset="0"/>
                <a:ea typeface="ＭＳ Ｐゴシック"/>
                <a:cs typeface="Arial" charset="0"/>
              </a:rPr>
              <a:t>. Your action must be less than initial speed to which you react. Use this idea to guide you in </a:t>
            </a:r>
            <a:r>
              <a:rPr lang="en-US" dirty="0" smtClean="0">
                <a:solidFill>
                  <a:srgbClr val="FF0000"/>
                </a:solidFill>
                <a:latin typeface="Arial" charset="0"/>
                <a:ea typeface="ＭＳ Ｐゴシック"/>
                <a:cs typeface="Arial" charset="0"/>
              </a:rPr>
              <a:t>choosing right D part coefficient</a:t>
            </a:r>
            <a:r>
              <a:rPr lang="en-US" b="0" dirty="0" smtClean="0">
                <a:solidFill>
                  <a:schemeClr val="tx1"/>
                </a:solidFill>
                <a:latin typeface="Arial" charset="0"/>
                <a:ea typeface="ＭＳ Ｐゴシック"/>
                <a:cs typeface="Arial" charset="0"/>
              </a:rPr>
              <a:t>. Experiment to find value which fits.</a:t>
            </a: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11710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Theory behind the solution ‘b’</a:t>
            </a:r>
            <a:endParaRPr lang="en-US" noProof="0" dirty="0" smtClean="0">
              <a:latin typeface="Arial" charset="0"/>
              <a:ea typeface="ＭＳ Ｐゴシック"/>
              <a:cs typeface="Arial" charset="0"/>
            </a:endParaRP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b="0" noProof="0" dirty="0" smtClean="0">
                <a:solidFill>
                  <a:schemeClr val="tx1"/>
                </a:solidFill>
                <a:latin typeface="Arial" charset="0"/>
                <a:ea typeface="ＭＳ Ｐゴシック"/>
                <a:cs typeface="Arial" charset="0"/>
              </a:rPr>
              <a:t>Solution b:</a:t>
            </a:r>
          </a:p>
          <a:p>
            <a:r>
              <a:rPr lang="en-US" sz="2400" dirty="0" smtClean="0">
                <a:solidFill>
                  <a:srgbClr val="0088C2"/>
                </a:solidFill>
              </a:rPr>
              <a:t>Keep ball moving strictly inside target region</a:t>
            </a:r>
            <a:r>
              <a:rPr lang="en-US" sz="2400" b="0" dirty="0" smtClean="0">
                <a:solidFill>
                  <a:srgbClr val="0088C2"/>
                </a:solidFill>
              </a:rPr>
              <a:t>. </a:t>
            </a:r>
          </a:p>
          <a:p>
            <a:endParaRPr lang="en-US" sz="2400" b="0" dirty="0" smtClean="0">
              <a:solidFill>
                <a:srgbClr val="0088C2"/>
              </a:solidFill>
            </a:endParaRPr>
          </a:p>
          <a:p>
            <a:r>
              <a:rPr lang="en-US" sz="2400" b="0" dirty="0" smtClean="0">
                <a:solidFill>
                  <a:schemeClr val="tx1"/>
                </a:solidFill>
              </a:rPr>
              <a:t>You might notice that around corners you may have situation when ball starts to move to the center, and D controller returns it into the corner. </a:t>
            </a:r>
          </a:p>
          <a:p>
            <a:endParaRPr lang="en-US" sz="2400" b="0" dirty="0" smtClean="0">
              <a:solidFill>
                <a:schemeClr val="tx1"/>
              </a:solidFill>
            </a:endParaRPr>
          </a:p>
          <a:p>
            <a:r>
              <a:rPr lang="en-US" sz="2400" b="0" dirty="0" smtClean="0">
                <a:solidFill>
                  <a:schemeClr val="tx1"/>
                </a:solidFill>
              </a:rPr>
              <a:t>This is bad, however, it shows possible solution: if you implement some condition for D controller to be stronger, yet stable </a:t>
            </a:r>
            <a:r>
              <a:rPr lang="en-US" sz="2400" dirty="0" smtClean="0">
                <a:solidFill>
                  <a:srgbClr val="FF0000"/>
                </a:solidFill>
              </a:rPr>
              <a:t>in the middle region</a:t>
            </a:r>
            <a:r>
              <a:rPr lang="en-US" sz="2400" b="0" dirty="0" smtClean="0">
                <a:solidFill>
                  <a:schemeClr val="tx1"/>
                </a:solidFill>
              </a:rPr>
              <a:t>, the </a:t>
            </a:r>
            <a:r>
              <a:rPr lang="en-US" sz="2400" dirty="0" smtClean="0">
                <a:solidFill>
                  <a:srgbClr val="FF0000"/>
                </a:solidFill>
              </a:rPr>
              <a:t>ball can get trapped between position 4 and 5</a:t>
            </a:r>
            <a:r>
              <a:rPr lang="en-US" sz="2400" b="0" dirty="0" smtClean="0">
                <a:solidFill>
                  <a:schemeClr val="tx1"/>
                </a:solidFill>
              </a:rPr>
              <a:t>. </a:t>
            </a:r>
            <a:endParaRPr lang="en-US" sz="2400" b="0" dirty="0">
              <a:solidFill>
                <a:srgbClr val="0088C2"/>
              </a:solidFill>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2870523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sz="3200" dirty="0" smtClean="0">
                <a:latin typeface="Arial" charset="0"/>
                <a:ea typeface="ＭＳ Ｐゴシック"/>
                <a:cs typeface="Arial" charset="0"/>
              </a:rPr>
              <a:t>Template: sensor readings &amp; servo position</a:t>
            </a: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sz="2400" dirty="0" smtClean="0">
                <a:solidFill>
                  <a:srgbClr val="FF0000"/>
                </a:solidFill>
              </a:rPr>
              <a:t>Notice </a:t>
            </a:r>
            <a:r>
              <a:rPr lang="en-US" sz="2400" b="0" dirty="0" smtClean="0">
                <a:solidFill>
                  <a:schemeClr val="tx1"/>
                </a:solidFill>
              </a:rPr>
              <a:t>the </a:t>
            </a:r>
            <a:r>
              <a:rPr lang="en-US" sz="2400" dirty="0" smtClean="0">
                <a:solidFill>
                  <a:srgbClr val="FF0000"/>
                </a:solidFill>
              </a:rPr>
              <a:t>2 </a:t>
            </a:r>
            <a:r>
              <a:rPr lang="en-US" sz="2400" dirty="0" err="1" smtClean="0">
                <a:solidFill>
                  <a:srgbClr val="FF0000"/>
                </a:solidFill>
              </a:rPr>
              <a:t>init</a:t>
            </a:r>
            <a:r>
              <a:rPr lang="en-US" sz="2400" dirty="0" smtClean="0">
                <a:solidFill>
                  <a:srgbClr val="FF0000"/>
                </a:solidFill>
              </a:rPr>
              <a:t> functions </a:t>
            </a:r>
            <a:r>
              <a:rPr lang="en-US" sz="2400" b="0" dirty="0" smtClean="0">
                <a:solidFill>
                  <a:schemeClr val="tx1"/>
                </a:solidFill>
              </a:rPr>
              <a:t>you </a:t>
            </a:r>
            <a:r>
              <a:rPr lang="en-US" sz="2400" dirty="0" smtClean="0">
                <a:solidFill>
                  <a:srgbClr val="FF0000"/>
                </a:solidFill>
              </a:rPr>
              <a:t>must run </a:t>
            </a:r>
            <a:r>
              <a:rPr lang="en-US" sz="2400" b="0" dirty="0" smtClean="0">
                <a:solidFill>
                  <a:schemeClr val="tx1"/>
                </a:solidFill>
              </a:rPr>
              <a:t>to make system functional.</a:t>
            </a:r>
          </a:p>
          <a:p>
            <a:pPr>
              <a:spcBef>
                <a:spcPct val="0"/>
              </a:spcBef>
              <a:defRPr/>
            </a:pPr>
            <a:r>
              <a:rPr lang="en-US" sz="2400" b="0" dirty="0" smtClean="0">
                <a:solidFill>
                  <a:schemeClr val="tx1"/>
                </a:solidFill>
              </a:rPr>
              <a:t>The servo can be set using </a:t>
            </a:r>
            <a:r>
              <a:rPr lang="en-US" sz="2400" dirty="0" err="1" smtClean="0">
                <a:solidFill>
                  <a:srgbClr val="0088C2"/>
                </a:solidFill>
              </a:rPr>
              <a:t>servo_setPos</a:t>
            </a:r>
            <a:r>
              <a:rPr lang="en-US" sz="2400" dirty="0" smtClean="0">
                <a:solidFill>
                  <a:srgbClr val="0088C2"/>
                </a:solidFill>
              </a:rPr>
              <a:t>(uint8_t </a:t>
            </a:r>
            <a:r>
              <a:rPr lang="en-US" sz="2400" dirty="0" err="1" smtClean="0">
                <a:solidFill>
                  <a:srgbClr val="0088C2"/>
                </a:solidFill>
              </a:rPr>
              <a:t>pos</a:t>
            </a:r>
            <a:r>
              <a:rPr lang="en-US" sz="2400" dirty="0" smtClean="0">
                <a:solidFill>
                  <a:srgbClr val="0088C2"/>
                </a:solidFill>
              </a:rPr>
              <a:t>) </a:t>
            </a:r>
            <a:r>
              <a:rPr lang="en-US" sz="2400" b="0" dirty="0" smtClean="0">
                <a:solidFill>
                  <a:schemeClr val="tx1"/>
                </a:solidFill>
              </a:rPr>
              <a:t>function</a:t>
            </a:r>
            <a:r>
              <a:rPr lang="en-US" sz="2400" b="0" dirty="0" smtClean="0">
                <a:solidFill>
                  <a:srgbClr val="0088C2"/>
                </a:solidFill>
              </a:rPr>
              <a:t>.</a:t>
            </a:r>
          </a:p>
          <a:p>
            <a:pPr>
              <a:spcBef>
                <a:spcPct val="0"/>
              </a:spcBef>
              <a:defRPr/>
            </a:pPr>
            <a:endParaRPr lang="en-US" sz="2400" b="0" dirty="0" smtClean="0">
              <a:solidFill>
                <a:srgbClr val="0088C2"/>
              </a:solidFill>
            </a:endParaRPr>
          </a:p>
          <a:p>
            <a:pPr>
              <a:spcBef>
                <a:spcPct val="0"/>
              </a:spcBef>
              <a:defRPr/>
            </a:pPr>
            <a:endParaRPr lang="en-US" sz="2400" b="0" dirty="0" smtClean="0">
              <a:solidFill>
                <a:srgbClr val="0088C2"/>
              </a:solidFill>
            </a:endParaRPr>
          </a:p>
          <a:p>
            <a:pPr>
              <a:spcBef>
                <a:spcPct val="0"/>
              </a:spcBef>
              <a:defRPr/>
            </a:pPr>
            <a:endParaRPr lang="en-US" sz="2400" b="0" dirty="0" smtClean="0">
              <a:solidFill>
                <a:srgbClr val="0088C2"/>
              </a:solidFill>
            </a:endParaRPr>
          </a:p>
          <a:p>
            <a:pPr>
              <a:spcBef>
                <a:spcPct val="0"/>
              </a:spcBef>
              <a:defRPr/>
            </a:pPr>
            <a:endParaRPr lang="en-US" sz="2400" b="0" dirty="0" smtClean="0">
              <a:solidFill>
                <a:srgbClr val="0088C2"/>
              </a:solidFill>
            </a:endParaRPr>
          </a:p>
          <a:p>
            <a:pPr>
              <a:spcBef>
                <a:spcPct val="0"/>
              </a:spcBef>
              <a:defRPr/>
            </a:pPr>
            <a:endParaRPr lang="en-US" sz="2400" b="0" dirty="0" smtClean="0">
              <a:solidFill>
                <a:srgbClr val="0088C2"/>
              </a:solidFill>
            </a:endParaRPr>
          </a:p>
          <a:p>
            <a:pPr>
              <a:spcBef>
                <a:spcPct val="0"/>
              </a:spcBef>
              <a:defRPr/>
            </a:pPr>
            <a:r>
              <a:rPr lang="en-US" sz="2400" dirty="0" err="1" smtClean="0">
                <a:solidFill>
                  <a:srgbClr val="0088C2"/>
                </a:solidFill>
              </a:rPr>
              <a:t>irsensors_getRawPos</a:t>
            </a:r>
            <a:r>
              <a:rPr lang="en-US" sz="2400" dirty="0" smtClean="0">
                <a:solidFill>
                  <a:srgbClr val="0088C2"/>
                </a:solidFill>
              </a:rPr>
              <a:t>() </a:t>
            </a:r>
            <a:r>
              <a:rPr lang="en-US" sz="2400" b="0" dirty="0" smtClean="0">
                <a:solidFill>
                  <a:schemeClr val="tx1"/>
                </a:solidFill>
              </a:rPr>
              <a:t>returns 0 if no sensor is in contact with the ball, otherwise sensor number (as in slide 15).</a:t>
            </a:r>
            <a:endParaRPr lang="en-US" sz="2400" b="0" dirty="0">
              <a:solidFill>
                <a:schemeClr val="tx1"/>
              </a:solidFill>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2" y="2484451"/>
            <a:ext cx="4545786" cy="1515262"/>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2" y="5112547"/>
            <a:ext cx="5226988" cy="1008140"/>
          </a:xfrm>
          <a:prstGeom prst="rect">
            <a:avLst/>
          </a:prstGeom>
        </p:spPr>
      </p:pic>
    </p:spTree>
    <p:extLst>
      <p:ext uri="{BB962C8B-B14F-4D97-AF65-F5344CB8AC3E}">
        <p14:creationId xmlns:p14="http://schemas.microsoft.com/office/powerpoint/2010/main" val="1507058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Template: main file</a:t>
            </a: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sz="2000" b="0" dirty="0" smtClean="0">
                <a:solidFill>
                  <a:schemeClr val="tx1"/>
                </a:solidFill>
              </a:rPr>
              <a:t>Complete the </a:t>
            </a:r>
            <a:r>
              <a:rPr lang="en-US" sz="2000" dirty="0" smtClean="0">
                <a:solidFill>
                  <a:srgbClr val="FF0000"/>
                </a:solidFill>
              </a:rPr>
              <a:t>TODO parts</a:t>
            </a:r>
            <a:r>
              <a:rPr lang="en-US" sz="2000" b="0" dirty="0" smtClean="0">
                <a:solidFill>
                  <a:schemeClr val="tx1"/>
                </a:solidFill>
              </a:rPr>
              <a:t>. #include „</a:t>
            </a:r>
            <a:r>
              <a:rPr lang="en-US" sz="2000" b="0" dirty="0" err="1" smtClean="0">
                <a:solidFill>
                  <a:schemeClr val="tx1"/>
                </a:solidFill>
              </a:rPr>
              <a:t>control.c</a:t>
            </a:r>
            <a:r>
              <a:rPr lang="en-US" sz="2000" b="0" dirty="0" smtClean="0">
                <a:solidFill>
                  <a:schemeClr val="tx1"/>
                </a:solidFill>
              </a:rPr>
              <a:t>“ line can be deleted.</a:t>
            </a:r>
          </a:p>
          <a:p>
            <a:pPr>
              <a:spcBef>
                <a:spcPct val="0"/>
              </a:spcBef>
              <a:defRPr/>
            </a:pPr>
            <a:r>
              <a:rPr lang="en-US" sz="2000" b="0" dirty="0" smtClean="0">
                <a:solidFill>
                  <a:schemeClr val="tx1"/>
                </a:solidFill>
              </a:rPr>
              <a:t>Aside from the controller in the main loop, you might want to use interrupts, but this is not strictly necessary in this lab.</a:t>
            </a:r>
          </a:p>
          <a:p>
            <a:pPr>
              <a:spcBef>
                <a:spcPct val="0"/>
              </a:spcBef>
              <a:defRPr/>
            </a:pPr>
            <a:endParaRPr lang="en-US" sz="2000" b="0" dirty="0" smtClean="0">
              <a:solidFill>
                <a:schemeClr val="tx1"/>
              </a:solidFill>
            </a:endParaRPr>
          </a:p>
          <a:p>
            <a:pPr>
              <a:spcBef>
                <a:spcPct val="0"/>
              </a:spcBef>
              <a:defRPr/>
            </a:pPr>
            <a:r>
              <a:rPr lang="en-US" sz="2000" b="0" dirty="0" smtClean="0">
                <a:solidFill>
                  <a:schemeClr val="tx1"/>
                </a:solidFill>
              </a:rPr>
              <a:t>For hints on how to implement a </a:t>
            </a:r>
            <a:r>
              <a:rPr lang="en-US" sz="2000" dirty="0" smtClean="0">
                <a:solidFill>
                  <a:srgbClr val="FF0000"/>
                </a:solidFill>
              </a:rPr>
              <a:t>P, I, D controller</a:t>
            </a:r>
            <a:r>
              <a:rPr lang="en-US" sz="2000" b="0" dirty="0" smtClean="0">
                <a:solidFill>
                  <a:schemeClr val="tx1"/>
                </a:solidFill>
              </a:rPr>
              <a:t>, refer to our last lecture.</a:t>
            </a:r>
          </a:p>
          <a:p>
            <a:pPr>
              <a:spcBef>
                <a:spcPct val="0"/>
              </a:spcBef>
              <a:defRPr/>
            </a:pPr>
            <a:endParaRPr lang="en-US" sz="2000" b="0" dirty="0" smtClean="0">
              <a:solidFill>
                <a:schemeClr val="tx1"/>
              </a:solidFill>
            </a:endParaRPr>
          </a:p>
          <a:p>
            <a:pPr>
              <a:spcBef>
                <a:spcPct val="0"/>
              </a:spcBef>
              <a:defRPr/>
            </a:pPr>
            <a:endParaRPr lang="en-US" sz="2000" b="0" dirty="0">
              <a:solidFill>
                <a:schemeClr val="tx1"/>
              </a:solidFill>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6" y="3060531"/>
            <a:ext cx="7489040" cy="3744520"/>
          </a:xfrm>
          <a:prstGeom prst="rect">
            <a:avLst/>
          </a:prstGeom>
        </p:spPr>
      </p:pic>
    </p:spTree>
    <p:extLst>
      <p:ext uri="{BB962C8B-B14F-4D97-AF65-F5344CB8AC3E}">
        <p14:creationId xmlns:p14="http://schemas.microsoft.com/office/powerpoint/2010/main" val="84197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Educational objectives</a:t>
            </a: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r>
              <a:rPr lang="en-GB" sz="2000" dirty="0" smtClean="0">
                <a:latin typeface="Arial" charset="0"/>
              </a:rPr>
              <a:t>During this lecture you will learn</a:t>
            </a:r>
          </a:p>
          <a:p>
            <a:endParaRPr lang="en-GB" sz="2000" dirty="0" smtClean="0">
              <a:latin typeface="Arial" charset="0"/>
            </a:endParaRPr>
          </a:p>
          <a:p>
            <a:r>
              <a:rPr lang="en-GB" sz="2000" dirty="0">
                <a:latin typeface="Arial" charset="0"/>
              </a:rPr>
              <a:t>• 	</a:t>
            </a:r>
            <a:r>
              <a:rPr lang="en-GB" sz="2000" dirty="0" smtClean="0">
                <a:latin typeface="Arial" charset="0"/>
              </a:rPr>
              <a:t>How to provide an </a:t>
            </a:r>
            <a:r>
              <a:rPr lang="en-GB" sz="2000" dirty="0" err="1" smtClean="0">
                <a:latin typeface="Arial" charset="0"/>
              </a:rPr>
              <a:t>anolog</a:t>
            </a:r>
            <a:r>
              <a:rPr lang="en-GB" sz="2000" dirty="0" smtClean="0">
                <a:latin typeface="Arial" charset="0"/>
              </a:rPr>
              <a:t> signal as an output (without DAC)</a:t>
            </a:r>
            <a:endParaRPr lang="en-GB" sz="2000" dirty="0">
              <a:latin typeface="Arial" charset="0"/>
            </a:endParaRPr>
          </a:p>
          <a:p>
            <a:endParaRPr lang="en-GB" sz="2000" dirty="0" smtClean="0">
              <a:latin typeface="Arial" charset="0"/>
            </a:endParaRPr>
          </a:p>
          <a:p>
            <a:r>
              <a:rPr lang="en-GB" sz="2000" dirty="0">
                <a:latin typeface="Arial" charset="0"/>
              </a:rPr>
              <a:t>• 	</a:t>
            </a:r>
            <a:r>
              <a:rPr lang="en-GB" sz="2000" dirty="0" smtClean="0">
                <a:latin typeface="Arial" charset="0"/>
              </a:rPr>
              <a:t>How to use PWM for </a:t>
            </a:r>
            <a:r>
              <a:rPr lang="en-GB" sz="2000" dirty="0" err="1" smtClean="0">
                <a:latin typeface="Arial" charset="0"/>
              </a:rPr>
              <a:t>analog</a:t>
            </a:r>
            <a:r>
              <a:rPr lang="en-GB" sz="2000" dirty="0" smtClean="0">
                <a:latin typeface="Arial" charset="0"/>
              </a:rPr>
              <a:t> output</a:t>
            </a:r>
          </a:p>
          <a:p>
            <a:endParaRPr lang="en-GB" sz="2000" dirty="0">
              <a:latin typeface="Arial" charset="0"/>
            </a:endParaRPr>
          </a:p>
          <a:p>
            <a:r>
              <a:rPr lang="en-GB" sz="2000" dirty="0" smtClean="0">
                <a:latin typeface="Arial" charset="0"/>
              </a:rPr>
              <a:t>• 	What is a servomotor, how to control it</a:t>
            </a:r>
          </a:p>
          <a:p>
            <a:endParaRPr lang="de-DE" sz="2000" dirty="0">
              <a:latin typeface="Arial" charset="0"/>
            </a:endParaRPr>
          </a:p>
          <a:p>
            <a:r>
              <a:rPr lang="en-GB" sz="2000" dirty="0">
                <a:latin typeface="Arial" charset="0"/>
              </a:rPr>
              <a:t>• 	</a:t>
            </a:r>
            <a:r>
              <a:rPr lang="en-GB" sz="2000" dirty="0" smtClean="0">
                <a:latin typeface="Arial" charset="0"/>
              </a:rPr>
              <a:t>Interfacing of MCUs with servomotors</a:t>
            </a:r>
          </a:p>
          <a:p>
            <a:endParaRPr lang="de-DE" sz="2000" dirty="0">
              <a:latin typeface="Arial" charset="0"/>
            </a:endParaRPr>
          </a:p>
          <a:p>
            <a:r>
              <a:rPr lang="en-GB" sz="2000" dirty="0">
                <a:latin typeface="Arial" charset="0"/>
              </a:rPr>
              <a:t>• 	How to </a:t>
            </a:r>
            <a:r>
              <a:rPr lang="en-GB" sz="2000" dirty="0" smtClean="0">
                <a:latin typeface="Arial" charset="0"/>
              </a:rPr>
              <a:t>debug your programs over UART</a:t>
            </a:r>
            <a:endParaRPr lang="en-GB" sz="2000" dirty="0">
              <a:latin typeface="Arial" charset="0"/>
            </a:endParaRPr>
          </a:p>
          <a:p>
            <a:endParaRPr lang="de-DE" sz="2000" dirty="0">
              <a:latin typeface="Arial" charset="0"/>
            </a:endParaRPr>
          </a:p>
          <a:p>
            <a:r>
              <a:rPr lang="en-GB" sz="2000" dirty="0">
                <a:latin typeface="Arial" charset="0"/>
              </a:rPr>
              <a:t>• 	How to </a:t>
            </a:r>
            <a:r>
              <a:rPr lang="en-GB" sz="2000" dirty="0" smtClean="0">
                <a:latin typeface="Arial" charset="0"/>
              </a:rPr>
              <a:t>measure resistance with ATmega8</a:t>
            </a:r>
            <a:endParaRPr lang="en-GB" sz="2000" dirty="0">
              <a:latin typeface="Arial" charset="0"/>
            </a:endParaRPr>
          </a:p>
          <a:p>
            <a:endParaRPr lang="en-GB" sz="2000" dirty="0" smtClean="0">
              <a:latin typeface="Arial" charset="0"/>
            </a:endParaRPr>
          </a:p>
          <a:p>
            <a:r>
              <a:rPr lang="en-GB" sz="2000" dirty="0" smtClean="0">
                <a:latin typeface="Arial" charset="0"/>
              </a:rPr>
              <a:t>• </a:t>
            </a:r>
            <a:r>
              <a:rPr lang="en-GB" sz="2000" dirty="0">
                <a:latin typeface="Arial" charset="0"/>
              </a:rPr>
              <a:t>	How to </a:t>
            </a:r>
            <a:r>
              <a:rPr lang="en-GB" sz="2000" dirty="0" smtClean="0">
                <a:latin typeface="Arial" charset="0"/>
              </a:rPr>
              <a:t>measure capacitance with ATmega8</a:t>
            </a:r>
            <a:endParaRPr lang="en-GB" sz="2000" dirty="0">
              <a:latin typeface="Arial" charset="0"/>
            </a:endParaRPr>
          </a:p>
          <a:p>
            <a:endParaRPr lang="en-GB" sz="2000" dirty="0" smtClean="0">
              <a:latin typeface="Arial" charset="0"/>
            </a:endParaRPr>
          </a:p>
          <a:p>
            <a:endParaRPr lang="en-GB" sz="2000" dirty="0" smtClean="0">
              <a:latin typeface="Arial" charset="0"/>
            </a:endParaRPr>
          </a:p>
          <a:p>
            <a:endParaRPr lang="en-GB" sz="2000" dirty="0">
              <a:latin typeface="Arial" charset="0"/>
            </a:endParaRPr>
          </a:p>
        </p:txBody>
      </p:sp>
    </p:spTree>
    <p:extLst>
      <p:ext uri="{BB962C8B-B14F-4D97-AF65-F5344CB8AC3E}">
        <p14:creationId xmlns:p14="http://schemas.microsoft.com/office/powerpoint/2010/main" val="1690818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Pitfalls of Seesaw 1</a:t>
            </a: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Problem 1: Ball stops outside of target region</a:t>
            </a:r>
          </a:p>
          <a:p>
            <a:pPr>
              <a:spcBef>
                <a:spcPct val="0"/>
              </a:spcBef>
              <a:defRPr/>
            </a:pPr>
            <a:endParaRPr lang="en-US" sz="2400" b="0" dirty="0" smtClean="0">
              <a:solidFill>
                <a:schemeClr val="tx1"/>
              </a:solidFill>
              <a:latin typeface="Arial" charset="0"/>
              <a:ea typeface="ＭＳ Ｐゴシック"/>
              <a:cs typeface="Arial" charset="0"/>
            </a:endParaRPr>
          </a:p>
          <a:p>
            <a:pPr>
              <a:spcBef>
                <a:spcPct val="0"/>
              </a:spcBef>
              <a:defRPr/>
            </a:pPr>
            <a:r>
              <a:rPr lang="en-US" sz="2400" b="0" dirty="0" smtClean="0">
                <a:solidFill>
                  <a:schemeClr val="tx1"/>
                </a:solidFill>
                <a:latin typeface="Arial" charset="0"/>
                <a:ea typeface="ＭＳ Ｐゴシック"/>
                <a:cs typeface="Arial" charset="0"/>
              </a:rPr>
              <a:t>The experiment will be started by rolling a ball on some of the sensors. Our goal is to </a:t>
            </a:r>
            <a:r>
              <a:rPr lang="en-US" sz="2400" dirty="0" smtClean="0">
                <a:solidFill>
                  <a:srgbClr val="FF0000"/>
                </a:solidFill>
                <a:latin typeface="Arial" charset="0"/>
                <a:ea typeface="ＭＳ Ｐゴシック"/>
                <a:cs typeface="Arial" charset="0"/>
              </a:rPr>
              <a:t>set it to a stop</a:t>
            </a:r>
            <a:r>
              <a:rPr lang="en-US" sz="2400" b="0" dirty="0" smtClean="0">
                <a:solidFill>
                  <a:schemeClr val="tx1"/>
                </a:solidFill>
                <a:latin typeface="Arial" charset="0"/>
                <a:ea typeface="ＭＳ Ｐゴシック"/>
                <a:cs typeface="Arial" charset="0"/>
              </a:rPr>
              <a:t>, but it </a:t>
            </a:r>
            <a:r>
              <a:rPr lang="en-US" sz="2400" dirty="0" smtClean="0">
                <a:solidFill>
                  <a:srgbClr val="FF0000"/>
                </a:solidFill>
                <a:latin typeface="Arial" charset="0"/>
                <a:ea typeface="ＭＳ Ｐゴシック"/>
                <a:cs typeface="Arial" charset="0"/>
              </a:rPr>
              <a:t>can</a:t>
            </a:r>
            <a:r>
              <a:rPr lang="en-US" sz="2400" b="0" dirty="0" smtClean="0">
                <a:solidFill>
                  <a:schemeClr val="tx1"/>
                </a:solidFill>
                <a:latin typeface="Arial" charset="0"/>
                <a:ea typeface="ＭＳ Ｐゴシック"/>
                <a:cs typeface="Arial" charset="0"/>
              </a:rPr>
              <a:t> stop </a:t>
            </a:r>
            <a:r>
              <a:rPr lang="en-US" sz="2400" dirty="0" smtClean="0">
                <a:solidFill>
                  <a:srgbClr val="FF0000"/>
                </a:solidFill>
                <a:latin typeface="Arial" charset="0"/>
                <a:ea typeface="ＭＳ Ｐゴシック"/>
                <a:cs typeface="Arial" charset="0"/>
              </a:rPr>
              <a:t>at the wrong place</a:t>
            </a:r>
            <a:r>
              <a:rPr lang="en-US" sz="2400" b="0" dirty="0" smtClean="0">
                <a:solidFill>
                  <a:schemeClr val="tx1"/>
                </a:solidFill>
                <a:latin typeface="Arial" charset="0"/>
                <a:ea typeface="ＭＳ Ｐゴシック"/>
                <a:cs typeface="Arial" charset="0"/>
              </a:rPr>
              <a:t>.</a:t>
            </a:r>
          </a:p>
          <a:p>
            <a:pPr>
              <a:spcBef>
                <a:spcPct val="0"/>
              </a:spcBef>
              <a:defRPr/>
            </a:pPr>
            <a:endParaRPr lang="en-US" sz="2400" b="0" dirty="0" smtClean="0">
              <a:solidFill>
                <a:schemeClr val="tx1"/>
              </a:solidFill>
              <a:latin typeface="Arial" charset="0"/>
              <a:ea typeface="ＭＳ Ｐゴシック"/>
              <a:cs typeface="Arial" charset="0"/>
            </a:endParaRPr>
          </a:p>
          <a:p>
            <a:pPr>
              <a:spcBef>
                <a:spcPct val="0"/>
              </a:spcBef>
              <a:defRPr/>
            </a:pPr>
            <a:r>
              <a:rPr lang="en-US" sz="2400" b="0" dirty="0" smtClean="0">
                <a:solidFill>
                  <a:schemeClr val="tx1"/>
                </a:solidFill>
                <a:latin typeface="Arial" charset="0"/>
                <a:ea typeface="ＭＳ Ｐゴシック"/>
                <a:cs typeface="Arial" charset="0"/>
              </a:rPr>
              <a:t>Solution: </a:t>
            </a:r>
            <a:r>
              <a:rPr lang="en-US" sz="2400" dirty="0" smtClean="0">
                <a:solidFill>
                  <a:srgbClr val="FF0000"/>
                </a:solidFill>
                <a:latin typeface="Arial" charset="0"/>
                <a:ea typeface="ＭＳ Ｐゴシック"/>
                <a:cs typeface="Arial" charset="0"/>
              </a:rPr>
              <a:t>keep the track of last place where the ball was seen! </a:t>
            </a:r>
            <a:r>
              <a:rPr lang="en-US" sz="2400" b="0" dirty="0" smtClean="0">
                <a:solidFill>
                  <a:schemeClr val="tx1"/>
                </a:solidFill>
                <a:latin typeface="Arial" charset="0"/>
                <a:ea typeface="ＭＳ Ｐゴシック"/>
                <a:cs typeface="Arial" charset="0"/>
              </a:rPr>
              <a:t>If it is not sensors 4 or 5, then ball is not at the right place yet. Move it in the direction of the center.</a:t>
            </a:r>
            <a:endParaRPr lang="en-US" sz="2400" b="0" dirty="0">
              <a:solidFill>
                <a:srgbClr val="0088C2"/>
              </a:solidFill>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1907542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Pitfalls of Seesaw 2</a:t>
            </a:r>
          </a:p>
        </p:txBody>
      </p:sp>
      <p:sp>
        <p:nvSpPr>
          <p:cNvPr id="3" name="Untertitel 2"/>
          <p:cNvSpPr>
            <a:spLocks noGrp="1"/>
          </p:cNvSpPr>
          <p:nvPr>
            <p:ph type="subTitle" idx="1"/>
          </p:nvPr>
        </p:nvSpPr>
        <p:spPr>
          <a:xfrm>
            <a:off x="496888" y="1260281"/>
            <a:ext cx="9072562" cy="4824670"/>
          </a:xfrm>
        </p:spPr>
        <p:txBody>
          <a:bodyPr>
            <a:normAutofit fontScale="92500" lnSpcReduction="10000"/>
          </a:bodyPr>
          <a:lstStyle/>
          <a:p>
            <a:pPr>
              <a:spcBef>
                <a:spcPct val="0"/>
              </a:spcBef>
              <a:defRPr/>
            </a:pPr>
            <a:r>
              <a:rPr lang="en-US" b="0" dirty="0" smtClean="0">
                <a:solidFill>
                  <a:schemeClr val="tx1"/>
                </a:solidFill>
                <a:latin typeface="Arial" charset="0"/>
                <a:ea typeface="ＭＳ Ｐゴシック"/>
                <a:cs typeface="Arial" charset="0"/>
              </a:rPr>
              <a:t>Problem 2: </a:t>
            </a:r>
            <a:r>
              <a:rPr lang="en-US" dirty="0" smtClean="0">
                <a:solidFill>
                  <a:srgbClr val="FF0000"/>
                </a:solidFill>
                <a:latin typeface="Arial" charset="0"/>
                <a:ea typeface="ＭＳ Ｐゴシック"/>
                <a:cs typeface="Arial" charset="0"/>
              </a:rPr>
              <a:t>The ball jumps out of Seesaw / Seesaw hits the ground / my D control does not work</a:t>
            </a:r>
            <a:r>
              <a:rPr lang="en-US" b="0" dirty="0" smtClean="0">
                <a:solidFill>
                  <a:schemeClr val="tx1"/>
                </a:solidFill>
                <a:latin typeface="Arial" charset="0"/>
                <a:ea typeface="ＭＳ Ｐゴシック"/>
                <a:cs typeface="Arial" charset="0"/>
              </a:rPr>
              <a:t>. The real problem here is that Seesaw needs time to smoothly change angle.</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Solution: </a:t>
            </a:r>
          </a:p>
          <a:p>
            <a:pPr>
              <a:spcBef>
                <a:spcPct val="0"/>
              </a:spcBef>
              <a:defRPr/>
            </a:pPr>
            <a:r>
              <a:rPr lang="en-US" b="0" dirty="0" smtClean="0">
                <a:solidFill>
                  <a:schemeClr val="tx1"/>
                </a:solidFill>
                <a:latin typeface="Arial" charset="0"/>
                <a:ea typeface="ＭＳ Ｐゴシック"/>
                <a:cs typeface="Arial" charset="0"/>
              </a:rPr>
              <a:t>Apply your actuation with delays, like:</a:t>
            </a:r>
            <a:endParaRPr lang="en-US" b="0" dirty="0" smtClean="0">
              <a:solidFill>
                <a:srgbClr val="FF0000"/>
              </a:solidFill>
              <a:latin typeface="Arial" charset="0"/>
              <a:ea typeface="ＭＳ Ｐゴシック"/>
              <a:cs typeface="Arial" charset="0"/>
            </a:endParaRPr>
          </a:p>
          <a:p>
            <a:pPr>
              <a:spcBef>
                <a:spcPct val="0"/>
              </a:spcBef>
              <a:defRPr/>
            </a:pPr>
            <a:r>
              <a:rPr lang="en-US" dirty="0" smtClean="0">
                <a:solidFill>
                  <a:srgbClr val="FF0000"/>
                </a:solidFill>
                <a:latin typeface="Courier New" panose="02070309020205020404" pitchFamily="49" charset="0"/>
                <a:ea typeface="ＭＳ Ｐゴシック"/>
                <a:cs typeface="Courier New" panose="02070309020205020404" pitchFamily="49" charset="0"/>
              </a:rPr>
              <a:t>void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myOutputFunction</a:t>
            </a:r>
            <a:r>
              <a:rPr lang="en-US" dirty="0" smtClean="0">
                <a:solidFill>
                  <a:srgbClr val="FF0000"/>
                </a:solidFill>
                <a:latin typeface="Courier New" panose="02070309020205020404" pitchFamily="49" charset="0"/>
                <a:ea typeface="ＭＳ Ｐゴシック"/>
                <a:cs typeface="Courier New" panose="02070309020205020404" pitchFamily="49" charset="0"/>
              </a:rPr>
              <a:t>(output)</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p>
          <a:p>
            <a:pPr>
              <a:spcBef>
                <a:spcPct val="0"/>
              </a:spcBef>
              <a:defRPr/>
            </a:pPr>
            <a:r>
              <a:rPr lang="en-US" dirty="0" err="1" smtClean="0">
                <a:solidFill>
                  <a:schemeClr val="tx1"/>
                </a:solidFill>
                <a:latin typeface="Courier New" panose="02070309020205020404" pitchFamily="49" charset="0"/>
                <a:ea typeface="ＭＳ Ｐゴシック"/>
                <a:cs typeface="Courier New" panose="02070309020205020404" pitchFamily="49" charset="0"/>
              </a:rPr>
              <a:t>servo_setPos</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r>
              <a:rPr lang="en-US" dirty="0" err="1" smtClean="0">
                <a:solidFill>
                  <a:schemeClr val="tx1"/>
                </a:solidFill>
                <a:latin typeface="Courier New" panose="02070309020205020404" pitchFamily="49" charset="0"/>
                <a:ea typeface="ＭＳ Ｐゴシック"/>
                <a:cs typeface="Courier New" panose="02070309020205020404" pitchFamily="49" charset="0"/>
              </a:rPr>
              <a:t>const+output</a:t>
            </a:r>
            <a:r>
              <a:rPr lang="en-US" dirty="0" smtClean="0">
                <a:solidFill>
                  <a:schemeClr val="tx1"/>
                </a:solidFill>
                <a:latin typeface="Courier New" panose="02070309020205020404" pitchFamily="49" charset="0"/>
                <a:ea typeface="ＭＳ Ｐゴシック"/>
                <a:cs typeface="Courier New" panose="02070309020205020404" pitchFamily="49" charset="0"/>
              </a:rPr>
              <a:t>/10);</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_</a:t>
            </a:r>
            <a:r>
              <a:rPr lang="en-US" dirty="0" err="1" smtClean="0">
                <a:solidFill>
                  <a:schemeClr val="tx1"/>
                </a:solidFill>
                <a:latin typeface="Courier New" panose="02070309020205020404" pitchFamily="49" charset="0"/>
                <a:ea typeface="ＭＳ Ｐゴシック"/>
                <a:cs typeface="Courier New" panose="02070309020205020404" pitchFamily="49" charset="0"/>
              </a:rPr>
              <a:t>delay_ms</a:t>
            </a:r>
            <a:r>
              <a:rPr lang="en-US" dirty="0" smtClean="0">
                <a:solidFill>
                  <a:schemeClr val="tx1"/>
                </a:solidFill>
                <a:latin typeface="Courier New" panose="02070309020205020404" pitchFamily="49" charset="0"/>
                <a:ea typeface="ＭＳ Ｐゴシック"/>
                <a:cs typeface="Courier New" panose="02070309020205020404" pitchFamily="49" charset="0"/>
              </a:rPr>
              <a:t>(40);</a:t>
            </a:r>
          </a:p>
          <a:p>
            <a:pPr>
              <a:spcBef>
                <a:spcPct val="0"/>
              </a:spcBef>
              <a:defRPr/>
            </a:pPr>
            <a:r>
              <a:rPr lang="en-US" dirty="0" err="1" smtClean="0">
                <a:solidFill>
                  <a:schemeClr val="tx1"/>
                </a:solidFill>
                <a:latin typeface="Courier New" panose="02070309020205020404" pitchFamily="49" charset="0"/>
                <a:ea typeface="ＭＳ Ｐゴシック"/>
                <a:cs typeface="Courier New" panose="02070309020205020404" pitchFamily="49" charset="0"/>
              </a:rPr>
              <a:t>servo_setPos</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r>
              <a:rPr lang="en-US" dirty="0" err="1" smtClean="0">
                <a:solidFill>
                  <a:schemeClr val="tx1"/>
                </a:solidFill>
                <a:latin typeface="Courier New" panose="02070309020205020404" pitchFamily="49" charset="0"/>
                <a:ea typeface="ＭＳ Ｐゴシック"/>
                <a:cs typeface="Courier New" panose="02070309020205020404" pitchFamily="49" charset="0"/>
              </a:rPr>
              <a:t>const+output</a:t>
            </a:r>
            <a:r>
              <a:rPr lang="en-US" dirty="0" smtClean="0">
                <a:solidFill>
                  <a:schemeClr val="tx1"/>
                </a:solidFill>
                <a:latin typeface="Courier New" panose="02070309020205020404" pitchFamily="49" charset="0"/>
                <a:ea typeface="ＭＳ Ｐゴシック"/>
                <a:cs typeface="Courier New" panose="02070309020205020404" pitchFamily="49" charset="0"/>
              </a:rPr>
              <a:t>/5);</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_</a:t>
            </a:r>
            <a:r>
              <a:rPr lang="en-US" dirty="0" err="1" smtClean="0">
                <a:solidFill>
                  <a:schemeClr val="tx1"/>
                </a:solidFill>
                <a:latin typeface="Courier New" panose="02070309020205020404" pitchFamily="49" charset="0"/>
                <a:ea typeface="ＭＳ Ｐゴシック"/>
                <a:cs typeface="Courier New" panose="02070309020205020404" pitchFamily="49" charset="0"/>
              </a:rPr>
              <a:t>delay_ms</a:t>
            </a:r>
            <a:r>
              <a:rPr lang="en-US" dirty="0" smtClean="0">
                <a:solidFill>
                  <a:schemeClr val="tx1"/>
                </a:solidFill>
                <a:latin typeface="Courier New" panose="02070309020205020404" pitchFamily="49" charset="0"/>
                <a:ea typeface="ＭＳ Ｐゴシック"/>
                <a:cs typeface="Courier New" panose="02070309020205020404" pitchFamily="49" charset="0"/>
              </a:rPr>
              <a:t>(40);</a:t>
            </a:r>
          </a:p>
          <a:p>
            <a:pPr>
              <a:spcBef>
                <a:spcPct val="0"/>
              </a:spcBef>
              <a:defRPr/>
            </a:pPr>
            <a:r>
              <a:rPr lang="en-US" dirty="0" err="1" smtClean="0">
                <a:solidFill>
                  <a:schemeClr val="tx1"/>
                </a:solidFill>
                <a:latin typeface="Courier New" panose="02070309020205020404" pitchFamily="49" charset="0"/>
                <a:ea typeface="ＭＳ Ｐゴシック"/>
                <a:cs typeface="Courier New" panose="02070309020205020404" pitchFamily="49" charset="0"/>
              </a:rPr>
              <a:t>servo_setPos</a:t>
            </a:r>
            <a:r>
              <a:rPr lang="en-US" dirty="0" smtClean="0">
                <a:solidFill>
                  <a:schemeClr val="tx1"/>
                </a:solidFill>
                <a:latin typeface="Courier New" panose="02070309020205020404" pitchFamily="49" charset="0"/>
                <a:ea typeface="ＭＳ Ｐゴシック"/>
                <a:cs typeface="Courier New" panose="02070309020205020404" pitchFamily="49" charset="0"/>
              </a:rPr>
              <a:t>(</a:t>
            </a:r>
            <a:r>
              <a:rPr lang="en-US" dirty="0" err="1" smtClean="0">
                <a:solidFill>
                  <a:schemeClr val="tx1"/>
                </a:solidFill>
                <a:latin typeface="Courier New" panose="02070309020205020404" pitchFamily="49" charset="0"/>
                <a:ea typeface="ＭＳ Ｐゴシック"/>
                <a:cs typeface="Courier New" panose="02070309020205020404" pitchFamily="49" charset="0"/>
              </a:rPr>
              <a:t>const+output</a:t>
            </a:r>
            <a:r>
              <a:rPr lang="en-US" dirty="0" smtClean="0">
                <a:solidFill>
                  <a:schemeClr val="tx1"/>
                </a:solidFill>
                <a:latin typeface="Courier New" panose="02070309020205020404" pitchFamily="49" charset="0"/>
                <a:ea typeface="ＭＳ Ｐゴシック"/>
                <a:cs typeface="Courier New" panose="02070309020205020404" pitchFamily="49" charset="0"/>
              </a:rPr>
              <a:t>/10);</a:t>
            </a:r>
          </a:p>
          <a:p>
            <a:pPr>
              <a:spcBef>
                <a:spcPct val="0"/>
              </a:spcBef>
              <a:defRPr/>
            </a:pPr>
            <a:r>
              <a:rPr lang="en-US" dirty="0" smtClean="0">
                <a:solidFill>
                  <a:schemeClr val="tx1"/>
                </a:solidFill>
                <a:latin typeface="Courier New" panose="02070309020205020404" pitchFamily="49" charset="0"/>
                <a:ea typeface="ＭＳ Ｐゴシック"/>
                <a:cs typeface="Courier New" panose="02070309020205020404" pitchFamily="49" charset="0"/>
              </a:rPr>
              <a:t>_</a:t>
            </a:r>
            <a:r>
              <a:rPr lang="en-US" dirty="0" err="1" smtClean="0">
                <a:solidFill>
                  <a:schemeClr val="tx1"/>
                </a:solidFill>
                <a:latin typeface="Courier New" panose="02070309020205020404" pitchFamily="49" charset="0"/>
                <a:ea typeface="ＭＳ Ｐゴシック"/>
                <a:cs typeface="Courier New" panose="02070309020205020404" pitchFamily="49" charset="0"/>
              </a:rPr>
              <a:t>delay_ms</a:t>
            </a:r>
            <a:r>
              <a:rPr lang="en-US" dirty="0" smtClean="0">
                <a:solidFill>
                  <a:schemeClr val="tx1"/>
                </a:solidFill>
                <a:latin typeface="Courier New" panose="02070309020205020404" pitchFamily="49" charset="0"/>
                <a:ea typeface="ＭＳ Ｐゴシック"/>
                <a:cs typeface="Courier New" panose="02070309020205020404" pitchFamily="49" charset="0"/>
              </a:rPr>
              <a:t>(40);}</a:t>
            </a:r>
          </a:p>
          <a:p>
            <a:pPr>
              <a:spcBef>
                <a:spcPct val="0"/>
              </a:spcBef>
              <a:defRPr/>
            </a:pPr>
            <a:endParaRPr lang="en-US" dirty="0" smtClean="0">
              <a:solidFill>
                <a:schemeClr val="tx1"/>
              </a:solidFill>
              <a:latin typeface="+mj-lt"/>
              <a:ea typeface="ＭＳ Ｐゴシック"/>
              <a:cs typeface="Courier New" panose="02070309020205020404" pitchFamily="49" charset="0"/>
            </a:endParaRPr>
          </a:p>
          <a:p>
            <a:pPr>
              <a:spcBef>
                <a:spcPct val="0"/>
              </a:spcBef>
              <a:defRPr/>
            </a:pPr>
            <a:r>
              <a:rPr lang="en-US" dirty="0" smtClean="0">
                <a:solidFill>
                  <a:srgbClr val="FF0000"/>
                </a:solidFill>
                <a:latin typeface="+mj-lt"/>
                <a:ea typeface="ＭＳ Ｐゴシック"/>
                <a:cs typeface="Courier New" panose="02070309020205020404" pitchFamily="49" charset="0"/>
              </a:rPr>
              <a:t>Risk: during delay, you might miss a sensor reading.</a:t>
            </a:r>
          </a:p>
          <a:p>
            <a:pPr>
              <a:spcBef>
                <a:spcPct val="0"/>
              </a:spcBef>
              <a:defRPr/>
            </a:pPr>
            <a:r>
              <a:rPr lang="en-US" dirty="0" smtClean="0">
                <a:solidFill>
                  <a:srgbClr val="FF0000"/>
                </a:solidFill>
                <a:latin typeface="+mj-lt"/>
                <a:ea typeface="ＭＳ Ｐゴシック"/>
                <a:cs typeface="Courier New" panose="02070309020205020404" pitchFamily="49" charset="0"/>
              </a:rPr>
              <a:t>Use Timer/Counter to work around this problem.</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634351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Pitfalls of Seesaw 3</a:t>
            </a: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Problems 3a and 3b: Ball never stops / jumps out of Seesaw</a:t>
            </a:r>
          </a:p>
          <a:p>
            <a:pPr>
              <a:spcBef>
                <a:spcPct val="0"/>
              </a:spcBef>
              <a:defRPr/>
            </a:pPr>
            <a:endParaRPr lang="en-US" sz="2400" b="0" dirty="0" smtClean="0">
              <a:solidFill>
                <a:schemeClr val="tx1"/>
              </a:solidFill>
              <a:latin typeface="Arial" charset="0"/>
              <a:ea typeface="ＭＳ Ｐゴシック"/>
              <a:cs typeface="Arial" charset="0"/>
            </a:endParaRPr>
          </a:p>
          <a:p>
            <a:pPr>
              <a:spcBef>
                <a:spcPct val="0"/>
              </a:spcBef>
              <a:defRPr/>
            </a:pPr>
            <a:r>
              <a:rPr lang="en-US" sz="2400" b="0" dirty="0" smtClean="0">
                <a:solidFill>
                  <a:schemeClr val="tx1"/>
                </a:solidFill>
                <a:latin typeface="Arial" charset="0"/>
                <a:ea typeface="ＭＳ Ｐゴシック"/>
                <a:cs typeface="Arial" charset="0"/>
              </a:rPr>
              <a:t>Many controllers and parameters can lead to </a:t>
            </a:r>
            <a:r>
              <a:rPr lang="en-US" sz="2400" dirty="0" smtClean="0">
                <a:solidFill>
                  <a:srgbClr val="FF0000"/>
                </a:solidFill>
                <a:latin typeface="Arial" charset="0"/>
                <a:ea typeface="ＭＳ Ｐゴシック"/>
                <a:cs typeface="Arial" charset="0"/>
              </a:rPr>
              <a:t>unstable behavior </a:t>
            </a:r>
            <a:r>
              <a:rPr lang="en-US" sz="2400" b="0" dirty="0" smtClean="0">
                <a:solidFill>
                  <a:schemeClr val="tx1"/>
                </a:solidFill>
                <a:latin typeface="Arial" charset="0"/>
                <a:ea typeface="ＭＳ Ｐゴシック"/>
                <a:cs typeface="Arial" charset="0"/>
              </a:rPr>
              <a:t>(</a:t>
            </a:r>
            <a:r>
              <a:rPr lang="en-US" sz="2400" dirty="0" smtClean="0">
                <a:solidFill>
                  <a:srgbClr val="FF0000"/>
                </a:solidFill>
                <a:latin typeface="Arial" charset="0"/>
                <a:ea typeface="ＭＳ Ｐゴシック"/>
                <a:cs typeface="Arial" charset="0"/>
              </a:rPr>
              <a:t>3a, big D or I part</a:t>
            </a:r>
            <a:r>
              <a:rPr lang="en-US" sz="2400" b="0" dirty="0" smtClean="0">
                <a:solidFill>
                  <a:schemeClr val="tx1"/>
                </a:solidFill>
                <a:latin typeface="Arial" charset="0"/>
                <a:ea typeface="ＭＳ Ｐゴシック"/>
                <a:cs typeface="Arial" charset="0"/>
              </a:rPr>
              <a:t>) , or to behavior where ball stably </a:t>
            </a:r>
            <a:r>
              <a:rPr lang="en-US" sz="2400" dirty="0" smtClean="0">
                <a:solidFill>
                  <a:srgbClr val="FF0000"/>
                </a:solidFill>
                <a:latin typeface="Arial" charset="0"/>
                <a:ea typeface="ＭＳ Ｐゴシック"/>
                <a:cs typeface="Arial" charset="0"/>
              </a:rPr>
              <a:t>moves from 1 to 8, and back </a:t>
            </a:r>
            <a:r>
              <a:rPr lang="en-US" sz="2400" b="0" dirty="0" smtClean="0">
                <a:solidFill>
                  <a:schemeClr val="tx1"/>
                </a:solidFill>
                <a:latin typeface="Arial" charset="0"/>
                <a:ea typeface="ＭＳ Ｐゴシック"/>
                <a:cs typeface="Arial" charset="0"/>
              </a:rPr>
              <a:t>( </a:t>
            </a:r>
            <a:r>
              <a:rPr lang="en-US" sz="2400" dirty="0" smtClean="0">
                <a:solidFill>
                  <a:srgbClr val="FF0000"/>
                </a:solidFill>
                <a:latin typeface="Arial" charset="0"/>
                <a:ea typeface="ＭＳ Ｐゴシック"/>
                <a:cs typeface="Arial" charset="0"/>
              </a:rPr>
              <a:t>3b, which would happen to P or I controller</a:t>
            </a:r>
            <a:r>
              <a:rPr lang="en-US" sz="2400" b="0" dirty="0" smtClean="0">
                <a:solidFill>
                  <a:schemeClr val="tx1"/>
                </a:solidFill>
                <a:latin typeface="Arial" charset="0"/>
                <a:ea typeface="ＭＳ Ｐゴシック"/>
                <a:cs typeface="Arial" charset="0"/>
              </a:rPr>
              <a:t>).</a:t>
            </a:r>
          </a:p>
          <a:p>
            <a:pPr>
              <a:spcBef>
                <a:spcPct val="0"/>
              </a:spcBef>
              <a:defRPr/>
            </a:pPr>
            <a:endParaRPr lang="en-US" sz="2400" b="0" dirty="0" smtClean="0">
              <a:solidFill>
                <a:schemeClr val="tx1"/>
              </a:solidFill>
              <a:latin typeface="Arial" charset="0"/>
              <a:ea typeface="ＭＳ Ｐゴシック"/>
              <a:cs typeface="Arial" charset="0"/>
            </a:endParaRPr>
          </a:p>
          <a:p>
            <a:pPr>
              <a:spcBef>
                <a:spcPct val="0"/>
              </a:spcBef>
              <a:defRPr/>
            </a:pPr>
            <a:r>
              <a:rPr lang="en-US" sz="2400" b="0" dirty="0" smtClean="0">
                <a:solidFill>
                  <a:schemeClr val="tx1"/>
                </a:solidFill>
                <a:latin typeface="Arial" charset="0"/>
                <a:ea typeface="ＭＳ Ｐゴシック"/>
                <a:cs typeface="Arial" charset="0"/>
              </a:rPr>
              <a:t>Solution: </a:t>
            </a:r>
          </a:p>
          <a:p>
            <a:pPr>
              <a:spcBef>
                <a:spcPct val="0"/>
              </a:spcBef>
              <a:defRPr/>
            </a:pPr>
            <a:r>
              <a:rPr lang="en-US" sz="2400" b="0" dirty="0" smtClean="0">
                <a:solidFill>
                  <a:schemeClr val="tx1"/>
                </a:solidFill>
                <a:latin typeface="Arial" charset="0"/>
                <a:ea typeface="ＭＳ Ｐゴシック"/>
                <a:cs typeface="Arial" charset="0"/>
              </a:rPr>
              <a:t>3a – keep </a:t>
            </a:r>
            <a:r>
              <a:rPr lang="en-US" sz="2400" dirty="0" smtClean="0">
                <a:solidFill>
                  <a:srgbClr val="FF0000"/>
                </a:solidFill>
                <a:latin typeface="Arial" charset="0"/>
                <a:ea typeface="ＭＳ Ｐゴシック"/>
                <a:cs typeface="Arial" charset="0"/>
              </a:rPr>
              <a:t>decreasing the coefficients </a:t>
            </a:r>
            <a:r>
              <a:rPr lang="en-US" sz="2400" b="0" dirty="0" smtClean="0">
                <a:solidFill>
                  <a:schemeClr val="tx1"/>
                </a:solidFill>
                <a:latin typeface="Arial" charset="0"/>
                <a:ea typeface="ＭＳ Ｐゴシック"/>
                <a:cs typeface="Arial" charset="0"/>
              </a:rPr>
              <a:t>for your controller until it is </a:t>
            </a:r>
            <a:r>
              <a:rPr lang="en-US" sz="2400" dirty="0" smtClean="0">
                <a:solidFill>
                  <a:srgbClr val="FF0000"/>
                </a:solidFill>
                <a:latin typeface="Arial" charset="0"/>
                <a:ea typeface="ＭＳ Ｐゴシック"/>
                <a:cs typeface="Arial" charset="0"/>
              </a:rPr>
              <a:t>stable</a:t>
            </a:r>
            <a:r>
              <a:rPr lang="en-US" sz="2400" b="0" dirty="0" smtClean="0">
                <a:solidFill>
                  <a:schemeClr val="tx1"/>
                </a:solidFill>
                <a:latin typeface="Arial" charset="0"/>
                <a:ea typeface="ＭＳ Ｐゴシック"/>
                <a:cs typeface="Arial" charset="0"/>
              </a:rPr>
              <a:t>, with movement decaying</a:t>
            </a:r>
          </a:p>
          <a:p>
            <a:pPr>
              <a:spcBef>
                <a:spcPct val="0"/>
              </a:spcBef>
              <a:defRPr/>
            </a:pPr>
            <a:endParaRPr lang="en-US" sz="2400" b="0" dirty="0" smtClean="0">
              <a:solidFill>
                <a:schemeClr val="tx1"/>
              </a:solidFill>
              <a:latin typeface="Arial" charset="0"/>
              <a:ea typeface="ＭＳ Ｐゴシック"/>
              <a:cs typeface="Arial" charset="0"/>
            </a:endParaRPr>
          </a:p>
          <a:p>
            <a:pPr>
              <a:spcBef>
                <a:spcPct val="0"/>
              </a:spcBef>
              <a:defRPr/>
            </a:pPr>
            <a:r>
              <a:rPr lang="en-US" sz="2400" b="0" dirty="0" smtClean="0">
                <a:solidFill>
                  <a:schemeClr val="tx1"/>
                </a:solidFill>
                <a:latin typeface="Arial" charset="0"/>
                <a:ea typeface="ＭＳ Ｐゴシック"/>
                <a:cs typeface="Arial" charset="0"/>
              </a:rPr>
              <a:t>3b – </a:t>
            </a:r>
            <a:r>
              <a:rPr lang="en-US" sz="2400" dirty="0" smtClean="0">
                <a:solidFill>
                  <a:srgbClr val="FF0000"/>
                </a:solidFill>
                <a:latin typeface="Arial" charset="0"/>
                <a:ea typeface="ＭＳ Ｐゴシック"/>
                <a:cs typeface="Arial" charset="0"/>
              </a:rPr>
              <a:t>DO NOT</a:t>
            </a:r>
            <a:r>
              <a:rPr lang="en-US" sz="2400" b="0" dirty="0" smtClean="0">
                <a:solidFill>
                  <a:schemeClr val="tx1"/>
                </a:solidFill>
                <a:latin typeface="Arial" charset="0"/>
                <a:ea typeface="ＭＳ Ｐゴシック"/>
                <a:cs typeface="Arial" charset="0"/>
              </a:rPr>
              <a:t> use </a:t>
            </a:r>
            <a:r>
              <a:rPr lang="en-US" sz="2400" dirty="0" smtClean="0">
                <a:solidFill>
                  <a:srgbClr val="FF0000"/>
                </a:solidFill>
                <a:latin typeface="Arial" charset="0"/>
                <a:ea typeface="ＭＳ Ｐゴシック"/>
                <a:cs typeface="Arial" charset="0"/>
              </a:rPr>
              <a:t>pure P</a:t>
            </a:r>
            <a:r>
              <a:rPr lang="en-US" sz="2400" b="0" dirty="0" smtClean="0">
                <a:solidFill>
                  <a:schemeClr val="tx1"/>
                </a:solidFill>
                <a:latin typeface="Arial" charset="0"/>
                <a:ea typeface="ＭＳ Ｐゴシック"/>
                <a:cs typeface="Arial" charset="0"/>
              </a:rPr>
              <a:t> or </a:t>
            </a:r>
            <a:r>
              <a:rPr lang="en-US" sz="2400" dirty="0" smtClean="0">
                <a:solidFill>
                  <a:srgbClr val="FF0000"/>
                </a:solidFill>
                <a:latin typeface="Arial" charset="0"/>
                <a:ea typeface="ＭＳ Ｐゴシック"/>
                <a:cs typeface="Arial" charset="0"/>
              </a:rPr>
              <a:t>I</a:t>
            </a:r>
            <a:r>
              <a:rPr lang="en-US" sz="2400" b="0" dirty="0" smtClean="0">
                <a:solidFill>
                  <a:schemeClr val="tx1"/>
                </a:solidFill>
                <a:latin typeface="Arial" charset="0"/>
                <a:ea typeface="ＭＳ Ｐゴシック"/>
                <a:cs typeface="Arial" charset="0"/>
              </a:rPr>
              <a:t> controller. It is not fit for this task.</a:t>
            </a:r>
          </a:p>
          <a:p>
            <a:pPr>
              <a:spcBef>
                <a:spcPct val="0"/>
              </a:spcBef>
              <a:defRPr/>
            </a:pPr>
            <a:r>
              <a:rPr lang="en-US" sz="2400" b="0" dirty="0" smtClean="0">
                <a:solidFill>
                  <a:schemeClr val="tx1"/>
                </a:solidFill>
                <a:latin typeface="Arial" charset="0"/>
                <a:ea typeface="ＭＳ Ｐゴシック"/>
                <a:cs typeface="Arial" charset="0"/>
              </a:rPr>
              <a:t>If you use full PID, </a:t>
            </a:r>
            <a:r>
              <a:rPr lang="en-US" sz="2400" dirty="0" smtClean="0">
                <a:solidFill>
                  <a:srgbClr val="FF0000"/>
                </a:solidFill>
                <a:latin typeface="Arial" charset="0"/>
                <a:ea typeface="ＭＳ Ｐゴシック"/>
                <a:cs typeface="Arial" charset="0"/>
              </a:rPr>
              <a:t>try to set P to zero</a:t>
            </a:r>
            <a:r>
              <a:rPr lang="en-US" sz="2400" b="0" dirty="0" smtClean="0">
                <a:solidFill>
                  <a:schemeClr val="tx1"/>
                </a:solidFill>
                <a:latin typeface="Arial" charset="0"/>
                <a:ea typeface="ＭＳ Ｐゴシック"/>
                <a:cs typeface="Arial" charset="0"/>
              </a:rPr>
              <a:t>, and </a:t>
            </a:r>
            <a:r>
              <a:rPr lang="en-US" sz="2400" dirty="0" smtClean="0">
                <a:solidFill>
                  <a:srgbClr val="FF0000"/>
                </a:solidFill>
                <a:latin typeface="Arial" charset="0"/>
                <a:ea typeface="ＭＳ Ｐゴシック"/>
                <a:cs typeface="Arial" charset="0"/>
              </a:rPr>
              <a:t>check if this improves behavior</a:t>
            </a:r>
            <a:r>
              <a:rPr lang="en-US" sz="2400" b="0" dirty="0" smtClean="0">
                <a:solidFill>
                  <a:schemeClr val="tx1"/>
                </a:solidFill>
                <a:latin typeface="Arial" charset="0"/>
                <a:ea typeface="ＭＳ Ｐゴシック"/>
                <a:cs typeface="Arial" charset="0"/>
              </a:rPr>
              <a:t>.</a:t>
            </a:r>
            <a:endParaRPr lang="en-US" sz="2400" b="0" dirty="0">
              <a:solidFill>
                <a:srgbClr val="0088C2"/>
              </a:solidFill>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3435428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Pitfalls of Seesaw 4</a:t>
            </a: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Problem 4: </a:t>
            </a:r>
            <a:r>
              <a:rPr lang="en-US" dirty="0" smtClean="0">
                <a:solidFill>
                  <a:srgbClr val="FF0000"/>
                </a:solidFill>
                <a:latin typeface="Arial" charset="0"/>
                <a:ea typeface="ＭＳ Ｐゴシック"/>
                <a:cs typeface="Arial" charset="0"/>
              </a:rPr>
              <a:t>I</a:t>
            </a:r>
            <a:r>
              <a:rPr lang="en-US" dirty="0" smtClean="0">
                <a:solidFill>
                  <a:schemeClr val="tx1"/>
                </a:solidFill>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implemented good D</a:t>
            </a:r>
            <a:r>
              <a:rPr lang="en-US" dirty="0" smtClean="0">
                <a:solidFill>
                  <a:schemeClr val="tx1"/>
                </a:solidFill>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controller</a:t>
            </a:r>
            <a:r>
              <a:rPr lang="en-US" b="0" dirty="0" smtClean="0">
                <a:solidFill>
                  <a:srgbClr val="FF0000"/>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and </a:t>
            </a:r>
            <a:r>
              <a:rPr lang="en-US" dirty="0" smtClean="0">
                <a:solidFill>
                  <a:srgbClr val="FF0000"/>
                </a:solidFill>
                <a:latin typeface="Arial" charset="0"/>
                <a:ea typeface="ＭＳ Ｐゴシック"/>
                <a:cs typeface="Arial" charset="0"/>
              </a:rPr>
              <a:t>took care</a:t>
            </a:r>
            <a:r>
              <a:rPr lang="en-US" dirty="0" smtClean="0">
                <a:solidFill>
                  <a:schemeClr val="tx1"/>
                </a:solidFill>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of all</a:t>
            </a:r>
            <a:r>
              <a:rPr lang="en-US" b="0" dirty="0" smtClean="0">
                <a:solidFill>
                  <a:srgbClr val="FF0000"/>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previous </a:t>
            </a:r>
            <a:r>
              <a:rPr lang="en-US" dirty="0" smtClean="0">
                <a:solidFill>
                  <a:srgbClr val="FF0000"/>
                </a:solidFill>
                <a:latin typeface="Arial" charset="0"/>
                <a:ea typeface="ＭＳ Ｐゴシック"/>
                <a:cs typeface="Arial" charset="0"/>
              </a:rPr>
              <a:t>pitfalls</a:t>
            </a:r>
            <a:r>
              <a:rPr lang="en-US" b="0" dirty="0" smtClean="0">
                <a:solidFill>
                  <a:schemeClr val="tx1"/>
                </a:solidFill>
                <a:latin typeface="Arial" charset="0"/>
                <a:ea typeface="ＭＳ Ｐゴシック"/>
                <a:cs typeface="Arial" charset="0"/>
              </a:rPr>
              <a:t>. I tried solutions </a:t>
            </a:r>
            <a:r>
              <a:rPr lang="en-US" dirty="0" smtClean="0">
                <a:solidFill>
                  <a:srgbClr val="00B050"/>
                </a:solidFill>
                <a:latin typeface="Arial" charset="0"/>
                <a:ea typeface="ＭＳ Ｐゴシック"/>
                <a:cs typeface="Arial" charset="0"/>
              </a:rPr>
              <a:t>a and b</a:t>
            </a:r>
            <a:r>
              <a:rPr lang="en-US" b="0" dirty="0" smtClean="0">
                <a:solidFill>
                  <a:schemeClr val="tx1"/>
                </a:solidFill>
                <a:latin typeface="Arial" charset="0"/>
                <a:ea typeface="ＭＳ Ｐゴシック"/>
                <a:cs typeface="Arial" charset="0"/>
              </a:rPr>
              <a:t>, yet </a:t>
            </a:r>
            <a:r>
              <a:rPr lang="en-US" dirty="0" smtClean="0">
                <a:solidFill>
                  <a:srgbClr val="FF0000"/>
                </a:solidFill>
                <a:latin typeface="Arial" charset="0"/>
                <a:ea typeface="ＭＳ Ｐゴシック"/>
                <a:cs typeface="Arial" charset="0"/>
              </a:rPr>
              <a:t>I cant stabilize the ball</a:t>
            </a:r>
            <a:r>
              <a:rPr lang="en-US" b="0" dirty="0" smtClean="0">
                <a:solidFill>
                  <a:schemeClr val="tx1"/>
                </a:solidFill>
                <a:latin typeface="Arial" charset="0"/>
                <a:ea typeface="ＭＳ Ｐゴシック"/>
                <a:cs typeface="Arial" charset="0"/>
              </a:rPr>
              <a:t>.</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Solution: </a:t>
            </a: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Demonstrate your progress to the staff.  </a:t>
            </a: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You will receive some recommendation on how to proceed.</a:t>
            </a: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Implement recommendations</a:t>
            </a:r>
          </a:p>
          <a:p>
            <a:pPr marL="457200" indent="-457200">
              <a:spcBef>
                <a:spcPct val="0"/>
              </a:spcBef>
              <a:buAutoNum type="arabicPeriod"/>
              <a:defRPr/>
            </a:pPr>
            <a:r>
              <a:rPr lang="en-US" sz="2400" b="0" dirty="0" smtClean="0">
                <a:solidFill>
                  <a:schemeClr val="tx1"/>
                </a:solidFill>
                <a:latin typeface="Arial" charset="0"/>
                <a:ea typeface="ＭＳ Ｐゴシック"/>
                <a:cs typeface="Arial" charset="0"/>
              </a:rPr>
              <a:t>If you have high quality code addressing all the issues, and it works at least 50% of the time, you pass.</a:t>
            </a:r>
            <a:endParaRPr lang="en-US"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3836861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Advanced solutions</a:t>
            </a:r>
          </a:p>
        </p:txBody>
      </p:sp>
      <p:sp>
        <p:nvSpPr>
          <p:cNvPr id="3" name="Untertitel 2"/>
          <p:cNvSpPr>
            <a:spLocks noGrp="1"/>
          </p:cNvSpPr>
          <p:nvPr>
            <p:ph type="subTitle" idx="1"/>
          </p:nvPr>
        </p:nvSpPr>
        <p:spPr>
          <a:xfrm>
            <a:off x="496888" y="1260281"/>
            <a:ext cx="9072562" cy="482467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Few solutions exist to address difficulties of this lab and make your program work much better:</a:t>
            </a:r>
          </a:p>
          <a:p>
            <a:pPr>
              <a:spcBef>
                <a:spcPct val="0"/>
              </a:spcBef>
              <a:defRPr/>
            </a:pPr>
            <a:endParaRPr lang="en-US" b="0" dirty="0" smtClean="0">
              <a:solidFill>
                <a:schemeClr val="tx1"/>
              </a:solidFill>
              <a:latin typeface="Arial" charset="0"/>
              <a:ea typeface="ＭＳ Ｐゴシック"/>
              <a:cs typeface="Arial" charset="0"/>
            </a:endParaRP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Smooth actuation: With a Timer/Counter you will be able to extend your reaction to 1 second and more without missing the sensor readings. Think about what shape must the signal have.</a:t>
            </a:r>
          </a:p>
          <a:p>
            <a:pPr marL="457200" indent="-457200">
              <a:spcBef>
                <a:spcPct val="0"/>
              </a:spcBef>
              <a:buAutoNum type="arabicPeriod"/>
              <a:defRPr/>
            </a:pPr>
            <a:endParaRPr lang="en-US" b="0" dirty="0" smtClean="0">
              <a:solidFill>
                <a:schemeClr val="tx1"/>
              </a:solidFill>
              <a:latin typeface="Arial" charset="0"/>
              <a:ea typeface="ＭＳ Ｐゴシック"/>
              <a:cs typeface="Arial" charset="0"/>
            </a:endParaRP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Use Observer: Having a simulated model of the system running inside the microcontroller and updating it every time actual observation is made can allow much more precise control.</a:t>
            </a:r>
          </a:p>
          <a:p>
            <a:pPr marL="457200" indent="-457200">
              <a:spcBef>
                <a:spcPct val="0"/>
              </a:spcBef>
              <a:buAutoNum type="arabicPeriod"/>
              <a:defRPr/>
            </a:pPr>
            <a:endParaRPr lang="en-US" b="0" dirty="0" smtClean="0">
              <a:solidFill>
                <a:schemeClr val="tx1"/>
              </a:solidFill>
              <a:latin typeface="Arial" charset="0"/>
              <a:ea typeface="ＭＳ Ｐゴシック"/>
              <a:cs typeface="Arial" charset="0"/>
            </a:endParaRP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Experimentally find acceleration as a function of the angle, use it to calculate coefficients for the controller and observer.</a:t>
            </a:r>
          </a:p>
          <a:p>
            <a:pPr>
              <a:spcBef>
                <a:spcPct val="0"/>
              </a:spcBef>
              <a:defRPr/>
            </a:pPr>
            <a:endParaRPr lang="en-US" b="0" dirty="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1660658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Levitating Magnet</a:t>
            </a: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smtClean="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3607124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Setup &amp; Controller parameters</a:t>
            </a:r>
          </a:p>
        </p:txBody>
      </p:sp>
      <p:sp>
        <p:nvSpPr>
          <p:cNvPr id="3" name="Untertitel 2"/>
          <p:cNvSpPr>
            <a:spLocks noGrp="1"/>
          </p:cNvSpPr>
          <p:nvPr>
            <p:ph type="subTitle" idx="1"/>
          </p:nvPr>
        </p:nvSpPr>
        <p:spPr>
          <a:xfrm>
            <a:off x="287652" y="1260281"/>
            <a:ext cx="4824670" cy="561678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The levitating magnet is </a:t>
            </a:r>
            <a:r>
              <a:rPr lang="en-US" dirty="0" smtClean="0">
                <a:solidFill>
                  <a:srgbClr val="00B050"/>
                </a:solidFill>
                <a:latin typeface="Arial" charset="0"/>
                <a:ea typeface="ＭＳ Ｐゴシック"/>
                <a:cs typeface="Arial" charset="0"/>
              </a:rPr>
              <a:t>very fast system</a:t>
            </a:r>
            <a:r>
              <a:rPr lang="en-US" b="0" dirty="0" smtClean="0">
                <a:solidFill>
                  <a:schemeClr val="tx1"/>
                </a:solidFill>
                <a:latin typeface="Arial" charset="0"/>
                <a:ea typeface="ＭＳ Ｐゴシック"/>
                <a:cs typeface="Arial" charset="0"/>
              </a:rPr>
              <a:t>: the area where you can control the levitating magnet is about </a:t>
            </a:r>
          </a:p>
          <a:p>
            <a:pPr>
              <a:spcBef>
                <a:spcPct val="0"/>
              </a:spcBef>
              <a:defRPr/>
            </a:pPr>
            <a:r>
              <a:rPr lang="en-US" b="0" dirty="0" smtClean="0">
                <a:solidFill>
                  <a:schemeClr val="tx1"/>
                </a:solidFill>
                <a:latin typeface="Arial" charset="0"/>
                <a:ea typeface="ＭＳ Ｐゴシック"/>
                <a:cs typeface="Arial" charset="0"/>
              </a:rPr>
              <a:t>2 cm, which it can leave within </a:t>
            </a:r>
          </a:p>
          <a:p>
            <a:pPr>
              <a:spcBef>
                <a:spcPct val="0"/>
              </a:spcBef>
              <a:defRPr/>
            </a:pPr>
            <a:r>
              <a:rPr lang="en-US" b="0" dirty="0" smtClean="0">
                <a:solidFill>
                  <a:schemeClr val="tx1"/>
                </a:solidFill>
                <a:latin typeface="Arial" charset="0"/>
                <a:ea typeface="ＭＳ Ｐゴシック"/>
                <a:cs typeface="Arial" charset="0"/>
              </a:rPr>
              <a:t>t = </a:t>
            </a:r>
            <a:r>
              <a:rPr lang="en-US" b="0" dirty="0" err="1" smtClean="0">
                <a:solidFill>
                  <a:schemeClr val="tx1"/>
                </a:solidFill>
                <a:latin typeface="Arial" charset="0"/>
                <a:ea typeface="ＭＳ Ｐゴシック"/>
                <a:cs typeface="Arial" charset="0"/>
              </a:rPr>
              <a:t>Sqrt</a:t>
            </a:r>
            <a:r>
              <a:rPr lang="en-US" b="0" dirty="0" smtClean="0">
                <a:solidFill>
                  <a:schemeClr val="tx1"/>
                </a:solidFill>
                <a:latin typeface="Arial" charset="0"/>
                <a:ea typeface="ＭＳ Ｐゴシック"/>
                <a:cs typeface="Arial" charset="0"/>
              </a:rPr>
              <a:t>(2*L/g) or about 63 </a:t>
            </a:r>
            <a:r>
              <a:rPr lang="en-US" b="0" dirty="0" err="1" smtClean="0">
                <a:solidFill>
                  <a:schemeClr val="tx1"/>
                </a:solidFill>
                <a:latin typeface="Arial" charset="0"/>
                <a:ea typeface="ＭＳ Ｐゴシック"/>
                <a:cs typeface="Arial" charset="0"/>
              </a:rPr>
              <a:t>ms.</a:t>
            </a: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The actual time to lose control of the system is even smaller (calculation assumes you can overpower any speed as long as magnet is close enough. This is not the case.)</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sz="1600" b="0" dirty="0" smtClean="0">
              <a:solidFill>
                <a:schemeClr val="tx1"/>
              </a:solidFill>
              <a:latin typeface="Arial" charset="0"/>
              <a:ea typeface="ＭＳ Ｐゴシック"/>
              <a:cs typeface="Arial" charset="0"/>
            </a:endParaRPr>
          </a:p>
          <a:p>
            <a:pPr>
              <a:spcBef>
                <a:spcPct val="0"/>
              </a:spcBef>
              <a:defRPr/>
            </a:pPr>
            <a:r>
              <a:rPr lang="en-US" sz="1600" b="0" dirty="0" smtClean="0">
                <a:solidFill>
                  <a:schemeClr val="tx1"/>
                </a:solidFill>
                <a:latin typeface="Arial" charset="0"/>
                <a:ea typeface="ＭＳ Ｐゴシック"/>
                <a:cs typeface="Arial" charset="0"/>
              </a:rPr>
              <a:t>Remark: time calculation based on equation for </a:t>
            </a:r>
          </a:p>
          <a:p>
            <a:pPr>
              <a:spcBef>
                <a:spcPct val="0"/>
              </a:spcBef>
              <a:defRPr/>
            </a:pPr>
            <a:r>
              <a:rPr lang="en-US" sz="1600" b="0" dirty="0" smtClean="0">
                <a:solidFill>
                  <a:schemeClr val="tx1"/>
                </a:solidFill>
                <a:latin typeface="Arial" charset="0"/>
                <a:ea typeface="ＭＳ Ｐゴシック"/>
                <a:cs typeface="Arial" charset="0"/>
              </a:rPr>
              <a:t>free fall with x0 = 0, v0 =0 and x(t) = 0.02 m</a:t>
            </a:r>
          </a:p>
          <a:p>
            <a:pPr>
              <a:spcBef>
                <a:spcPct val="0"/>
              </a:spcBef>
              <a:defRPr/>
            </a:pPr>
            <a:endParaRPr lang="en-US" sz="1600" b="0" dirty="0">
              <a:solidFill>
                <a:schemeClr val="tx1"/>
              </a:solidFill>
              <a:latin typeface="Arial" charset="0"/>
              <a:ea typeface="ＭＳ Ｐゴシック"/>
              <a:cs typeface="Arial" charset="0"/>
            </a:endParaRPr>
          </a:p>
          <a:p>
            <a:pPr>
              <a:spcBef>
                <a:spcPct val="0"/>
              </a:spcBef>
              <a:defRPr/>
            </a:pPr>
            <a:r>
              <a:rPr lang="en-US" sz="1600" b="0" dirty="0" err="1" smtClean="0">
                <a:solidFill>
                  <a:schemeClr val="tx1"/>
                </a:solidFill>
                <a:latin typeface="Arial" charset="0"/>
                <a:ea typeface="ＭＳ Ｐゴシック"/>
                <a:cs typeface="Arial" charset="0"/>
              </a:rPr>
              <a:t>sqrt</a:t>
            </a:r>
            <a:r>
              <a:rPr lang="en-US" sz="1600" b="0" dirty="0">
                <a:solidFill>
                  <a:schemeClr val="tx1"/>
                </a:solidFill>
                <a:latin typeface="Arial" charset="0"/>
                <a:ea typeface="ＭＳ Ｐゴシック"/>
                <a:cs typeface="Arial" charset="0"/>
              </a:rPr>
              <a:t>(2*0.02/9.81)=0.063855</a:t>
            </a:r>
            <a:endParaRPr lang="en-US" sz="1600"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088" y="1771810"/>
            <a:ext cx="5112064" cy="4089652"/>
          </a:xfrm>
          <a:prstGeom prst="rect">
            <a:avLst/>
          </a:prstGeom>
        </p:spPr>
      </p:pic>
    </p:spTree>
    <p:extLst>
      <p:ext uri="{BB962C8B-B14F-4D97-AF65-F5344CB8AC3E}">
        <p14:creationId xmlns:p14="http://schemas.microsoft.com/office/powerpoint/2010/main" val="3705394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The task</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From the lab document:</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dirty="0" smtClean="0">
                <a:solidFill>
                  <a:srgbClr val="00B050"/>
                </a:solidFill>
                <a:latin typeface="Arial" charset="0"/>
                <a:ea typeface="ＭＳ Ｐゴシック"/>
                <a:cs typeface="Arial" charset="0"/>
              </a:rPr>
              <a:t>First point is already complete in the template.</a:t>
            </a:r>
            <a:endParaRPr lang="en-US" dirty="0">
              <a:solidFill>
                <a:srgbClr val="00B05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2" y="2052391"/>
            <a:ext cx="7777080" cy="2640554"/>
          </a:xfrm>
          <a:prstGeom prst="rect">
            <a:avLst/>
          </a:prstGeom>
        </p:spPr>
      </p:pic>
    </p:spTree>
    <p:extLst>
      <p:ext uri="{BB962C8B-B14F-4D97-AF65-F5344CB8AC3E}">
        <p14:creationId xmlns:p14="http://schemas.microsoft.com/office/powerpoint/2010/main" val="1352114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Appropriate controller</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Theoretically, PID controller may seem like the best solution. </a:t>
            </a:r>
          </a:p>
          <a:p>
            <a:pPr>
              <a:spcBef>
                <a:spcPct val="0"/>
              </a:spcBef>
              <a:defRPr/>
            </a:pPr>
            <a:endParaRPr lang="en-US" sz="1600"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From previous experience: </a:t>
            </a:r>
            <a:r>
              <a:rPr lang="en-US" dirty="0" smtClean="0">
                <a:solidFill>
                  <a:srgbClr val="00B050"/>
                </a:solidFill>
                <a:latin typeface="Arial" charset="0"/>
                <a:ea typeface="ＭＳ Ｐゴシック"/>
                <a:cs typeface="Arial" charset="0"/>
              </a:rPr>
              <a:t>the most important is D part to dissipate speed</a:t>
            </a:r>
            <a:r>
              <a:rPr lang="en-US" b="0" dirty="0" smtClean="0">
                <a:solidFill>
                  <a:schemeClr val="tx1"/>
                </a:solidFill>
                <a:latin typeface="Arial" charset="0"/>
                <a:ea typeface="ＭＳ Ｐゴシック"/>
                <a:cs typeface="Arial" charset="0"/>
              </a:rPr>
              <a:t>. You also will need a P component, but it will have greater range of parameters at which the system is stable.</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dirty="0" smtClean="0">
                <a:solidFill>
                  <a:srgbClr val="FF0000"/>
                </a:solidFill>
                <a:latin typeface="Arial" charset="0"/>
                <a:ea typeface="ＭＳ Ｐゴシック"/>
                <a:cs typeface="Arial" charset="0"/>
              </a:rPr>
              <a:t>Integral part </a:t>
            </a:r>
            <a:r>
              <a:rPr lang="en-US" b="0" dirty="0" smtClean="0">
                <a:solidFill>
                  <a:schemeClr val="tx1"/>
                </a:solidFill>
                <a:latin typeface="Arial" charset="0"/>
                <a:ea typeface="ＭＳ Ｐゴシック"/>
                <a:cs typeface="Arial" charset="0"/>
              </a:rPr>
              <a:t>had frequently led to </a:t>
            </a:r>
            <a:r>
              <a:rPr lang="en-US" dirty="0" smtClean="0">
                <a:solidFill>
                  <a:srgbClr val="FF0000"/>
                </a:solidFill>
                <a:latin typeface="Arial" charset="0"/>
                <a:ea typeface="ＭＳ Ｐゴシック"/>
                <a:cs typeface="Arial" charset="0"/>
              </a:rPr>
              <a:t>less stable </a:t>
            </a:r>
            <a:r>
              <a:rPr lang="en-US" b="0" dirty="0" smtClean="0">
                <a:solidFill>
                  <a:schemeClr val="tx1"/>
                </a:solidFill>
                <a:latin typeface="Arial" charset="0"/>
                <a:ea typeface="ＭＳ Ｐゴシック"/>
                <a:cs typeface="Arial" charset="0"/>
              </a:rPr>
              <a:t>system. </a:t>
            </a:r>
          </a:p>
          <a:p>
            <a:pPr>
              <a:spcBef>
                <a:spcPct val="0"/>
              </a:spcBef>
              <a:defRPr/>
            </a:pPr>
            <a:r>
              <a:rPr lang="en-US" b="0" dirty="0" smtClean="0">
                <a:solidFill>
                  <a:srgbClr val="00B050"/>
                </a:solidFill>
                <a:latin typeface="Arial" charset="0"/>
                <a:ea typeface="ＭＳ Ｐゴシック"/>
                <a:cs typeface="Arial" charset="0"/>
              </a:rPr>
              <a:t>Advice: avoid it or limit it to small maximum value.</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dirty="0" smtClean="0">
                <a:solidFill>
                  <a:srgbClr val="FF0000"/>
                </a:solidFill>
                <a:latin typeface="Arial" charset="0"/>
                <a:ea typeface="ＭＳ Ｐゴシック"/>
                <a:cs typeface="Arial" charset="0"/>
              </a:rPr>
              <a:t>Start by testing a 2 point controller and look for appropriate </a:t>
            </a:r>
            <a:r>
              <a:rPr lang="en-US" dirty="0" err="1" smtClean="0">
                <a:solidFill>
                  <a:srgbClr val="FF0000"/>
                </a:solidFill>
                <a:latin typeface="Arial" charset="0"/>
                <a:ea typeface="ＭＳ Ｐゴシック"/>
                <a:cs typeface="Arial" charset="0"/>
              </a:rPr>
              <a:t>setpoint</a:t>
            </a:r>
            <a:r>
              <a:rPr lang="en-US" dirty="0" smtClean="0">
                <a:solidFill>
                  <a:srgbClr val="FF0000"/>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Depending on the mass of the magnet, some </a:t>
            </a:r>
            <a:r>
              <a:rPr lang="en-US" b="0" dirty="0" err="1" smtClean="0">
                <a:solidFill>
                  <a:schemeClr val="tx1"/>
                </a:solidFill>
                <a:latin typeface="Arial" charset="0"/>
                <a:ea typeface="ＭＳ Ｐゴシック"/>
                <a:cs typeface="Arial" charset="0"/>
              </a:rPr>
              <a:t>setpoints</a:t>
            </a:r>
            <a:r>
              <a:rPr lang="en-US" b="0" dirty="0" smtClean="0">
                <a:solidFill>
                  <a:schemeClr val="tx1"/>
                </a:solidFill>
                <a:latin typeface="Arial" charset="0"/>
                <a:ea typeface="ＭＳ Ｐゴシック"/>
                <a:cs typeface="Arial" charset="0"/>
              </a:rPr>
              <a:t> are simply not achievable.</a:t>
            </a: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2378752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Completing the template</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err="1" smtClean="0">
                <a:solidFill>
                  <a:schemeClr val="tx1"/>
                </a:solidFill>
                <a:latin typeface="Arial" charset="0"/>
                <a:ea typeface="ＭＳ Ｐゴシック"/>
                <a:cs typeface="Arial" charset="0"/>
              </a:rPr>
              <a:t>Magnet.c</a:t>
            </a:r>
            <a:r>
              <a:rPr lang="en-US" b="0" dirty="0" smtClean="0">
                <a:solidFill>
                  <a:schemeClr val="tx1"/>
                </a:solidFill>
                <a:latin typeface="Arial" charset="0"/>
                <a:ea typeface="ＭＳ Ｐゴシック"/>
                <a:cs typeface="Arial" charset="0"/>
              </a:rPr>
              <a:t> contains following TODO:</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Hint: read about Timer/Counter1 waveform generation. TCCR1B is relevant.</a:t>
            </a:r>
            <a:endParaRPr lang="en-US" b="0" dirty="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63" y="2052391"/>
            <a:ext cx="7841090" cy="2016280"/>
          </a:xfrm>
          <a:prstGeom prst="rect">
            <a:avLst/>
          </a:prstGeom>
        </p:spPr>
      </p:pic>
    </p:spTree>
    <p:extLst>
      <p:ext uri="{BB962C8B-B14F-4D97-AF65-F5344CB8AC3E}">
        <p14:creationId xmlns:p14="http://schemas.microsoft.com/office/powerpoint/2010/main" val="2514270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el 5"/>
          <p:cNvSpPr>
            <a:spLocks noGrp="1"/>
          </p:cNvSpPr>
          <p:nvPr>
            <p:ph type="title" idx="4294967295"/>
          </p:nvPr>
        </p:nvSpPr>
        <p:spPr/>
        <p:txBody>
          <a:bodyPr/>
          <a:lstStyle/>
          <a:p>
            <a:r>
              <a:rPr lang="en-US" noProof="0" dirty="0" smtClean="0">
                <a:latin typeface="Arial" charset="0"/>
                <a:ea typeface="ＭＳ Ｐゴシック"/>
                <a:cs typeface="Arial" charset="0"/>
              </a:rPr>
              <a:t>Continuous variation of output</a:t>
            </a:r>
            <a:br>
              <a:rPr lang="en-US" noProof="0" dirty="0" smtClean="0">
                <a:latin typeface="Arial" charset="0"/>
                <a:ea typeface="ＭＳ Ｐゴシック"/>
                <a:cs typeface="Arial" charset="0"/>
              </a:rPr>
            </a:br>
            <a:endParaRPr lang="en-US" b="0" noProof="0" dirty="0" smtClean="0">
              <a:latin typeface="Arial" charset="0"/>
              <a:ea typeface="ＭＳ Ｐゴシック"/>
              <a:cs typeface="Arial" charset="0"/>
            </a:endParaRPr>
          </a:p>
        </p:txBody>
      </p:sp>
      <p:sp>
        <p:nvSpPr>
          <p:cNvPr id="24578" name="Fußzeilenplatzhalter 8"/>
          <p:cNvSpPr>
            <a:spLocks noGrp="1"/>
          </p:cNvSpPr>
          <p:nvPr>
            <p:ph type="ftr" sz="quarter" idx="11"/>
          </p:nvPr>
        </p:nvSpPr>
        <p:spPr bwMode="auto">
          <a:noFill/>
          <a:ln>
            <a:miter lim="800000"/>
            <a:headEnd/>
            <a:tailEnd/>
          </a:ln>
        </p:spPr>
        <p:txBody>
          <a:bodyPr/>
          <a:lstStyle/>
          <a:p>
            <a:r>
              <a:rPr lang="de-DE" smtClean="0">
                <a:cs typeface="ＭＳ Ｐゴシック"/>
              </a:rPr>
              <a:t>Prof. Dr.-Ing. Ivan Volosyak</a:t>
            </a:r>
          </a:p>
        </p:txBody>
      </p:sp>
      <p:sp>
        <p:nvSpPr>
          <p:cNvPr id="24579" name="Inhaltsplatzhalter 1"/>
          <p:cNvSpPr>
            <a:spLocks/>
          </p:cNvSpPr>
          <p:nvPr/>
        </p:nvSpPr>
        <p:spPr bwMode="auto">
          <a:xfrm>
            <a:off x="503238" y="1262063"/>
            <a:ext cx="9072562" cy="5035550"/>
          </a:xfrm>
          <a:prstGeom prst="rect">
            <a:avLst/>
          </a:prstGeom>
          <a:noFill/>
          <a:ln w="9525">
            <a:noFill/>
            <a:miter lim="800000"/>
            <a:headEnd/>
            <a:tailEnd/>
          </a:ln>
        </p:spPr>
        <p:txBody>
          <a:bodyPr lIns="0" tIns="0" rIns="0" bIns="0"/>
          <a:lstStyle/>
          <a:p>
            <a:r>
              <a:rPr lang="en-GB" sz="2000" dirty="0" smtClean="0">
                <a:latin typeface="Arial" charset="0"/>
                <a:cs typeface="ＭＳ Ｐゴシック"/>
              </a:rPr>
              <a:t>Until now we switched </a:t>
            </a:r>
            <a:r>
              <a:rPr lang="en-GB" sz="2000" dirty="0">
                <a:latin typeface="Arial" charset="0"/>
                <a:cs typeface="ＭＳ Ｐゴシック"/>
              </a:rPr>
              <a:t>the </a:t>
            </a:r>
            <a:r>
              <a:rPr lang="en-GB" sz="2000" dirty="0" smtClean="0">
                <a:latin typeface="Arial" charset="0"/>
                <a:cs typeface="ＭＳ Ｐゴシック"/>
              </a:rPr>
              <a:t>LEDs </a:t>
            </a:r>
            <a:r>
              <a:rPr lang="en-GB" sz="2000" dirty="0">
                <a:latin typeface="Arial" charset="0"/>
                <a:cs typeface="ＭＳ Ｐゴシック"/>
              </a:rPr>
              <a:t>on or off — nothing in between. </a:t>
            </a:r>
            <a:r>
              <a:rPr lang="en-GB" sz="2000" b="1" dirty="0">
                <a:latin typeface="Arial" charset="0"/>
                <a:cs typeface="ＭＳ Ｐゴシック"/>
              </a:rPr>
              <a:t>How</a:t>
            </a:r>
          </a:p>
          <a:p>
            <a:r>
              <a:rPr lang="en-GB" sz="2000" b="1" dirty="0">
                <a:latin typeface="Arial" charset="0"/>
                <a:cs typeface="ＭＳ Ｐゴシック"/>
              </a:rPr>
              <a:t>can we control the voltage or power in a load continuously?</a:t>
            </a:r>
          </a:p>
          <a:p>
            <a:r>
              <a:rPr lang="en-GB" sz="2000" dirty="0">
                <a:latin typeface="Arial" charset="0"/>
                <a:cs typeface="ＭＳ Ｐゴシック"/>
              </a:rPr>
              <a:t>The obvious solution is a </a:t>
            </a:r>
            <a:r>
              <a:rPr lang="en-GB" sz="2000" b="1" dirty="0">
                <a:latin typeface="Arial" charset="0"/>
                <a:cs typeface="ＭＳ Ｐゴシック"/>
              </a:rPr>
              <a:t>digital–</a:t>
            </a:r>
            <a:r>
              <a:rPr lang="en-GB" sz="2000" b="1" dirty="0" err="1">
                <a:latin typeface="Arial" charset="0"/>
                <a:cs typeface="ＭＳ Ｐゴシック"/>
              </a:rPr>
              <a:t>analog</a:t>
            </a:r>
            <a:r>
              <a:rPr lang="en-GB" sz="2000" b="1" dirty="0">
                <a:latin typeface="Arial" charset="0"/>
                <a:cs typeface="ＭＳ Ｐゴシック"/>
              </a:rPr>
              <a:t> converter </a:t>
            </a:r>
            <a:r>
              <a:rPr lang="en-GB" sz="2000" dirty="0">
                <a:latin typeface="Arial" charset="0"/>
                <a:cs typeface="ＭＳ Ｐゴシック"/>
              </a:rPr>
              <a:t>(DAC). This is of</a:t>
            </a:r>
          </a:p>
          <a:p>
            <a:r>
              <a:rPr lang="en-GB" sz="2000" dirty="0">
                <a:latin typeface="Arial" charset="0"/>
                <a:cs typeface="ＭＳ Ｐゴシック"/>
              </a:rPr>
              <a:t>course the opposite of an </a:t>
            </a:r>
            <a:r>
              <a:rPr lang="en-GB" sz="2000" dirty="0" err="1">
                <a:latin typeface="Arial" charset="0"/>
                <a:cs typeface="ＭＳ Ｐゴシック"/>
              </a:rPr>
              <a:t>analog</a:t>
            </a:r>
            <a:r>
              <a:rPr lang="en-GB" sz="2000" dirty="0">
                <a:latin typeface="Arial" charset="0"/>
                <a:cs typeface="ＭＳ Ｐゴシック"/>
              </a:rPr>
              <a:t>–digital </a:t>
            </a:r>
            <a:r>
              <a:rPr lang="en-GB" sz="2000" dirty="0" smtClean="0">
                <a:latin typeface="Arial" charset="0"/>
                <a:cs typeface="ＭＳ Ｐゴシック"/>
              </a:rPr>
              <a:t>converter (ADC).</a:t>
            </a:r>
            <a:br>
              <a:rPr lang="en-GB" sz="2000" dirty="0" smtClean="0">
                <a:latin typeface="Arial" charset="0"/>
                <a:cs typeface="ＭＳ Ｐゴシック"/>
              </a:rPr>
            </a:br>
            <a:r>
              <a:rPr lang="en-GB" sz="2000" dirty="0" smtClean="0">
                <a:latin typeface="Arial" charset="0"/>
                <a:cs typeface="ＭＳ Ｐゴシック"/>
              </a:rPr>
              <a:t>For DAC: </a:t>
            </a:r>
            <a:r>
              <a:rPr lang="en-GB" sz="2000" dirty="0">
                <a:latin typeface="Arial" charset="0"/>
                <a:cs typeface="ＭＳ Ｐゴシック"/>
              </a:rPr>
              <a:t>the input is a </a:t>
            </a:r>
            <a:r>
              <a:rPr lang="en-GB" sz="2000" dirty="0" smtClean="0">
                <a:latin typeface="Arial" charset="0"/>
                <a:cs typeface="ＭＳ Ｐゴシック"/>
              </a:rPr>
              <a:t>digital value </a:t>
            </a:r>
            <a:r>
              <a:rPr lang="en-GB" sz="2000" dirty="0">
                <a:latin typeface="Arial" charset="0"/>
                <a:cs typeface="ＭＳ Ｐゴシック"/>
              </a:rPr>
              <a:t>and the output is an </a:t>
            </a:r>
            <a:r>
              <a:rPr lang="en-GB" sz="2000" dirty="0" err="1">
                <a:latin typeface="Arial" charset="0"/>
                <a:cs typeface="ＭＳ Ｐゴシック"/>
              </a:rPr>
              <a:t>analog</a:t>
            </a:r>
            <a:r>
              <a:rPr lang="en-GB" sz="2000" dirty="0">
                <a:latin typeface="Arial" charset="0"/>
                <a:cs typeface="ＭＳ Ｐゴシック"/>
              </a:rPr>
              <a:t> voltage:</a:t>
            </a:r>
          </a:p>
          <a:p>
            <a:endParaRPr lang="en-GB" sz="2000" dirty="0">
              <a:latin typeface="Arial" charset="0"/>
              <a:cs typeface="ＭＳ Ｐゴシック"/>
            </a:endParaRPr>
          </a:p>
          <a:p>
            <a:r>
              <a:rPr lang="en-GB" sz="2000" dirty="0">
                <a:solidFill>
                  <a:srgbClr val="FF66FF"/>
                </a:solidFill>
                <a:latin typeface="Arial" charset="0"/>
                <a:cs typeface="ＭＳ Ｐゴシック"/>
              </a:rPr>
              <a:t>	output voltage </a:t>
            </a:r>
            <a:r>
              <a:rPr lang="en-GB" sz="2000" dirty="0" smtClean="0">
                <a:solidFill>
                  <a:srgbClr val="FF66FF"/>
                </a:solidFill>
                <a:latin typeface="Arial" charset="0"/>
                <a:cs typeface="ＭＳ Ｐゴシック"/>
              </a:rPr>
              <a:t>= (digital </a:t>
            </a:r>
            <a:r>
              <a:rPr lang="en-GB" sz="2000" dirty="0">
                <a:solidFill>
                  <a:srgbClr val="FF66FF"/>
                </a:solidFill>
                <a:latin typeface="Arial" charset="0"/>
                <a:cs typeface="ＭＳ Ｐゴシック"/>
              </a:rPr>
              <a:t>input </a:t>
            </a:r>
            <a:r>
              <a:rPr lang="en-GB" sz="2000" dirty="0" smtClean="0">
                <a:solidFill>
                  <a:srgbClr val="FF66FF"/>
                </a:solidFill>
                <a:latin typeface="Arial" charset="0"/>
                <a:cs typeface="ＭＳ Ｐゴシック"/>
              </a:rPr>
              <a:t>value / maximum value) </a:t>
            </a:r>
            <a:r>
              <a:rPr lang="en-GB" sz="1200" baseline="30000" dirty="0" smtClean="0">
                <a:solidFill>
                  <a:srgbClr val="FF66FF"/>
                </a:solidFill>
                <a:latin typeface="Arial" charset="0"/>
                <a:cs typeface="ＭＳ Ｐゴシック"/>
              </a:rPr>
              <a:t>x</a:t>
            </a:r>
            <a:r>
              <a:rPr lang="en-GB" sz="2000" dirty="0" smtClean="0">
                <a:solidFill>
                  <a:srgbClr val="FF66FF"/>
                </a:solidFill>
                <a:latin typeface="Arial" charset="0"/>
                <a:cs typeface="ＭＳ Ｐゴシック"/>
              </a:rPr>
              <a:t> </a:t>
            </a:r>
            <a:r>
              <a:rPr lang="en-GB" sz="2000" dirty="0">
                <a:solidFill>
                  <a:srgbClr val="FF66FF"/>
                </a:solidFill>
                <a:latin typeface="Arial" charset="0"/>
                <a:cs typeface="ＭＳ Ｐゴシック"/>
              </a:rPr>
              <a:t>reference </a:t>
            </a:r>
            <a:r>
              <a:rPr lang="en-GB" sz="2000" dirty="0" smtClean="0">
                <a:solidFill>
                  <a:srgbClr val="FF66FF"/>
                </a:solidFill>
                <a:latin typeface="Arial" charset="0"/>
                <a:cs typeface="ＭＳ Ｐゴシック"/>
              </a:rPr>
              <a:t>voltage</a:t>
            </a:r>
          </a:p>
          <a:p>
            <a:endParaRPr lang="en-GB" sz="2000" dirty="0">
              <a:solidFill>
                <a:srgbClr val="FF66FF"/>
              </a:solidFill>
              <a:latin typeface="Arial" charset="0"/>
              <a:cs typeface="ＭＳ Ｐゴシック"/>
            </a:endParaRPr>
          </a:p>
          <a:p>
            <a:r>
              <a:rPr lang="en-GB" sz="2000" dirty="0">
                <a:latin typeface="Arial" charset="0"/>
                <a:cs typeface="ＭＳ Ｐゴシック"/>
              </a:rPr>
              <a:t>Similar issues arise as with ADCs: for example, there is little point in having</a:t>
            </a:r>
          </a:p>
          <a:p>
            <a:r>
              <a:rPr lang="en-GB" sz="2000" dirty="0">
                <a:latin typeface="Arial" charset="0"/>
                <a:cs typeface="ＭＳ Ｐゴシック"/>
              </a:rPr>
              <a:t>a very precise DAC (lots of bits) unless the reference voltage is accurate</a:t>
            </a:r>
          </a:p>
          <a:p>
            <a:r>
              <a:rPr lang="en-GB" sz="2000" dirty="0">
                <a:latin typeface="Arial" charset="0"/>
                <a:cs typeface="ＭＳ Ｐゴシック"/>
              </a:rPr>
              <a:t>and stable.</a:t>
            </a:r>
          </a:p>
          <a:p>
            <a:r>
              <a:rPr lang="en-GB" sz="2000" dirty="0">
                <a:latin typeface="Arial" charset="0"/>
                <a:cs typeface="ＭＳ Ｐゴシック"/>
              </a:rPr>
              <a:t>You may be surprised to hear that </a:t>
            </a:r>
            <a:r>
              <a:rPr lang="en-GB" sz="2000" b="1" dirty="0">
                <a:latin typeface="Arial" charset="0"/>
                <a:cs typeface="ＭＳ Ｐゴシック"/>
              </a:rPr>
              <a:t>few microcontrollers contain DACs</a:t>
            </a:r>
          </a:p>
          <a:p>
            <a:r>
              <a:rPr lang="en-GB" sz="2000" dirty="0">
                <a:latin typeface="Arial" charset="0"/>
                <a:cs typeface="ＭＳ Ｐゴシック"/>
              </a:rPr>
              <a:t>except in devices intended for particular applications, such as audio</a:t>
            </a:r>
            <a:r>
              <a:rPr lang="en-GB" sz="2000" dirty="0" smtClean="0">
                <a:latin typeface="Arial" charset="0"/>
                <a:cs typeface="ＭＳ Ｐゴシック"/>
              </a:rPr>
              <a:t>. </a:t>
            </a:r>
            <a:r>
              <a:rPr lang="en-GB" sz="2000" dirty="0">
                <a:latin typeface="Arial" charset="0"/>
                <a:cs typeface="ＭＳ Ｐゴシック"/>
              </a:rPr>
              <a:t>If you really need </a:t>
            </a:r>
            <a:r>
              <a:rPr lang="en-GB" sz="2000" dirty="0" smtClean="0">
                <a:latin typeface="Arial" charset="0"/>
                <a:cs typeface="ＭＳ Ｐゴシック"/>
              </a:rPr>
              <a:t>one, you </a:t>
            </a:r>
            <a:r>
              <a:rPr lang="en-GB" sz="2000" dirty="0">
                <a:latin typeface="Arial" charset="0"/>
                <a:cs typeface="ＭＳ Ｐゴシック"/>
              </a:rPr>
              <a:t>will probably have to find a separate device and control it from your </a:t>
            </a:r>
            <a:r>
              <a:rPr lang="en-GB" sz="2000" dirty="0" err="1" smtClean="0">
                <a:latin typeface="Arial" charset="0"/>
                <a:cs typeface="ＭＳ Ｐゴシック"/>
              </a:rPr>
              <a:t>μC</a:t>
            </a:r>
            <a:r>
              <a:rPr lang="en-GB" sz="2000" dirty="0" smtClean="0">
                <a:latin typeface="Arial" charset="0"/>
                <a:cs typeface="ＭＳ Ｐゴシック"/>
              </a:rPr>
              <a:t> with </a:t>
            </a:r>
            <a:r>
              <a:rPr lang="en-GB" sz="2000" dirty="0">
                <a:latin typeface="Arial" charset="0"/>
                <a:cs typeface="ＭＳ Ｐゴシック"/>
              </a:rPr>
              <a:t>I</a:t>
            </a:r>
            <a:r>
              <a:rPr lang="en-GB" sz="2000" baseline="30000" dirty="0">
                <a:latin typeface="Arial" charset="0"/>
                <a:cs typeface="ＭＳ Ｐゴシック"/>
              </a:rPr>
              <a:t>2</a:t>
            </a:r>
            <a:r>
              <a:rPr lang="en-GB" sz="2000" dirty="0">
                <a:latin typeface="Arial" charset="0"/>
                <a:cs typeface="ＭＳ Ｐゴシック"/>
              </a:rPr>
              <a:t>C or a similar interface.</a:t>
            </a:r>
          </a:p>
        </p:txBody>
      </p:sp>
    </p:spTree>
    <p:extLst>
      <p:ext uri="{BB962C8B-B14F-4D97-AF65-F5344CB8AC3E}">
        <p14:creationId xmlns:p14="http://schemas.microsoft.com/office/powerpoint/2010/main" val="975803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Using the template</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As mentioned, template handles the Hall Effect Sensor calibration.</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As soon as //TODO is completed, you can use following function for sensor reading:</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dirty="0" smtClean="0">
                <a:solidFill>
                  <a:schemeClr val="accent3">
                    <a:lumMod val="75000"/>
                  </a:schemeClr>
                </a:solidFill>
                <a:latin typeface="Courier New" panose="02070309020205020404" pitchFamily="49" charset="0"/>
                <a:ea typeface="ＭＳ Ｐゴシック"/>
                <a:cs typeface="Courier New" panose="02070309020205020404" pitchFamily="49" charset="0"/>
              </a:rPr>
              <a:t>uint8_t</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r>
              <a:rPr lang="en-US" dirty="0" err="1" smtClean="0">
                <a:solidFill>
                  <a:schemeClr val="tx1"/>
                </a:solidFill>
                <a:latin typeface="Courier New" panose="02070309020205020404" pitchFamily="49" charset="0"/>
                <a:ea typeface="ＭＳ Ｐゴシック"/>
                <a:cs typeface="Courier New" panose="02070309020205020404" pitchFamily="49" charset="0"/>
              </a:rPr>
              <a:t>hall_get</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r>
              <a:rPr lang="en-US" dirty="0" smtClean="0">
                <a:solidFill>
                  <a:schemeClr val="accent3">
                    <a:lumMod val="75000"/>
                  </a:schemeClr>
                </a:solidFill>
                <a:latin typeface="Courier New" panose="02070309020205020404" pitchFamily="49" charset="0"/>
                <a:ea typeface="ＭＳ Ｐゴシック"/>
                <a:cs typeface="Courier New" panose="02070309020205020404" pitchFamily="49" charset="0"/>
              </a:rPr>
              <a:t>void </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r>
              <a:rPr lang="en-US" dirty="0" smtClean="0">
                <a:solidFill>
                  <a:srgbClr val="0088C2"/>
                </a:solidFill>
                <a:latin typeface="Courier New" panose="02070309020205020404" pitchFamily="49" charset="0"/>
                <a:ea typeface="ＭＳ Ｐゴシック"/>
                <a:cs typeface="Courier New" panose="02070309020205020404" pitchFamily="49" charset="0"/>
              </a:rPr>
              <a:t>// </a:t>
            </a:r>
            <a:r>
              <a:rPr lang="en-US" dirty="0" err="1" smtClean="0">
                <a:solidFill>
                  <a:srgbClr val="0088C2"/>
                </a:solidFill>
                <a:latin typeface="Courier New" panose="02070309020205020404" pitchFamily="49" charset="0"/>
                <a:ea typeface="ＭＳ Ｐゴシック"/>
                <a:cs typeface="Courier New" panose="02070309020205020404" pitchFamily="49" charset="0"/>
              </a:rPr>
              <a:t>myReading</a:t>
            </a:r>
            <a:r>
              <a:rPr lang="en-US" dirty="0" smtClean="0">
                <a:solidFill>
                  <a:srgbClr val="0088C2"/>
                </a:solidFill>
                <a:latin typeface="Courier New" panose="02070309020205020404" pitchFamily="49" charset="0"/>
                <a:ea typeface="ＭＳ Ｐゴシック"/>
                <a:cs typeface="Courier New" panose="02070309020205020404" pitchFamily="49" charset="0"/>
              </a:rPr>
              <a:t> = </a:t>
            </a:r>
            <a:r>
              <a:rPr lang="en-US" dirty="0" err="1" smtClean="0">
                <a:solidFill>
                  <a:srgbClr val="0088C2"/>
                </a:solidFill>
                <a:latin typeface="Courier New" panose="02070309020205020404" pitchFamily="49" charset="0"/>
                <a:ea typeface="ＭＳ Ｐゴシック"/>
                <a:cs typeface="Courier New" panose="02070309020205020404" pitchFamily="49" charset="0"/>
              </a:rPr>
              <a:t>hall_get</a:t>
            </a:r>
            <a:r>
              <a:rPr lang="en-US" dirty="0" smtClean="0">
                <a:solidFill>
                  <a:srgbClr val="0088C2"/>
                </a:solidFill>
                <a:latin typeface="Courier New" panose="02070309020205020404" pitchFamily="49" charset="0"/>
                <a:ea typeface="ＭＳ Ｐゴシック"/>
                <a:cs typeface="Courier New" panose="02070309020205020404" pitchFamily="49" charset="0"/>
              </a:rPr>
              <a:t>();</a:t>
            </a:r>
          </a:p>
          <a:p>
            <a:pPr>
              <a:spcBef>
                <a:spcPct val="0"/>
              </a:spcBef>
              <a:defRPr/>
            </a:pPr>
            <a:endParaRPr lang="en-US" b="0"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b="0" dirty="0" smtClean="0">
                <a:solidFill>
                  <a:schemeClr val="tx1"/>
                </a:solidFill>
                <a:latin typeface="+mn-lt"/>
                <a:ea typeface="ＭＳ Ｐゴシック"/>
                <a:cs typeface="Courier New" panose="02070309020205020404" pitchFamily="49" charset="0"/>
              </a:rPr>
              <a:t>For actuation, use:</a:t>
            </a:r>
          </a:p>
          <a:p>
            <a:pPr>
              <a:spcBef>
                <a:spcPct val="0"/>
              </a:spcBef>
              <a:defRPr/>
            </a:pP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dirty="0" smtClean="0">
                <a:solidFill>
                  <a:schemeClr val="accent3">
                    <a:lumMod val="75000"/>
                  </a:schemeClr>
                </a:solidFill>
                <a:latin typeface="Courier New" panose="02070309020205020404" pitchFamily="49" charset="0"/>
                <a:ea typeface="ＭＳ Ｐゴシック"/>
                <a:cs typeface="Courier New" panose="02070309020205020404" pitchFamily="49" charset="0"/>
              </a:rPr>
              <a:t>void </a:t>
            </a:r>
            <a:r>
              <a:rPr lang="en-US" dirty="0" err="1" smtClean="0">
                <a:solidFill>
                  <a:schemeClr val="tx1"/>
                </a:solidFill>
                <a:latin typeface="Courier New" panose="02070309020205020404" pitchFamily="49" charset="0"/>
                <a:ea typeface="ＭＳ Ｐゴシック"/>
                <a:cs typeface="Courier New" panose="02070309020205020404" pitchFamily="49" charset="0"/>
              </a:rPr>
              <a:t>magnet_set</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r>
              <a:rPr lang="en-US" dirty="0" smtClean="0">
                <a:solidFill>
                  <a:schemeClr val="accent3">
                    <a:lumMod val="75000"/>
                  </a:schemeClr>
                </a:solidFill>
                <a:latin typeface="Courier New" panose="02070309020205020404" pitchFamily="49" charset="0"/>
                <a:ea typeface="ＭＳ Ｐゴシック"/>
                <a:cs typeface="Courier New" panose="02070309020205020404" pitchFamily="49" charset="0"/>
              </a:rPr>
              <a:t>uint8_t </a:t>
            </a:r>
            <a:r>
              <a:rPr lang="en-US" dirty="0" smtClean="0">
                <a:solidFill>
                  <a:schemeClr val="tx1"/>
                </a:solidFill>
                <a:latin typeface="Courier New" panose="02070309020205020404" pitchFamily="49" charset="0"/>
                <a:ea typeface="ＭＳ Ｐゴシック"/>
                <a:cs typeface="Courier New" panose="02070309020205020404" pitchFamily="49" charset="0"/>
              </a:rPr>
              <a:t>power); </a:t>
            </a:r>
            <a:r>
              <a:rPr lang="en-US" dirty="0" smtClean="0">
                <a:solidFill>
                  <a:srgbClr val="0088C2"/>
                </a:solidFill>
                <a:latin typeface="Courier New" panose="02070309020205020404" pitchFamily="49" charset="0"/>
                <a:ea typeface="ＭＳ Ｐゴシック"/>
                <a:cs typeface="Courier New" panose="02070309020205020404" pitchFamily="49" charset="0"/>
              </a:rPr>
              <a:t>//power for magnet</a:t>
            </a:r>
          </a:p>
          <a:p>
            <a:pPr>
              <a:spcBef>
                <a:spcPct val="0"/>
              </a:spcBef>
              <a:defRPr/>
            </a:pPr>
            <a:r>
              <a:rPr lang="en-US" dirty="0" smtClean="0">
                <a:solidFill>
                  <a:schemeClr val="accent3">
                    <a:lumMod val="75000"/>
                  </a:schemeClr>
                </a:solidFill>
                <a:latin typeface="Courier New" panose="02070309020205020404" pitchFamily="49" charset="0"/>
                <a:ea typeface="ＭＳ Ｐゴシック"/>
                <a:cs typeface="Courier New" panose="02070309020205020404" pitchFamily="49" charset="0"/>
              </a:rPr>
              <a:t>void </a:t>
            </a:r>
            <a:r>
              <a:rPr lang="en-US" dirty="0" err="1" smtClean="0">
                <a:solidFill>
                  <a:schemeClr val="tx1"/>
                </a:solidFill>
                <a:latin typeface="Courier New" panose="02070309020205020404" pitchFamily="49" charset="0"/>
                <a:ea typeface="ＭＳ Ｐゴシック"/>
                <a:cs typeface="Courier New" panose="02070309020205020404" pitchFamily="49" charset="0"/>
              </a:rPr>
              <a:t>hall_setmagpower</a:t>
            </a:r>
            <a:r>
              <a:rPr lang="en-US" dirty="0" smtClean="0">
                <a:solidFill>
                  <a:schemeClr val="tx1"/>
                </a:solidFill>
                <a:latin typeface="Courier New" panose="02070309020205020404" pitchFamily="49" charset="0"/>
                <a:ea typeface="ＭＳ Ｐゴシック"/>
                <a:cs typeface="Courier New" panose="02070309020205020404" pitchFamily="49" charset="0"/>
              </a:rPr>
              <a:t>( </a:t>
            </a:r>
            <a:r>
              <a:rPr lang="en-US" dirty="0" smtClean="0">
                <a:solidFill>
                  <a:schemeClr val="accent3">
                    <a:lumMod val="75000"/>
                  </a:schemeClr>
                </a:solidFill>
                <a:latin typeface="Courier New" panose="02070309020205020404" pitchFamily="49" charset="0"/>
                <a:ea typeface="ＭＳ Ｐゴシック"/>
                <a:cs typeface="Courier New" panose="02070309020205020404" pitchFamily="49" charset="0"/>
              </a:rPr>
              <a:t>uint8_t</a:t>
            </a:r>
            <a:r>
              <a:rPr lang="en-US" dirty="0" smtClean="0">
                <a:solidFill>
                  <a:schemeClr val="tx1"/>
                </a:solidFill>
                <a:latin typeface="Courier New" panose="02070309020205020404" pitchFamily="49" charset="0"/>
                <a:ea typeface="ＭＳ Ｐゴシック"/>
                <a:cs typeface="Courier New" panose="02070309020205020404" pitchFamily="49" charset="0"/>
              </a:rPr>
              <a:t> power); </a:t>
            </a:r>
            <a:r>
              <a:rPr lang="en-US" dirty="0" smtClean="0">
                <a:solidFill>
                  <a:srgbClr val="0088C2"/>
                </a:solidFill>
                <a:latin typeface="Courier New" panose="02070309020205020404" pitchFamily="49" charset="0"/>
                <a:ea typeface="ＭＳ Ｐゴシック"/>
                <a:cs typeface="Courier New" panose="02070309020205020404" pitchFamily="49" charset="0"/>
              </a:rPr>
              <a:t>//inform the sensor about needed offset</a:t>
            </a:r>
          </a:p>
          <a:p>
            <a:pPr>
              <a:spcBef>
                <a:spcPct val="0"/>
              </a:spcBef>
              <a:defRPr/>
            </a:pPr>
            <a:endParaRPr lang="en-US" dirty="0" smtClean="0">
              <a:solidFill>
                <a:srgbClr val="0088C2"/>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sz="1800" b="0" dirty="0" smtClean="0">
                <a:solidFill>
                  <a:schemeClr val="tx1"/>
                </a:solidFill>
                <a:latin typeface="+mj-lt"/>
                <a:ea typeface="ＭＳ Ｐゴシック"/>
                <a:cs typeface="Courier New" panose="02070309020205020404" pitchFamily="49" charset="0"/>
              </a:rPr>
              <a:t>Remark: If you do not know how to construct a controller, refer to our last lecture</a:t>
            </a:r>
            <a:endParaRPr lang="en-US" sz="1800" b="0" dirty="0">
              <a:solidFill>
                <a:schemeClr val="tx1"/>
              </a:solidFill>
              <a:latin typeface="+mj-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2355402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Improving control</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As soon as you will have your PD controller set up, consider following:</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If your controller is </a:t>
            </a:r>
            <a:r>
              <a:rPr lang="en-US" dirty="0" smtClean="0">
                <a:solidFill>
                  <a:srgbClr val="FF0000"/>
                </a:solidFill>
                <a:latin typeface="Arial" charset="0"/>
                <a:ea typeface="ＭＳ Ｐゴシック"/>
                <a:cs typeface="Arial" charset="0"/>
              </a:rPr>
              <a:t>very quick (example: one cycle every 100 us) </a:t>
            </a:r>
            <a:r>
              <a:rPr lang="en-US" b="0" dirty="0" smtClean="0">
                <a:solidFill>
                  <a:schemeClr val="tx1"/>
                </a:solidFill>
                <a:latin typeface="Arial" charset="0"/>
                <a:ea typeface="ＭＳ Ｐゴシック"/>
                <a:cs typeface="Arial" charset="0"/>
              </a:rPr>
              <a:t>then after a change in hall sensor was detected ( speed != 0), your D parameter will have effect only for 100 us! This might not even be enough to change current in electromagnet (there is energy stored in magnetic field).</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This is simple to solve: </a:t>
            </a:r>
            <a:r>
              <a:rPr lang="en-US" dirty="0" smtClean="0">
                <a:solidFill>
                  <a:srgbClr val="FF0000"/>
                </a:solidFill>
                <a:latin typeface="Arial" charset="0"/>
                <a:ea typeface="ＭＳ Ｐゴシック"/>
                <a:cs typeface="Arial" charset="0"/>
              </a:rPr>
              <a:t>average last 8 </a:t>
            </a:r>
            <a:r>
              <a:rPr lang="en-US" b="0" dirty="0" smtClean="0">
                <a:solidFill>
                  <a:schemeClr val="tx1"/>
                </a:solidFill>
                <a:latin typeface="Arial" charset="0"/>
                <a:ea typeface="ＭＳ Ｐゴシック"/>
                <a:cs typeface="Arial" charset="0"/>
              </a:rPr>
              <a:t>or more </a:t>
            </a:r>
            <a:r>
              <a:rPr lang="en-US" dirty="0" smtClean="0">
                <a:solidFill>
                  <a:srgbClr val="FF0000"/>
                </a:solidFill>
                <a:latin typeface="Arial" charset="0"/>
                <a:ea typeface="ＭＳ Ｐゴシック"/>
                <a:cs typeface="Arial" charset="0"/>
              </a:rPr>
              <a:t>speed readings</a:t>
            </a:r>
            <a:r>
              <a:rPr lang="en-US" b="0" dirty="0" smtClean="0">
                <a:solidFill>
                  <a:schemeClr val="tx1"/>
                </a:solidFill>
                <a:latin typeface="Arial" charset="0"/>
                <a:ea typeface="ＭＳ Ｐゴシック"/>
                <a:cs typeface="Arial" charset="0"/>
              </a:rPr>
              <a:t>. This makes system resistant to measurement noise as well.</a:t>
            </a: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2523586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Debugging levitating magnet and seesaw using UART</a:t>
            </a: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smtClean="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2213790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UART</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dirty="0" smtClean="0">
                <a:solidFill>
                  <a:srgbClr val="00B050"/>
                </a:solidFill>
                <a:latin typeface="Arial" charset="0"/>
                <a:ea typeface="ＭＳ Ｐゴシック"/>
                <a:cs typeface="Arial" charset="0"/>
              </a:rPr>
              <a:t>UART</a:t>
            </a:r>
            <a:r>
              <a:rPr lang="en-US" b="0" dirty="0" smtClean="0">
                <a:solidFill>
                  <a:schemeClr val="tx1"/>
                </a:solidFill>
                <a:latin typeface="Arial" charset="0"/>
                <a:ea typeface="ＭＳ Ｐゴシック"/>
                <a:cs typeface="Arial" charset="0"/>
              </a:rPr>
              <a:t> stands for </a:t>
            </a:r>
            <a:r>
              <a:rPr lang="en-US" dirty="0" smtClean="0">
                <a:solidFill>
                  <a:srgbClr val="00B050"/>
                </a:solidFill>
              </a:rPr>
              <a:t>Universal asynchronous receiver/transmitter</a:t>
            </a:r>
            <a:r>
              <a:rPr lang="en-US" b="0" dirty="0" smtClean="0"/>
              <a:t>.</a:t>
            </a:r>
          </a:p>
          <a:p>
            <a:pPr>
              <a:spcBef>
                <a:spcPct val="0"/>
              </a:spcBef>
              <a:defRPr/>
            </a:pPr>
            <a:endParaRPr lang="en-US" b="0" dirty="0" smtClean="0"/>
          </a:p>
          <a:p>
            <a:pPr>
              <a:spcBef>
                <a:spcPct val="0"/>
              </a:spcBef>
              <a:defRPr/>
            </a:pPr>
            <a:r>
              <a:rPr lang="en-US" b="0" dirty="0" smtClean="0"/>
              <a:t>Both </a:t>
            </a:r>
            <a:r>
              <a:rPr lang="en-US" dirty="0" smtClean="0">
                <a:solidFill>
                  <a:srgbClr val="FF0000"/>
                </a:solidFill>
              </a:rPr>
              <a:t>Seesaw</a:t>
            </a:r>
            <a:r>
              <a:rPr lang="en-US" b="0" dirty="0" smtClean="0">
                <a:solidFill>
                  <a:srgbClr val="FF0000"/>
                </a:solidFill>
              </a:rPr>
              <a:t> </a:t>
            </a:r>
            <a:r>
              <a:rPr lang="en-US" b="0" dirty="0" smtClean="0"/>
              <a:t>and </a:t>
            </a:r>
            <a:r>
              <a:rPr lang="en-US" dirty="0" smtClean="0">
                <a:solidFill>
                  <a:srgbClr val="FF0000"/>
                </a:solidFill>
              </a:rPr>
              <a:t>Levitating</a:t>
            </a:r>
            <a:r>
              <a:rPr lang="en-US" b="0" dirty="0" smtClean="0">
                <a:solidFill>
                  <a:srgbClr val="FF0000"/>
                </a:solidFill>
              </a:rPr>
              <a:t> </a:t>
            </a:r>
            <a:r>
              <a:rPr lang="en-US" dirty="0" smtClean="0">
                <a:solidFill>
                  <a:srgbClr val="FF0000"/>
                </a:solidFill>
              </a:rPr>
              <a:t>Magnet</a:t>
            </a:r>
            <a:r>
              <a:rPr lang="en-US" b="0" dirty="0" smtClean="0">
                <a:solidFill>
                  <a:srgbClr val="FF0000"/>
                </a:solidFill>
              </a:rPr>
              <a:t> </a:t>
            </a:r>
            <a:r>
              <a:rPr lang="en-US" b="0" dirty="0" smtClean="0"/>
              <a:t>have a port for </a:t>
            </a:r>
            <a:r>
              <a:rPr lang="en-US" dirty="0" smtClean="0">
                <a:solidFill>
                  <a:srgbClr val="00B050"/>
                </a:solidFill>
              </a:rPr>
              <a:t>UART</a:t>
            </a:r>
            <a:r>
              <a:rPr lang="en-US" b="0" dirty="0" smtClean="0"/>
              <a:t> connection to the PC. </a:t>
            </a:r>
          </a:p>
          <a:p>
            <a:pPr>
              <a:spcBef>
                <a:spcPct val="0"/>
              </a:spcBef>
              <a:defRPr/>
            </a:pPr>
            <a:endParaRPr lang="en-US" b="0" dirty="0" smtClean="0"/>
          </a:p>
          <a:p>
            <a:pPr>
              <a:spcBef>
                <a:spcPct val="0"/>
              </a:spcBef>
              <a:defRPr/>
            </a:pPr>
            <a:r>
              <a:rPr lang="en-US" dirty="0" smtClean="0">
                <a:solidFill>
                  <a:srgbClr val="00B050"/>
                </a:solidFill>
              </a:rPr>
              <a:t>Why is this useful? </a:t>
            </a:r>
            <a:r>
              <a:rPr lang="en-US" b="0" dirty="0" smtClean="0"/>
              <a:t>Because you can </a:t>
            </a:r>
            <a:r>
              <a:rPr lang="en-US" dirty="0" smtClean="0">
                <a:solidFill>
                  <a:srgbClr val="FF0000"/>
                </a:solidFill>
              </a:rPr>
              <a:t>send any data </a:t>
            </a:r>
            <a:r>
              <a:rPr lang="en-US" b="0" dirty="0" smtClean="0"/>
              <a:t>to the PC, </a:t>
            </a:r>
            <a:r>
              <a:rPr lang="en-US" dirty="0" smtClean="0">
                <a:solidFill>
                  <a:srgbClr val="FF0000"/>
                </a:solidFill>
              </a:rPr>
              <a:t>like to an LCD</a:t>
            </a:r>
            <a:r>
              <a:rPr lang="en-US" b="0" dirty="0" smtClean="0"/>
              <a:t>. If you are not sure why your program does not do what you wanted it to – check and analyze it step by step (</a:t>
            </a:r>
            <a:r>
              <a:rPr lang="en-US" dirty="0" smtClean="0">
                <a:solidFill>
                  <a:srgbClr val="FF0000"/>
                </a:solidFill>
              </a:rPr>
              <a:t>Debug it</a:t>
            </a:r>
            <a:r>
              <a:rPr lang="en-US" b="0" dirty="0" smtClean="0"/>
              <a:t>).</a:t>
            </a:r>
          </a:p>
          <a:p>
            <a:pPr>
              <a:spcBef>
                <a:spcPct val="0"/>
              </a:spcBef>
              <a:defRPr/>
            </a:pPr>
            <a:endParaRPr lang="en-US" b="0" dirty="0" smtClean="0"/>
          </a:p>
          <a:p>
            <a:pPr>
              <a:spcBef>
                <a:spcPct val="0"/>
              </a:spcBef>
              <a:defRPr/>
            </a:pPr>
            <a:r>
              <a:rPr lang="en-US" b="0" dirty="0" smtClean="0"/>
              <a:t>In Levitating Magnet template, you can find files </a:t>
            </a:r>
            <a:r>
              <a:rPr lang="en-US" dirty="0" err="1" smtClean="0">
                <a:solidFill>
                  <a:srgbClr val="FF0000"/>
                </a:solidFill>
              </a:rPr>
              <a:t>uart.h</a:t>
            </a:r>
            <a:r>
              <a:rPr lang="en-US" b="0" dirty="0" smtClean="0">
                <a:solidFill>
                  <a:srgbClr val="FF0000"/>
                </a:solidFill>
              </a:rPr>
              <a:t> </a:t>
            </a:r>
            <a:r>
              <a:rPr lang="en-US" b="0" dirty="0" smtClean="0"/>
              <a:t>and </a:t>
            </a:r>
            <a:r>
              <a:rPr lang="en-US" dirty="0" err="1" smtClean="0">
                <a:solidFill>
                  <a:srgbClr val="FF0000"/>
                </a:solidFill>
              </a:rPr>
              <a:t>uart.c</a:t>
            </a:r>
            <a:r>
              <a:rPr lang="en-US" b="0" dirty="0" smtClean="0"/>
              <a:t>;</a:t>
            </a:r>
          </a:p>
          <a:p>
            <a:pPr>
              <a:spcBef>
                <a:spcPct val="0"/>
              </a:spcBef>
              <a:defRPr/>
            </a:pPr>
            <a:r>
              <a:rPr lang="en-US" dirty="0" smtClean="0">
                <a:solidFill>
                  <a:srgbClr val="FF0000"/>
                </a:solidFill>
              </a:rPr>
              <a:t>Copy them to your seesaw folder.</a:t>
            </a:r>
          </a:p>
          <a:p>
            <a:pPr>
              <a:spcBef>
                <a:spcPct val="0"/>
              </a:spcBef>
              <a:defRPr/>
            </a:pPr>
            <a:endParaRPr lang="en-US"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341290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dirty="0" smtClean="0">
                <a:latin typeface="Arial" charset="0"/>
                <a:ea typeface="ＭＳ Ｐゴシック"/>
                <a:cs typeface="Arial" charset="0"/>
              </a:rPr>
              <a:t>UART template</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In the </a:t>
            </a:r>
            <a:r>
              <a:rPr lang="en-US" b="0" dirty="0" err="1" smtClean="0">
                <a:solidFill>
                  <a:schemeClr val="tx1"/>
                </a:solidFill>
                <a:latin typeface="Arial" charset="0"/>
                <a:ea typeface="ＭＳ Ｐゴシック"/>
                <a:cs typeface="Arial" charset="0"/>
              </a:rPr>
              <a:t>uart.h</a:t>
            </a:r>
            <a:r>
              <a:rPr lang="en-US" b="0" dirty="0" smtClean="0">
                <a:solidFill>
                  <a:schemeClr val="tx1"/>
                </a:solidFill>
                <a:latin typeface="Arial" charset="0"/>
                <a:ea typeface="ＭＳ Ｐゴシック"/>
                <a:cs typeface="Arial" charset="0"/>
              </a:rPr>
              <a:t> we can see the functions provided by the template:</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As long as you just want to see your data on the PC, you need:</a:t>
            </a:r>
          </a:p>
          <a:p>
            <a:pPr marL="457200" indent="-457200">
              <a:spcBef>
                <a:spcPct val="0"/>
              </a:spcBef>
              <a:buAutoNum type="arabicPeriod"/>
              <a:defRPr/>
            </a:pPr>
            <a:r>
              <a:rPr lang="en-US" b="0" dirty="0" smtClean="0">
                <a:solidFill>
                  <a:schemeClr val="tx1"/>
                </a:solidFill>
                <a:latin typeface="Arial" charset="0"/>
                <a:ea typeface="ＭＳ Ｐゴシック"/>
                <a:cs typeface="Arial" charset="0"/>
              </a:rPr>
              <a:t>Initialize UART using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uart_init</a:t>
            </a:r>
            <a:r>
              <a:rPr lang="en-US" dirty="0" smtClean="0">
                <a:solidFill>
                  <a:srgbClr val="FF0000"/>
                </a:solidFill>
                <a:latin typeface="Courier New" panose="02070309020205020404" pitchFamily="49" charset="0"/>
                <a:ea typeface="ＭＳ Ｐゴシック"/>
                <a:cs typeface="Courier New" panose="02070309020205020404" pitchFamily="49" charset="0"/>
              </a:rPr>
              <a:t>();</a:t>
            </a:r>
          </a:p>
          <a:p>
            <a:pPr marL="457200" indent="-457200">
              <a:spcBef>
                <a:spcPct val="0"/>
              </a:spcBef>
              <a:buAutoNum type="arabicPeriod"/>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marL="457200" indent="-457200">
              <a:spcBef>
                <a:spcPct val="0"/>
              </a:spcBef>
              <a:buAutoNum type="arabicPeriod"/>
              <a:defRPr/>
            </a:pPr>
            <a:r>
              <a:rPr lang="en-US" b="0" dirty="0" smtClean="0">
                <a:solidFill>
                  <a:schemeClr val="tx1"/>
                </a:solidFill>
                <a:latin typeface="+mn-lt"/>
                <a:ea typeface="ＭＳ Ｐゴシック"/>
                <a:cs typeface="Courier New" panose="02070309020205020404" pitchFamily="49" charset="0"/>
              </a:rPr>
              <a:t>Use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uart_send</a:t>
            </a:r>
            <a:r>
              <a:rPr lang="en-US" dirty="0" smtClean="0">
                <a:solidFill>
                  <a:srgbClr val="FF0000"/>
                </a:solidFill>
                <a:latin typeface="Courier New" panose="02070309020205020404" pitchFamily="49" charset="0"/>
                <a:ea typeface="ＭＳ Ｐゴシック"/>
                <a:cs typeface="Courier New" panose="02070309020205020404" pitchFamily="49" charset="0"/>
              </a:rPr>
              <a:t>(uint8_t out); </a:t>
            </a:r>
            <a:r>
              <a:rPr lang="en-US" b="0" dirty="0" smtClean="0">
                <a:solidFill>
                  <a:schemeClr val="tx1"/>
                </a:solidFill>
                <a:latin typeface="+mn-lt"/>
                <a:ea typeface="ＭＳ Ｐゴシック"/>
                <a:cs typeface="Courier New" panose="02070309020205020404" pitchFamily="49" charset="0"/>
              </a:rPr>
              <a:t>to send a byte of your data. If you use 16 bit variables (</a:t>
            </a:r>
            <a:r>
              <a:rPr lang="en-US" dirty="0" smtClean="0">
                <a:solidFill>
                  <a:srgbClr val="00B050"/>
                </a:solidFill>
                <a:latin typeface="Courier New" panose="02070309020205020404" pitchFamily="49" charset="0"/>
                <a:ea typeface="ＭＳ Ｐゴシック"/>
                <a:cs typeface="Courier New" panose="02070309020205020404" pitchFamily="49" charset="0"/>
              </a:rPr>
              <a:t>uint16_t my16</a:t>
            </a:r>
            <a:r>
              <a:rPr lang="en-US" b="0" dirty="0" smtClean="0">
                <a:solidFill>
                  <a:schemeClr val="tx1"/>
                </a:solidFill>
                <a:latin typeface="+mn-lt"/>
                <a:ea typeface="ＭＳ Ｐゴシック"/>
                <a:cs typeface="Courier New" panose="02070309020205020404" pitchFamily="49" charset="0"/>
              </a:rPr>
              <a:t>), use:</a:t>
            </a:r>
          </a:p>
          <a:p>
            <a:pPr>
              <a:spcBef>
                <a:spcPct val="0"/>
              </a:spcBef>
              <a:defRPr/>
            </a:pPr>
            <a:r>
              <a:rPr lang="en-US" b="0" dirty="0" smtClean="0">
                <a:solidFill>
                  <a:srgbClr val="FF0000"/>
                </a:solidFill>
                <a:latin typeface="Courier New" panose="02070309020205020404" pitchFamily="49" charset="0"/>
                <a:ea typeface="ＭＳ Ｐゴシック"/>
                <a:cs typeface="Courier New" panose="02070309020205020404" pitchFamily="49" charset="0"/>
              </a:rPr>
              <a:t>	</a:t>
            </a:r>
            <a:r>
              <a:rPr lang="en-US" dirty="0" smtClean="0">
                <a:solidFill>
                  <a:srgbClr val="FF0000"/>
                </a:solidFill>
                <a:latin typeface="Courier New" panose="02070309020205020404" pitchFamily="49" charset="0"/>
                <a:ea typeface="ＭＳ Ｐゴシック"/>
                <a:cs typeface="Courier New" panose="02070309020205020404" pitchFamily="49" charset="0"/>
              </a:rPr>
              <a:t>uint8_t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highByte</a:t>
            </a:r>
            <a:r>
              <a:rPr lang="en-US" dirty="0" smtClean="0">
                <a:solidFill>
                  <a:srgbClr val="FF0000"/>
                </a:solidFill>
                <a:latin typeface="Courier New" panose="02070309020205020404" pitchFamily="49" charset="0"/>
                <a:ea typeface="ＭＳ Ｐゴシック"/>
                <a:cs typeface="Courier New" panose="02070309020205020404" pitchFamily="49" charset="0"/>
              </a:rPr>
              <a:t>= </a:t>
            </a:r>
            <a:r>
              <a:rPr lang="en-US" dirty="0" smtClean="0">
                <a:solidFill>
                  <a:srgbClr val="00B050"/>
                </a:solidFill>
                <a:latin typeface="Courier New" panose="02070309020205020404" pitchFamily="49" charset="0"/>
                <a:ea typeface="ＭＳ Ｐゴシック"/>
                <a:cs typeface="Courier New" panose="02070309020205020404" pitchFamily="49" charset="0"/>
              </a:rPr>
              <a:t>my16</a:t>
            </a:r>
            <a:r>
              <a:rPr lang="en-US" dirty="0" smtClean="0">
                <a:solidFill>
                  <a:srgbClr val="FF0000"/>
                </a:solidFill>
                <a:latin typeface="Courier New" panose="02070309020205020404" pitchFamily="49" charset="0"/>
                <a:ea typeface="ＭＳ Ｐゴシック"/>
                <a:cs typeface="Courier New" panose="02070309020205020404" pitchFamily="49" charset="0"/>
              </a:rPr>
              <a:t>/256,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lowByte</a:t>
            </a:r>
            <a:r>
              <a:rPr lang="en-US" dirty="0" smtClean="0">
                <a:solidFill>
                  <a:srgbClr val="FF0000"/>
                </a:solidFill>
                <a:latin typeface="Courier New" panose="02070309020205020404" pitchFamily="49" charset="0"/>
                <a:ea typeface="ＭＳ Ｐゴシック"/>
                <a:cs typeface="Courier New" panose="02070309020205020404" pitchFamily="49" charset="0"/>
              </a:rPr>
              <a:t>= </a:t>
            </a:r>
            <a:r>
              <a:rPr lang="en-US" dirty="0" smtClean="0">
                <a:solidFill>
                  <a:srgbClr val="00B050"/>
                </a:solidFill>
                <a:latin typeface="Courier New" panose="02070309020205020404" pitchFamily="49" charset="0"/>
                <a:ea typeface="ＭＳ Ｐゴシック"/>
                <a:cs typeface="Courier New" panose="02070309020205020404" pitchFamily="49" charset="0"/>
              </a:rPr>
              <a:t>my16</a:t>
            </a:r>
            <a:r>
              <a:rPr lang="en-US" dirty="0" smtClean="0">
                <a:solidFill>
                  <a:srgbClr val="FF0000"/>
                </a:solidFill>
                <a:latin typeface="Courier New" panose="02070309020205020404" pitchFamily="49" charset="0"/>
                <a:ea typeface="ＭＳ Ｐゴシック"/>
                <a:cs typeface="Courier New" panose="02070309020205020404" pitchFamily="49" charset="0"/>
              </a:rPr>
              <a:t>%256;</a:t>
            </a:r>
          </a:p>
          <a:p>
            <a:pPr>
              <a:spcBef>
                <a:spcPct val="0"/>
              </a:spcBef>
              <a:defRPr/>
            </a:pPr>
            <a:r>
              <a:rPr lang="en-US" dirty="0" smtClean="0">
                <a:solidFill>
                  <a:srgbClr val="FF0000"/>
                </a:solidFill>
                <a:latin typeface="Courier New" panose="02070309020205020404" pitchFamily="49" charset="0"/>
                <a:ea typeface="ＭＳ Ｐゴシック"/>
                <a:cs typeface="Courier New" panose="02070309020205020404" pitchFamily="49" charset="0"/>
              </a:rPr>
              <a:t>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uart_send</a:t>
            </a:r>
            <a:r>
              <a:rPr lang="en-US" dirty="0" smtClean="0">
                <a:solidFill>
                  <a:srgbClr val="FF0000"/>
                </a:solidFill>
                <a:latin typeface="Courier New" panose="02070309020205020404" pitchFamily="49" charset="0"/>
                <a:ea typeface="ＭＳ Ｐゴシック"/>
                <a:cs typeface="Courier New" panose="02070309020205020404" pitchFamily="49" charset="0"/>
              </a:rPr>
              <a:t>(</a:t>
            </a:r>
            <a:r>
              <a:rPr lang="en-US" dirty="0" err="1" smtClean="0">
                <a:solidFill>
                  <a:srgbClr val="FF0000"/>
                </a:solidFill>
                <a:latin typeface="Courier New" panose="02070309020205020404" pitchFamily="49" charset="0"/>
                <a:ea typeface="ＭＳ Ｐゴシック"/>
                <a:cs typeface="Courier New" panose="02070309020205020404" pitchFamily="49" charset="0"/>
              </a:rPr>
              <a:t>highByte</a:t>
            </a:r>
            <a:r>
              <a:rPr lang="en-US" dirty="0" smtClean="0">
                <a:solidFill>
                  <a:srgbClr val="FF0000"/>
                </a:solidFill>
                <a:latin typeface="Courier New" panose="02070309020205020404" pitchFamily="49" charset="0"/>
                <a:ea typeface="ＭＳ Ｐゴシック"/>
                <a:cs typeface="Courier New" panose="02070309020205020404" pitchFamily="49" charset="0"/>
              </a:rPr>
              <a:t>); </a:t>
            </a:r>
          </a:p>
          <a:p>
            <a:pPr>
              <a:spcBef>
                <a:spcPct val="0"/>
              </a:spcBef>
              <a:defRPr/>
            </a:pPr>
            <a:r>
              <a:rPr lang="en-US" dirty="0" smtClean="0">
                <a:solidFill>
                  <a:srgbClr val="FF0000"/>
                </a:solidFill>
                <a:latin typeface="Courier New" panose="02070309020205020404" pitchFamily="49" charset="0"/>
                <a:ea typeface="ＭＳ Ｐゴシック"/>
                <a:cs typeface="Courier New" panose="02070309020205020404" pitchFamily="49" charset="0"/>
              </a:rPr>
              <a:t>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uart_send</a:t>
            </a:r>
            <a:r>
              <a:rPr lang="en-US" dirty="0" smtClean="0">
                <a:solidFill>
                  <a:srgbClr val="FF0000"/>
                </a:solidFill>
                <a:latin typeface="Courier New" panose="02070309020205020404" pitchFamily="49" charset="0"/>
                <a:ea typeface="ＭＳ Ｐゴシック"/>
                <a:cs typeface="Courier New" panose="02070309020205020404" pitchFamily="49" charset="0"/>
              </a:rPr>
              <a:t>(</a:t>
            </a:r>
            <a:r>
              <a:rPr lang="en-US" dirty="0" err="1" smtClean="0">
                <a:solidFill>
                  <a:srgbClr val="FF0000"/>
                </a:solidFill>
                <a:latin typeface="Courier New" panose="02070309020205020404" pitchFamily="49" charset="0"/>
                <a:ea typeface="ＭＳ Ｐゴシック"/>
                <a:cs typeface="Courier New" panose="02070309020205020404" pitchFamily="49" charset="0"/>
              </a:rPr>
              <a:t>lowByte</a:t>
            </a:r>
            <a:r>
              <a:rPr lang="en-US" dirty="0" smtClean="0">
                <a:solidFill>
                  <a:srgbClr val="FF0000"/>
                </a:solidFill>
                <a:latin typeface="Courier New" panose="02070309020205020404" pitchFamily="49" charset="0"/>
                <a:ea typeface="ＭＳ Ｐゴシック"/>
                <a:cs typeface="Courier New" panose="02070309020205020404" pitchFamily="49" charset="0"/>
              </a:rPr>
              <a:t>); </a:t>
            </a: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2" y="1836361"/>
            <a:ext cx="4914829" cy="1656230"/>
          </a:xfrm>
          <a:prstGeom prst="rect">
            <a:avLst/>
          </a:prstGeom>
        </p:spPr>
      </p:pic>
    </p:spTree>
    <p:extLst>
      <p:ext uri="{BB962C8B-B14F-4D97-AF65-F5344CB8AC3E}">
        <p14:creationId xmlns:p14="http://schemas.microsoft.com/office/powerpoint/2010/main" val="3249578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sz="3600" dirty="0" smtClean="0">
                <a:latin typeface="Arial" charset="0"/>
                <a:ea typeface="ＭＳ Ｐゴシック"/>
                <a:cs typeface="Arial" charset="0"/>
              </a:rPr>
              <a:t>UART monitor for Ubuntu workstation</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We recommend to use following software to display the values you </a:t>
            </a:r>
            <a:r>
              <a:rPr lang="en-US" b="0" dirty="0" err="1" smtClean="0">
                <a:solidFill>
                  <a:schemeClr val="tx1"/>
                </a:solidFill>
                <a:latin typeface="Arial" charset="0"/>
                <a:ea typeface="ＭＳ Ｐゴシック"/>
                <a:cs typeface="Arial" charset="0"/>
              </a:rPr>
              <a:t>recieve</a:t>
            </a:r>
            <a:r>
              <a:rPr lang="en-US" b="0" dirty="0" smtClean="0">
                <a:solidFill>
                  <a:schemeClr val="tx1"/>
                </a:solidFill>
                <a:latin typeface="Arial" charset="0"/>
                <a:ea typeface="ＭＳ Ｐゴシック"/>
                <a:cs typeface="Arial" charset="0"/>
              </a:rPr>
              <a:t>: </a:t>
            </a:r>
            <a:r>
              <a:rPr lang="en-US" i="1" dirty="0" err="1" smtClean="0">
                <a:solidFill>
                  <a:srgbClr val="0088C2"/>
                </a:solidFill>
                <a:latin typeface="Arial" charset="0"/>
                <a:ea typeface="ＭＳ Ｐゴシック"/>
                <a:cs typeface="Arial" charset="0"/>
              </a:rPr>
              <a:t>gtkterm</a:t>
            </a:r>
            <a:r>
              <a:rPr lang="en-US" b="0" dirty="0" smtClean="0">
                <a:solidFill>
                  <a:srgbClr val="0088C2"/>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(call it from the console).</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Remember to:</a:t>
            </a:r>
          </a:p>
          <a:p>
            <a:pPr>
              <a:spcBef>
                <a:spcPct val="0"/>
              </a:spcBef>
              <a:defRPr/>
            </a:pPr>
            <a:endParaRPr lang="en-US" b="0" dirty="0" smtClean="0">
              <a:solidFill>
                <a:schemeClr val="tx1"/>
              </a:solidFill>
              <a:latin typeface="Arial" charset="0"/>
              <a:ea typeface="ＭＳ Ｐゴシック"/>
              <a:cs typeface="Arial" charset="0"/>
            </a:endParaRPr>
          </a:p>
          <a:p>
            <a:pPr marL="457200" indent="-457200">
              <a:spcBef>
                <a:spcPct val="0"/>
              </a:spcBef>
              <a:buAutoNum type="arabicPeriod"/>
              <a:defRPr/>
            </a:pPr>
            <a:r>
              <a:rPr lang="en-US" dirty="0" smtClean="0">
                <a:solidFill>
                  <a:srgbClr val="FF0000"/>
                </a:solidFill>
              </a:rPr>
              <a:t>connect </a:t>
            </a:r>
            <a:r>
              <a:rPr lang="en-US" b="0" dirty="0" smtClean="0"/>
              <a:t>UART with </a:t>
            </a:r>
            <a:r>
              <a:rPr lang="en-US" dirty="0" err="1" smtClean="0">
                <a:solidFill>
                  <a:srgbClr val="FF0000"/>
                </a:solidFill>
              </a:rPr>
              <a:t>miniUSB</a:t>
            </a:r>
            <a:r>
              <a:rPr lang="en-US" dirty="0" smtClean="0">
                <a:solidFill>
                  <a:srgbClr val="FF0000"/>
                </a:solidFill>
              </a:rPr>
              <a:t> &gt;&gt; USB</a:t>
            </a:r>
          </a:p>
          <a:p>
            <a:pPr marL="457200" indent="-457200">
              <a:spcBef>
                <a:spcPct val="0"/>
              </a:spcBef>
              <a:buAutoNum type="arabicPeriod"/>
              <a:defRPr/>
            </a:pPr>
            <a:endParaRPr lang="en-US" dirty="0" smtClean="0">
              <a:solidFill>
                <a:srgbClr val="FF0000"/>
              </a:solidFill>
            </a:endParaRPr>
          </a:p>
          <a:p>
            <a:pPr marL="457200" indent="-457200">
              <a:spcBef>
                <a:spcPct val="0"/>
              </a:spcBef>
              <a:buAutoNum type="arabicPeriod"/>
              <a:defRPr/>
            </a:pPr>
            <a:r>
              <a:rPr lang="en-US" dirty="0" smtClean="0">
                <a:solidFill>
                  <a:srgbClr val="FF0000"/>
                </a:solidFill>
              </a:rPr>
              <a:t>Open Configuration &gt; Port</a:t>
            </a:r>
            <a:r>
              <a:rPr lang="en-US" b="0" dirty="0" smtClean="0"/>
              <a:t>, and </a:t>
            </a:r>
            <a:r>
              <a:rPr lang="en-US" dirty="0" smtClean="0">
                <a:solidFill>
                  <a:srgbClr val="FF0000"/>
                </a:solidFill>
              </a:rPr>
              <a:t>choose the right USB port</a:t>
            </a:r>
            <a:r>
              <a:rPr lang="en-US" b="0" dirty="0" smtClean="0"/>
              <a:t>.</a:t>
            </a:r>
          </a:p>
          <a:p>
            <a:pPr marL="457200" indent="-457200">
              <a:spcBef>
                <a:spcPct val="0"/>
              </a:spcBef>
              <a:buAutoNum type="arabicPeriod"/>
              <a:defRPr/>
            </a:pPr>
            <a:endParaRPr lang="en-US" b="0" dirty="0" smtClean="0"/>
          </a:p>
          <a:p>
            <a:pPr marL="457200" indent="-457200">
              <a:spcBef>
                <a:spcPct val="0"/>
              </a:spcBef>
              <a:buFont typeface="Arial" charset="0"/>
              <a:buAutoNum type="arabicPeriod"/>
              <a:defRPr/>
            </a:pPr>
            <a:r>
              <a:rPr lang="en-US" b="0" dirty="0" smtClean="0"/>
              <a:t>If you only see </a:t>
            </a:r>
            <a:r>
              <a:rPr lang="en-US" dirty="0" smtClean="0">
                <a:solidFill>
                  <a:srgbClr val="0088C2"/>
                </a:solidFill>
              </a:rPr>
              <a:t>question signs</a:t>
            </a:r>
            <a:r>
              <a:rPr lang="en-US" b="0" dirty="0" smtClean="0"/>
              <a:t>, go to </a:t>
            </a:r>
            <a:r>
              <a:rPr lang="en-US" i="1" dirty="0" smtClean="0">
                <a:solidFill>
                  <a:srgbClr val="0088C2"/>
                </a:solidFill>
              </a:rPr>
              <a:t>View &gt;&gt; Hexadecimal</a:t>
            </a:r>
            <a:r>
              <a:rPr lang="en-US" b="0" dirty="0" smtClean="0"/>
              <a:t>.</a:t>
            </a:r>
          </a:p>
          <a:p>
            <a:pPr marL="457200" indent="-457200">
              <a:spcBef>
                <a:spcPct val="0"/>
              </a:spcBef>
              <a:buFont typeface="Arial" charset="0"/>
              <a:buAutoNum type="arabicPeriod"/>
              <a:defRPr/>
            </a:pPr>
            <a:endParaRPr lang="en-US" b="0" dirty="0" smtClean="0"/>
          </a:p>
          <a:p>
            <a:pPr marL="457200" indent="-457200">
              <a:spcBef>
                <a:spcPct val="0"/>
              </a:spcBef>
              <a:buAutoNum type="arabicPeriod"/>
              <a:defRPr/>
            </a:pPr>
            <a:r>
              <a:rPr lang="en-US" b="0" dirty="0" smtClean="0">
                <a:solidFill>
                  <a:schemeClr val="tx1"/>
                </a:solidFill>
                <a:latin typeface="+mj-lt"/>
                <a:ea typeface="ＭＳ Ｐゴシック"/>
                <a:cs typeface="Courier New" panose="02070309020205020404" pitchFamily="49" charset="0"/>
              </a:rPr>
              <a:t>If you want to make a plot, you can save your data in a file from </a:t>
            </a:r>
            <a:r>
              <a:rPr lang="en-US" i="1" dirty="0" err="1" smtClean="0">
                <a:solidFill>
                  <a:srgbClr val="0088C2"/>
                </a:solidFill>
                <a:latin typeface="+mn-lt"/>
                <a:ea typeface="ＭＳ Ｐゴシック"/>
                <a:cs typeface="Courier New" panose="02070309020205020404" pitchFamily="49" charset="0"/>
              </a:rPr>
              <a:t>gtkterm</a:t>
            </a:r>
            <a:r>
              <a:rPr lang="en-US" i="1" dirty="0" smtClean="0">
                <a:solidFill>
                  <a:srgbClr val="0088C2"/>
                </a:solidFill>
                <a:latin typeface="+mn-lt"/>
                <a:ea typeface="ＭＳ Ｐゴシック"/>
                <a:cs typeface="Courier New" panose="02070309020205020404" pitchFamily="49" charset="0"/>
              </a:rPr>
              <a:t>.</a:t>
            </a: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Tree>
    <p:extLst>
      <p:ext uri="{BB962C8B-B14F-4D97-AF65-F5344CB8AC3E}">
        <p14:creationId xmlns:p14="http://schemas.microsoft.com/office/powerpoint/2010/main" val="2155824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Component tester</a:t>
            </a:r>
          </a:p>
          <a:p>
            <a:pPr>
              <a:spcBef>
                <a:spcPct val="0"/>
              </a:spcBef>
              <a:defRPr/>
            </a:pPr>
            <a:endParaRPr lang="en-US" noProof="0" dirty="0" smtClean="0">
              <a:latin typeface="Arial" charset="0"/>
              <a:ea typeface="ＭＳ Ｐゴシック"/>
              <a:cs typeface="Arial" charset="0"/>
            </a:endParaRPr>
          </a:p>
          <a:p>
            <a:pPr>
              <a:spcBef>
                <a:spcPct val="0"/>
              </a:spcBef>
              <a:defRPr/>
            </a:pPr>
            <a:endParaRPr lang="en-US" noProof="0" dirty="0" smtClean="0">
              <a:solidFill>
                <a:srgbClr val="FF0000"/>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1164976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Goal of Component Tester</a:t>
            </a:r>
          </a:p>
        </p:txBody>
      </p:sp>
      <p:sp>
        <p:nvSpPr>
          <p:cNvPr id="3" name="Untertitel 2"/>
          <p:cNvSpPr>
            <a:spLocks noGrp="1"/>
          </p:cNvSpPr>
          <p:nvPr>
            <p:ph type="subTitle" idx="1"/>
          </p:nvPr>
        </p:nvSpPr>
        <p:spPr>
          <a:xfrm>
            <a:off x="287652" y="1260281"/>
            <a:ext cx="9361300" cy="5400750"/>
          </a:xfrm>
        </p:spPr>
        <p:txBody>
          <a:bodyPr>
            <a:normAutofit fontScale="92500" lnSpcReduction="10000"/>
          </a:bodyPr>
          <a:lstStyle/>
          <a:p>
            <a:pPr>
              <a:spcBef>
                <a:spcPct val="0"/>
              </a:spcBef>
              <a:defRPr/>
            </a:pPr>
            <a:endParaRPr lang="en-US"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endParaRPr lang="en-US" b="0" dirty="0" smtClean="0">
              <a:solidFill>
                <a:srgbClr val="00B050"/>
              </a:solidFill>
              <a:latin typeface="Arial" charset="0"/>
              <a:ea typeface="ＭＳ Ｐゴシック"/>
              <a:cs typeface="Arial" charset="0"/>
            </a:endParaRPr>
          </a:p>
          <a:p>
            <a:pPr>
              <a:spcBef>
                <a:spcPct val="0"/>
              </a:spcBef>
              <a:defRPr/>
            </a:pPr>
            <a:r>
              <a:rPr lang="en-US" b="0" dirty="0" smtClean="0"/>
              <a:t>When you have both parts, combine them: you should have </a:t>
            </a:r>
            <a:r>
              <a:rPr lang="en-US" dirty="0" smtClean="0">
                <a:solidFill>
                  <a:srgbClr val="0088C2"/>
                </a:solidFill>
              </a:rPr>
              <a:t>logic</a:t>
            </a:r>
            <a:r>
              <a:rPr lang="en-US" b="0" dirty="0" smtClean="0"/>
              <a:t> (if statement + flag, for example) in your program to determine if component is a </a:t>
            </a:r>
            <a:r>
              <a:rPr lang="en-US" dirty="0" smtClean="0">
                <a:solidFill>
                  <a:srgbClr val="FF0000"/>
                </a:solidFill>
              </a:rPr>
              <a:t>resistor</a:t>
            </a:r>
            <a:r>
              <a:rPr lang="en-US" b="0" dirty="0" smtClean="0"/>
              <a:t> or </a:t>
            </a:r>
            <a:r>
              <a:rPr lang="en-US" dirty="0" smtClean="0">
                <a:solidFill>
                  <a:srgbClr val="0088C2"/>
                </a:solidFill>
              </a:rPr>
              <a:t>capacitor</a:t>
            </a:r>
            <a:r>
              <a:rPr lang="en-US" b="0" dirty="0" smtClean="0"/>
              <a:t>.</a:t>
            </a:r>
            <a:endParaRPr lang="en-US"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2" y="1251281"/>
            <a:ext cx="7429882" cy="1828894"/>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8" y="3492591"/>
            <a:ext cx="8318928" cy="1828894"/>
          </a:xfrm>
          <a:prstGeom prst="rect">
            <a:avLst/>
          </a:prstGeom>
        </p:spPr>
      </p:pic>
    </p:spTree>
    <p:extLst>
      <p:ext uri="{BB962C8B-B14F-4D97-AF65-F5344CB8AC3E}">
        <p14:creationId xmlns:p14="http://schemas.microsoft.com/office/powerpoint/2010/main" val="1997670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Template: </a:t>
            </a:r>
            <a:r>
              <a:rPr lang="en-US" noProof="0" dirty="0" err="1" smtClean="0">
                <a:latin typeface="Arial" charset="0"/>
                <a:ea typeface="ＭＳ Ｐゴシック"/>
                <a:cs typeface="Arial" charset="0"/>
              </a:rPr>
              <a:t>init</a:t>
            </a:r>
            <a:endParaRPr lang="en-US" noProof="0" dirty="0" smtClean="0">
              <a:latin typeface="Arial" charset="0"/>
              <a:ea typeface="ＭＳ Ｐゴシック"/>
              <a:cs typeface="Arial" charset="0"/>
            </a:endParaRP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dirty="0" smtClean="0">
                <a:solidFill>
                  <a:schemeClr val="tx1"/>
                </a:solidFill>
                <a:latin typeface="Arial" charset="0"/>
                <a:ea typeface="ＭＳ Ｐゴシック"/>
                <a:cs typeface="Arial" charset="0"/>
              </a:rPr>
              <a:t>You are given following as a code to start with:</a:t>
            </a:r>
            <a:endParaRPr lang="en-US"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80" y="1980381"/>
            <a:ext cx="4794496" cy="4140413"/>
          </a:xfrm>
          <a:prstGeom prst="rect">
            <a:avLst/>
          </a:prstGeom>
        </p:spPr>
      </p:pic>
    </p:spTree>
    <p:extLst>
      <p:ext uri="{BB962C8B-B14F-4D97-AF65-F5344CB8AC3E}">
        <p14:creationId xmlns:p14="http://schemas.microsoft.com/office/powerpoint/2010/main" val="2652687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Template: ADC </a:t>
            </a:r>
            <a:r>
              <a:rPr lang="en-US" noProof="0" dirty="0" err="1" smtClean="0">
                <a:latin typeface="Arial" charset="0"/>
                <a:ea typeface="ＭＳ Ｐゴシック"/>
                <a:cs typeface="Arial" charset="0"/>
              </a:rPr>
              <a:t>init</a:t>
            </a:r>
            <a:endParaRPr lang="en-US" noProof="0" dirty="0" smtClean="0">
              <a:latin typeface="Arial" charset="0"/>
              <a:ea typeface="ＭＳ Ｐゴシック"/>
              <a:cs typeface="Arial" charset="0"/>
            </a:endParaRP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dirty="0" smtClean="0">
                <a:solidFill>
                  <a:schemeClr val="tx1"/>
                </a:solidFill>
                <a:latin typeface="Arial" charset="0"/>
                <a:ea typeface="ＭＳ Ｐゴシック"/>
                <a:cs typeface="Arial" charset="0"/>
              </a:rPr>
              <a:t>The template guides you through the meaning of the </a:t>
            </a:r>
            <a:r>
              <a:rPr lang="en-US" dirty="0" err="1" smtClean="0">
                <a:solidFill>
                  <a:schemeClr val="tx1"/>
                </a:solidFill>
                <a:latin typeface="Arial" charset="0"/>
                <a:ea typeface="ＭＳ Ｐゴシック"/>
                <a:cs typeface="Arial" charset="0"/>
              </a:rPr>
              <a:t>init</a:t>
            </a:r>
            <a:r>
              <a:rPr lang="en-US" dirty="0" smtClean="0">
                <a:solidFill>
                  <a:schemeClr val="tx1"/>
                </a:solidFill>
                <a:latin typeface="Arial" charset="0"/>
                <a:ea typeface="ＭＳ Ｐゴシック"/>
                <a:cs typeface="Arial" charset="0"/>
              </a:rPr>
              <a:t> procedures.</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You should deal mostly with ADC control &amp; status register:</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For </a:t>
            </a:r>
            <a:r>
              <a:rPr lang="en-US" b="0" dirty="0" err="1" smtClean="0">
                <a:solidFill>
                  <a:schemeClr val="tx1"/>
                </a:solidFill>
                <a:latin typeface="Arial" charset="0"/>
                <a:ea typeface="ＭＳ Ｐゴシック"/>
                <a:cs typeface="Arial" charset="0"/>
              </a:rPr>
              <a:t>prescaling</a:t>
            </a:r>
            <a:r>
              <a:rPr lang="en-US" b="0" dirty="0" smtClean="0">
                <a:solidFill>
                  <a:schemeClr val="tx1"/>
                </a:solidFill>
                <a:latin typeface="Arial" charset="0"/>
                <a:ea typeface="ＭＳ Ｐゴシック"/>
                <a:cs typeface="Arial" charset="0"/>
              </a:rPr>
              <a:t> (determines how fast conversion is made; perhaps your </a:t>
            </a:r>
            <a:r>
              <a:rPr lang="en-US" dirty="0" smtClean="0">
                <a:solidFill>
                  <a:srgbClr val="FF0000"/>
                </a:solidFill>
                <a:latin typeface="Arial" charset="0"/>
                <a:ea typeface="ＭＳ Ｐゴシック"/>
                <a:cs typeface="Arial" charset="0"/>
              </a:rPr>
              <a:t>priority</a:t>
            </a:r>
            <a:r>
              <a:rPr lang="en-US" b="0" dirty="0" smtClean="0">
                <a:solidFill>
                  <a:srgbClr val="FF0000"/>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should be </a:t>
            </a:r>
            <a:r>
              <a:rPr lang="en-US" dirty="0" smtClean="0">
                <a:solidFill>
                  <a:srgbClr val="FF0000"/>
                </a:solidFill>
                <a:latin typeface="Arial" charset="0"/>
                <a:ea typeface="ＭＳ Ｐゴシック"/>
                <a:cs typeface="Arial" charset="0"/>
              </a:rPr>
              <a:t>precision</a:t>
            </a:r>
            <a:r>
              <a:rPr lang="en-US" b="0" dirty="0" smtClean="0">
                <a:solidFill>
                  <a:schemeClr val="tx1"/>
                </a:solidFill>
                <a:latin typeface="Arial" charset="0"/>
                <a:ea typeface="ＭＳ Ｐゴシック"/>
                <a:cs typeface="Arial" charset="0"/>
              </a:rPr>
              <a:t>, not speed) select following bits:</a:t>
            </a: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27" y="2412441"/>
            <a:ext cx="8738049" cy="1168460"/>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12" y="4644751"/>
            <a:ext cx="5112710" cy="2154384"/>
          </a:xfrm>
          <a:prstGeom prst="rect">
            <a:avLst/>
          </a:prstGeom>
        </p:spPr>
      </p:pic>
    </p:spTree>
    <p:extLst>
      <p:ext uri="{BB962C8B-B14F-4D97-AF65-F5344CB8AC3E}">
        <p14:creationId xmlns:p14="http://schemas.microsoft.com/office/powerpoint/2010/main" val="1508275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el 5"/>
          <p:cNvSpPr>
            <a:spLocks noGrp="1"/>
          </p:cNvSpPr>
          <p:nvPr>
            <p:ph type="title" idx="4294967295"/>
          </p:nvPr>
        </p:nvSpPr>
        <p:spPr/>
        <p:txBody>
          <a:bodyPr/>
          <a:lstStyle/>
          <a:p>
            <a:r>
              <a:rPr lang="en-US" noProof="0" dirty="0" smtClean="0">
                <a:latin typeface="Arial" charset="0"/>
                <a:ea typeface="ＭＳ Ｐゴシック"/>
                <a:cs typeface="Arial" charset="0"/>
              </a:rPr>
              <a:t>Analog output — pulse width modulation (1)</a:t>
            </a:r>
          </a:p>
        </p:txBody>
      </p:sp>
      <p:sp>
        <p:nvSpPr>
          <p:cNvPr id="25602" name="Fußzeilenplatzhalter 8"/>
          <p:cNvSpPr>
            <a:spLocks noGrp="1"/>
          </p:cNvSpPr>
          <p:nvPr>
            <p:ph type="ftr" sz="quarter" idx="11"/>
          </p:nvPr>
        </p:nvSpPr>
        <p:spPr bwMode="auto">
          <a:noFill/>
          <a:ln>
            <a:miter lim="800000"/>
            <a:headEnd/>
            <a:tailEnd/>
          </a:ln>
        </p:spPr>
        <p:txBody>
          <a:bodyPr/>
          <a:lstStyle/>
          <a:p>
            <a:r>
              <a:rPr lang="de-DE" smtClean="0">
                <a:cs typeface="ＭＳ Ｐゴシック"/>
              </a:rPr>
              <a:t>Prof. Dr.-Ing. Ivan Volosyak</a:t>
            </a:r>
          </a:p>
        </p:txBody>
      </p:sp>
      <p:sp>
        <p:nvSpPr>
          <p:cNvPr id="25603" name="Inhaltsplatzhalter 1"/>
          <p:cNvSpPr>
            <a:spLocks/>
          </p:cNvSpPr>
          <p:nvPr/>
        </p:nvSpPr>
        <p:spPr bwMode="auto">
          <a:xfrm>
            <a:off x="503238" y="1770063"/>
            <a:ext cx="9072562" cy="5035550"/>
          </a:xfrm>
          <a:prstGeom prst="rect">
            <a:avLst/>
          </a:prstGeom>
          <a:noFill/>
          <a:ln w="9525">
            <a:noFill/>
            <a:miter lim="800000"/>
            <a:headEnd/>
            <a:tailEnd/>
          </a:ln>
        </p:spPr>
        <p:txBody>
          <a:bodyPr lIns="0" tIns="0" rIns="0" bIns="0"/>
          <a:lstStyle/>
          <a:p>
            <a:pPr marL="590550" indent="-590550"/>
            <a:r>
              <a:rPr lang="en-GB" sz="2000" dirty="0">
                <a:latin typeface="Arial" charset="0"/>
                <a:cs typeface="ＭＳ Ｐゴシック"/>
              </a:rPr>
              <a:t>Most microcontrollers provide only digital outputs (logic 0 or 1). Transistors</a:t>
            </a:r>
          </a:p>
          <a:p>
            <a:pPr marL="590550" indent="-590550"/>
            <a:r>
              <a:rPr lang="en-GB" sz="2000" dirty="0">
                <a:latin typeface="Arial" charset="0"/>
                <a:cs typeface="ＭＳ Ｐゴシック"/>
              </a:rPr>
              <a:t>are also much more efficient when acting as on–off switches, rather than</a:t>
            </a:r>
          </a:p>
          <a:p>
            <a:pPr marL="590550" indent="-590550"/>
            <a:r>
              <a:rPr lang="en-GB" sz="2000" dirty="0">
                <a:latin typeface="Arial" charset="0"/>
                <a:cs typeface="ＭＳ Ｐゴシック"/>
              </a:rPr>
              <a:t>producing intermediate outputs. They dissipate a lot of power when neither</a:t>
            </a:r>
          </a:p>
          <a:p>
            <a:pPr marL="590550" indent="-590550"/>
            <a:r>
              <a:rPr lang="en-GB" sz="2000" dirty="0">
                <a:latin typeface="Arial" charset="0"/>
                <a:cs typeface="ＭＳ Ｐゴシック"/>
              </a:rPr>
              <a:t>completely on nor off. </a:t>
            </a:r>
            <a:r>
              <a:rPr lang="en-GB" sz="2000" b="1" dirty="0">
                <a:latin typeface="Arial" charset="0"/>
                <a:cs typeface="ＭＳ Ｐゴシック"/>
              </a:rPr>
              <a:t>How can we control an output continuously by</a:t>
            </a:r>
          </a:p>
          <a:p>
            <a:pPr marL="590550" indent="-590550"/>
            <a:r>
              <a:rPr lang="en-GB" sz="2000" b="1" dirty="0">
                <a:latin typeface="Arial" charset="0"/>
                <a:cs typeface="ＭＳ Ｐゴシック"/>
              </a:rPr>
              <a:t>only switching it on and off?</a:t>
            </a:r>
          </a:p>
          <a:p>
            <a:pPr marL="590550" indent="-590550"/>
            <a:r>
              <a:rPr lang="en-GB" sz="2000" dirty="0">
                <a:latin typeface="Arial" charset="0"/>
                <a:cs typeface="ＭＳ Ｐゴシック"/>
              </a:rPr>
              <a:t>The common method of simulating a continuously variable output is </a:t>
            </a:r>
            <a:r>
              <a:rPr lang="en-GB" sz="2000" b="1" dirty="0">
                <a:latin typeface="Arial" charset="0"/>
                <a:cs typeface="ＭＳ Ｐゴシック"/>
              </a:rPr>
              <a:t>pulse</a:t>
            </a:r>
          </a:p>
          <a:p>
            <a:pPr marL="590550" indent="-590550"/>
            <a:r>
              <a:rPr lang="en-GB" sz="2000" b="1" dirty="0">
                <a:latin typeface="Arial" charset="0"/>
                <a:cs typeface="ＭＳ Ｐゴシック"/>
              </a:rPr>
              <a:t>width modulation </a:t>
            </a:r>
            <a:r>
              <a:rPr lang="en-GB" sz="2000" dirty="0">
                <a:latin typeface="Arial" charset="0"/>
                <a:cs typeface="ＭＳ Ｐゴシック"/>
              </a:rPr>
              <a:t>(</a:t>
            </a:r>
            <a:r>
              <a:rPr lang="en-GB" sz="2000" dirty="0" smtClean="0">
                <a:latin typeface="Arial" charset="0"/>
                <a:cs typeface="ＭＳ Ｐゴシック"/>
              </a:rPr>
              <a:t>PWM):</a:t>
            </a:r>
            <a:endParaRPr lang="en-GB" sz="2000" dirty="0">
              <a:latin typeface="Arial" charset="0"/>
              <a:cs typeface="ＭＳ Ｐゴシック"/>
            </a:endParaRPr>
          </a:p>
          <a:p>
            <a:pPr marL="590550" indent="-590550"/>
            <a:r>
              <a:rPr lang="en-GB" sz="2000" b="1" dirty="0">
                <a:latin typeface="Arial" charset="0"/>
                <a:cs typeface="ＭＳ Ｐゴシック"/>
              </a:rPr>
              <a:t>The duty cycle of a square wave is varied to change the average power delivered to a load.</a:t>
            </a:r>
          </a:p>
          <a:p>
            <a:pPr marL="590550" indent="-590550"/>
            <a:r>
              <a:rPr lang="en-GB" sz="2000" dirty="0">
                <a:latin typeface="Arial" charset="0"/>
                <a:cs typeface="ＭＳ Ｐゴシック"/>
              </a:rPr>
              <a:t>The frequency of the square wave must be high enough not to be noticeable.</a:t>
            </a:r>
          </a:p>
          <a:p>
            <a:pPr marL="590550" indent="-590550"/>
            <a:r>
              <a:rPr lang="en-GB" sz="2000" dirty="0">
                <a:solidFill>
                  <a:schemeClr val="accent1"/>
                </a:solidFill>
                <a:latin typeface="Arial Narrow" pitchFamily="34" charset="0"/>
                <a:cs typeface="ＭＳ Ｐゴシック"/>
              </a:rPr>
              <a:t>	• </a:t>
            </a:r>
            <a:r>
              <a:rPr lang="en-GB" sz="2000" dirty="0" smtClean="0">
                <a:solidFill>
                  <a:schemeClr val="accent1"/>
                </a:solidFill>
                <a:latin typeface="Arial Narrow" pitchFamily="34" charset="0"/>
                <a:cs typeface="ＭＳ Ｐゴシック"/>
              </a:rPr>
              <a:t>Drive the LEDs slowly to make </a:t>
            </a:r>
            <a:r>
              <a:rPr lang="en-GB" sz="2000" dirty="0">
                <a:solidFill>
                  <a:schemeClr val="accent1"/>
                </a:solidFill>
                <a:latin typeface="Arial Narrow" pitchFamily="34" charset="0"/>
                <a:cs typeface="ＭＳ Ｐゴシック"/>
              </a:rPr>
              <a:t>PWM </a:t>
            </a:r>
            <a:r>
              <a:rPr lang="en-GB" sz="2000" dirty="0" smtClean="0">
                <a:solidFill>
                  <a:schemeClr val="accent1"/>
                </a:solidFill>
                <a:latin typeface="Arial Narrow" pitchFamily="34" charset="0"/>
                <a:cs typeface="ＭＳ Ｐゴシック"/>
              </a:rPr>
              <a:t>visible</a:t>
            </a:r>
            <a:r>
              <a:rPr lang="en-GB" sz="2000" dirty="0">
                <a:solidFill>
                  <a:schemeClr val="accent1"/>
                </a:solidFill>
                <a:latin typeface="Arial Narrow" pitchFamily="34" charset="0"/>
                <a:cs typeface="ＭＳ Ｐゴシック"/>
              </a:rPr>
              <a:t>!</a:t>
            </a:r>
          </a:p>
          <a:p>
            <a:pPr marL="590550" indent="-590550"/>
            <a:r>
              <a:rPr lang="en-GB" sz="2000" dirty="0">
                <a:solidFill>
                  <a:schemeClr val="accent1"/>
                </a:solidFill>
                <a:latin typeface="Arial Narrow" pitchFamily="34" charset="0"/>
                <a:cs typeface="ＭＳ Ｐゴシック"/>
              </a:rPr>
              <a:t>	• Many loads, such as heaters, response very slowly</a:t>
            </a:r>
          </a:p>
          <a:p>
            <a:pPr marL="590550" indent="-590550"/>
            <a:r>
              <a:rPr lang="en-GB" sz="2000" dirty="0">
                <a:solidFill>
                  <a:schemeClr val="accent1"/>
                </a:solidFill>
                <a:latin typeface="Arial Narrow" pitchFamily="34" charset="0"/>
                <a:cs typeface="ＭＳ Ｐゴシック"/>
              </a:rPr>
              <a:t>	• Inductive loads, such as motors, provide smoothing themselves</a:t>
            </a:r>
          </a:p>
          <a:p>
            <a:pPr marL="590550" indent="-590550"/>
            <a:r>
              <a:rPr lang="en-GB" sz="2000" dirty="0">
                <a:solidFill>
                  <a:schemeClr val="accent1"/>
                </a:solidFill>
                <a:latin typeface="Arial Narrow" pitchFamily="34" charset="0"/>
                <a:cs typeface="ＭＳ Ｐゴシック"/>
              </a:rPr>
              <a:t>	• A low-pass filter is needed for sensitive </a:t>
            </a:r>
            <a:r>
              <a:rPr lang="en-GB" sz="2000" dirty="0" smtClean="0">
                <a:solidFill>
                  <a:schemeClr val="accent1"/>
                </a:solidFill>
                <a:latin typeface="Arial Narrow" pitchFamily="34" charset="0"/>
                <a:cs typeface="ＭＳ Ｐゴシック"/>
              </a:rPr>
              <a:t>loads (usually a RC circuit)</a:t>
            </a:r>
            <a:endParaRPr lang="en-GB" sz="2000" dirty="0">
              <a:solidFill>
                <a:schemeClr val="accent1"/>
              </a:solidFill>
              <a:latin typeface="Arial Narrow" pitchFamily="34" charset="0"/>
              <a:cs typeface="ＭＳ Ｐゴシック"/>
            </a:endParaRPr>
          </a:p>
        </p:txBody>
      </p:sp>
    </p:spTree>
    <p:extLst>
      <p:ext uri="{BB962C8B-B14F-4D97-AF65-F5344CB8AC3E}">
        <p14:creationId xmlns:p14="http://schemas.microsoft.com/office/powerpoint/2010/main" val="2662856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Template: ADC </a:t>
            </a:r>
            <a:r>
              <a:rPr lang="en-US" noProof="0" dirty="0" err="1" smtClean="0">
                <a:latin typeface="Arial" charset="0"/>
                <a:ea typeface="ＭＳ Ｐゴシック"/>
                <a:cs typeface="Arial" charset="0"/>
              </a:rPr>
              <a:t>init</a:t>
            </a:r>
            <a:r>
              <a:rPr lang="en-US" noProof="0" dirty="0" smtClean="0">
                <a:latin typeface="Arial" charset="0"/>
                <a:ea typeface="ＭＳ Ｐゴシック"/>
                <a:cs typeface="Arial" charset="0"/>
              </a:rPr>
              <a:t> 2</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dirty="0" smtClean="0">
                <a:solidFill>
                  <a:srgbClr val="FF0000"/>
                </a:solidFill>
                <a:latin typeface="Arial" charset="0"/>
                <a:ea typeface="ＭＳ Ｐゴシック"/>
                <a:cs typeface="Arial" charset="0"/>
              </a:rPr>
              <a:t>Initializing ADMUX</a:t>
            </a:r>
            <a:r>
              <a:rPr lang="en-US" dirty="0" smtClean="0">
                <a:solidFill>
                  <a:schemeClr val="tx1"/>
                </a:solidFill>
                <a:latin typeface="Arial" charset="0"/>
                <a:ea typeface="ＭＳ Ｐゴシック"/>
                <a:cs typeface="Arial" charset="0"/>
              </a:rPr>
              <a:t>: </a:t>
            </a:r>
            <a:r>
              <a:rPr lang="en-US" dirty="0" smtClean="0">
                <a:solidFill>
                  <a:srgbClr val="00B050"/>
                </a:solidFill>
                <a:latin typeface="Arial" charset="0"/>
                <a:ea typeface="ＭＳ Ｐゴシック"/>
                <a:cs typeface="Arial" charset="0"/>
              </a:rPr>
              <a:t>MUX3</a:t>
            </a:r>
            <a:r>
              <a:rPr lang="en-US" b="0" dirty="0" smtClean="0">
                <a:solidFill>
                  <a:schemeClr val="tx1"/>
                </a:solidFill>
                <a:latin typeface="Arial" charset="0"/>
                <a:ea typeface="ＭＳ Ｐゴシック"/>
                <a:cs typeface="Arial" charset="0"/>
              </a:rPr>
              <a:t>, </a:t>
            </a:r>
            <a:r>
              <a:rPr lang="en-US" dirty="0" smtClean="0">
                <a:solidFill>
                  <a:srgbClr val="00B050"/>
                </a:solidFill>
                <a:latin typeface="Arial" charset="0"/>
                <a:ea typeface="ＭＳ Ｐゴシック"/>
                <a:cs typeface="Arial" charset="0"/>
              </a:rPr>
              <a:t>MUX2</a:t>
            </a:r>
            <a:r>
              <a:rPr lang="en-US" b="0" dirty="0" smtClean="0">
                <a:solidFill>
                  <a:schemeClr val="tx1"/>
                </a:solidFill>
                <a:latin typeface="Arial" charset="0"/>
                <a:ea typeface="ＭＳ Ｐゴシック"/>
                <a:cs typeface="Arial" charset="0"/>
              </a:rPr>
              <a:t>, </a:t>
            </a:r>
            <a:r>
              <a:rPr lang="en-US" dirty="0" smtClean="0">
                <a:solidFill>
                  <a:srgbClr val="00B050"/>
                </a:solidFill>
                <a:latin typeface="Arial" charset="0"/>
                <a:ea typeface="ＭＳ Ｐゴシック"/>
                <a:cs typeface="Arial" charset="0"/>
              </a:rPr>
              <a:t>MUX1</a:t>
            </a:r>
            <a:r>
              <a:rPr lang="en-US" b="0" dirty="0" smtClean="0">
                <a:solidFill>
                  <a:schemeClr val="tx1"/>
                </a:solidFill>
                <a:latin typeface="Arial" charset="0"/>
                <a:ea typeface="ＭＳ Ｐゴシック"/>
                <a:cs typeface="Arial" charset="0"/>
              </a:rPr>
              <a:t>, </a:t>
            </a:r>
            <a:r>
              <a:rPr lang="en-US" dirty="0" smtClean="0">
                <a:solidFill>
                  <a:srgbClr val="00B050"/>
                </a:solidFill>
                <a:latin typeface="Arial" charset="0"/>
                <a:ea typeface="ＭＳ Ｐゴシック"/>
                <a:cs typeface="Arial" charset="0"/>
              </a:rPr>
              <a:t>MUX0</a:t>
            </a:r>
            <a:r>
              <a:rPr lang="en-US" b="0" dirty="0" smtClean="0">
                <a:solidFill>
                  <a:srgbClr val="00B050"/>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bits determine on which pin the voltage is read (only </a:t>
            </a:r>
            <a:r>
              <a:rPr lang="en-US" dirty="0" smtClean="0">
                <a:solidFill>
                  <a:srgbClr val="00B050"/>
                </a:solidFill>
                <a:latin typeface="Arial" charset="0"/>
                <a:ea typeface="ＭＳ Ｐゴシック"/>
                <a:cs typeface="Arial" charset="0"/>
              </a:rPr>
              <a:t>PINC</a:t>
            </a:r>
            <a:r>
              <a:rPr lang="en-US" b="0" dirty="0" smtClean="0">
                <a:solidFill>
                  <a:srgbClr val="00B050"/>
                </a:solidFill>
                <a:latin typeface="Arial" charset="0"/>
                <a:ea typeface="ＭＳ Ｐゴシック"/>
                <a:cs typeface="Arial" charset="0"/>
              </a:rPr>
              <a:t> </a:t>
            </a:r>
            <a:r>
              <a:rPr lang="en-US" b="0" dirty="0" smtClean="0">
                <a:solidFill>
                  <a:schemeClr val="tx1"/>
                </a:solidFill>
                <a:latin typeface="Arial" charset="0"/>
                <a:ea typeface="ＭＳ Ｐゴシック"/>
                <a:cs typeface="Arial" charset="0"/>
              </a:rPr>
              <a:t>is connected to ADC).</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To choose values for </a:t>
            </a:r>
            <a:r>
              <a:rPr lang="en-US" b="0" dirty="0" smtClean="0">
                <a:solidFill>
                  <a:srgbClr val="00B050"/>
                </a:solidFill>
                <a:latin typeface="Arial" charset="0"/>
                <a:ea typeface="ＭＳ Ｐゴシック"/>
                <a:cs typeface="Arial" charset="0"/>
              </a:rPr>
              <a:t>MUX3..0</a:t>
            </a:r>
            <a:r>
              <a:rPr lang="en-US" b="0" dirty="0" smtClean="0">
                <a:solidFill>
                  <a:schemeClr val="tx1"/>
                </a:solidFill>
                <a:latin typeface="Arial" charset="0"/>
                <a:ea typeface="ＭＳ Ｐゴシック"/>
                <a:cs typeface="Arial" charset="0"/>
              </a:rPr>
              <a:t>, write your pin number as binary number.</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Example: PC5 : </a:t>
            </a:r>
            <a:r>
              <a:rPr lang="en-US" i="1" dirty="0" smtClean="0">
                <a:solidFill>
                  <a:schemeClr val="tx1"/>
                </a:solidFill>
                <a:latin typeface="Arial" charset="0"/>
                <a:ea typeface="ＭＳ Ｐゴシック"/>
                <a:cs typeface="Arial" charset="0"/>
              </a:rPr>
              <a:t>5</a:t>
            </a:r>
            <a:r>
              <a:rPr lang="en-US" b="0" dirty="0" smtClean="0">
                <a:solidFill>
                  <a:schemeClr val="tx1"/>
                </a:solidFill>
                <a:latin typeface="Arial" charset="0"/>
                <a:ea typeface="ＭＳ Ｐゴシック"/>
                <a:cs typeface="Arial" charset="0"/>
              </a:rPr>
              <a:t> = </a:t>
            </a:r>
            <a:r>
              <a:rPr lang="en-US" i="1" dirty="0" smtClean="0">
                <a:solidFill>
                  <a:schemeClr val="tx1"/>
                </a:solidFill>
                <a:latin typeface="Arial" charset="0"/>
                <a:ea typeface="ＭＳ Ｐゴシック"/>
                <a:cs typeface="Arial" charset="0"/>
              </a:rPr>
              <a:t>101</a:t>
            </a:r>
            <a:r>
              <a:rPr lang="en-US" b="0" dirty="0" smtClean="0">
                <a:solidFill>
                  <a:schemeClr val="tx1"/>
                </a:solidFill>
                <a:latin typeface="Arial" charset="0"/>
                <a:ea typeface="ＭＳ Ｐゴシック"/>
                <a:cs typeface="Arial" charset="0"/>
              </a:rPr>
              <a:t> binary, or </a:t>
            </a:r>
            <a:r>
              <a:rPr lang="en-US" i="1" dirty="0" smtClean="0">
                <a:solidFill>
                  <a:schemeClr val="tx1"/>
                </a:solidFill>
                <a:latin typeface="Arial" charset="0"/>
                <a:ea typeface="ＭＳ Ｐゴシック"/>
                <a:cs typeface="Arial" charset="0"/>
              </a:rPr>
              <a:t>0101</a:t>
            </a:r>
            <a:r>
              <a:rPr lang="en-US" b="0" dirty="0" smtClean="0">
                <a:solidFill>
                  <a:schemeClr val="tx1"/>
                </a:solidFill>
                <a:latin typeface="Arial" charset="0"/>
                <a:ea typeface="ＭＳ Ｐゴシック"/>
                <a:cs typeface="Arial" charset="0"/>
              </a:rPr>
              <a:t>. </a:t>
            </a:r>
          </a:p>
          <a:p>
            <a:pPr>
              <a:spcBef>
                <a:spcPct val="0"/>
              </a:spcBef>
              <a:defRPr/>
            </a:pPr>
            <a:r>
              <a:rPr lang="en-US" b="0" dirty="0" smtClean="0">
                <a:solidFill>
                  <a:schemeClr val="tx1"/>
                </a:solidFill>
                <a:latin typeface="Arial" charset="0"/>
                <a:ea typeface="ＭＳ Ｐゴシック"/>
                <a:cs typeface="Arial" charset="0"/>
              </a:rPr>
              <a:t>Therefore: </a:t>
            </a:r>
            <a:r>
              <a:rPr lang="en-US" dirty="0" smtClean="0">
                <a:solidFill>
                  <a:srgbClr val="FF0000"/>
                </a:solidFill>
                <a:latin typeface="Courier New" panose="02070309020205020404" pitchFamily="49" charset="0"/>
                <a:ea typeface="ＭＳ Ｐゴシック"/>
                <a:cs typeface="Courier New" panose="02070309020205020404" pitchFamily="49" charset="0"/>
              </a:rPr>
              <a:t>ADMUX |= (1&lt;&lt;MUX2) | (1&lt;&lt;MUX0);</a:t>
            </a: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b="0" dirty="0" smtClean="0">
                <a:solidFill>
                  <a:schemeClr val="tx1"/>
                </a:solidFill>
                <a:latin typeface="+mj-lt"/>
                <a:ea typeface="ＭＳ Ｐゴシック"/>
                <a:cs typeface="Courier New" panose="02070309020205020404" pitchFamily="49" charset="0"/>
              </a:rPr>
              <a:t>For other subtasks of </a:t>
            </a:r>
            <a:r>
              <a:rPr lang="en-US" b="0" dirty="0" err="1" smtClean="0">
                <a:solidFill>
                  <a:schemeClr val="tx1"/>
                </a:solidFill>
                <a:latin typeface="+mj-lt"/>
                <a:ea typeface="ＭＳ Ｐゴシック"/>
                <a:cs typeface="Courier New" panose="02070309020205020404" pitchFamily="49" charset="0"/>
              </a:rPr>
              <a:t>init</a:t>
            </a:r>
            <a:r>
              <a:rPr lang="en-US" b="0" dirty="0" smtClean="0">
                <a:solidFill>
                  <a:schemeClr val="tx1"/>
                </a:solidFill>
                <a:latin typeface="+mj-lt"/>
                <a:ea typeface="ＭＳ Ｐゴシック"/>
                <a:cs typeface="Courier New" panose="02070309020205020404" pitchFamily="49" charset="0"/>
              </a:rPr>
              <a:t> ( //Enabling Interrupt?	//Enabling ADC?)</a:t>
            </a:r>
          </a:p>
          <a:p>
            <a:pPr>
              <a:spcBef>
                <a:spcPct val="0"/>
              </a:spcBef>
              <a:defRPr/>
            </a:pPr>
            <a:r>
              <a:rPr lang="en-US" b="0" dirty="0" smtClean="0">
                <a:solidFill>
                  <a:schemeClr val="tx1"/>
                </a:solidFill>
                <a:latin typeface="+mj-lt"/>
                <a:ea typeface="ＭＳ Ｐゴシック"/>
                <a:cs typeface="Courier New" panose="02070309020205020404" pitchFamily="49" charset="0"/>
              </a:rPr>
              <a:t>Add two more bits to ADCSRA.</a:t>
            </a:r>
          </a:p>
          <a:p>
            <a:pPr>
              <a:spcBef>
                <a:spcPct val="0"/>
              </a:spcBef>
              <a:defRPr/>
            </a:pPr>
            <a:endParaRPr lang="en-US" sz="1600" b="0" dirty="0" smtClean="0">
              <a:solidFill>
                <a:schemeClr val="tx1"/>
              </a:solidFill>
              <a:latin typeface="+mj-lt"/>
              <a:ea typeface="ＭＳ Ｐゴシック"/>
              <a:cs typeface="Courier New" panose="02070309020205020404" pitchFamily="49" charset="0"/>
            </a:endParaRPr>
          </a:p>
          <a:p>
            <a:pPr>
              <a:spcBef>
                <a:spcPct val="0"/>
              </a:spcBef>
              <a:defRPr/>
            </a:pPr>
            <a:r>
              <a:rPr lang="en-US" sz="1600" b="0" dirty="0" smtClean="0">
                <a:solidFill>
                  <a:schemeClr val="tx1"/>
                </a:solidFill>
                <a:latin typeface="+mj-lt"/>
                <a:ea typeface="ＭＳ Ｐゴシック"/>
                <a:cs typeface="Courier New" panose="02070309020205020404" pitchFamily="49" charset="0"/>
              </a:rPr>
              <a:t>    *  </a:t>
            </a:r>
            <a:r>
              <a:rPr lang="en-US" sz="1600" dirty="0" smtClean="0">
                <a:solidFill>
                  <a:schemeClr val="tx1"/>
                </a:solidFill>
                <a:latin typeface="+mj-lt"/>
                <a:ea typeface="ＭＳ Ｐゴシック"/>
                <a:cs typeface="Courier New" panose="02070309020205020404" pitchFamily="49" charset="0"/>
              </a:rPr>
              <a:t>ADEN – ADC Enable</a:t>
            </a:r>
            <a:endParaRPr lang="en-US" sz="1600" dirty="0">
              <a:solidFill>
                <a:schemeClr val="tx1"/>
              </a:solidFill>
              <a:latin typeface="+mj-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2" y="5250750"/>
            <a:ext cx="7448933" cy="920797"/>
          </a:xfrm>
          <a:prstGeom prst="rect">
            <a:avLst/>
          </a:prstGeom>
        </p:spPr>
      </p:pic>
    </p:spTree>
    <p:extLst>
      <p:ext uri="{BB962C8B-B14F-4D97-AF65-F5344CB8AC3E}">
        <p14:creationId xmlns:p14="http://schemas.microsoft.com/office/powerpoint/2010/main" val="3328753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Template: Using ADC with </a:t>
            </a:r>
            <a:r>
              <a:rPr lang="en-US" dirty="0" smtClean="0">
                <a:latin typeface="Arial" charset="0"/>
                <a:ea typeface="ＭＳ Ｐゴシック"/>
                <a:cs typeface="Arial" charset="0"/>
              </a:rPr>
              <a:t>Interrupt</a:t>
            </a:r>
            <a:endParaRPr lang="en-US" noProof="0" dirty="0" smtClean="0">
              <a:latin typeface="Arial" charset="0"/>
              <a:ea typeface="ＭＳ Ｐゴシック"/>
              <a:cs typeface="Arial" charset="0"/>
            </a:endParaRP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Now ADC works </a:t>
            </a:r>
            <a:r>
              <a:rPr lang="en-US" dirty="0" smtClean="0">
                <a:solidFill>
                  <a:srgbClr val="FF0000"/>
                </a:solidFill>
                <a:latin typeface="Arial" charset="0"/>
                <a:ea typeface="ＭＳ Ｐゴシック"/>
                <a:cs typeface="Arial" charset="0"/>
              </a:rPr>
              <a:t>NOT in free running mode</a:t>
            </a:r>
            <a:r>
              <a:rPr lang="en-US" b="0" dirty="0" smtClean="0">
                <a:solidFill>
                  <a:schemeClr val="tx1"/>
                </a:solidFill>
                <a:latin typeface="Arial" charset="0"/>
                <a:ea typeface="ＭＳ Ｐゴシック"/>
                <a:cs typeface="Arial" charset="0"/>
              </a:rPr>
              <a:t>, meaning </a:t>
            </a:r>
            <a:r>
              <a:rPr lang="en-US" dirty="0" smtClean="0">
                <a:solidFill>
                  <a:srgbClr val="0088C2"/>
                </a:solidFill>
                <a:latin typeface="Arial" charset="0"/>
                <a:ea typeface="ＭＳ Ｐゴシック"/>
                <a:cs typeface="Arial" charset="0"/>
              </a:rPr>
              <a:t>you must tell it to do conversion at the moment you want it</a:t>
            </a:r>
            <a:r>
              <a:rPr lang="en-US" b="0" dirty="0" smtClean="0">
                <a:solidFill>
                  <a:schemeClr val="tx1"/>
                </a:solidFill>
                <a:latin typeface="Arial" charset="0"/>
                <a:ea typeface="ＭＳ Ｐゴシック"/>
                <a:cs typeface="Arial" charset="0"/>
              </a:rPr>
              <a:t>. Do it using:</a:t>
            </a:r>
          </a:p>
          <a:p>
            <a:pPr>
              <a:spcBef>
                <a:spcPct val="0"/>
              </a:spcBef>
              <a:defRPr/>
            </a:pPr>
            <a:endParaRPr lang="en-US" sz="1600" dirty="0" smtClean="0">
              <a:solidFill>
                <a:srgbClr val="FF0000"/>
              </a:solidFill>
              <a:latin typeface="Arial" charset="0"/>
              <a:ea typeface="ＭＳ Ｐゴシック"/>
              <a:cs typeface="Arial" charset="0"/>
            </a:endParaRPr>
          </a:p>
          <a:p>
            <a:pPr>
              <a:spcBef>
                <a:spcPct val="0"/>
              </a:spcBef>
              <a:defRPr/>
            </a:pPr>
            <a:r>
              <a:rPr lang="en-US" dirty="0" smtClean="0">
                <a:solidFill>
                  <a:srgbClr val="FF0000"/>
                </a:solidFill>
                <a:latin typeface="Courier New" panose="02070309020205020404" pitchFamily="49" charset="0"/>
                <a:ea typeface="ＭＳ Ｐゴシック"/>
                <a:cs typeface="Courier New" panose="02070309020205020404" pitchFamily="49" charset="0"/>
              </a:rPr>
              <a:t>ADCSRA |= 1&lt;&lt;ADSC;</a:t>
            </a: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b="0" dirty="0" smtClean="0">
                <a:solidFill>
                  <a:schemeClr val="tx1"/>
                </a:solidFill>
                <a:latin typeface="+mj-lt"/>
                <a:ea typeface="ＭＳ Ｐゴシック"/>
                <a:cs typeface="Courier New" panose="02070309020205020404" pitchFamily="49" charset="0"/>
              </a:rPr>
              <a:t>As soon as conversion is done, </a:t>
            </a:r>
            <a:r>
              <a:rPr lang="en-US" dirty="0" smtClean="0">
                <a:solidFill>
                  <a:srgbClr val="FF0000"/>
                </a:solidFill>
                <a:latin typeface="+mj-lt"/>
                <a:ea typeface="ＭＳ Ｐゴシック"/>
                <a:cs typeface="Courier New" panose="02070309020205020404" pitchFamily="49" charset="0"/>
              </a:rPr>
              <a:t>ADC interrupt </a:t>
            </a:r>
            <a:r>
              <a:rPr lang="en-US" b="0" dirty="0" smtClean="0">
                <a:solidFill>
                  <a:schemeClr val="tx1"/>
                </a:solidFill>
                <a:latin typeface="+mj-lt"/>
                <a:ea typeface="ＭＳ Ｐゴシック"/>
                <a:cs typeface="Courier New" panose="02070309020205020404" pitchFamily="49" charset="0"/>
              </a:rPr>
              <a:t>will be called.</a:t>
            </a: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endParaRPr lang="en-US" dirty="0" smtClean="0">
              <a:solidFill>
                <a:srgbClr val="FF0000"/>
              </a:solidFill>
              <a:latin typeface="Courier New" panose="02070309020205020404" pitchFamily="49" charset="0"/>
              <a:ea typeface="ＭＳ Ｐゴシック"/>
              <a:cs typeface="Courier New" panose="02070309020205020404" pitchFamily="49" charset="0"/>
            </a:endParaRPr>
          </a:p>
          <a:p>
            <a:pPr>
              <a:spcBef>
                <a:spcPct val="0"/>
              </a:spcBef>
              <a:defRPr/>
            </a:pPr>
            <a:r>
              <a:rPr lang="en-US" b="0" dirty="0" smtClean="0">
                <a:solidFill>
                  <a:schemeClr val="tx1"/>
                </a:solidFill>
                <a:latin typeface="+mn-lt"/>
                <a:ea typeface="ＭＳ Ｐゴシック"/>
                <a:cs typeface="Courier New" panose="02070309020205020404" pitchFamily="49" charset="0"/>
              </a:rPr>
              <a:t>Remember: only </a:t>
            </a:r>
            <a:r>
              <a:rPr lang="en-US" dirty="0" smtClean="0">
                <a:solidFill>
                  <a:srgbClr val="00B050"/>
                </a:solidFill>
                <a:latin typeface="+mn-lt"/>
                <a:ea typeface="ＭＳ Ｐゴシック"/>
                <a:cs typeface="Courier New" panose="02070309020205020404" pitchFamily="49" charset="0"/>
              </a:rPr>
              <a:t>volatile</a:t>
            </a:r>
            <a:r>
              <a:rPr lang="en-US" b="0" dirty="0" smtClean="0">
                <a:solidFill>
                  <a:schemeClr val="tx1"/>
                </a:solidFill>
                <a:latin typeface="+mn-lt"/>
                <a:ea typeface="ＭＳ Ｐゴシック"/>
                <a:cs typeface="Courier New" panose="02070309020205020404" pitchFamily="49" charset="0"/>
              </a:rPr>
              <a:t> variables can be modified in the interrupt.</a:t>
            </a:r>
          </a:p>
          <a:p>
            <a:pPr>
              <a:spcBef>
                <a:spcPct val="0"/>
              </a:spcBef>
              <a:defRPr/>
            </a:pPr>
            <a:r>
              <a:rPr lang="en-US" b="0" dirty="0" smtClean="0">
                <a:solidFill>
                  <a:schemeClr val="tx1"/>
                </a:solidFill>
                <a:latin typeface="+mn-lt"/>
                <a:ea typeface="ＭＳ Ｐゴシック"/>
                <a:cs typeface="Courier New" panose="02070309020205020404" pitchFamily="49" charset="0"/>
              </a:rPr>
              <a:t>If you use LCD in interrupt, and it behaves strange, use LCD </a:t>
            </a:r>
          </a:p>
          <a:p>
            <a:pPr>
              <a:spcBef>
                <a:spcPct val="0"/>
              </a:spcBef>
              <a:defRPr/>
            </a:pPr>
            <a:r>
              <a:rPr lang="en-US" b="0" dirty="0" smtClean="0">
                <a:solidFill>
                  <a:schemeClr val="tx1"/>
                </a:solidFill>
                <a:latin typeface="+mn-lt"/>
                <a:ea typeface="ＭＳ Ｐゴシック"/>
                <a:cs typeface="Courier New" panose="02070309020205020404" pitchFamily="49" charset="0"/>
              </a:rPr>
              <a:t>(and </a:t>
            </a:r>
            <a:r>
              <a:rPr lang="en-US" dirty="0" err="1" smtClean="0">
                <a:solidFill>
                  <a:srgbClr val="FF0000"/>
                </a:solidFill>
                <a:latin typeface="Courier New" panose="02070309020205020404" pitchFamily="49" charset="0"/>
                <a:ea typeface="ＭＳ Ｐゴシック"/>
                <a:cs typeface="Courier New" panose="02070309020205020404" pitchFamily="49" charset="0"/>
              </a:rPr>
              <a:t>sprintf</a:t>
            </a:r>
            <a:r>
              <a:rPr lang="en-US" dirty="0" smtClean="0">
                <a:solidFill>
                  <a:srgbClr val="FF0000"/>
                </a:solidFill>
                <a:latin typeface="Courier New" panose="02070309020205020404" pitchFamily="49" charset="0"/>
                <a:ea typeface="ＭＳ Ｐゴシック"/>
                <a:cs typeface="Courier New" panose="02070309020205020404" pitchFamily="49" charset="0"/>
              </a:rPr>
              <a:t>(..); </a:t>
            </a:r>
            <a:r>
              <a:rPr lang="en-US" b="0" dirty="0" smtClean="0">
                <a:solidFill>
                  <a:schemeClr val="tx1"/>
                </a:solidFill>
                <a:latin typeface="+mn-lt"/>
                <a:ea typeface="ＭＳ Ｐゴシック"/>
                <a:cs typeface="Courier New" panose="02070309020205020404" pitchFamily="49" charset="0"/>
              </a:rPr>
              <a:t>) in main loop instead. </a:t>
            </a:r>
            <a:endParaRPr lang="en-US" b="0" dirty="0">
              <a:solidFill>
                <a:schemeClr val="tx1"/>
              </a:solidFill>
              <a:latin typeface="+mn-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5" y="3204551"/>
            <a:ext cx="10098637" cy="1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025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Finding R of a resistor</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In the lab guide a simple circuit for finding resistor is shown. </a:t>
            </a:r>
          </a:p>
          <a:p>
            <a:pPr>
              <a:spcBef>
                <a:spcPct val="0"/>
              </a:spcBef>
              <a:defRPr/>
            </a:pPr>
            <a:r>
              <a:rPr lang="en-US" b="0" dirty="0" smtClean="0">
                <a:solidFill>
                  <a:schemeClr val="tx1"/>
                </a:solidFill>
                <a:latin typeface="Arial" charset="0"/>
                <a:ea typeface="ＭＳ Ｐゴシック"/>
                <a:cs typeface="Arial" charset="0"/>
              </a:rPr>
              <a:t>However, for capacitor we use 3 resistors. </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Why? </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Could 3 resistors be useful for Ohmmeter?</a:t>
            </a:r>
            <a:endParaRPr lang="en-US" b="0" dirty="0">
              <a:solidFill>
                <a:schemeClr val="tx1"/>
              </a:solidFill>
              <a:latin typeface="+mn-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862" y="2268421"/>
            <a:ext cx="4032560" cy="2578962"/>
          </a:xfrm>
          <a:prstGeom prst="rect">
            <a:avLst/>
          </a:prstGeom>
        </p:spPr>
      </p:pic>
    </p:spTree>
    <p:extLst>
      <p:ext uri="{BB962C8B-B14F-4D97-AF65-F5344CB8AC3E}">
        <p14:creationId xmlns:p14="http://schemas.microsoft.com/office/powerpoint/2010/main" val="40371592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sz="3600" noProof="0" dirty="0" smtClean="0">
                <a:latin typeface="Arial" charset="0"/>
                <a:ea typeface="ＭＳ Ｐゴシック"/>
                <a:cs typeface="Arial" charset="0"/>
              </a:rPr>
              <a:t>Finding R of a resistor (more precisely)</a:t>
            </a:r>
          </a:p>
        </p:txBody>
      </p:sp>
      <p:sp>
        <p:nvSpPr>
          <p:cNvPr id="3" name="Untertitel 2"/>
          <p:cNvSpPr>
            <a:spLocks noGrp="1"/>
          </p:cNvSpPr>
          <p:nvPr>
            <p:ph type="subTitle" idx="1"/>
          </p:nvPr>
        </p:nvSpPr>
        <p:spPr>
          <a:xfrm>
            <a:off x="287652" y="1260281"/>
            <a:ext cx="9361300" cy="5112710"/>
          </a:xfrm>
        </p:spPr>
        <p:txBody>
          <a:bodyPr>
            <a:normAutofit lnSpcReduction="10000"/>
          </a:bodyPr>
          <a:lstStyle/>
          <a:p>
            <a:pPr>
              <a:spcBef>
                <a:spcPct val="0"/>
              </a:spcBef>
              <a:defRPr/>
            </a:pPr>
            <a:r>
              <a:rPr lang="en-US" b="0" i="1" dirty="0" smtClean="0">
                <a:solidFill>
                  <a:schemeClr val="tx1"/>
                </a:solidFill>
                <a:latin typeface="Arial" charset="0"/>
                <a:ea typeface="ＭＳ Ｐゴシック"/>
                <a:cs typeface="Arial" charset="0"/>
              </a:rPr>
              <a:t>Why? </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Because for </a:t>
            </a:r>
            <a:r>
              <a:rPr lang="en-US" dirty="0" smtClean="0">
                <a:solidFill>
                  <a:srgbClr val="FF0000"/>
                </a:solidFill>
                <a:latin typeface="Arial" charset="0"/>
                <a:ea typeface="ＭＳ Ｐゴシック"/>
                <a:cs typeface="Arial" charset="0"/>
              </a:rPr>
              <a:t>small capacitor</a:t>
            </a:r>
            <a:r>
              <a:rPr lang="en-US" b="0" dirty="0" smtClean="0">
                <a:solidFill>
                  <a:schemeClr val="tx1"/>
                </a:solidFill>
                <a:latin typeface="Arial" charset="0"/>
                <a:ea typeface="ＭＳ Ｐゴシック"/>
                <a:cs typeface="Arial" charset="0"/>
              </a:rPr>
              <a:t>, it may be charged </a:t>
            </a:r>
            <a:r>
              <a:rPr lang="en-US" dirty="0" smtClean="0">
                <a:solidFill>
                  <a:srgbClr val="FF0000"/>
                </a:solidFill>
                <a:latin typeface="Arial" charset="0"/>
                <a:ea typeface="ＭＳ Ｐゴシック"/>
                <a:cs typeface="Arial" charset="0"/>
              </a:rPr>
              <a:t>too quickly over small resistor value</a:t>
            </a:r>
            <a:r>
              <a:rPr lang="en-US" b="0" dirty="0" smtClean="0">
                <a:solidFill>
                  <a:schemeClr val="tx1"/>
                </a:solidFill>
                <a:latin typeface="Arial" charset="0"/>
                <a:ea typeface="ＭＳ Ｐゴシック"/>
                <a:cs typeface="Arial" charset="0"/>
              </a:rPr>
              <a:t>. This will </a:t>
            </a:r>
            <a:r>
              <a:rPr lang="en-US" dirty="0" smtClean="0">
                <a:solidFill>
                  <a:srgbClr val="FF0000"/>
                </a:solidFill>
                <a:latin typeface="Arial" charset="0"/>
                <a:ea typeface="ＭＳ Ｐゴシック"/>
                <a:cs typeface="Arial" charset="0"/>
              </a:rPr>
              <a:t>impair the precision </a:t>
            </a:r>
            <a:r>
              <a:rPr lang="en-US" b="0" dirty="0" smtClean="0">
                <a:solidFill>
                  <a:schemeClr val="tx1"/>
                </a:solidFill>
                <a:latin typeface="Arial" charset="0"/>
                <a:ea typeface="ＭＳ Ｐゴシック"/>
                <a:cs typeface="Arial" charset="0"/>
              </a:rPr>
              <a:t>of the measurement.</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Therefore, for each capacitor optimal measurement will be done with appropriate resistor (</a:t>
            </a:r>
            <a:r>
              <a:rPr lang="en-US" dirty="0" smtClean="0">
                <a:solidFill>
                  <a:srgbClr val="00B050"/>
                </a:solidFill>
                <a:latin typeface="Arial" charset="0"/>
                <a:ea typeface="ＭＳ Ｐゴシック"/>
                <a:cs typeface="Arial" charset="0"/>
              </a:rPr>
              <a:t>small capacitor, bigger resistor </a:t>
            </a:r>
            <a:r>
              <a:rPr lang="en-US" b="0" dirty="0" smtClean="0">
                <a:solidFill>
                  <a:schemeClr val="tx1"/>
                </a:solidFill>
                <a:latin typeface="Arial" charset="0"/>
                <a:ea typeface="ＭＳ Ｐゴシック"/>
                <a:cs typeface="Arial" charset="0"/>
              </a:rPr>
              <a:t>/ </a:t>
            </a:r>
            <a:r>
              <a:rPr lang="en-US" dirty="0" smtClean="0">
                <a:solidFill>
                  <a:srgbClr val="0088C2"/>
                </a:solidFill>
                <a:latin typeface="Arial" charset="0"/>
                <a:ea typeface="ＭＳ Ｐゴシック"/>
                <a:cs typeface="Arial" charset="0"/>
              </a:rPr>
              <a:t>big capacitor, smaller resistor</a:t>
            </a:r>
            <a:r>
              <a:rPr lang="en-US" b="0" dirty="0" smtClean="0">
                <a:solidFill>
                  <a:schemeClr val="tx1"/>
                </a:solidFill>
                <a:latin typeface="Arial" charset="0"/>
                <a:ea typeface="ＭＳ Ｐゴシック"/>
                <a:cs typeface="Arial" charset="0"/>
              </a:rPr>
              <a:t>).</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i="1" dirty="0" smtClean="0">
                <a:solidFill>
                  <a:schemeClr val="tx1"/>
                </a:solidFill>
                <a:latin typeface="Arial" charset="0"/>
                <a:ea typeface="ＭＳ Ｐゴシック"/>
                <a:cs typeface="Arial" charset="0"/>
              </a:rPr>
              <a:t>Could 3 resistors be useful for Ohmmeter?</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dirty="0" smtClean="0">
                <a:solidFill>
                  <a:srgbClr val="FF0000"/>
                </a:solidFill>
                <a:latin typeface="Arial" charset="0"/>
                <a:ea typeface="ＭＳ Ｐゴシック"/>
                <a:cs typeface="Arial" charset="0"/>
              </a:rPr>
              <a:t>Yes! </a:t>
            </a:r>
            <a:r>
              <a:rPr lang="en-US" b="0" dirty="0" smtClean="0">
                <a:solidFill>
                  <a:schemeClr val="tx1"/>
                </a:solidFill>
                <a:latin typeface="Arial" charset="0"/>
                <a:ea typeface="ＭＳ Ｐゴシック"/>
                <a:cs typeface="Arial" charset="0"/>
              </a:rPr>
              <a:t>The </a:t>
            </a:r>
            <a:r>
              <a:rPr lang="en-US" dirty="0" smtClean="0">
                <a:solidFill>
                  <a:srgbClr val="0088C2"/>
                </a:solidFill>
                <a:latin typeface="Arial" charset="0"/>
                <a:ea typeface="ＭＳ Ｐゴシック"/>
                <a:cs typeface="Arial" charset="0"/>
              </a:rPr>
              <a:t>most precise </a:t>
            </a:r>
            <a:r>
              <a:rPr lang="en-US" b="0" dirty="0" smtClean="0">
                <a:solidFill>
                  <a:schemeClr val="tx1"/>
                </a:solidFill>
                <a:latin typeface="Arial" charset="0"/>
                <a:ea typeface="ＭＳ Ｐゴシック"/>
                <a:cs typeface="Arial" charset="0"/>
              </a:rPr>
              <a:t>resistance measurement is possible when voltage divider compares two resistors of </a:t>
            </a:r>
            <a:r>
              <a:rPr lang="en-US" dirty="0" smtClean="0">
                <a:solidFill>
                  <a:srgbClr val="0088C2"/>
                </a:solidFill>
                <a:latin typeface="Arial" charset="0"/>
                <a:ea typeface="ＭＳ Ｐゴシック"/>
                <a:cs typeface="Arial" charset="0"/>
              </a:rPr>
              <a:t>similar values</a:t>
            </a:r>
            <a:r>
              <a:rPr lang="en-US" b="0" dirty="0" smtClean="0">
                <a:solidFill>
                  <a:schemeClr val="tx1"/>
                </a:solidFill>
                <a:latin typeface="Arial" charset="0"/>
                <a:ea typeface="ＭＳ Ｐゴシック"/>
                <a:cs typeface="Arial" charset="0"/>
              </a:rPr>
              <a:t>!</a:t>
            </a:r>
          </a:p>
          <a:p>
            <a:pPr>
              <a:spcBef>
                <a:spcPct val="0"/>
              </a:spcBef>
              <a:defRPr/>
            </a:pPr>
            <a:endParaRPr lang="en-US" b="0" dirty="0" smtClean="0">
              <a:solidFill>
                <a:schemeClr val="tx1"/>
              </a:solidFill>
              <a:latin typeface="Arial" charset="0"/>
              <a:ea typeface="ＭＳ Ｐゴシック"/>
              <a:cs typeface="Arial" charset="0"/>
            </a:endParaRPr>
          </a:p>
          <a:p>
            <a:pPr>
              <a:spcBef>
                <a:spcPct val="0"/>
              </a:spcBef>
              <a:defRPr/>
            </a:pPr>
            <a:r>
              <a:rPr lang="en-US" b="0" i="1" dirty="0" smtClean="0">
                <a:solidFill>
                  <a:schemeClr val="tx1"/>
                </a:solidFill>
                <a:latin typeface="Arial" charset="0"/>
                <a:ea typeface="ＭＳ Ｐゴシック"/>
                <a:cs typeface="Arial" charset="0"/>
              </a:rPr>
              <a:t>Hint: use circuit for capacitor for resistor as well, as you need to have one device for both types of components in the end</a:t>
            </a:r>
            <a:endParaRPr lang="en-US" b="0" i="1" dirty="0">
              <a:solidFill>
                <a:schemeClr val="tx1"/>
              </a:solidFill>
              <a:latin typeface="+mn-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1969501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Finding R of a resistor (3)</a:t>
            </a:r>
          </a:p>
        </p:txBody>
      </p:sp>
      <p:sp>
        <p:nvSpPr>
          <p:cNvPr id="3" name="Untertitel 2"/>
          <p:cNvSpPr>
            <a:spLocks noGrp="1"/>
          </p:cNvSpPr>
          <p:nvPr>
            <p:ph type="subTitle" idx="1"/>
          </p:nvPr>
        </p:nvSpPr>
        <p:spPr>
          <a:xfrm>
            <a:off x="287652" y="1260281"/>
            <a:ext cx="9361300" cy="5112710"/>
          </a:xfrm>
        </p:spPr>
        <p:txBody>
          <a:bodyPr>
            <a:normAutofit/>
          </a:bodyPr>
          <a:lstStyle/>
          <a:p>
            <a:pPr>
              <a:spcBef>
                <a:spcPct val="0"/>
              </a:spcBef>
              <a:defRPr/>
            </a:pPr>
            <a:r>
              <a:rPr lang="en-US" b="0" dirty="0" smtClean="0">
                <a:solidFill>
                  <a:schemeClr val="tx1"/>
                </a:solidFill>
                <a:latin typeface="Arial" charset="0"/>
                <a:ea typeface="ＭＳ Ｐゴシック"/>
                <a:cs typeface="Arial" charset="0"/>
              </a:rPr>
              <a:t>So how to properly use circuit with </a:t>
            </a:r>
            <a:r>
              <a:rPr lang="en-US" dirty="0" smtClean="0">
                <a:solidFill>
                  <a:srgbClr val="0088C2"/>
                </a:solidFill>
                <a:latin typeface="Arial" charset="0"/>
                <a:ea typeface="ＭＳ Ｐゴシック"/>
                <a:cs typeface="Arial" charset="0"/>
              </a:rPr>
              <a:t>3 input resistors</a:t>
            </a:r>
            <a:r>
              <a:rPr lang="en-US" b="0" dirty="0" smtClean="0">
                <a:solidFill>
                  <a:schemeClr val="tx1"/>
                </a:solidFill>
                <a:latin typeface="Arial" charset="0"/>
                <a:ea typeface="ＭＳ Ｐゴシック"/>
                <a:cs typeface="Arial" charset="0"/>
              </a:rPr>
              <a:t>?</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b="0" dirty="0" smtClean="0">
                <a:solidFill>
                  <a:schemeClr val="tx1"/>
                </a:solidFill>
                <a:latin typeface="Arial" charset="0"/>
                <a:ea typeface="ＭＳ Ｐゴシック"/>
                <a:cs typeface="Arial" charset="0"/>
              </a:rPr>
              <a:t>For a resistor, you do not need discharge pin. </a:t>
            </a:r>
            <a:r>
              <a:rPr lang="en-US" dirty="0" smtClean="0">
                <a:solidFill>
                  <a:srgbClr val="FF0000"/>
                </a:solidFill>
                <a:latin typeface="Arial" charset="0"/>
                <a:ea typeface="ＭＳ Ｐゴシック"/>
                <a:cs typeface="Arial" charset="0"/>
              </a:rPr>
              <a:t>Let it always be input pin (high impedance, tiny current).</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dirty="0" smtClean="0">
                <a:solidFill>
                  <a:srgbClr val="FF0000"/>
                </a:solidFill>
                <a:latin typeface="Arial" charset="0"/>
                <a:ea typeface="ＭＳ Ｐゴシック"/>
                <a:cs typeface="Arial" charset="0"/>
              </a:rPr>
              <a:t>Only one line </a:t>
            </a:r>
            <a:r>
              <a:rPr lang="en-US" dirty="0" smtClean="0">
                <a:solidFill>
                  <a:schemeClr val="tx1"/>
                </a:solidFill>
                <a:latin typeface="Arial" charset="0"/>
                <a:ea typeface="ＭＳ Ｐゴシック"/>
                <a:cs typeface="Arial" charset="0"/>
              </a:rPr>
              <a:t>should be set to </a:t>
            </a:r>
            <a:r>
              <a:rPr lang="en-US" dirty="0" smtClean="0">
                <a:solidFill>
                  <a:srgbClr val="FF0000"/>
                </a:solidFill>
                <a:latin typeface="Arial" charset="0"/>
                <a:ea typeface="ＭＳ Ｐゴシック"/>
                <a:cs typeface="Arial" charset="0"/>
              </a:rPr>
              <a:t>output </a:t>
            </a:r>
            <a:r>
              <a:rPr lang="en-US" dirty="0" smtClean="0">
                <a:solidFill>
                  <a:schemeClr val="tx1"/>
                </a:solidFill>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high</a:t>
            </a:r>
            <a:r>
              <a:rPr lang="en-US" dirty="0" smtClean="0">
                <a:solidFill>
                  <a:schemeClr val="tx1"/>
                </a:solidFill>
                <a:latin typeface="Arial" charset="0"/>
                <a:ea typeface="ＭＳ Ｐゴシック"/>
                <a:cs typeface="Arial" charset="0"/>
              </a:rPr>
              <a:t> at a time. Modify your </a:t>
            </a:r>
            <a:r>
              <a:rPr lang="en-US" dirty="0" smtClean="0">
                <a:solidFill>
                  <a:srgbClr val="0088C2"/>
                </a:solidFill>
                <a:latin typeface="Arial" charset="0"/>
                <a:ea typeface="ＭＳ Ｐゴシック"/>
                <a:cs typeface="Arial" charset="0"/>
              </a:rPr>
              <a:t>DDRs</a:t>
            </a:r>
            <a:r>
              <a:rPr lang="en-US" dirty="0" smtClean="0">
                <a:solidFill>
                  <a:schemeClr val="tx1"/>
                </a:solidFill>
                <a:latin typeface="Arial" charset="0"/>
                <a:ea typeface="ＭＳ Ｐゴシック"/>
                <a:cs typeface="Arial" charset="0"/>
              </a:rPr>
              <a:t> at the runtime to achieve this!</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b="0" dirty="0" smtClean="0">
                <a:solidFill>
                  <a:schemeClr val="tx1"/>
                </a:solidFill>
                <a:latin typeface="Arial" charset="0"/>
                <a:ea typeface="ＭＳ Ｐゴシック"/>
                <a:cs typeface="Arial" charset="0"/>
              </a:rPr>
              <a:t>If your measured voltage is almost 5 volt (maximum) or 0 volt (minimum), consider running another measurement with different resistor.</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dirty="0" smtClean="0">
                <a:solidFill>
                  <a:srgbClr val="00B050"/>
                </a:solidFill>
                <a:latin typeface="Arial" charset="0"/>
                <a:ea typeface="ＭＳ Ｐゴシック"/>
                <a:cs typeface="Arial" charset="0"/>
              </a:rPr>
              <a:t>Mind 16 bit integer calculations</a:t>
            </a:r>
            <a:r>
              <a:rPr lang="en-US" b="0" dirty="0" smtClean="0">
                <a:solidFill>
                  <a:schemeClr val="tx1"/>
                </a:solidFill>
                <a:latin typeface="Arial" charset="0"/>
                <a:ea typeface="ＭＳ Ｐゴシック"/>
                <a:cs typeface="Arial" charset="0"/>
              </a:rPr>
              <a:t>: </a:t>
            </a:r>
            <a:r>
              <a:rPr lang="en-US" dirty="0" smtClean="0">
                <a:solidFill>
                  <a:srgbClr val="FF0000"/>
                </a:solidFill>
                <a:latin typeface="Arial" charset="0"/>
                <a:ea typeface="ＭＳ Ｐゴシック"/>
                <a:cs typeface="Arial" charset="0"/>
              </a:rPr>
              <a:t>multiplying by 55800 Ohm </a:t>
            </a:r>
            <a:r>
              <a:rPr lang="en-US" b="0" dirty="0" smtClean="0">
                <a:solidFill>
                  <a:schemeClr val="tx1"/>
                </a:solidFill>
                <a:latin typeface="Arial" charset="0"/>
                <a:ea typeface="ＭＳ Ｐゴシック"/>
                <a:cs typeface="Arial" charset="0"/>
              </a:rPr>
              <a:t>for resistor CR_2 is a </a:t>
            </a:r>
            <a:r>
              <a:rPr lang="en-US" dirty="0" smtClean="0">
                <a:solidFill>
                  <a:srgbClr val="FF0000"/>
                </a:solidFill>
                <a:latin typeface="Arial" charset="0"/>
                <a:ea typeface="ＭＳ Ｐゴシック"/>
                <a:cs typeface="Arial" charset="0"/>
              </a:rPr>
              <a:t>bad idea</a:t>
            </a:r>
            <a:r>
              <a:rPr lang="en-US" b="0" dirty="0" smtClean="0">
                <a:solidFill>
                  <a:schemeClr val="tx1"/>
                </a:solidFill>
                <a:latin typeface="Arial" charset="0"/>
                <a:ea typeface="ＭＳ Ｐゴシック"/>
                <a:cs typeface="Arial" charset="0"/>
              </a:rPr>
              <a:t>, as any useful measurement will overflow.</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endParaRPr lang="en-US" b="0" dirty="0">
              <a:solidFill>
                <a:schemeClr val="tx1"/>
              </a:solidFill>
              <a:latin typeface="+mn-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28034279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noProof="0" dirty="0" smtClean="0">
                <a:latin typeface="Arial" charset="0"/>
                <a:ea typeface="ＭＳ Ｐゴシック"/>
                <a:cs typeface="Arial" charset="0"/>
              </a:rPr>
              <a:t>Finding C of a capacitor</a:t>
            </a:r>
          </a:p>
        </p:txBody>
      </p:sp>
      <p:sp>
        <p:nvSpPr>
          <p:cNvPr id="3" name="Untertitel 2"/>
          <p:cNvSpPr>
            <a:spLocks noGrp="1"/>
          </p:cNvSpPr>
          <p:nvPr>
            <p:ph type="subTitle" idx="1"/>
          </p:nvPr>
        </p:nvSpPr>
        <p:spPr>
          <a:xfrm>
            <a:off x="287652" y="1260281"/>
            <a:ext cx="9361300" cy="5112710"/>
          </a:xfrm>
        </p:spPr>
        <p:txBody>
          <a:bodyPr>
            <a:normAutofit lnSpcReduction="10000"/>
          </a:bodyPr>
          <a:lstStyle/>
          <a:p>
            <a:pPr marL="342900" indent="-342900">
              <a:spcBef>
                <a:spcPct val="0"/>
              </a:spcBef>
              <a:buFont typeface="Arial" panose="020B0604020202020204" pitchFamily="34" charset="0"/>
              <a:buChar char="•"/>
              <a:defRPr/>
            </a:pPr>
            <a:r>
              <a:rPr lang="en-US" b="0" dirty="0" smtClean="0">
                <a:solidFill>
                  <a:schemeClr val="tx1"/>
                </a:solidFill>
                <a:latin typeface="+mn-lt"/>
                <a:ea typeface="ＭＳ Ｐゴシック"/>
                <a:cs typeface="Courier New" panose="02070309020205020404" pitchFamily="49" charset="0"/>
              </a:rPr>
              <a:t>Formula </a:t>
            </a:r>
            <a:r>
              <a:rPr lang="en-US" b="0" i="1" dirty="0" smtClean="0">
                <a:solidFill>
                  <a:schemeClr val="tx1"/>
                </a:solidFill>
                <a:latin typeface="+mn-lt"/>
                <a:ea typeface="ＭＳ Ｐゴシック"/>
                <a:cs typeface="Courier New" panose="02070309020205020404" pitchFamily="49" charset="0"/>
              </a:rPr>
              <a:t>: t = RC</a:t>
            </a:r>
            <a:r>
              <a:rPr lang="en-US" b="0" dirty="0" smtClean="0">
                <a:solidFill>
                  <a:schemeClr val="tx1"/>
                </a:solidFill>
                <a:latin typeface="+mn-lt"/>
                <a:ea typeface="ＭＳ Ｐゴシック"/>
                <a:cs typeface="Courier New" panose="02070309020205020404" pitchFamily="49" charset="0"/>
              </a:rPr>
              <a:t>; </a:t>
            </a:r>
            <a:r>
              <a:rPr lang="en-US" b="0" i="1" dirty="0" smtClean="0">
                <a:solidFill>
                  <a:schemeClr val="tx1"/>
                </a:solidFill>
                <a:latin typeface="+mn-lt"/>
                <a:ea typeface="ＭＳ Ｐゴシック"/>
                <a:cs typeface="Courier New" panose="02070309020205020404" pitchFamily="49" charset="0"/>
              </a:rPr>
              <a:t>C = t / R</a:t>
            </a:r>
            <a:r>
              <a:rPr lang="en-US" b="0" dirty="0" smtClean="0">
                <a:solidFill>
                  <a:schemeClr val="tx1"/>
                </a:solidFill>
                <a:latin typeface="+mn-lt"/>
                <a:ea typeface="ＭＳ Ｐゴシック"/>
                <a:cs typeface="Courier New" panose="02070309020205020404" pitchFamily="49" charset="0"/>
              </a:rPr>
              <a:t>.</a:t>
            </a:r>
          </a:p>
          <a:p>
            <a:pPr marL="342900" indent="-342900">
              <a:spcBef>
                <a:spcPct val="0"/>
              </a:spcBef>
              <a:buFont typeface="Arial" panose="020B0604020202020204" pitchFamily="34" charset="0"/>
              <a:buChar char="•"/>
              <a:defRPr/>
            </a:pPr>
            <a:endParaRPr lang="en-US" b="0" dirty="0" smtClean="0">
              <a:solidFill>
                <a:schemeClr val="tx1"/>
              </a:solidFill>
              <a:latin typeface="+mn-lt"/>
              <a:ea typeface="ＭＳ Ｐゴシック"/>
              <a:cs typeface="Courier New" panose="02070309020205020404" pitchFamily="49" charset="0"/>
            </a:endParaRPr>
          </a:p>
          <a:p>
            <a:pPr marL="342900" indent="-342900">
              <a:spcBef>
                <a:spcPct val="0"/>
              </a:spcBef>
              <a:buFont typeface="Arial" panose="020B0604020202020204" pitchFamily="34" charset="0"/>
              <a:buChar char="•"/>
              <a:defRPr/>
            </a:pPr>
            <a:r>
              <a:rPr lang="en-US" b="0" dirty="0" smtClean="0">
                <a:solidFill>
                  <a:schemeClr val="tx1"/>
                </a:solidFill>
                <a:latin typeface="+mn-lt"/>
                <a:ea typeface="ＭＳ Ｐゴシック"/>
                <a:cs typeface="Courier New" panose="02070309020205020404" pitchFamily="49" charset="0"/>
              </a:rPr>
              <a:t>To measure time constant </a:t>
            </a:r>
            <a:r>
              <a:rPr lang="en-US" b="0" i="1" dirty="0" smtClean="0">
                <a:solidFill>
                  <a:schemeClr val="tx1"/>
                </a:solidFill>
                <a:latin typeface="+mn-lt"/>
                <a:ea typeface="ＭＳ Ｐゴシック"/>
                <a:cs typeface="Courier New" panose="02070309020205020404" pitchFamily="49" charset="0"/>
              </a:rPr>
              <a:t>t</a:t>
            </a:r>
            <a:r>
              <a:rPr lang="en-US" b="0" dirty="0" smtClean="0">
                <a:solidFill>
                  <a:schemeClr val="tx1"/>
                </a:solidFill>
                <a:latin typeface="+mn-lt"/>
                <a:ea typeface="ＭＳ Ｐゴシック"/>
                <a:cs typeface="Courier New" panose="02070309020205020404" pitchFamily="49" charset="0"/>
              </a:rPr>
              <a:t>, you will need a </a:t>
            </a:r>
            <a:r>
              <a:rPr lang="en-US" dirty="0" smtClean="0">
                <a:solidFill>
                  <a:srgbClr val="FF0000"/>
                </a:solidFill>
                <a:latin typeface="+mn-lt"/>
                <a:ea typeface="ＭＳ Ｐゴシック"/>
                <a:cs typeface="Courier New" panose="02070309020205020404" pitchFamily="49" charset="0"/>
              </a:rPr>
              <a:t>Timer/Counter</a:t>
            </a:r>
            <a:r>
              <a:rPr lang="en-US" b="0" dirty="0" smtClean="0">
                <a:solidFill>
                  <a:schemeClr val="tx1"/>
                </a:solidFill>
                <a:latin typeface="+mn-lt"/>
                <a:ea typeface="ＭＳ Ｐゴシック"/>
                <a:cs typeface="Courier New" panose="02070309020205020404" pitchFamily="49" charset="0"/>
              </a:rPr>
              <a:t>. </a:t>
            </a:r>
            <a:r>
              <a:rPr lang="en-US" dirty="0" smtClean="0">
                <a:solidFill>
                  <a:srgbClr val="FF0000"/>
                </a:solidFill>
                <a:latin typeface="+mn-lt"/>
                <a:ea typeface="ＭＳ Ｐゴシック"/>
                <a:cs typeface="Courier New" panose="02070309020205020404" pitchFamily="49" charset="0"/>
              </a:rPr>
              <a:t>Timer/Counter1 with 16 bit </a:t>
            </a:r>
            <a:r>
              <a:rPr lang="en-US" b="0" dirty="0" smtClean="0">
                <a:solidFill>
                  <a:schemeClr val="tx1"/>
                </a:solidFill>
                <a:latin typeface="+mn-lt"/>
                <a:ea typeface="ＭＳ Ｐゴシック"/>
                <a:cs typeface="Courier New" panose="02070309020205020404" pitchFamily="49" charset="0"/>
              </a:rPr>
              <a:t>can give advantage of more </a:t>
            </a:r>
            <a:r>
              <a:rPr lang="en-US" dirty="0" smtClean="0">
                <a:solidFill>
                  <a:srgbClr val="FF0000"/>
                </a:solidFill>
                <a:latin typeface="+mn-lt"/>
                <a:ea typeface="ＭＳ Ｐゴシック"/>
                <a:cs typeface="Courier New" panose="02070309020205020404" pitchFamily="49" charset="0"/>
              </a:rPr>
              <a:t>precise time measurement.</a:t>
            </a:r>
            <a:r>
              <a:rPr lang="en-US" b="0" dirty="0" smtClean="0">
                <a:solidFill>
                  <a:schemeClr val="tx1"/>
                </a:solidFill>
                <a:latin typeface="+mn-lt"/>
                <a:ea typeface="ＭＳ Ｐゴシック"/>
                <a:cs typeface="Courier New" panose="02070309020205020404" pitchFamily="49" charset="0"/>
              </a:rPr>
              <a:t> </a:t>
            </a:r>
          </a:p>
          <a:p>
            <a:pPr marL="342900" indent="-342900">
              <a:spcBef>
                <a:spcPct val="0"/>
              </a:spcBef>
              <a:buFont typeface="Arial" panose="020B0604020202020204" pitchFamily="34" charset="0"/>
              <a:buChar char="•"/>
              <a:defRPr/>
            </a:pPr>
            <a:endParaRPr lang="en-US" b="0" dirty="0" smtClean="0">
              <a:solidFill>
                <a:schemeClr val="tx1"/>
              </a:solidFill>
              <a:latin typeface="+mn-lt"/>
              <a:ea typeface="ＭＳ Ｐゴシック"/>
              <a:cs typeface="Courier New" panose="02070309020205020404" pitchFamily="49" charset="0"/>
            </a:endParaRPr>
          </a:p>
          <a:p>
            <a:pPr marL="342900" indent="-342900">
              <a:spcBef>
                <a:spcPct val="0"/>
              </a:spcBef>
              <a:buFont typeface="Arial" panose="020B0604020202020204" pitchFamily="34" charset="0"/>
              <a:buChar char="•"/>
              <a:defRPr/>
            </a:pPr>
            <a:r>
              <a:rPr lang="en-US" b="0" dirty="0" smtClean="0">
                <a:solidFill>
                  <a:schemeClr val="tx1"/>
                </a:solidFill>
                <a:latin typeface="+mn-lt"/>
                <a:ea typeface="ＭＳ Ｐゴシック"/>
                <a:cs typeface="Courier New" panose="02070309020205020404" pitchFamily="49" charset="0"/>
              </a:rPr>
              <a:t>You can always set TCNT to 0 when you start charging not to deal with time difference.</a:t>
            </a:r>
          </a:p>
          <a:p>
            <a:pPr marL="342900" indent="-342900">
              <a:spcBef>
                <a:spcPct val="0"/>
              </a:spcBef>
              <a:buFont typeface="Arial" panose="020B0604020202020204" pitchFamily="34" charset="0"/>
              <a:buChar char="•"/>
              <a:defRPr/>
            </a:pPr>
            <a:endParaRPr lang="en-US" b="0" dirty="0" smtClean="0">
              <a:solidFill>
                <a:schemeClr val="tx1"/>
              </a:solidFill>
              <a:latin typeface="+mn-lt"/>
              <a:ea typeface="ＭＳ Ｐゴシック"/>
              <a:cs typeface="Courier New" panose="02070309020205020404" pitchFamily="49" charset="0"/>
            </a:endParaRPr>
          </a:p>
          <a:p>
            <a:pPr marL="342900" indent="-342900">
              <a:spcBef>
                <a:spcPct val="0"/>
              </a:spcBef>
              <a:buFont typeface="Arial" panose="020B0604020202020204" pitchFamily="34" charset="0"/>
              <a:buChar char="•"/>
              <a:defRPr/>
            </a:pPr>
            <a:r>
              <a:rPr lang="en-US" b="0" dirty="0" smtClean="0">
                <a:solidFill>
                  <a:schemeClr val="tx1"/>
                </a:solidFill>
                <a:latin typeface="+mn-lt"/>
                <a:ea typeface="ＭＳ Ｐゴシック"/>
                <a:cs typeface="Courier New" panose="02070309020205020404" pitchFamily="49" charset="0"/>
              </a:rPr>
              <a:t>Since charging through small resistor is quicker, start with this. You can also modify prescaler of your Timer/Counter during runtime.</a:t>
            </a:r>
          </a:p>
          <a:p>
            <a:pPr marL="342900" indent="-342900">
              <a:spcBef>
                <a:spcPct val="0"/>
              </a:spcBef>
              <a:buFont typeface="Arial" panose="020B0604020202020204" pitchFamily="34" charset="0"/>
              <a:buChar char="•"/>
              <a:defRPr/>
            </a:pPr>
            <a:endParaRPr lang="en-US" b="0" dirty="0" smtClean="0">
              <a:solidFill>
                <a:schemeClr val="tx1"/>
              </a:solidFill>
              <a:latin typeface="+mn-lt"/>
              <a:ea typeface="ＭＳ Ｐゴシック"/>
              <a:cs typeface="Courier New" panose="02070309020205020404" pitchFamily="49" charset="0"/>
            </a:endParaRPr>
          </a:p>
          <a:p>
            <a:pPr marL="342900" indent="-342900">
              <a:spcBef>
                <a:spcPct val="0"/>
              </a:spcBef>
              <a:buFont typeface="Arial" panose="020B0604020202020204" pitchFamily="34" charset="0"/>
              <a:buChar char="•"/>
              <a:defRPr/>
            </a:pPr>
            <a:r>
              <a:rPr lang="en-US" dirty="0" smtClean="0">
                <a:solidFill>
                  <a:srgbClr val="00B050"/>
                </a:solidFill>
                <a:latin typeface="+mn-lt"/>
                <a:ea typeface="ＭＳ Ｐゴシック"/>
                <a:cs typeface="Courier New" panose="02070309020205020404" pitchFamily="49" charset="0"/>
              </a:rPr>
              <a:t>Again, attention to 16 bit integer operations. </a:t>
            </a:r>
            <a:r>
              <a:rPr lang="en-US" b="0" dirty="0" smtClean="0">
                <a:solidFill>
                  <a:schemeClr val="tx1"/>
                </a:solidFill>
                <a:latin typeface="+mn-lt"/>
                <a:ea typeface="ＭＳ Ｐゴシック"/>
                <a:cs typeface="Courier New" panose="02070309020205020404" pitchFamily="49" charset="0"/>
              </a:rPr>
              <a:t>If you are in trouble here, you can try to create your own „</a:t>
            </a:r>
            <a:r>
              <a:rPr lang="en-US" b="0" i="1" dirty="0" smtClean="0">
                <a:solidFill>
                  <a:schemeClr val="tx1"/>
                </a:solidFill>
                <a:latin typeface="+mn-lt"/>
                <a:ea typeface="ＭＳ Ｐゴシック"/>
                <a:cs typeface="Courier New" panose="02070309020205020404" pitchFamily="49" charset="0"/>
              </a:rPr>
              <a:t>long uint32“ </a:t>
            </a:r>
            <a:r>
              <a:rPr lang="en-US" b="0" dirty="0" smtClean="0">
                <a:solidFill>
                  <a:schemeClr val="tx1"/>
                </a:solidFill>
                <a:latin typeface="+mn-lt"/>
                <a:ea typeface="ＭＳ Ｐゴシック"/>
                <a:cs typeface="Courier New" panose="02070309020205020404" pitchFamily="49" charset="0"/>
              </a:rPr>
              <a:t>made of HIGH and LOW uint16 parts. But: you must write +, -, *, / operations for this data type.</a:t>
            </a:r>
          </a:p>
          <a:p>
            <a:pPr marL="342900" indent="-342900">
              <a:spcBef>
                <a:spcPct val="0"/>
              </a:spcBef>
              <a:buFont typeface="Arial" panose="020B0604020202020204" pitchFamily="34" charset="0"/>
              <a:buChar char="•"/>
              <a:defRPr/>
            </a:pPr>
            <a:endParaRPr lang="en-US" b="0" dirty="0" smtClean="0">
              <a:solidFill>
                <a:schemeClr val="tx1"/>
              </a:solidFill>
              <a:latin typeface="+mn-lt"/>
              <a:ea typeface="ＭＳ Ｐゴシック"/>
              <a:cs typeface="Courier New" panose="02070309020205020404" pitchFamily="49" charset="0"/>
            </a:endParaRPr>
          </a:p>
          <a:p>
            <a:pPr>
              <a:spcBef>
                <a:spcPct val="0"/>
              </a:spcBef>
              <a:defRPr/>
            </a:pPr>
            <a:endParaRPr lang="en-US" b="0" dirty="0">
              <a:solidFill>
                <a:schemeClr val="tx1"/>
              </a:solidFill>
              <a:latin typeface="+mn-lt"/>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28081580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sz="3600" noProof="0" dirty="0" smtClean="0">
                <a:latin typeface="Arial" charset="0"/>
                <a:ea typeface="ＭＳ Ｐゴシック"/>
                <a:cs typeface="Arial" charset="0"/>
              </a:rPr>
              <a:t>How to: combine R and C measurement</a:t>
            </a:r>
          </a:p>
        </p:txBody>
      </p:sp>
      <p:sp>
        <p:nvSpPr>
          <p:cNvPr id="3" name="Untertitel 2"/>
          <p:cNvSpPr>
            <a:spLocks noGrp="1"/>
          </p:cNvSpPr>
          <p:nvPr>
            <p:ph type="subTitle" idx="1"/>
          </p:nvPr>
        </p:nvSpPr>
        <p:spPr>
          <a:xfrm>
            <a:off x="287652" y="1260281"/>
            <a:ext cx="9361300" cy="5400750"/>
          </a:xfrm>
        </p:spPr>
        <p:txBody>
          <a:bodyPr>
            <a:normAutofit/>
          </a:bodyPr>
          <a:lstStyle/>
          <a:p>
            <a:pPr>
              <a:spcBef>
                <a:spcPct val="0"/>
              </a:spcBef>
              <a:defRPr/>
            </a:pPr>
            <a:r>
              <a:rPr lang="en-US" sz="1800" b="0" i="1" dirty="0" smtClean="0"/>
              <a:t>„When you have both parts, combine them: you should have </a:t>
            </a:r>
            <a:r>
              <a:rPr lang="en-US" sz="1800" i="1" dirty="0" smtClean="0">
                <a:solidFill>
                  <a:srgbClr val="0088C2"/>
                </a:solidFill>
              </a:rPr>
              <a:t>logic</a:t>
            </a:r>
            <a:r>
              <a:rPr lang="en-US" sz="1800" b="0" i="1" dirty="0" smtClean="0"/>
              <a:t> (if statement + flag, for example) in your program to determine if component is a </a:t>
            </a:r>
            <a:r>
              <a:rPr lang="en-US" sz="1800" i="1" dirty="0" smtClean="0">
                <a:solidFill>
                  <a:srgbClr val="FF0000"/>
                </a:solidFill>
              </a:rPr>
              <a:t>resistor</a:t>
            </a:r>
            <a:r>
              <a:rPr lang="en-US" sz="1800" b="0" i="1" dirty="0" smtClean="0"/>
              <a:t> or </a:t>
            </a:r>
            <a:r>
              <a:rPr lang="en-US" sz="1800" i="1" dirty="0" smtClean="0">
                <a:solidFill>
                  <a:srgbClr val="0088C2"/>
                </a:solidFill>
              </a:rPr>
              <a:t>capacitor</a:t>
            </a:r>
            <a:r>
              <a:rPr lang="en-US" sz="1800" b="0" i="1" dirty="0" smtClean="0"/>
              <a:t>.“</a:t>
            </a:r>
          </a:p>
          <a:p>
            <a:pPr>
              <a:spcBef>
                <a:spcPct val="0"/>
              </a:spcBef>
              <a:defRPr/>
            </a:pPr>
            <a:endParaRPr lang="en-US" b="0" i="1" dirty="0" smtClean="0">
              <a:solidFill>
                <a:schemeClr val="tx1"/>
              </a:solidFill>
              <a:latin typeface="Arial" charset="0"/>
              <a:ea typeface="ＭＳ Ｐゴシック"/>
              <a:cs typeface="Arial" charset="0"/>
            </a:endParaRPr>
          </a:p>
          <a:p>
            <a:pPr>
              <a:spcBef>
                <a:spcPct val="0"/>
              </a:spcBef>
              <a:defRPr/>
            </a:pPr>
            <a:r>
              <a:rPr lang="en-US" b="0" dirty="0" smtClean="0">
                <a:solidFill>
                  <a:schemeClr val="tx1"/>
                </a:solidFill>
                <a:latin typeface="Arial" charset="0"/>
                <a:ea typeface="ＭＳ Ｐゴシック"/>
                <a:cs typeface="Arial" charset="0"/>
              </a:rPr>
              <a:t>What test can you run to see if it is a capacitor or resistor?</a:t>
            </a:r>
          </a:p>
          <a:p>
            <a:pPr>
              <a:spcBef>
                <a:spcPct val="0"/>
              </a:spcBef>
              <a:defRPr/>
            </a:pPr>
            <a:r>
              <a:rPr lang="en-US" b="0" dirty="0" smtClean="0">
                <a:solidFill>
                  <a:schemeClr val="tx1"/>
                </a:solidFill>
                <a:latin typeface="Arial" charset="0"/>
                <a:ea typeface="ＭＳ Ｐゴシック"/>
                <a:cs typeface="Arial" charset="0"/>
              </a:rPr>
              <a:t> </a:t>
            </a:r>
          </a:p>
          <a:p>
            <a:pPr>
              <a:spcBef>
                <a:spcPct val="0"/>
              </a:spcBef>
              <a:defRPr/>
            </a:pPr>
            <a:r>
              <a:rPr lang="en-US" b="0" dirty="0" smtClean="0">
                <a:solidFill>
                  <a:schemeClr val="tx1"/>
                </a:solidFill>
                <a:latin typeface="Arial" charset="0"/>
                <a:ea typeface="ＭＳ Ｐゴシック"/>
                <a:cs typeface="Arial" charset="0"/>
              </a:rPr>
              <a:t>Device your own test using following facts about C and R:</a:t>
            </a:r>
          </a:p>
          <a:p>
            <a:pPr>
              <a:spcBef>
                <a:spcPct val="0"/>
              </a:spcBef>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b="0" dirty="0" smtClean="0">
                <a:solidFill>
                  <a:schemeClr val="tx1"/>
                </a:solidFill>
                <a:latin typeface="Arial" charset="0"/>
                <a:ea typeface="ＭＳ Ｐゴシック"/>
                <a:cs typeface="Arial" charset="0"/>
              </a:rPr>
              <a:t>For a capacitor you can always find a resistor to find time dependence of the reading (there must be two different readings. Try to set exponential time scale (e.g. after 1, 10 ,100, 1000 timer tics) and try all resistors.</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a:p>
            <a:pPr marL="342900" indent="-342900">
              <a:spcBef>
                <a:spcPct val="0"/>
              </a:spcBef>
              <a:buFont typeface="Arial" panose="020B0604020202020204" pitchFamily="34" charset="0"/>
              <a:buChar char="•"/>
              <a:defRPr/>
            </a:pPr>
            <a:r>
              <a:rPr lang="en-US" b="0" dirty="0" smtClean="0">
                <a:solidFill>
                  <a:schemeClr val="tx1"/>
                </a:solidFill>
                <a:latin typeface="Arial" charset="0"/>
                <a:ea typeface="ＭＳ Ｐゴシック"/>
                <a:cs typeface="Arial" charset="0"/>
              </a:rPr>
              <a:t>If you measured time constant of RC system, you can check that if measurement is correct, after 5 time constants voltage should be 99% of </a:t>
            </a:r>
            <a:r>
              <a:rPr lang="en-US" b="0" dirty="0" err="1" smtClean="0">
                <a:solidFill>
                  <a:schemeClr val="tx1"/>
                </a:solidFill>
                <a:latin typeface="Arial" charset="0"/>
                <a:ea typeface="ＭＳ Ｐゴシック"/>
                <a:cs typeface="Arial" charset="0"/>
              </a:rPr>
              <a:t>Vcc</a:t>
            </a:r>
            <a:r>
              <a:rPr lang="en-US" b="0" dirty="0" smtClean="0">
                <a:solidFill>
                  <a:schemeClr val="tx1"/>
                </a:solidFill>
                <a:latin typeface="Arial" charset="0"/>
                <a:ea typeface="ＭＳ Ｐゴシック"/>
                <a:cs typeface="Arial" charset="0"/>
              </a:rPr>
              <a:t>.</a:t>
            </a:r>
          </a:p>
          <a:p>
            <a:pPr marL="342900" indent="-342900">
              <a:spcBef>
                <a:spcPct val="0"/>
              </a:spcBef>
              <a:buFont typeface="Arial" panose="020B0604020202020204" pitchFamily="34" charset="0"/>
              <a:buChar char="•"/>
              <a:defRPr/>
            </a:pPr>
            <a:endParaRPr lang="en-US" b="0" dirty="0" smtClean="0">
              <a:solidFill>
                <a:schemeClr val="tx1"/>
              </a:solidFill>
              <a:latin typeface="Arial" charset="0"/>
              <a:ea typeface="ＭＳ Ｐゴシック"/>
              <a:cs typeface="Arial"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4189358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525785" y="252141"/>
            <a:ext cx="9072562" cy="717835"/>
          </a:xfrm>
        </p:spPr>
        <p:txBody>
          <a:bodyPr/>
          <a:lstStyle/>
          <a:p>
            <a:r>
              <a:rPr lang="en-US" sz="3600" noProof="0" dirty="0" smtClean="0">
                <a:latin typeface="Arial" charset="0"/>
                <a:ea typeface="ＭＳ Ｐゴシック"/>
                <a:cs typeface="Arial" charset="0"/>
              </a:rPr>
              <a:t>Example of program flow</a:t>
            </a:r>
          </a:p>
        </p:txBody>
      </p:sp>
      <p:sp>
        <p:nvSpPr>
          <p:cNvPr id="3" name="Untertitel 2"/>
          <p:cNvSpPr>
            <a:spLocks noGrp="1"/>
          </p:cNvSpPr>
          <p:nvPr>
            <p:ph type="subTitle" idx="1"/>
          </p:nvPr>
        </p:nvSpPr>
        <p:spPr>
          <a:xfrm>
            <a:off x="287652" y="1260281"/>
            <a:ext cx="9361300" cy="5400750"/>
          </a:xfrm>
        </p:spPr>
        <p:txBody>
          <a:bodyPr>
            <a:normAutofit/>
          </a:bodyPr>
          <a:lstStyle/>
          <a:p>
            <a:pPr>
              <a:spcBef>
                <a:spcPct val="0"/>
              </a:spcBef>
              <a:defRPr/>
            </a:pPr>
            <a:r>
              <a:rPr lang="en-US" sz="1800" dirty="0" smtClean="0">
                <a:latin typeface="Courier New" panose="02070309020205020404" pitchFamily="49" charset="0"/>
                <a:cs typeface="Courier New" panose="02070309020205020404" pitchFamily="49" charset="0"/>
              </a:rPr>
              <a:t>Uint8_t </a:t>
            </a:r>
            <a:r>
              <a:rPr lang="en-US" sz="1800" dirty="0" err="1" smtClean="0">
                <a:solidFill>
                  <a:srgbClr val="00B050"/>
                </a:solidFill>
                <a:latin typeface="Courier New" panose="02070309020205020404" pitchFamily="49" charset="0"/>
                <a:cs typeface="Courier New" panose="02070309020205020404" pitchFamily="49" charset="0"/>
              </a:rPr>
              <a:t>know_device_type_flag</a:t>
            </a:r>
            <a:r>
              <a:rPr lang="en-US" sz="1800" dirty="0" smtClean="0">
                <a:latin typeface="Courier New" panose="02070309020205020404" pitchFamily="49" charset="0"/>
                <a:cs typeface="Courier New" panose="02070309020205020404" pitchFamily="49" charset="0"/>
              </a:rPr>
              <a:t>, </a:t>
            </a:r>
            <a:r>
              <a:rPr lang="en-US" sz="1800" dirty="0" err="1" smtClean="0">
                <a:solidFill>
                  <a:srgbClr val="00B050"/>
                </a:solidFill>
                <a:latin typeface="Courier New" panose="02070309020205020404" pitchFamily="49" charset="0"/>
                <a:cs typeface="Courier New" panose="02070309020205020404" pitchFamily="49" charset="0"/>
              </a:rPr>
              <a:t>is_C_flag</a:t>
            </a:r>
            <a:r>
              <a:rPr lang="en-US" sz="1800" dirty="0" smtClean="0">
                <a:latin typeface="Courier New" panose="02070309020205020404" pitchFamily="49" charset="0"/>
                <a:cs typeface="Courier New" panose="02070309020205020404" pitchFamily="49" charset="0"/>
              </a:rPr>
              <a:t>, </a:t>
            </a:r>
            <a:r>
              <a:rPr lang="en-US" sz="1800" dirty="0" err="1" smtClean="0">
                <a:solidFill>
                  <a:srgbClr val="00B050"/>
                </a:solidFill>
                <a:latin typeface="Courier New" panose="02070309020205020404" pitchFamily="49" charset="0"/>
                <a:cs typeface="Courier New" panose="02070309020205020404" pitchFamily="49" charset="0"/>
              </a:rPr>
              <a:t>is_R_flag</a:t>
            </a:r>
            <a:r>
              <a:rPr lang="en-US" sz="1800" dirty="0" smtClean="0">
                <a:solidFill>
                  <a:schemeClr val="tx1"/>
                </a:solidFill>
                <a:latin typeface="Courier New" panose="02070309020205020404" pitchFamily="49" charset="0"/>
                <a:cs typeface="Courier New" panose="02070309020205020404" pitchFamily="49" charset="0"/>
              </a:rPr>
              <a:t>;</a:t>
            </a:r>
          </a:p>
          <a:p>
            <a:pPr>
              <a:spcBef>
                <a:spcPct val="0"/>
              </a:spcBef>
              <a:defRPr/>
            </a:pPr>
            <a:endParaRPr lang="en-US" sz="1800" dirty="0" smtClean="0">
              <a:latin typeface="Courier New" panose="02070309020205020404" pitchFamily="49" charset="0"/>
              <a:cs typeface="Courier New" panose="02070309020205020404" pitchFamily="49" charset="0"/>
            </a:endParaRPr>
          </a:p>
          <a:p>
            <a:pPr>
              <a:spcBef>
                <a:spcPct val="0"/>
              </a:spcBef>
              <a:defRPr/>
            </a:pPr>
            <a:r>
              <a:rPr lang="en-US" sz="1800" dirty="0" smtClean="0">
                <a:latin typeface="Courier New" panose="02070309020205020404" pitchFamily="49" charset="0"/>
                <a:cs typeface="Courier New" panose="02070309020205020404" pitchFamily="49" charset="0"/>
              </a:rPr>
              <a:t>While(1)</a:t>
            </a:r>
          </a:p>
          <a:p>
            <a:pPr>
              <a:spcBef>
                <a:spcPct val="0"/>
              </a:spcBef>
              <a:defRPr/>
            </a:pPr>
            <a:r>
              <a:rPr lang="en-US" sz="1800" dirty="0" smtClean="0">
                <a:latin typeface="Courier New" panose="02070309020205020404" pitchFamily="49" charset="0"/>
                <a:cs typeface="Courier New" panose="02070309020205020404" pitchFamily="49" charset="0"/>
              </a:rPr>
              <a:t>	{</a:t>
            </a:r>
          </a:p>
          <a:p>
            <a:pPr>
              <a:spcBef>
                <a:spcPct val="0"/>
              </a:spcBef>
              <a:defRPr/>
            </a:pPr>
            <a:r>
              <a:rPr lang="en-US" sz="1800" dirty="0" smtClean="0">
                <a:latin typeface="Courier New" panose="02070309020205020404" pitchFamily="49" charset="0"/>
                <a:cs typeface="Courier New" panose="02070309020205020404" pitchFamily="49" charset="0"/>
              </a:rPr>
              <a:t>	if( ! </a:t>
            </a:r>
            <a:r>
              <a:rPr lang="en-US" sz="1800" dirty="0" err="1" smtClean="0">
                <a:solidFill>
                  <a:srgbClr val="00B050"/>
                </a:solidFill>
                <a:latin typeface="Courier New" panose="02070309020205020404" pitchFamily="49" charset="0"/>
                <a:cs typeface="Courier New" panose="02070309020205020404" pitchFamily="49" charset="0"/>
              </a:rPr>
              <a:t>know_device_type_flag</a:t>
            </a:r>
            <a:r>
              <a:rPr lang="en-US" sz="1800" dirty="0" smtClean="0">
                <a:solidFill>
                  <a:srgbClr val="00B050"/>
                </a:solidFill>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a:spcBef>
                <a:spcPct val="0"/>
              </a:spcBef>
              <a:defRPr/>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FF0000"/>
                </a:solidFill>
                <a:latin typeface="Courier New" panose="02070309020205020404" pitchFamily="49" charset="0"/>
                <a:cs typeface="Courier New" panose="02070309020205020404" pitchFamily="49" charset="0"/>
              </a:rPr>
              <a:t>test_device_type</a:t>
            </a:r>
            <a:r>
              <a:rPr lang="en-US" sz="1800" dirty="0" smtClean="0">
                <a:solidFill>
                  <a:srgbClr val="FF0000"/>
                </a:solidFill>
                <a:latin typeface="Courier New" panose="02070309020205020404" pitchFamily="49" charset="0"/>
                <a:cs typeface="Courier New" panose="02070309020205020404" pitchFamily="49" charset="0"/>
              </a:rPr>
              <a:t>();</a:t>
            </a:r>
          </a:p>
          <a:p>
            <a:pPr>
              <a:spcBef>
                <a:spcPct val="0"/>
              </a:spcBef>
              <a:defRPr/>
            </a:pPr>
            <a:endParaRPr lang="en-US" sz="1800" dirty="0" smtClean="0">
              <a:latin typeface="Courier New" panose="02070309020205020404" pitchFamily="49" charset="0"/>
              <a:cs typeface="Courier New" panose="02070309020205020404" pitchFamily="49" charset="0"/>
            </a:endParaRPr>
          </a:p>
          <a:p>
            <a:pPr>
              <a:spcBef>
                <a:spcPct val="0"/>
              </a:spcBef>
              <a:defRPr/>
            </a:pPr>
            <a:r>
              <a:rPr lang="en-US" sz="1800" dirty="0" smtClean="0">
                <a:latin typeface="Courier New" panose="02070309020205020404" pitchFamily="49" charset="0"/>
                <a:cs typeface="Courier New" panose="02070309020205020404" pitchFamily="49" charset="0"/>
              </a:rPr>
              <a:t>	if ( </a:t>
            </a:r>
            <a:r>
              <a:rPr lang="en-US" sz="1800" dirty="0" err="1" smtClean="0">
                <a:solidFill>
                  <a:srgbClr val="00B050"/>
                </a:solidFill>
                <a:latin typeface="Courier New" panose="02070309020205020404" pitchFamily="49" charset="0"/>
                <a:cs typeface="Courier New" panose="02070309020205020404" pitchFamily="49" charset="0"/>
              </a:rPr>
              <a:t>is_C_flag</a:t>
            </a:r>
            <a:r>
              <a:rPr lang="en-US" sz="1800" dirty="0" smtClean="0">
                <a:solidFill>
                  <a:srgbClr val="00B050"/>
                </a:solidFill>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a:spcBef>
                <a:spcPct val="0"/>
              </a:spcBef>
              <a:defRPr/>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FF0000"/>
                </a:solidFill>
                <a:latin typeface="Courier New" panose="02070309020205020404" pitchFamily="49" charset="0"/>
                <a:cs typeface="Courier New" panose="02070309020205020404" pitchFamily="49" charset="0"/>
              </a:rPr>
              <a:t>measure_C</a:t>
            </a:r>
            <a:r>
              <a:rPr lang="en-US" sz="1800" dirty="0" smtClean="0">
                <a:solidFill>
                  <a:srgbClr val="FF0000"/>
                </a:solidFill>
                <a:latin typeface="Courier New" panose="02070309020205020404" pitchFamily="49" charset="0"/>
                <a:cs typeface="Courier New" panose="02070309020205020404" pitchFamily="49" charset="0"/>
              </a:rPr>
              <a:t>();</a:t>
            </a:r>
          </a:p>
          <a:p>
            <a:pPr>
              <a:spcBef>
                <a:spcPct val="0"/>
              </a:spcBef>
              <a:defRPr/>
            </a:pPr>
            <a:endParaRPr lang="en-US" sz="1800" dirty="0" smtClean="0">
              <a:latin typeface="Courier New" panose="02070309020205020404" pitchFamily="49" charset="0"/>
              <a:cs typeface="Courier New" panose="02070309020205020404" pitchFamily="49" charset="0"/>
            </a:endParaRPr>
          </a:p>
          <a:p>
            <a:pPr>
              <a:spcBef>
                <a:spcPct val="0"/>
              </a:spcBef>
              <a:defRPr/>
            </a:pPr>
            <a:r>
              <a:rPr lang="en-US" sz="1800" dirty="0" smtClean="0">
                <a:latin typeface="Courier New" panose="02070309020205020404" pitchFamily="49" charset="0"/>
                <a:cs typeface="Courier New" panose="02070309020205020404" pitchFamily="49" charset="0"/>
              </a:rPr>
              <a:t>	else if ( </a:t>
            </a:r>
            <a:r>
              <a:rPr lang="en-US" sz="1800" dirty="0" err="1" smtClean="0">
                <a:solidFill>
                  <a:srgbClr val="00B050"/>
                </a:solidFill>
                <a:latin typeface="Courier New" panose="02070309020205020404" pitchFamily="49" charset="0"/>
                <a:cs typeface="Courier New" panose="02070309020205020404" pitchFamily="49" charset="0"/>
              </a:rPr>
              <a:t>is_R_flag</a:t>
            </a:r>
            <a:r>
              <a:rPr lang="en-US" sz="1800" dirty="0" smtClean="0">
                <a:solidFill>
                  <a:srgbClr val="00B050"/>
                </a:solidFill>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a:spcBef>
                <a:spcPct val="0"/>
              </a:spcBef>
              <a:defRPr/>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FF0000"/>
                </a:solidFill>
                <a:latin typeface="Courier New" panose="02070309020205020404" pitchFamily="49" charset="0"/>
                <a:cs typeface="Courier New" panose="02070309020205020404" pitchFamily="49" charset="0"/>
              </a:rPr>
              <a:t>measure_R</a:t>
            </a:r>
            <a:r>
              <a:rPr lang="en-US" sz="1800" dirty="0" smtClean="0">
                <a:solidFill>
                  <a:srgbClr val="FF0000"/>
                </a:solidFill>
                <a:latin typeface="Courier New" panose="02070309020205020404" pitchFamily="49" charset="0"/>
                <a:cs typeface="Courier New" panose="02070309020205020404" pitchFamily="49" charset="0"/>
              </a:rPr>
              <a:t>();</a:t>
            </a:r>
          </a:p>
          <a:p>
            <a:pPr>
              <a:spcBef>
                <a:spcPct val="0"/>
              </a:spcBef>
              <a:defRPr/>
            </a:pPr>
            <a:r>
              <a:rPr lang="en-US" sz="1800" dirty="0" smtClean="0">
                <a:latin typeface="Courier New" panose="02070309020205020404" pitchFamily="49" charset="0"/>
                <a:cs typeface="Courier New" panose="02070309020205020404" pitchFamily="49" charset="0"/>
              </a:rPr>
              <a:t>	</a:t>
            </a:r>
          </a:p>
          <a:p>
            <a:pPr>
              <a:spcBef>
                <a:spcPct val="0"/>
              </a:spcBef>
              <a:defRPr/>
            </a:pPr>
            <a:r>
              <a:rPr lang="en-US" sz="1800" dirty="0" smtClean="0">
                <a:latin typeface="Courier New" panose="02070309020205020404" pitchFamily="49" charset="0"/>
                <a:cs typeface="Courier New" panose="02070309020205020404" pitchFamily="49" charset="0"/>
              </a:rPr>
              <a:t>	else</a:t>
            </a:r>
          </a:p>
          <a:p>
            <a:pPr>
              <a:spcBef>
                <a:spcPct val="0"/>
              </a:spcBef>
              <a:defRPr/>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FF0000"/>
                </a:solidFill>
                <a:latin typeface="Courier New" panose="02070309020205020404" pitchFamily="49" charset="0"/>
                <a:cs typeface="Courier New" panose="02070309020205020404" pitchFamily="49" charset="0"/>
              </a:rPr>
              <a:t>display_error</a:t>
            </a:r>
            <a:r>
              <a:rPr lang="en-US" sz="1800" dirty="0" smtClean="0">
                <a:solidFill>
                  <a:srgbClr val="FF0000"/>
                </a:solidFill>
                <a:latin typeface="Courier New" panose="02070309020205020404" pitchFamily="49" charset="0"/>
                <a:cs typeface="Courier New" panose="02070309020205020404" pitchFamily="49" charset="0"/>
              </a:rPr>
              <a:t>();</a:t>
            </a:r>
          </a:p>
          <a:p>
            <a:pPr>
              <a:spcBef>
                <a:spcPct val="0"/>
              </a:spcBef>
              <a:defRPr/>
            </a:pPr>
            <a:endParaRPr lang="en-US" sz="1800" dirty="0" smtClean="0">
              <a:latin typeface="Courier New" panose="02070309020205020404" pitchFamily="49" charset="0"/>
              <a:cs typeface="Courier New" panose="02070309020205020404" pitchFamily="49" charset="0"/>
            </a:endParaRPr>
          </a:p>
          <a:p>
            <a:pPr>
              <a:spcBef>
                <a:spcPct val="0"/>
              </a:spcBef>
              <a:defRPr/>
            </a:pPr>
            <a:r>
              <a:rPr lang="en-US" sz="1800" dirty="0" smtClean="0">
                <a:latin typeface="Courier New" panose="02070309020205020404" pitchFamily="49" charset="0"/>
                <a:cs typeface="Courier New" panose="02070309020205020404" pitchFamily="49" charset="0"/>
              </a:rPr>
              <a:t>	}</a:t>
            </a:r>
            <a:endParaRPr lang="en-US" dirty="0" smtClean="0">
              <a:solidFill>
                <a:schemeClr val="tx1"/>
              </a:solidFill>
              <a:latin typeface="Courier New" panose="02070309020205020404" pitchFamily="49" charset="0"/>
              <a:ea typeface="ＭＳ Ｐゴシック"/>
              <a:cs typeface="Courier New" panose="02070309020205020404" pitchFamily="49" charset="0"/>
            </a:endParaRPr>
          </a:p>
        </p:txBody>
      </p:sp>
      <p:sp>
        <p:nvSpPr>
          <p:cNvPr id="15364" name="Fußzeilenplatzhalter 5"/>
          <p:cNvSpPr>
            <a:spLocks noGrp="1"/>
          </p:cNvSpPr>
          <p:nvPr>
            <p:ph type="ftr" sz="quarter" idx="12"/>
          </p:nvPr>
        </p:nvSpPr>
        <p:spPr bwMode="auto">
          <a:noFill/>
          <a:ln>
            <a:miter lim="800000"/>
            <a:headEnd/>
            <a:tailEnd/>
          </a:ln>
        </p:spPr>
        <p:txBody>
          <a:bodyPr/>
          <a:lstStyle/>
          <a:p>
            <a:r>
              <a:rPr lang="en-GB" dirty="0" smtClean="0">
                <a:cs typeface="ＭＳ Ｐゴシック"/>
              </a:rPr>
              <a:t>Prof. Dr.-Ing. Ivan Volosyak</a:t>
            </a:r>
          </a:p>
        </p:txBody>
      </p:sp>
    </p:spTree>
    <p:extLst>
      <p:ext uri="{BB962C8B-B14F-4D97-AF65-F5344CB8AC3E}">
        <p14:creationId xmlns:p14="http://schemas.microsoft.com/office/powerpoint/2010/main" val="281070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el 5"/>
          <p:cNvSpPr>
            <a:spLocks noGrp="1"/>
          </p:cNvSpPr>
          <p:nvPr>
            <p:ph type="title" idx="4294967295"/>
          </p:nvPr>
        </p:nvSpPr>
        <p:spPr/>
        <p:txBody>
          <a:bodyPr/>
          <a:lstStyle/>
          <a:p>
            <a:r>
              <a:rPr lang="en-US" noProof="0" dirty="0" smtClean="0">
                <a:latin typeface="Arial" charset="0"/>
                <a:ea typeface="ＭＳ Ｐゴシック"/>
                <a:cs typeface="Arial" charset="0"/>
              </a:rPr>
              <a:t>Analog output — pulse width modulation (2)</a:t>
            </a:r>
          </a:p>
        </p:txBody>
      </p:sp>
      <p:sp>
        <p:nvSpPr>
          <p:cNvPr id="26626" name="Fußzeilenplatzhalter 8"/>
          <p:cNvSpPr>
            <a:spLocks noGrp="1"/>
          </p:cNvSpPr>
          <p:nvPr>
            <p:ph type="ftr" sz="quarter" idx="11"/>
          </p:nvPr>
        </p:nvSpPr>
        <p:spPr bwMode="auto">
          <a:noFill/>
          <a:ln>
            <a:miter lim="800000"/>
            <a:headEnd/>
            <a:tailEnd/>
          </a:ln>
        </p:spPr>
        <p:txBody>
          <a:bodyPr/>
          <a:lstStyle/>
          <a:p>
            <a:r>
              <a:rPr lang="de-DE" smtClean="0">
                <a:cs typeface="ＭＳ Ｐゴシック"/>
              </a:rPr>
              <a:t>Prof. Dr.-Ing. Ivan Volosyak</a:t>
            </a:r>
          </a:p>
        </p:txBody>
      </p:sp>
      <p:sp>
        <p:nvSpPr>
          <p:cNvPr id="26627" name="Inhaltsplatzhalter 1"/>
          <p:cNvSpPr>
            <a:spLocks/>
          </p:cNvSpPr>
          <p:nvPr/>
        </p:nvSpPr>
        <p:spPr bwMode="auto">
          <a:xfrm>
            <a:off x="503238" y="1770063"/>
            <a:ext cx="9072562" cy="5035550"/>
          </a:xfrm>
          <a:prstGeom prst="rect">
            <a:avLst/>
          </a:prstGeom>
          <a:noFill/>
          <a:ln w="9525">
            <a:noFill/>
            <a:miter lim="800000"/>
            <a:headEnd/>
            <a:tailEnd/>
          </a:ln>
        </p:spPr>
        <p:txBody>
          <a:bodyPr lIns="0" tIns="0" rIns="0" bIns="0"/>
          <a:lstStyle/>
          <a:p>
            <a:pPr marL="590550" indent="-590550"/>
            <a:r>
              <a:rPr lang="en-GB" sz="2000">
                <a:latin typeface="Arial" charset="0"/>
                <a:cs typeface="ＭＳ Ｐゴシック"/>
              </a:rPr>
              <a:t>For example,</a:t>
            </a:r>
          </a:p>
          <a:p>
            <a:pPr marL="590550" indent="-590550"/>
            <a:r>
              <a:rPr lang="en-GB" sz="2000">
                <a:solidFill>
                  <a:schemeClr val="accent1"/>
                </a:solidFill>
                <a:latin typeface="Arial Narrow" pitchFamily="34" charset="0"/>
                <a:cs typeface="ＭＳ Ｐゴシック"/>
              </a:rPr>
              <a:t>	• period of square wave = 256 units</a:t>
            </a:r>
          </a:p>
          <a:p>
            <a:pPr marL="590550" indent="-590550"/>
            <a:r>
              <a:rPr lang="en-GB" sz="2000">
                <a:solidFill>
                  <a:schemeClr val="accent1"/>
                </a:solidFill>
                <a:latin typeface="Arial Narrow" pitchFamily="34" charset="0"/>
                <a:cs typeface="ＭＳ Ｐゴシック"/>
              </a:rPr>
              <a:t>	• vary duration of pulse (output = 1) from 0 (fully off) to 256 (fully on)</a:t>
            </a:r>
          </a:p>
        </p:txBody>
      </p:sp>
      <p:pic>
        <p:nvPicPr>
          <p:cNvPr id="26628" name="Picture 7" descr="08 Driving loads-11"/>
          <p:cNvPicPr>
            <a:picLocks noChangeAspect="1" noChangeArrowheads="1"/>
          </p:cNvPicPr>
          <p:nvPr/>
        </p:nvPicPr>
        <p:blipFill>
          <a:blip r:embed="rId2"/>
          <a:srcRect r="-2026" b="6804"/>
          <a:stretch>
            <a:fillRect/>
          </a:stretch>
        </p:blipFill>
        <p:spPr bwMode="auto">
          <a:xfrm>
            <a:off x="574675" y="2843213"/>
            <a:ext cx="7273925" cy="3457575"/>
          </a:xfrm>
          <a:prstGeom prst="rect">
            <a:avLst/>
          </a:prstGeom>
          <a:noFill/>
          <a:ln w="9525">
            <a:noFill/>
            <a:miter lim="800000"/>
            <a:headEnd/>
            <a:tailEnd/>
          </a:ln>
        </p:spPr>
      </p:pic>
      <p:sp>
        <p:nvSpPr>
          <p:cNvPr id="26629" name="Rectangle 9"/>
          <p:cNvSpPr>
            <a:spLocks noChangeArrowheads="1"/>
          </p:cNvSpPr>
          <p:nvPr/>
        </p:nvSpPr>
        <p:spPr bwMode="auto">
          <a:xfrm>
            <a:off x="630238" y="6264275"/>
            <a:ext cx="1601787" cy="396875"/>
          </a:xfrm>
          <a:prstGeom prst="rect">
            <a:avLst/>
          </a:prstGeom>
          <a:noFill/>
          <a:ln w="9525">
            <a:noFill/>
            <a:miter lim="800000"/>
            <a:headEnd/>
            <a:tailEnd/>
          </a:ln>
        </p:spPr>
        <p:txBody>
          <a:bodyPr wrap="none">
            <a:spAutoFit/>
          </a:bodyPr>
          <a:lstStyle/>
          <a:p>
            <a:pPr defTabSz="914400"/>
            <a:r>
              <a:rPr lang="de-DE" sz="2000">
                <a:latin typeface="Arial" charset="0"/>
                <a:cs typeface="ＭＳ Ｐゴシック"/>
              </a:rPr>
              <a:t>period = 256</a:t>
            </a:r>
          </a:p>
        </p:txBody>
      </p:sp>
    </p:spTree>
    <p:extLst>
      <p:ext uri="{BB962C8B-B14F-4D97-AF65-F5344CB8AC3E}">
        <p14:creationId xmlns:p14="http://schemas.microsoft.com/office/powerpoint/2010/main" val="552356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el 5"/>
          <p:cNvSpPr>
            <a:spLocks noGrp="1"/>
          </p:cNvSpPr>
          <p:nvPr>
            <p:ph type="title" idx="4294967295"/>
          </p:nvPr>
        </p:nvSpPr>
        <p:spPr/>
        <p:txBody>
          <a:bodyPr/>
          <a:lstStyle/>
          <a:p>
            <a:r>
              <a:rPr lang="en-US" noProof="0" dirty="0" smtClean="0">
                <a:latin typeface="Arial" charset="0"/>
                <a:ea typeface="ＭＳ Ｐゴシック"/>
                <a:cs typeface="Arial" charset="0"/>
              </a:rPr>
              <a:t>How to generate PWM waveforms</a:t>
            </a:r>
          </a:p>
        </p:txBody>
      </p:sp>
      <p:sp>
        <p:nvSpPr>
          <p:cNvPr id="27650" name="Fußzeilenplatzhalter 8"/>
          <p:cNvSpPr>
            <a:spLocks noGrp="1"/>
          </p:cNvSpPr>
          <p:nvPr>
            <p:ph type="ftr" sz="quarter" idx="11"/>
          </p:nvPr>
        </p:nvSpPr>
        <p:spPr bwMode="auto">
          <a:noFill/>
          <a:ln>
            <a:miter lim="800000"/>
            <a:headEnd/>
            <a:tailEnd/>
          </a:ln>
        </p:spPr>
        <p:txBody>
          <a:bodyPr/>
          <a:lstStyle/>
          <a:p>
            <a:r>
              <a:rPr lang="de-DE" smtClean="0">
                <a:cs typeface="ＭＳ Ｐゴシック"/>
              </a:rPr>
              <a:t>Prof. Dr.-Ing. Ivan Volosyak</a:t>
            </a:r>
          </a:p>
        </p:txBody>
      </p:sp>
      <p:sp>
        <p:nvSpPr>
          <p:cNvPr id="27651" name="Inhaltsplatzhalter 1"/>
          <p:cNvSpPr>
            <a:spLocks/>
          </p:cNvSpPr>
          <p:nvPr/>
        </p:nvSpPr>
        <p:spPr bwMode="auto">
          <a:xfrm>
            <a:off x="5038725" y="3060700"/>
            <a:ext cx="9072563" cy="5035550"/>
          </a:xfrm>
          <a:prstGeom prst="rect">
            <a:avLst/>
          </a:prstGeom>
          <a:noFill/>
          <a:ln w="9525">
            <a:noFill/>
            <a:miter lim="800000"/>
            <a:headEnd/>
            <a:tailEnd/>
          </a:ln>
        </p:spPr>
        <p:txBody>
          <a:bodyPr lIns="0" tIns="0" rIns="0" bIns="0"/>
          <a:lstStyle/>
          <a:p>
            <a:pPr marL="590550" indent="-590550"/>
            <a:endParaRPr lang="en-GB" sz="2000">
              <a:latin typeface="Arial" charset="0"/>
              <a:cs typeface="ＭＳ Ｐゴシック"/>
            </a:endParaRPr>
          </a:p>
        </p:txBody>
      </p:sp>
      <p:sp>
        <p:nvSpPr>
          <p:cNvPr id="27652" name="Inhaltsplatzhalter 1"/>
          <p:cNvSpPr>
            <a:spLocks/>
          </p:cNvSpPr>
          <p:nvPr/>
        </p:nvSpPr>
        <p:spPr bwMode="auto">
          <a:xfrm>
            <a:off x="503238" y="1262063"/>
            <a:ext cx="9072562" cy="5035550"/>
          </a:xfrm>
          <a:prstGeom prst="rect">
            <a:avLst/>
          </a:prstGeom>
          <a:noFill/>
          <a:ln w="9525">
            <a:noFill/>
            <a:miter lim="800000"/>
            <a:headEnd/>
            <a:tailEnd/>
          </a:ln>
        </p:spPr>
        <p:txBody>
          <a:bodyPr lIns="0" tIns="0" rIns="0" bIns="0"/>
          <a:lstStyle/>
          <a:p>
            <a:r>
              <a:rPr lang="en-GB" sz="2000" dirty="0">
                <a:latin typeface="Arial" charset="0"/>
                <a:cs typeface="ＭＳ Ｐゴシック"/>
              </a:rPr>
              <a:t>This can be done in software using a loop with delays to switch the load on</a:t>
            </a:r>
          </a:p>
          <a:p>
            <a:r>
              <a:rPr lang="en-GB" sz="2000" dirty="0">
                <a:latin typeface="Arial" charset="0"/>
                <a:cs typeface="ＭＳ Ｐゴシック"/>
              </a:rPr>
              <a:t>and off. For example, this will run an LED at 50% </a:t>
            </a:r>
            <a:r>
              <a:rPr lang="en-GB" sz="2000" dirty="0" smtClean="0">
                <a:latin typeface="Arial" charset="0"/>
                <a:cs typeface="ＭＳ Ｐゴシック"/>
              </a:rPr>
              <a:t>power.</a:t>
            </a:r>
            <a:endParaRPr lang="en-GB" sz="2000" dirty="0">
              <a:latin typeface="Arial" charset="0"/>
              <a:cs typeface="ＭＳ Ｐゴシック"/>
            </a:endParaRPr>
          </a:p>
          <a:p>
            <a:r>
              <a:rPr lang="en-GB" sz="2000" b="1" dirty="0">
                <a:cs typeface="ＭＳ Ｐゴシック"/>
              </a:rPr>
              <a:t>How to generate PWM waveforms</a:t>
            </a:r>
          </a:p>
          <a:p>
            <a:r>
              <a:rPr lang="en-GB" sz="2000" b="1" dirty="0" err="1">
                <a:cs typeface="ＭＳ Ｐゴシック"/>
              </a:rPr>
              <a:t>PWMLoop</a:t>
            </a:r>
            <a:r>
              <a:rPr lang="en-GB" sz="2000" b="1" dirty="0">
                <a:cs typeface="ＭＳ Ｐゴシック"/>
              </a:rPr>
              <a:t>:</a:t>
            </a:r>
          </a:p>
          <a:p>
            <a:r>
              <a:rPr lang="en-GB" sz="2000" b="1" dirty="0">
                <a:cs typeface="ＭＳ Ｐゴシック"/>
              </a:rPr>
              <a:t>	high 0 </a:t>
            </a:r>
            <a:r>
              <a:rPr lang="en-GB" sz="2000" b="1" dirty="0" smtClean="0">
                <a:cs typeface="ＭＳ Ｐゴシック"/>
              </a:rPr>
              <a:t>	; </a:t>
            </a:r>
            <a:r>
              <a:rPr lang="en-GB" sz="2000" b="1" dirty="0">
                <a:cs typeface="ＭＳ Ｐゴシック"/>
              </a:rPr>
              <a:t>turn on LED</a:t>
            </a:r>
          </a:p>
          <a:p>
            <a:r>
              <a:rPr lang="en-GB" sz="2000" b="1" dirty="0">
                <a:cs typeface="ＭＳ Ｐゴシック"/>
              </a:rPr>
              <a:t>	pause 1 </a:t>
            </a:r>
            <a:r>
              <a:rPr lang="en-GB" sz="2000" b="1" dirty="0" smtClean="0">
                <a:cs typeface="ＭＳ Ｐゴシック"/>
              </a:rPr>
              <a:t>	; </a:t>
            </a:r>
            <a:r>
              <a:rPr lang="en-GB" sz="2000" b="1" dirty="0">
                <a:cs typeface="ＭＳ Ｐゴシック"/>
              </a:rPr>
              <a:t>wait 1 </a:t>
            </a:r>
            <a:r>
              <a:rPr lang="en-GB" sz="2000" b="1" dirty="0" err="1" smtClean="0">
                <a:cs typeface="ＭＳ Ｐゴシック"/>
              </a:rPr>
              <a:t>ms</a:t>
            </a:r>
            <a:r>
              <a:rPr lang="en-GB" sz="2000" b="1" dirty="0" smtClean="0">
                <a:cs typeface="ＭＳ Ｐゴシック"/>
              </a:rPr>
              <a:t>			</a:t>
            </a:r>
            <a:r>
              <a:rPr lang="en-GB" sz="2000" b="1" dirty="0" smtClean="0">
                <a:solidFill>
                  <a:schemeClr val="accent1"/>
                </a:solidFill>
                <a:latin typeface="+mn-lt"/>
                <a:cs typeface="ＭＳ Ｐゴシック"/>
              </a:rPr>
              <a:t>similar to our 1 Hz LED</a:t>
            </a:r>
            <a:endParaRPr lang="en-GB" sz="2000" b="1" dirty="0">
              <a:solidFill>
                <a:schemeClr val="accent1"/>
              </a:solidFill>
              <a:latin typeface="+mn-lt"/>
              <a:cs typeface="ＭＳ Ｐゴシック"/>
            </a:endParaRPr>
          </a:p>
          <a:p>
            <a:r>
              <a:rPr lang="en-GB" sz="2000" b="1" dirty="0">
                <a:cs typeface="ＭＳ Ｐゴシック"/>
              </a:rPr>
              <a:t>	low 0 </a:t>
            </a:r>
            <a:r>
              <a:rPr lang="en-GB" sz="2000" b="1" dirty="0" smtClean="0">
                <a:cs typeface="ＭＳ Ｐゴシック"/>
              </a:rPr>
              <a:t>		; </a:t>
            </a:r>
            <a:r>
              <a:rPr lang="en-GB" sz="2000" b="1" dirty="0">
                <a:cs typeface="ＭＳ Ｐゴシック"/>
              </a:rPr>
              <a:t>turn off LED</a:t>
            </a:r>
          </a:p>
          <a:p>
            <a:r>
              <a:rPr lang="en-GB" sz="2000" b="1" dirty="0">
                <a:cs typeface="ＭＳ Ｐゴシック"/>
              </a:rPr>
              <a:t>	pause 1 </a:t>
            </a:r>
            <a:r>
              <a:rPr lang="en-GB" sz="2000" b="1" dirty="0" smtClean="0">
                <a:cs typeface="ＭＳ Ｐゴシック"/>
              </a:rPr>
              <a:t>	; </a:t>
            </a:r>
            <a:r>
              <a:rPr lang="en-GB" sz="2000" b="1" dirty="0">
                <a:cs typeface="ＭＳ Ｐゴシック"/>
              </a:rPr>
              <a:t>wait 1 </a:t>
            </a:r>
            <a:r>
              <a:rPr lang="en-GB" sz="2000" b="1" dirty="0" err="1">
                <a:cs typeface="ＭＳ Ｐゴシック"/>
              </a:rPr>
              <a:t>ms</a:t>
            </a:r>
            <a:endParaRPr lang="en-GB" sz="2000" b="1" dirty="0">
              <a:cs typeface="ＭＳ Ｐゴシック"/>
            </a:endParaRPr>
          </a:p>
          <a:p>
            <a:r>
              <a:rPr lang="en-GB" sz="2000" b="1" dirty="0" err="1">
                <a:cs typeface="ＭＳ Ｐゴシック"/>
              </a:rPr>
              <a:t>goto</a:t>
            </a:r>
            <a:r>
              <a:rPr lang="en-GB" sz="2000" b="1" dirty="0">
                <a:cs typeface="ＭＳ Ｐゴシック"/>
              </a:rPr>
              <a:t> </a:t>
            </a:r>
            <a:r>
              <a:rPr lang="en-GB" sz="2000" b="1" dirty="0" err="1">
                <a:cs typeface="ＭＳ Ｐゴシック"/>
              </a:rPr>
              <a:t>PWMLoop</a:t>
            </a:r>
            <a:r>
              <a:rPr lang="en-GB" sz="2000" b="1" dirty="0">
                <a:cs typeface="ＭＳ Ｐゴシック"/>
              </a:rPr>
              <a:t> </a:t>
            </a:r>
            <a:r>
              <a:rPr lang="en-GB" sz="2000" b="1" dirty="0" smtClean="0">
                <a:cs typeface="ＭＳ Ｐゴシック"/>
              </a:rPr>
              <a:t>	; </a:t>
            </a:r>
            <a:r>
              <a:rPr lang="en-GB" sz="2000" b="1" dirty="0">
                <a:cs typeface="ＭＳ Ｐゴシック"/>
              </a:rPr>
              <a:t>back around infinite loop</a:t>
            </a:r>
          </a:p>
          <a:p>
            <a:r>
              <a:rPr lang="en-GB" sz="2000" dirty="0">
                <a:latin typeface="Arial" charset="0"/>
                <a:cs typeface="ＭＳ Ｐゴシック"/>
              </a:rPr>
              <a:t>The average power could be varied by changing the two pauses, although</a:t>
            </a:r>
          </a:p>
          <a:p>
            <a:r>
              <a:rPr lang="en-GB" sz="2000" dirty="0">
                <a:latin typeface="Arial" charset="0"/>
                <a:cs typeface="ＭＳ Ｐゴシック"/>
              </a:rPr>
              <a:t>you have to be careful about </a:t>
            </a:r>
            <a:r>
              <a:rPr lang="en-GB" sz="2000" dirty="0" smtClean="0">
                <a:latin typeface="Arial" charset="0"/>
                <a:cs typeface="ＭＳ Ｐゴシック"/>
              </a:rPr>
              <a:t>timings. </a:t>
            </a:r>
            <a:r>
              <a:rPr lang="en-GB" sz="2000" dirty="0">
                <a:latin typeface="Arial" charset="0"/>
                <a:cs typeface="ＭＳ Ｐゴシック"/>
              </a:rPr>
              <a:t>For good control you really need finer resolution than 1 </a:t>
            </a:r>
            <a:r>
              <a:rPr lang="en-GB" sz="2000" dirty="0" err="1" smtClean="0">
                <a:latin typeface="Arial" charset="0"/>
                <a:cs typeface="ＭＳ Ｐゴシック"/>
              </a:rPr>
              <a:t>ms</a:t>
            </a:r>
            <a:r>
              <a:rPr lang="en-GB" sz="2000" dirty="0" smtClean="0">
                <a:latin typeface="Arial" charset="0"/>
                <a:cs typeface="ＭＳ Ｐゴシック"/>
              </a:rPr>
              <a:t> — </a:t>
            </a:r>
            <a:r>
              <a:rPr lang="en-GB" sz="2000" dirty="0">
                <a:latin typeface="Arial" charset="0"/>
                <a:cs typeface="ＭＳ Ｐゴシック"/>
              </a:rPr>
              <a:t>it’s too coarse. See </a:t>
            </a:r>
            <a:r>
              <a:rPr lang="en-GB" sz="2000" b="1" dirty="0" smtClean="0">
                <a:cs typeface="ＭＳ Ｐゴシック"/>
              </a:rPr>
              <a:t>hardware realisation</a:t>
            </a:r>
            <a:r>
              <a:rPr lang="en-GB" sz="2000" b="1" dirty="0" smtClean="0">
                <a:latin typeface="Arial" charset="0"/>
                <a:cs typeface="ＭＳ Ｐゴシック"/>
              </a:rPr>
              <a:t> </a:t>
            </a:r>
            <a:r>
              <a:rPr lang="en-GB" sz="2000" dirty="0">
                <a:latin typeface="Arial" charset="0"/>
                <a:cs typeface="ＭＳ Ｐゴシック"/>
              </a:rPr>
              <a:t>later.</a:t>
            </a:r>
          </a:p>
          <a:p>
            <a:r>
              <a:rPr lang="en-GB" sz="2000" dirty="0">
                <a:latin typeface="Arial" charset="0"/>
                <a:cs typeface="ＭＳ Ｐゴシック"/>
              </a:rPr>
              <a:t>In general you might have a ‘for–next’ loop with a variable </a:t>
            </a:r>
            <a:r>
              <a:rPr lang="en-GB" sz="2000" b="1" dirty="0">
                <a:cs typeface="ＭＳ Ｐゴシック"/>
              </a:rPr>
              <a:t>counter</a:t>
            </a:r>
            <a:r>
              <a:rPr lang="en-GB" sz="2000" dirty="0">
                <a:latin typeface="Arial" charset="0"/>
                <a:cs typeface="ＭＳ Ｐゴシック"/>
              </a:rPr>
              <a:t>. This</a:t>
            </a:r>
          </a:p>
          <a:p>
            <a:r>
              <a:rPr lang="en-GB" sz="2000" dirty="0">
                <a:latin typeface="Arial" charset="0"/>
                <a:cs typeface="ＭＳ Ｐゴシック"/>
              </a:rPr>
              <a:t>runs from </a:t>
            </a:r>
            <a:r>
              <a:rPr lang="en-GB" sz="2000" b="1" dirty="0">
                <a:cs typeface="ＭＳ Ｐゴシック"/>
              </a:rPr>
              <a:t>0</a:t>
            </a:r>
            <a:r>
              <a:rPr lang="en-GB" sz="2000" b="1" dirty="0">
                <a:latin typeface="Arial" charset="0"/>
                <a:cs typeface="ＭＳ Ｐゴシック"/>
              </a:rPr>
              <a:t> </a:t>
            </a:r>
            <a:r>
              <a:rPr lang="en-GB" sz="2000" dirty="0">
                <a:latin typeface="Arial" charset="0"/>
                <a:cs typeface="ＭＳ Ｐゴシック"/>
              </a:rPr>
              <a:t>to </a:t>
            </a:r>
            <a:r>
              <a:rPr lang="en-GB" sz="2000" b="1" dirty="0">
                <a:cs typeface="ＭＳ Ｐゴシック"/>
              </a:rPr>
              <a:t>period</a:t>
            </a:r>
            <a:r>
              <a:rPr lang="en-GB" sz="2000" b="1" dirty="0">
                <a:latin typeface="Arial" charset="0"/>
                <a:cs typeface="ＭＳ Ｐゴシック"/>
              </a:rPr>
              <a:t> </a:t>
            </a:r>
            <a:r>
              <a:rPr lang="en-GB" sz="2000" dirty="0">
                <a:latin typeface="Arial" charset="0"/>
                <a:cs typeface="ＭＳ Ｐゴシック"/>
              </a:rPr>
              <a:t>but the load is switched on only while </a:t>
            </a:r>
            <a:r>
              <a:rPr lang="en-GB" sz="2000" b="1" dirty="0">
                <a:cs typeface="ＭＳ Ｐゴシック"/>
              </a:rPr>
              <a:t>counter</a:t>
            </a:r>
            <a:r>
              <a:rPr lang="en-GB" sz="2000" b="1" dirty="0">
                <a:latin typeface="Arial" charset="0"/>
                <a:cs typeface="ＭＳ Ｐゴシック"/>
              </a:rPr>
              <a:t> </a:t>
            </a:r>
            <a:r>
              <a:rPr lang="en-GB" sz="2000" dirty="0">
                <a:latin typeface="Arial" charset="0"/>
                <a:cs typeface="ＭＳ Ｐゴシック"/>
              </a:rPr>
              <a:t>lies</a:t>
            </a:r>
          </a:p>
          <a:p>
            <a:r>
              <a:rPr lang="en-GB" sz="2000" dirty="0">
                <a:latin typeface="Arial" charset="0"/>
                <a:cs typeface="ＭＳ Ｐゴシック"/>
              </a:rPr>
              <a:t>between </a:t>
            </a:r>
            <a:r>
              <a:rPr lang="en-GB" sz="2000" b="1" dirty="0">
                <a:cs typeface="ＭＳ Ｐゴシック"/>
              </a:rPr>
              <a:t>0</a:t>
            </a:r>
            <a:r>
              <a:rPr lang="en-GB" sz="2000" b="1" dirty="0">
                <a:latin typeface="Arial" charset="0"/>
                <a:cs typeface="ＭＳ Ｐゴシック"/>
              </a:rPr>
              <a:t> </a:t>
            </a:r>
            <a:r>
              <a:rPr lang="en-GB" sz="2000" dirty="0">
                <a:latin typeface="Arial" charset="0"/>
                <a:cs typeface="ＭＳ Ｐゴシック"/>
              </a:rPr>
              <a:t>and </a:t>
            </a:r>
            <a:r>
              <a:rPr lang="en-GB" sz="2000" b="1" dirty="0">
                <a:cs typeface="ＭＳ Ｐゴシック"/>
              </a:rPr>
              <a:t>duty</a:t>
            </a:r>
            <a:r>
              <a:rPr lang="en-GB" sz="2000" dirty="0">
                <a:cs typeface="ＭＳ Ｐゴシック"/>
              </a:rPr>
              <a:t>.</a:t>
            </a:r>
            <a:r>
              <a:rPr lang="en-GB" sz="2000" dirty="0">
                <a:latin typeface="Arial" charset="0"/>
                <a:cs typeface="ＭＳ Ｐゴシック"/>
              </a:rPr>
              <a:t> The average power is then </a:t>
            </a:r>
            <a:r>
              <a:rPr lang="en-GB" sz="2000" b="1" dirty="0">
                <a:cs typeface="ＭＳ Ｐゴシック"/>
              </a:rPr>
              <a:t>duty/period</a:t>
            </a:r>
            <a:r>
              <a:rPr lang="en-GB" sz="2000" dirty="0">
                <a:latin typeface="Arial" charset="0"/>
                <a:cs typeface="ＭＳ Ｐゴシック"/>
              </a:rPr>
              <a:t>.</a:t>
            </a:r>
          </a:p>
          <a:p>
            <a:r>
              <a:rPr lang="en-GB" sz="2000" dirty="0" smtClean="0">
                <a:latin typeface="Arial" charset="0"/>
                <a:cs typeface="ＭＳ Ｐゴシック"/>
              </a:rPr>
              <a:t>Fortunately, out ATmega8 can </a:t>
            </a:r>
            <a:r>
              <a:rPr lang="en-GB" sz="2000" dirty="0">
                <a:latin typeface="Arial" charset="0"/>
                <a:cs typeface="ＭＳ Ｐゴシック"/>
              </a:rPr>
              <a:t>do this </a:t>
            </a:r>
            <a:r>
              <a:rPr lang="en-GB" sz="2000" dirty="0" smtClean="0">
                <a:latin typeface="Arial" charset="0"/>
                <a:cs typeface="ＭＳ Ｐゴシック"/>
              </a:rPr>
              <a:t>automatically in hardware.</a:t>
            </a:r>
            <a:endParaRPr lang="en-GB" sz="2000" dirty="0">
              <a:latin typeface="Arial" charset="0"/>
              <a:cs typeface="ＭＳ Ｐゴシック"/>
            </a:endParaRPr>
          </a:p>
        </p:txBody>
      </p:sp>
      <p:sp>
        <p:nvSpPr>
          <p:cNvPr id="2" name="Geschweifte Klammer rechts 1"/>
          <p:cNvSpPr/>
          <p:nvPr/>
        </p:nvSpPr>
        <p:spPr>
          <a:xfrm>
            <a:off x="4824282" y="2412441"/>
            <a:ext cx="432060" cy="12961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95474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el 5"/>
          <p:cNvSpPr>
            <a:spLocks noGrp="1"/>
          </p:cNvSpPr>
          <p:nvPr>
            <p:ph type="title" idx="4294967295"/>
          </p:nvPr>
        </p:nvSpPr>
        <p:spPr/>
        <p:txBody>
          <a:bodyPr/>
          <a:lstStyle/>
          <a:p>
            <a:r>
              <a:rPr lang="en-US" noProof="0" dirty="0" smtClean="0">
                <a:latin typeface="Arial" charset="0"/>
                <a:ea typeface="ＭＳ Ｐゴシック"/>
                <a:cs typeface="Arial" charset="0"/>
              </a:rPr>
              <a:t>Generation of PWM waveforms in software</a:t>
            </a:r>
          </a:p>
        </p:txBody>
      </p:sp>
      <p:sp>
        <p:nvSpPr>
          <p:cNvPr id="28674" name="Fußzeilenplatzhalter 8"/>
          <p:cNvSpPr>
            <a:spLocks noGrp="1"/>
          </p:cNvSpPr>
          <p:nvPr>
            <p:ph type="ftr" sz="quarter" idx="11"/>
          </p:nvPr>
        </p:nvSpPr>
        <p:spPr bwMode="auto">
          <a:noFill/>
          <a:ln>
            <a:miter lim="800000"/>
            <a:headEnd/>
            <a:tailEnd/>
          </a:ln>
        </p:spPr>
        <p:txBody>
          <a:bodyPr/>
          <a:lstStyle/>
          <a:p>
            <a:r>
              <a:rPr lang="de-DE" smtClean="0">
                <a:cs typeface="ＭＳ Ｐゴシック"/>
              </a:rPr>
              <a:t>Prof. Dr.-Ing. Ivan Volosyak</a:t>
            </a:r>
          </a:p>
        </p:txBody>
      </p:sp>
      <p:pic>
        <p:nvPicPr>
          <p:cNvPr id="28675" name="Picture 6" descr="08 Driving loads-13"/>
          <p:cNvPicPr>
            <a:picLocks noChangeAspect="1" noChangeArrowheads="1"/>
          </p:cNvPicPr>
          <p:nvPr/>
        </p:nvPicPr>
        <p:blipFill>
          <a:blip r:embed="rId2"/>
          <a:srcRect/>
          <a:stretch>
            <a:fillRect/>
          </a:stretch>
        </p:blipFill>
        <p:spPr bwMode="auto">
          <a:xfrm>
            <a:off x="561975" y="1585913"/>
            <a:ext cx="6854825" cy="4714875"/>
          </a:xfrm>
          <a:prstGeom prst="rect">
            <a:avLst/>
          </a:prstGeom>
          <a:noFill/>
          <a:ln w="9525">
            <a:noFill/>
            <a:miter lim="800000"/>
            <a:headEnd/>
            <a:tailEnd/>
          </a:ln>
        </p:spPr>
      </p:pic>
    </p:spTree>
    <p:extLst>
      <p:ext uri="{BB962C8B-B14F-4D97-AF65-F5344CB8AC3E}">
        <p14:creationId xmlns:p14="http://schemas.microsoft.com/office/powerpoint/2010/main" val="122235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en-US" noProof="0" dirty="0" smtClean="0">
                <a:latin typeface="Arial" charset="0"/>
                <a:ea typeface="ＭＳ Ｐゴシック"/>
                <a:cs typeface="Arial" charset="0"/>
              </a:rPr>
              <a:t>Generation of PWM waveforms in hardware</a:t>
            </a:r>
          </a:p>
        </p:txBody>
      </p:sp>
      <p:sp>
        <p:nvSpPr>
          <p:cNvPr id="29698" name="Inhaltsplatzhalter 1"/>
          <p:cNvSpPr>
            <a:spLocks/>
          </p:cNvSpPr>
          <p:nvPr/>
        </p:nvSpPr>
        <p:spPr bwMode="auto">
          <a:xfrm>
            <a:off x="504825" y="1770063"/>
            <a:ext cx="9072563" cy="5035550"/>
          </a:xfrm>
          <a:prstGeom prst="rect">
            <a:avLst/>
          </a:prstGeom>
          <a:noFill/>
          <a:ln w="9525">
            <a:noFill/>
            <a:miter lim="800000"/>
            <a:headEnd/>
            <a:tailEnd/>
          </a:ln>
        </p:spPr>
        <p:txBody>
          <a:bodyPr lIns="0" tIns="0" rIns="0" bIns="0"/>
          <a:lstStyle/>
          <a:p>
            <a:pPr marL="590550" indent="-590550"/>
            <a:r>
              <a:rPr lang="en-GB" sz="2000" dirty="0">
                <a:latin typeface="Arial" charset="0"/>
                <a:cs typeface="ＭＳ Ｐゴシック"/>
              </a:rPr>
              <a:t>Many microcontrollers contain one or more timers to generate these</a:t>
            </a:r>
          </a:p>
          <a:p>
            <a:pPr marL="590550" indent="-590550"/>
            <a:r>
              <a:rPr lang="en-GB" sz="2000" dirty="0">
                <a:latin typeface="Arial" charset="0"/>
                <a:cs typeface="ＭＳ Ｐゴシック"/>
              </a:rPr>
              <a:t>waveforms: they run automatically after loading the period and length (duty)</a:t>
            </a:r>
          </a:p>
          <a:p>
            <a:pPr marL="590550" indent="-590550"/>
            <a:r>
              <a:rPr lang="en-GB" sz="2000" dirty="0">
                <a:latin typeface="Arial" charset="0"/>
                <a:cs typeface="ＭＳ Ｐゴシック"/>
              </a:rPr>
              <a:t>of the pulse. </a:t>
            </a:r>
            <a:endParaRPr lang="en-GB" sz="2000" dirty="0" smtClean="0">
              <a:latin typeface="Arial" charset="0"/>
              <a:cs typeface="ＭＳ Ｐゴシック"/>
            </a:endParaRPr>
          </a:p>
          <a:p>
            <a:pPr marL="590550" indent="-590550"/>
            <a:r>
              <a:rPr lang="en-GB" sz="2000" dirty="0" smtClean="0">
                <a:latin typeface="Arial" charset="0"/>
                <a:cs typeface="ＭＳ Ｐゴシック"/>
              </a:rPr>
              <a:t>This </a:t>
            </a:r>
            <a:r>
              <a:rPr lang="en-GB" sz="2000" dirty="0">
                <a:latin typeface="Arial" charset="0"/>
                <a:cs typeface="ＭＳ Ｐゴシック"/>
              </a:rPr>
              <a:t>works in exactly the same way as the software on the previous slides.</a:t>
            </a:r>
          </a:p>
          <a:p>
            <a:pPr marL="590550" indent="-590550"/>
            <a:r>
              <a:rPr lang="en-GB" sz="2000" dirty="0">
                <a:latin typeface="Arial" charset="0"/>
                <a:cs typeface="ＭＳ Ｐゴシック"/>
              </a:rPr>
              <a:t>The module is based around a counter fed by the clock used by the rest of</a:t>
            </a:r>
          </a:p>
          <a:p>
            <a:pPr marL="590550" indent="-590550"/>
            <a:r>
              <a:rPr lang="en-GB" sz="2000" dirty="0">
                <a:latin typeface="Arial" charset="0"/>
                <a:cs typeface="ＭＳ Ｐゴシック"/>
              </a:rPr>
              <a:t>the microcontroller. This is equivalent to the variable </a:t>
            </a:r>
            <a:r>
              <a:rPr lang="en-GB" sz="2000" b="1" dirty="0">
                <a:latin typeface="Arial" charset="0"/>
                <a:cs typeface="ＭＳ Ｐゴシック"/>
              </a:rPr>
              <a:t>counter </a:t>
            </a:r>
            <a:r>
              <a:rPr lang="en-GB" sz="2000" dirty="0">
                <a:latin typeface="Arial" charset="0"/>
                <a:cs typeface="ＭＳ Ｐゴシック"/>
              </a:rPr>
              <a:t>in software.</a:t>
            </a:r>
          </a:p>
          <a:p>
            <a:pPr marL="590550" indent="-590550"/>
            <a:r>
              <a:rPr lang="en-GB" sz="2000" dirty="0">
                <a:latin typeface="Arial" charset="0"/>
                <a:cs typeface="ＭＳ Ｐゴシック"/>
              </a:rPr>
              <a:t>Each time it is incremented, the counter is compared with two registers:</a:t>
            </a:r>
          </a:p>
          <a:p>
            <a:pPr marL="590550" indent="-590550"/>
            <a:r>
              <a:rPr lang="en-GB" sz="2000" dirty="0">
                <a:latin typeface="Arial" charset="0"/>
                <a:cs typeface="ＭＳ Ｐゴシック"/>
              </a:rPr>
              <a:t>	</a:t>
            </a:r>
            <a:r>
              <a:rPr lang="en-GB" sz="2000" dirty="0">
                <a:solidFill>
                  <a:schemeClr val="accent1"/>
                </a:solidFill>
                <a:latin typeface="Arial Narrow" pitchFamily="34" charset="0"/>
                <a:cs typeface="ＭＳ Ｐゴシック"/>
              </a:rPr>
              <a:t>• when the counter reaches the value in the </a:t>
            </a:r>
            <a:r>
              <a:rPr lang="en-GB" sz="2000" b="1" dirty="0">
                <a:solidFill>
                  <a:schemeClr val="accent1"/>
                </a:solidFill>
                <a:latin typeface="Arial Narrow" pitchFamily="34" charset="0"/>
                <a:cs typeface="ＭＳ Ｐゴシック"/>
              </a:rPr>
              <a:t>duty </a:t>
            </a:r>
            <a:r>
              <a:rPr lang="en-GB" sz="2000" dirty="0">
                <a:solidFill>
                  <a:schemeClr val="accent1"/>
                </a:solidFill>
                <a:latin typeface="Arial Narrow" pitchFamily="34" charset="0"/>
                <a:cs typeface="ＭＳ Ｐゴシック"/>
              </a:rPr>
              <a:t>register, </a:t>
            </a:r>
            <a:br>
              <a:rPr lang="en-GB" sz="2000" dirty="0">
                <a:solidFill>
                  <a:schemeClr val="accent1"/>
                </a:solidFill>
                <a:latin typeface="Arial Narrow" pitchFamily="34" charset="0"/>
                <a:cs typeface="ＭＳ Ｐゴシック"/>
              </a:rPr>
            </a:br>
            <a:r>
              <a:rPr lang="en-GB" sz="2000" dirty="0">
                <a:solidFill>
                  <a:schemeClr val="accent1"/>
                </a:solidFill>
                <a:latin typeface="Arial Narrow" pitchFamily="34" charset="0"/>
                <a:cs typeface="ＭＳ Ｐゴシック"/>
              </a:rPr>
              <a:t>	the load is switched off</a:t>
            </a:r>
          </a:p>
          <a:p>
            <a:pPr marL="590550" indent="-590550"/>
            <a:r>
              <a:rPr lang="en-GB" sz="2000" dirty="0">
                <a:solidFill>
                  <a:schemeClr val="accent1"/>
                </a:solidFill>
                <a:latin typeface="Arial Narrow" pitchFamily="34" charset="0"/>
                <a:cs typeface="ＭＳ Ｐゴシック"/>
              </a:rPr>
              <a:t>	• when the counter reaches the value in the </a:t>
            </a:r>
            <a:r>
              <a:rPr lang="en-GB" sz="2000" b="1" dirty="0">
                <a:solidFill>
                  <a:schemeClr val="accent1"/>
                </a:solidFill>
                <a:latin typeface="Arial Narrow" pitchFamily="34" charset="0"/>
                <a:cs typeface="ＭＳ Ｐゴシック"/>
              </a:rPr>
              <a:t>period </a:t>
            </a:r>
            <a:r>
              <a:rPr lang="en-GB" sz="2000" dirty="0">
                <a:solidFill>
                  <a:schemeClr val="accent1"/>
                </a:solidFill>
                <a:latin typeface="Arial Narrow" pitchFamily="34" charset="0"/>
                <a:cs typeface="ＭＳ Ｐゴシック"/>
              </a:rPr>
              <a:t>register, the counter</a:t>
            </a:r>
          </a:p>
          <a:p>
            <a:pPr marL="590550" indent="-590550"/>
            <a:r>
              <a:rPr lang="en-GB" sz="2000" dirty="0">
                <a:solidFill>
                  <a:schemeClr val="accent1"/>
                </a:solidFill>
                <a:latin typeface="Arial Narrow" pitchFamily="34" charset="0"/>
                <a:cs typeface="ＭＳ Ｐゴシック"/>
              </a:rPr>
              <a:t>	is reset and the load is switched on (unless duty = 0)</a:t>
            </a:r>
          </a:p>
          <a:p>
            <a:pPr marL="590550" indent="-590550"/>
            <a:r>
              <a:rPr lang="en-GB" sz="2000" dirty="0">
                <a:latin typeface="Arial" charset="0"/>
                <a:cs typeface="ＭＳ Ｐゴシック"/>
              </a:rPr>
              <a:t>The ratio of the values in the duty : period registers sets the duty cycle and</a:t>
            </a:r>
          </a:p>
          <a:p>
            <a:pPr marL="590550" indent="-590550"/>
            <a:r>
              <a:rPr lang="en-GB" sz="2000" dirty="0">
                <a:latin typeface="Arial" charset="0"/>
                <a:cs typeface="ＭＳ Ｐゴシック"/>
              </a:rPr>
              <a:t>hence the average power supplied to the load, just as in the software.</a:t>
            </a:r>
          </a:p>
          <a:p>
            <a:pPr marL="590550" indent="-590550"/>
            <a:endParaRPr lang="en-GB" sz="2000" dirty="0">
              <a:latin typeface="Arial" charset="0"/>
              <a:cs typeface="ＭＳ Ｐゴシック"/>
            </a:endParaRPr>
          </a:p>
        </p:txBody>
      </p:sp>
    </p:spTree>
    <p:extLst>
      <p:ext uri="{BB962C8B-B14F-4D97-AF65-F5344CB8AC3E}">
        <p14:creationId xmlns:p14="http://schemas.microsoft.com/office/powerpoint/2010/main" val="120737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noProof="0" dirty="0" smtClean="0">
                <a:latin typeface="Arial" charset="0"/>
                <a:ea typeface="ＭＳ Ｐゴシック"/>
                <a:cs typeface="Arial" charset="0"/>
              </a:rPr>
              <a:t>Perils of PWM</a:t>
            </a:r>
          </a:p>
        </p:txBody>
      </p:sp>
      <p:sp>
        <p:nvSpPr>
          <p:cNvPr id="30722" name="Inhaltsplatzhalter 1"/>
          <p:cNvSpPr>
            <a:spLocks/>
          </p:cNvSpPr>
          <p:nvPr/>
        </p:nvSpPr>
        <p:spPr bwMode="auto">
          <a:xfrm>
            <a:off x="503238" y="1262063"/>
            <a:ext cx="9072562" cy="5035550"/>
          </a:xfrm>
          <a:prstGeom prst="rect">
            <a:avLst/>
          </a:prstGeom>
          <a:noFill/>
          <a:ln w="9525">
            <a:noFill/>
            <a:miter lim="800000"/>
            <a:headEnd/>
            <a:tailEnd/>
          </a:ln>
        </p:spPr>
        <p:txBody>
          <a:bodyPr lIns="0" tIns="0" rIns="0" bIns="0"/>
          <a:lstStyle/>
          <a:p>
            <a:r>
              <a:rPr lang="en-GB" sz="2000" dirty="0">
                <a:latin typeface="Arial" charset="0"/>
                <a:cs typeface="ＭＳ Ｐゴシック"/>
              </a:rPr>
              <a:t>Because PWM is generated by a counter, there is a </a:t>
            </a:r>
            <a:r>
              <a:rPr lang="en-GB" sz="2000" dirty="0" smtClean="0">
                <a:latin typeface="Arial" charset="0"/>
                <a:cs typeface="ＭＳ Ｐゴシック"/>
              </a:rPr>
              <a:t>trade-off </a:t>
            </a:r>
            <a:r>
              <a:rPr lang="en-GB" sz="2000" dirty="0">
                <a:latin typeface="Arial" charset="0"/>
                <a:cs typeface="ＭＳ Ｐゴシック"/>
              </a:rPr>
              <a:t>between</a:t>
            </a:r>
          </a:p>
          <a:p>
            <a:r>
              <a:rPr lang="en-GB" sz="2000" dirty="0">
                <a:latin typeface="Arial" charset="0"/>
                <a:cs typeface="ＭＳ Ｐゴシック"/>
              </a:rPr>
              <a:t>speed and accuracy.</a:t>
            </a:r>
          </a:p>
          <a:p>
            <a:r>
              <a:rPr lang="en-GB" sz="2000" dirty="0">
                <a:latin typeface="Arial" charset="0"/>
                <a:cs typeface="ＭＳ Ｐゴシック"/>
              </a:rPr>
              <a:t>	</a:t>
            </a:r>
            <a:r>
              <a:rPr lang="en-GB" sz="2000" dirty="0">
                <a:solidFill>
                  <a:schemeClr val="accent1"/>
                </a:solidFill>
                <a:latin typeface="Arial Narrow" pitchFamily="34" charset="0"/>
                <a:cs typeface="ＭＳ Ｐゴシック"/>
              </a:rPr>
              <a:t>• high accuracy means that ‘duty’ and ‘counter’ need a large range</a:t>
            </a:r>
          </a:p>
          <a:p>
            <a:r>
              <a:rPr lang="en-GB" sz="2000" dirty="0">
                <a:solidFill>
                  <a:schemeClr val="accent1"/>
                </a:solidFill>
                <a:latin typeface="Arial Narrow" pitchFamily="34" charset="0"/>
                <a:cs typeface="ＭＳ Ｐゴシック"/>
              </a:rPr>
              <a:t>	• this means that ‘period’ must also be large and the loop will be slow</a:t>
            </a:r>
          </a:p>
          <a:p>
            <a:r>
              <a:rPr lang="en-GB" sz="2000" b="1" dirty="0">
                <a:latin typeface="Arial" charset="0"/>
                <a:cs typeface="ＭＳ Ｐゴシック"/>
              </a:rPr>
              <a:t>Example</a:t>
            </a:r>
            <a:r>
              <a:rPr lang="en-GB" sz="2000" dirty="0">
                <a:latin typeface="Arial" charset="0"/>
                <a:cs typeface="ＭＳ Ｐゴシック"/>
              </a:rPr>
              <a:t>:</a:t>
            </a:r>
          </a:p>
          <a:p>
            <a:r>
              <a:rPr lang="en-GB" sz="2000" dirty="0">
                <a:latin typeface="Arial" charset="0"/>
                <a:cs typeface="ＭＳ Ｐゴシック"/>
              </a:rPr>
              <a:t>	</a:t>
            </a:r>
            <a:r>
              <a:rPr lang="en-GB" sz="2000" dirty="0">
                <a:solidFill>
                  <a:schemeClr val="accent1"/>
                </a:solidFill>
                <a:latin typeface="Arial Narrow" pitchFamily="34" charset="0"/>
                <a:cs typeface="ＭＳ Ｐゴシック"/>
              </a:rPr>
              <a:t>• Suppose that 256 possible values of the output are needed (8 bits).</a:t>
            </a:r>
          </a:p>
          <a:p>
            <a:r>
              <a:rPr lang="en-GB" sz="2000" dirty="0">
                <a:solidFill>
                  <a:schemeClr val="accent1"/>
                </a:solidFill>
                <a:latin typeface="Arial Narrow" pitchFamily="34" charset="0"/>
                <a:cs typeface="ＭＳ Ｐゴシック"/>
              </a:rPr>
              <a:t>	• The period should therefore be 256 so that ‘duty’ can range from 0 to </a:t>
            </a:r>
            <a:br>
              <a:rPr lang="en-GB" sz="2000" dirty="0">
                <a:solidFill>
                  <a:schemeClr val="accent1"/>
                </a:solidFill>
                <a:latin typeface="Arial Narrow" pitchFamily="34" charset="0"/>
                <a:cs typeface="ＭＳ Ｐゴシック"/>
              </a:rPr>
            </a:br>
            <a:r>
              <a:rPr lang="en-GB" sz="2000" dirty="0">
                <a:solidFill>
                  <a:schemeClr val="accent1"/>
                </a:solidFill>
                <a:latin typeface="Arial Narrow" pitchFamily="34" charset="0"/>
                <a:cs typeface="ＭＳ Ｐゴシック"/>
              </a:rPr>
              <a:t>	255 (always off to always on).</a:t>
            </a:r>
          </a:p>
          <a:p>
            <a:r>
              <a:rPr lang="en-GB" sz="2000" dirty="0">
                <a:solidFill>
                  <a:schemeClr val="accent1"/>
                </a:solidFill>
                <a:latin typeface="Arial Narrow" pitchFamily="34" charset="0"/>
                <a:cs typeface="ＭＳ Ｐゴシック"/>
              </a:rPr>
              <a:t>	• If the </a:t>
            </a:r>
            <a:r>
              <a:rPr lang="en-GB" sz="2000" dirty="0" err="1">
                <a:solidFill>
                  <a:schemeClr val="accent1"/>
                </a:solidFill>
                <a:latin typeface="Arial Narrow" pitchFamily="34" charset="0"/>
                <a:cs typeface="ＭＳ Ｐゴシック"/>
              </a:rPr>
              <a:t>μC</a:t>
            </a:r>
            <a:r>
              <a:rPr lang="en-GB" sz="2000" dirty="0">
                <a:solidFill>
                  <a:schemeClr val="accent1"/>
                </a:solidFill>
                <a:latin typeface="Arial Narrow" pitchFamily="34" charset="0"/>
                <a:cs typeface="ＭＳ Ｐゴシック"/>
              </a:rPr>
              <a:t> executes an instructions every </a:t>
            </a:r>
            <a:r>
              <a:rPr lang="en-GB" sz="2000" dirty="0" err="1" smtClean="0">
                <a:solidFill>
                  <a:schemeClr val="accent1"/>
                </a:solidFill>
                <a:latin typeface="Arial Narrow" pitchFamily="34" charset="0"/>
                <a:cs typeface="ＭＳ Ｐゴシック"/>
              </a:rPr>
              <a:t>μs</a:t>
            </a:r>
            <a:r>
              <a:rPr lang="en-GB" sz="2000" dirty="0" smtClean="0">
                <a:solidFill>
                  <a:schemeClr val="accent1"/>
                </a:solidFill>
                <a:latin typeface="Arial Narrow" pitchFamily="34" charset="0"/>
                <a:cs typeface="ＭＳ Ｐゴシック"/>
              </a:rPr>
              <a:t> (=1 MHz), </a:t>
            </a:r>
            <a:r>
              <a:rPr lang="en-GB" sz="2000" dirty="0">
                <a:solidFill>
                  <a:schemeClr val="accent1"/>
                </a:solidFill>
                <a:latin typeface="Arial Narrow" pitchFamily="34" charset="0"/>
                <a:cs typeface="ＭＳ Ｐゴシック"/>
              </a:rPr>
              <a:t>one period takes a</a:t>
            </a:r>
          </a:p>
          <a:p>
            <a:r>
              <a:rPr lang="en-GB" sz="2000" dirty="0">
                <a:solidFill>
                  <a:schemeClr val="accent1"/>
                </a:solidFill>
                <a:latin typeface="Arial Narrow" pitchFamily="34" charset="0"/>
                <a:cs typeface="ＭＳ Ｐゴシック"/>
              </a:rPr>
              <a:t>	minimum 256 </a:t>
            </a:r>
            <a:r>
              <a:rPr lang="en-GB" sz="2000" dirty="0" err="1">
                <a:solidFill>
                  <a:schemeClr val="accent1"/>
                </a:solidFill>
                <a:latin typeface="Arial Narrow" pitchFamily="34" charset="0"/>
                <a:cs typeface="ＭＳ Ｐゴシック"/>
              </a:rPr>
              <a:t>μs</a:t>
            </a:r>
            <a:r>
              <a:rPr lang="en-GB" sz="2000" dirty="0">
                <a:solidFill>
                  <a:schemeClr val="accent1"/>
                </a:solidFill>
                <a:latin typeface="Arial Narrow" pitchFamily="34" charset="0"/>
                <a:cs typeface="ＭＳ Ｐゴシック"/>
              </a:rPr>
              <a:t> </a:t>
            </a:r>
            <a:r>
              <a:rPr lang="en-GB" sz="2000" dirty="0" smtClean="0">
                <a:solidFill>
                  <a:schemeClr val="accent1"/>
                </a:solidFill>
                <a:latin typeface="Arial Narrow" pitchFamily="34" charset="0"/>
                <a:cs typeface="ＭＳ Ｐゴシック"/>
              </a:rPr>
              <a:t>≈ ¼ </a:t>
            </a:r>
            <a:r>
              <a:rPr lang="en-GB" sz="2000" dirty="0" err="1" smtClean="0">
                <a:solidFill>
                  <a:schemeClr val="accent1"/>
                </a:solidFill>
                <a:latin typeface="Arial Narrow" pitchFamily="34" charset="0"/>
                <a:cs typeface="ＭＳ Ｐゴシック"/>
              </a:rPr>
              <a:t>ms</a:t>
            </a:r>
            <a:r>
              <a:rPr lang="en-GB" sz="2000" dirty="0">
                <a:solidFill>
                  <a:schemeClr val="accent1"/>
                </a:solidFill>
                <a:latin typeface="Arial Narrow" pitchFamily="34" charset="0"/>
                <a:cs typeface="ＭＳ Ｐゴシック"/>
              </a:rPr>
              <a:t>, which corresponds to a frequency of 4 kHz.</a:t>
            </a:r>
          </a:p>
          <a:p>
            <a:r>
              <a:rPr lang="en-GB" sz="2000" dirty="0">
                <a:solidFill>
                  <a:schemeClr val="accent1"/>
                </a:solidFill>
                <a:latin typeface="Arial Narrow" pitchFamily="34" charset="0"/>
                <a:cs typeface="ＭＳ Ｐゴシック"/>
              </a:rPr>
              <a:t>	• This is in hardware; in software, each iteration of the loop requires</a:t>
            </a:r>
          </a:p>
          <a:p>
            <a:r>
              <a:rPr lang="en-GB" sz="2000" dirty="0">
                <a:solidFill>
                  <a:schemeClr val="accent1"/>
                </a:solidFill>
                <a:latin typeface="Arial Narrow" pitchFamily="34" charset="0"/>
                <a:cs typeface="ＭＳ Ｐゴシック"/>
              </a:rPr>
              <a:t>	about 4 instruction cycles — even slower.</a:t>
            </a:r>
          </a:p>
          <a:p>
            <a:endParaRPr lang="en-GB" sz="2000" dirty="0">
              <a:latin typeface="Arial" charset="0"/>
              <a:cs typeface="ＭＳ Ｐゴシック"/>
            </a:endParaRPr>
          </a:p>
          <a:p>
            <a:r>
              <a:rPr lang="en-GB" sz="2000" dirty="0">
                <a:latin typeface="Arial" charset="0"/>
                <a:cs typeface="ＭＳ Ｐゴシック"/>
              </a:rPr>
              <a:t>Care is needed when </a:t>
            </a:r>
            <a:r>
              <a:rPr lang="en-GB" sz="2000" b="1" dirty="0">
                <a:cs typeface="ＭＳ Ｐゴシック"/>
              </a:rPr>
              <a:t>duty</a:t>
            </a:r>
            <a:r>
              <a:rPr lang="en-GB" sz="2000" b="1" dirty="0">
                <a:latin typeface="Arial" charset="0"/>
                <a:cs typeface="ＭＳ Ｐゴシック"/>
              </a:rPr>
              <a:t> </a:t>
            </a:r>
            <a:r>
              <a:rPr lang="en-GB" sz="2000" dirty="0">
                <a:latin typeface="Arial" charset="0"/>
                <a:cs typeface="ＭＳ Ｐゴシック"/>
              </a:rPr>
              <a:t>is updated to avoid glitches in the output. In</a:t>
            </a:r>
          </a:p>
          <a:p>
            <a:r>
              <a:rPr lang="en-GB" sz="2000" dirty="0">
                <a:latin typeface="Arial" charset="0"/>
                <a:cs typeface="ＭＳ Ｐゴシック"/>
              </a:rPr>
              <a:t>hardware the CCP module should do this correctly for you.</a:t>
            </a:r>
          </a:p>
        </p:txBody>
      </p:sp>
    </p:spTree>
    <p:extLst>
      <p:ext uri="{BB962C8B-B14F-4D97-AF65-F5344CB8AC3E}">
        <p14:creationId xmlns:p14="http://schemas.microsoft.com/office/powerpoint/2010/main" val="39723619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PVERSION" val="5"/>
  <p:tag name="TPFULLVERSION" val="5.4.0.8"/>
  <p:tag name="PPTVERSION" val="14"/>
  <p:tag name="TPOS" val="2"/>
</p:tagLst>
</file>

<file path=ppt/theme/theme1.xml><?xml version="1.0" encoding="utf-8"?>
<a:theme xmlns:a="http://schemas.openxmlformats.org/drawingml/2006/main" name="Office-Design">
  <a:themeElements>
    <a:clrScheme name="HSRW">
      <a:dk1>
        <a:srgbClr val="000000"/>
      </a:dk1>
      <a:lt1>
        <a:sysClr val="window" lastClr="FFFFFF"/>
      </a:lt1>
      <a:dk2>
        <a:srgbClr val="28255A"/>
      </a:dk2>
      <a:lt2>
        <a:srgbClr val="BEBEBE"/>
      </a:lt2>
      <a:accent1>
        <a:srgbClr val="00AFC8"/>
      </a:accent1>
      <a:accent2>
        <a:srgbClr val="0088C2"/>
      </a:accent2>
      <a:accent3>
        <a:srgbClr val="7AB51D"/>
      </a:accent3>
      <a:accent4>
        <a:srgbClr val="E2001A"/>
      </a:accent4>
      <a:accent5>
        <a:srgbClr val="E1007A"/>
      </a:accent5>
      <a:accent6>
        <a:srgbClr val="878787"/>
      </a:accent6>
      <a:hlink>
        <a:srgbClr val="0000FF"/>
      </a:hlink>
      <a:folHlink>
        <a:srgbClr val="800080"/>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3273</Words>
  <Application>Microsoft Office PowerPoint</Application>
  <PresentationFormat>Benutzerdefiniert</PresentationFormat>
  <Paragraphs>527</Paragraphs>
  <Slides>47</Slides>
  <Notes>0</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Office-Design</vt:lpstr>
      <vt:lpstr>Microelectronic Control Systems</vt:lpstr>
      <vt:lpstr>Educational objectives</vt:lpstr>
      <vt:lpstr>Continuous variation of output </vt:lpstr>
      <vt:lpstr>Analog output — pulse width modulation (1)</vt:lpstr>
      <vt:lpstr>Analog output — pulse width modulation (2)</vt:lpstr>
      <vt:lpstr>How to generate PWM waveforms</vt:lpstr>
      <vt:lpstr>Generation of PWM waveforms in software</vt:lpstr>
      <vt:lpstr>Generation of PWM waveforms in hardware</vt:lpstr>
      <vt:lpstr>Perils of PWM</vt:lpstr>
      <vt:lpstr>Remote control servos</vt:lpstr>
      <vt:lpstr>Control of servos</vt:lpstr>
      <vt:lpstr>Microelectronic Control Systems</vt:lpstr>
      <vt:lpstr>Device principles</vt:lpstr>
      <vt:lpstr>Device sensors = optocouplers</vt:lpstr>
      <vt:lpstr>Task formulation</vt:lpstr>
      <vt:lpstr>Theory behind solution ‘a’</vt:lpstr>
      <vt:lpstr>Theory behind the solution ‘b’</vt:lpstr>
      <vt:lpstr>Template: sensor readings &amp; servo position</vt:lpstr>
      <vt:lpstr>Template: main file</vt:lpstr>
      <vt:lpstr>Pitfalls of Seesaw 1</vt:lpstr>
      <vt:lpstr>Pitfalls of Seesaw 2</vt:lpstr>
      <vt:lpstr>Pitfalls of Seesaw 3</vt:lpstr>
      <vt:lpstr>Pitfalls of Seesaw 4</vt:lpstr>
      <vt:lpstr>Advanced solutions</vt:lpstr>
      <vt:lpstr>Microelectronic Control Systems</vt:lpstr>
      <vt:lpstr>Setup &amp; Controller parameters</vt:lpstr>
      <vt:lpstr>The task</vt:lpstr>
      <vt:lpstr>Appropriate controller</vt:lpstr>
      <vt:lpstr>Completing the template</vt:lpstr>
      <vt:lpstr>Using the template</vt:lpstr>
      <vt:lpstr>Improving control</vt:lpstr>
      <vt:lpstr>Microelectronic Control Systems</vt:lpstr>
      <vt:lpstr>UART</vt:lpstr>
      <vt:lpstr>UART template</vt:lpstr>
      <vt:lpstr>UART monitor for Ubuntu workstation</vt:lpstr>
      <vt:lpstr>Microelectronic Control Systems</vt:lpstr>
      <vt:lpstr>Goal of Component Tester</vt:lpstr>
      <vt:lpstr>Template: init</vt:lpstr>
      <vt:lpstr>Template: ADC init</vt:lpstr>
      <vt:lpstr>Template: ADC init 2</vt:lpstr>
      <vt:lpstr>Template: Using ADC with Interrupt</vt:lpstr>
      <vt:lpstr>Finding R of a resistor</vt:lpstr>
      <vt:lpstr>Finding R of a resistor (more precisely)</vt:lpstr>
      <vt:lpstr>Finding R of a resistor (3)</vt:lpstr>
      <vt:lpstr>Finding C of a capacitor</vt:lpstr>
      <vt:lpstr>How to: combine R and C measurement</vt:lpstr>
      <vt:lpstr>Example of program flow</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stefanie</dc:creator>
  <cp:lastModifiedBy>Volosyak, Ivan, Prof. Dr.-Ing.</cp:lastModifiedBy>
  <cp:revision>797</cp:revision>
  <cp:lastPrinted>2011-03-17T09:52:07Z</cp:lastPrinted>
  <dcterms:created xsi:type="dcterms:W3CDTF">2010-09-20T09:59:38Z</dcterms:created>
  <dcterms:modified xsi:type="dcterms:W3CDTF">2016-09-08T07:34:23Z</dcterms:modified>
</cp:coreProperties>
</file>