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332" r:id="rId2"/>
    <p:sldId id="411" r:id="rId3"/>
    <p:sldId id="413" r:id="rId4"/>
    <p:sldId id="412" r:id="rId5"/>
    <p:sldId id="428" r:id="rId6"/>
    <p:sldId id="415" r:id="rId7"/>
    <p:sldId id="416" r:id="rId8"/>
    <p:sldId id="417" r:id="rId9"/>
    <p:sldId id="418" r:id="rId10"/>
    <p:sldId id="419" r:id="rId11"/>
    <p:sldId id="420" r:id="rId12"/>
    <p:sldId id="427" r:id="rId13"/>
    <p:sldId id="388" r:id="rId14"/>
    <p:sldId id="389" r:id="rId15"/>
    <p:sldId id="390" r:id="rId16"/>
    <p:sldId id="391" r:id="rId17"/>
    <p:sldId id="392" r:id="rId18"/>
    <p:sldId id="393" r:id="rId19"/>
    <p:sldId id="394" r:id="rId20"/>
    <p:sldId id="429" r:id="rId21"/>
    <p:sldId id="430" r:id="rId22"/>
    <p:sldId id="431" r:id="rId23"/>
    <p:sldId id="395" r:id="rId24"/>
    <p:sldId id="397" r:id="rId25"/>
    <p:sldId id="396" r:id="rId26"/>
    <p:sldId id="398" r:id="rId27"/>
    <p:sldId id="432" r:id="rId28"/>
    <p:sldId id="399" r:id="rId29"/>
    <p:sldId id="400" r:id="rId30"/>
    <p:sldId id="401" r:id="rId31"/>
    <p:sldId id="402" r:id="rId32"/>
    <p:sldId id="403" r:id="rId33"/>
    <p:sldId id="404" r:id="rId34"/>
    <p:sldId id="405" r:id="rId35"/>
    <p:sldId id="406" r:id="rId36"/>
    <p:sldId id="408" r:id="rId37"/>
    <p:sldId id="409" r:id="rId38"/>
    <p:sldId id="435" r:id="rId39"/>
    <p:sldId id="434" r:id="rId40"/>
    <p:sldId id="433" r:id="rId41"/>
    <p:sldId id="422" r:id="rId42"/>
    <p:sldId id="425" r:id="rId43"/>
    <p:sldId id="426" r:id="rId44"/>
  </p:sldIdLst>
  <p:sldSz cx="10080625" cy="7561263"/>
  <p:notesSz cx="6799263" cy="9929813"/>
  <p:custDataLst>
    <p:tags r:id="rId47"/>
  </p:custDataLst>
  <p:defaultTextStyle>
    <a:defPPr>
      <a:defRPr lang="de-DE"/>
    </a:defPPr>
    <a:lvl1pPr algn="l" defTabSz="503238" rtl="0" fontAlgn="base">
      <a:spcBef>
        <a:spcPct val="0"/>
      </a:spcBef>
      <a:spcAft>
        <a:spcPct val="0"/>
      </a:spcAft>
      <a:defRPr sz="3100" kern="1200">
        <a:solidFill>
          <a:schemeClr val="tx1"/>
        </a:solidFill>
        <a:latin typeface="Courier New" pitchFamily="49" charset="0"/>
        <a:ea typeface="ＭＳ Ｐゴシック"/>
        <a:cs typeface="Arial" charset="0"/>
      </a:defRPr>
    </a:lvl1pPr>
    <a:lvl2pPr marL="503238" indent="-46038" algn="l" defTabSz="503238" rtl="0" fontAlgn="base">
      <a:spcBef>
        <a:spcPct val="0"/>
      </a:spcBef>
      <a:spcAft>
        <a:spcPct val="0"/>
      </a:spcAft>
      <a:defRPr sz="3100" kern="1200">
        <a:solidFill>
          <a:schemeClr val="tx1"/>
        </a:solidFill>
        <a:latin typeface="Courier New" pitchFamily="49" charset="0"/>
        <a:ea typeface="ＭＳ Ｐゴシック"/>
        <a:cs typeface="Arial" charset="0"/>
      </a:defRPr>
    </a:lvl2pPr>
    <a:lvl3pPr marL="1006475" indent="-92075" algn="l" defTabSz="503238" rtl="0" fontAlgn="base">
      <a:spcBef>
        <a:spcPct val="0"/>
      </a:spcBef>
      <a:spcAft>
        <a:spcPct val="0"/>
      </a:spcAft>
      <a:defRPr sz="3100" kern="1200">
        <a:solidFill>
          <a:schemeClr val="tx1"/>
        </a:solidFill>
        <a:latin typeface="Courier New" pitchFamily="49" charset="0"/>
        <a:ea typeface="ＭＳ Ｐゴシック"/>
        <a:cs typeface="Arial" charset="0"/>
      </a:defRPr>
    </a:lvl3pPr>
    <a:lvl4pPr marL="1511300" indent="-139700" algn="l" defTabSz="503238" rtl="0" fontAlgn="base">
      <a:spcBef>
        <a:spcPct val="0"/>
      </a:spcBef>
      <a:spcAft>
        <a:spcPct val="0"/>
      </a:spcAft>
      <a:defRPr sz="3100" kern="1200">
        <a:solidFill>
          <a:schemeClr val="tx1"/>
        </a:solidFill>
        <a:latin typeface="Courier New" pitchFamily="49" charset="0"/>
        <a:ea typeface="ＭＳ Ｐゴシック"/>
        <a:cs typeface="Arial" charset="0"/>
      </a:defRPr>
    </a:lvl4pPr>
    <a:lvl5pPr marL="2014538" indent="-185738" algn="l" defTabSz="503238" rtl="0" fontAlgn="base">
      <a:spcBef>
        <a:spcPct val="0"/>
      </a:spcBef>
      <a:spcAft>
        <a:spcPct val="0"/>
      </a:spcAft>
      <a:defRPr sz="3100" kern="1200">
        <a:solidFill>
          <a:schemeClr val="tx1"/>
        </a:solidFill>
        <a:latin typeface="Courier New" pitchFamily="49" charset="0"/>
        <a:ea typeface="ＭＳ Ｐゴシック"/>
        <a:cs typeface="Arial" charset="0"/>
      </a:defRPr>
    </a:lvl5pPr>
    <a:lvl6pPr marL="2286000" algn="l" defTabSz="914400" rtl="0" eaLnBrk="1" latinLnBrk="0" hangingPunct="1">
      <a:defRPr sz="3100" kern="1200">
        <a:solidFill>
          <a:schemeClr val="tx1"/>
        </a:solidFill>
        <a:latin typeface="Courier New" pitchFamily="49" charset="0"/>
        <a:ea typeface="ＭＳ Ｐゴシック"/>
        <a:cs typeface="Arial" charset="0"/>
      </a:defRPr>
    </a:lvl6pPr>
    <a:lvl7pPr marL="2743200" algn="l" defTabSz="914400" rtl="0" eaLnBrk="1" latinLnBrk="0" hangingPunct="1">
      <a:defRPr sz="3100" kern="1200">
        <a:solidFill>
          <a:schemeClr val="tx1"/>
        </a:solidFill>
        <a:latin typeface="Courier New" pitchFamily="49" charset="0"/>
        <a:ea typeface="ＭＳ Ｐゴシック"/>
        <a:cs typeface="Arial" charset="0"/>
      </a:defRPr>
    </a:lvl7pPr>
    <a:lvl8pPr marL="3200400" algn="l" defTabSz="914400" rtl="0" eaLnBrk="1" latinLnBrk="0" hangingPunct="1">
      <a:defRPr sz="3100" kern="1200">
        <a:solidFill>
          <a:schemeClr val="tx1"/>
        </a:solidFill>
        <a:latin typeface="Courier New" pitchFamily="49" charset="0"/>
        <a:ea typeface="ＭＳ Ｐゴシック"/>
        <a:cs typeface="Arial" charset="0"/>
      </a:defRPr>
    </a:lvl8pPr>
    <a:lvl9pPr marL="3657600" algn="l" defTabSz="914400" rtl="0" eaLnBrk="1" latinLnBrk="0" hangingPunct="1">
      <a:defRPr sz="3100" kern="1200">
        <a:solidFill>
          <a:schemeClr val="tx1"/>
        </a:solidFill>
        <a:latin typeface="Courier New" pitchFamily="49" charset="0"/>
        <a:ea typeface="ＭＳ Ｐゴシック"/>
        <a:cs typeface="Arial" charset="0"/>
      </a:defRPr>
    </a:lvl9pPr>
  </p:defaultTextStyle>
  <p:extLst>
    <p:ext uri="{EFAFB233-063F-42B5-8137-9DF3F51BA10A}">
      <p15:sldGuideLst xmlns:p15="http://schemas.microsoft.com/office/powerpoint/2012/main" xmlns="">
        <p15:guide id="1" orient="horz" pos="2381">
          <p15:clr>
            <a:srgbClr val="A4A3A4"/>
          </p15:clr>
        </p15:guide>
        <p15:guide id="2" pos="3175">
          <p15:clr>
            <a:srgbClr val="A4A3A4"/>
          </p15:clr>
        </p15:guide>
      </p15:sldGuideLst>
    </p:ext>
    <p:ext uri="{2D200454-40CA-4A62-9FC3-DE9A4176ACB9}">
      <p15:notesGuideLst xmlns:p15="http://schemas.microsoft.com/office/powerpoint/2012/main" xmlns="">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yx" initials="N"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8C2"/>
    <a:srgbClr val="D59829"/>
    <a:srgbClr val="004B6C"/>
    <a:srgbClr val="FFDF79"/>
    <a:srgbClr val="DEA900"/>
    <a:srgbClr val="57CBFF"/>
    <a:srgbClr val="777777"/>
    <a:srgbClr val="BC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19" autoAdjust="0"/>
    <p:restoredTop sz="86422" autoAdjust="0"/>
  </p:normalViewPr>
  <p:slideViewPr>
    <p:cSldViewPr snapToObjects="1">
      <p:cViewPr>
        <p:scale>
          <a:sx n="100" d="100"/>
          <a:sy n="100" d="100"/>
        </p:scale>
        <p:origin x="-1998" y="-228"/>
      </p:cViewPr>
      <p:guideLst>
        <p:guide orient="horz" pos="2381"/>
        <p:guide pos="3175"/>
      </p:guideLst>
    </p:cSldViewPr>
  </p:slideViewPr>
  <p:outlineViewPr>
    <p:cViewPr>
      <p:scale>
        <a:sx n="33" d="100"/>
        <a:sy n="33" d="100"/>
      </p:scale>
      <p:origin x="0" y="4344"/>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81" d="100"/>
          <a:sy n="81" d="100"/>
        </p:scale>
        <p:origin x="-4020" y="-102"/>
      </p:cViewPr>
      <p:guideLst>
        <p:guide orient="horz" pos="3127"/>
        <p:guide pos="2141"/>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wrap="square" lIns="92208" tIns="46104" rIns="92208" bIns="46104" numCol="1" anchor="t" anchorCtr="0" compatLnSpc="1">
            <a:prstTxWarp prst="textNoShape">
              <a:avLst/>
            </a:prstTxWarp>
          </a:bodyPr>
          <a:lstStyle>
            <a:lvl1pPr eaLnBrk="1" hangingPunct="1">
              <a:spcBef>
                <a:spcPct val="0"/>
              </a:spcBef>
              <a:buFontTx/>
              <a:buNone/>
              <a:defRPr sz="1200">
                <a:latin typeface="Calibri" pitchFamily="-112" charset="0"/>
                <a:ea typeface="ＭＳ Ｐゴシック" pitchFamily="-112" charset="-128"/>
                <a:cs typeface="ＭＳ Ｐゴシック" pitchFamily="-112" charset="-128"/>
                <a:sym typeface="Wingdings" pitchFamily="2" charset="2"/>
              </a:defRPr>
            </a:lvl1pPr>
          </a:lstStyle>
          <a:p>
            <a:pPr>
              <a:defRPr/>
            </a:pPr>
            <a:endParaRPr lang="de-DE"/>
          </a:p>
        </p:txBody>
      </p:sp>
      <p:sp>
        <p:nvSpPr>
          <p:cNvPr id="3" name="Datumsplatzhalter 2"/>
          <p:cNvSpPr>
            <a:spLocks noGrp="1"/>
          </p:cNvSpPr>
          <p:nvPr>
            <p:ph type="dt" sz="quarter" idx="1"/>
          </p:nvPr>
        </p:nvSpPr>
        <p:spPr>
          <a:xfrm>
            <a:off x="3851275" y="0"/>
            <a:ext cx="2946400" cy="496888"/>
          </a:xfrm>
          <a:prstGeom prst="rect">
            <a:avLst/>
          </a:prstGeom>
        </p:spPr>
        <p:txBody>
          <a:bodyPr vert="horz" wrap="square" lIns="92208" tIns="46104" rIns="92208" bIns="46104" numCol="1" anchor="t" anchorCtr="0" compatLnSpc="1">
            <a:prstTxWarp prst="textNoShape">
              <a:avLst/>
            </a:prstTxWarp>
          </a:bodyPr>
          <a:lstStyle>
            <a:lvl1pPr algn="r" eaLnBrk="1" hangingPunct="1">
              <a:spcBef>
                <a:spcPct val="0"/>
              </a:spcBef>
              <a:buFontTx/>
              <a:buNone/>
              <a:defRPr sz="1200">
                <a:latin typeface="Calibri" charset="0"/>
                <a:ea typeface="ＭＳ Ｐゴシック" charset="-128"/>
                <a:cs typeface="+mn-cs"/>
                <a:sym typeface="Wingdings" pitchFamily="2" charset="2"/>
              </a:defRPr>
            </a:lvl1pPr>
          </a:lstStyle>
          <a:p>
            <a:pPr>
              <a:defRPr/>
            </a:pPr>
            <a:fld id="{08A7B092-048E-4698-BE5B-25076B1CC57F}" type="datetime1">
              <a:rPr lang="de-DE"/>
              <a:pPr>
                <a:defRPr/>
              </a:pPr>
              <a:t>08.09.2016</a:t>
            </a:fld>
            <a:endParaRPr lang="de-DE"/>
          </a:p>
        </p:txBody>
      </p:sp>
      <p:sp>
        <p:nvSpPr>
          <p:cNvPr id="4" name="Fußzeilenplatzhalter 3"/>
          <p:cNvSpPr>
            <a:spLocks noGrp="1"/>
          </p:cNvSpPr>
          <p:nvPr>
            <p:ph type="ftr" sz="quarter" idx="2"/>
          </p:nvPr>
        </p:nvSpPr>
        <p:spPr>
          <a:xfrm>
            <a:off x="0" y="9431338"/>
            <a:ext cx="2946400" cy="496887"/>
          </a:xfrm>
          <a:prstGeom prst="rect">
            <a:avLst/>
          </a:prstGeom>
        </p:spPr>
        <p:txBody>
          <a:bodyPr vert="horz" wrap="square" lIns="92208" tIns="46104" rIns="92208" bIns="46104" numCol="1" anchor="b" anchorCtr="0" compatLnSpc="1">
            <a:prstTxWarp prst="textNoShape">
              <a:avLst/>
            </a:prstTxWarp>
          </a:bodyPr>
          <a:lstStyle>
            <a:lvl1pPr eaLnBrk="1" hangingPunct="1">
              <a:spcBef>
                <a:spcPct val="0"/>
              </a:spcBef>
              <a:buFontTx/>
              <a:buNone/>
              <a:defRPr sz="1200">
                <a:latin typeface="Calibri" pitchFamily="-112" charset="0"/>
                <a:ea typeface="ＭＳ Ｐゴシック" pitchFamily="-112" charset="-128"/>
                <a:cs typeface="ＭＳ Ｐゴシック" pitchFamily="-112" charset="-128"/>
                <a:sym typeface="Wingdings" pitchFamily="2" charset="2"/>
              </a:defRPr>
            </a:lvl1pPr>
          </a:lstStyle>
          <a:p>
            <a:pPr>
              <a:defRPr/>
            </a:pPr>
            <a:endParaRPr lang="de-DE"/>
          </a:p>
        </p:txBody>
      </p:sp>
      <p:sp>
        <p:nvSpPr>
          <p:cNvPr id="5" name="Foliennummernplatzhalter 4"/>
          <p:cNvSpPr>
            <a:spLocks noGrp="1"/>
          </p:cNvSpPr>
          <p:nvPr>
            <p:ph type="sldNum" sz="quarter" idx="3"/>
          </p:nvPr>
        </p:nvSpPr>
        <p:spPr>
          <a:xfrm>
            <a:off x="3851275" y="9431338"/>
            <a:ext cx="2946400" cy="496887"/>
          </a:xfrm>
          <a:prstGeom prst="rect">
            <a:avLst/>
          </a:prstGeom>
        </p:spPr>
        <p:txBody>
          <a:bodyPr vert="horz" wrap="square" lIns="92208" tIns="46104" rIns="92208" bIns="46104" numCol="1" anchor="b" anchorCtr="0" compatLnSpc="1">
            <a:prstTxWarp prst="textNoShape">
              <a:avLst/>
            </a:prstTxWarp>
          </a:bodyPr>
          <a:lstStyle>
            <a:lvl1pPr algn="r" eaLnBrk="1" hangingPunct="1">
              <a:spcBef>
                <a:spcPct val="0"/>
              </a:spcBef>
              <a:buFontTx/>
              <a:buNone/>
              <a:defRPr sz="1200">
                <a:latin typeface="Calibri" charset="0"/>
                <a:ea typeface="ＭＳ Ｐゴシック" charset="-128"/>
                <a:cs typeface="+mn-cs"/>
                <a:sym typeface="Wingdings" pitchFamily="2" charset="2"/>
              </a:defRPr>
            </a:lvl1pPr>
          </a:lstStyle>
          <a:p>
            <a:pPr>
              <a:defRPr/>
            </a:pPr>
            <a:fld id="{8CBA99E9-08C1-499E-A02B-1CA67EE4F65E}" type="slidenum">
              <a:rPr lang="de-DE"/>
              <a:pPr>
                <a:defRPr/>
              </a:pPr>
              <a:t>‹Nr.›</a:t>
            </a:fld>
            <a:endParaRPr lang="de-DE"/>
          </a:p>
        </p:txBody>
      </p:sp>
    </p:spTree>
    <p:extLst>
      <p:ext uri="{BB962C8B-B14F-4D97-AF65-F5344CB8AC3E}">
        <p14:creationId xmlns:p14="http://schemas.microsoft.com/office/powerpoint/2010/main" val="18760880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wrap="square" lIns="92208" tIns="46104" rIns="92208" bIns="46104" numCol="1" anchor="t" anchorCtr="0" compatLnSpc="1">
            <a:prstTxWarp prst="textNoShape">
              <a:avLst/>
            </a:prstTxWarp>
          </a:bodyPr>
          <a:lstStyle>
            <a:lvl1pPr eaLnBrk="1" hangingPunct="1">
              <a:spcBef>
                <a:spcPct val="0"/>
              </a:spcBef>
              <a:buFontTx/>
              <a:buNone/>
              <a:defRPr sz="1200">
                <a:latin typeface="Calibri" pitchFamily="-112" charset="0"/>
                <a:ea typeface="ＭＳ Ｐゴシック" pitchFamily="-112" charset="-128"/>
                <a:cs typeface="ＭＳ Ｐゴシック" pitchFamily="-112" charset="-128"/>
                <a:sym typeface="Wingdings" pitchFamily="2" charset="2"/>
              </a:defRPr>
            </a:lvl1pPr>
          </a:lstStyle>
          <a:p>
            <a:pPr>
              <a:defRPr/>
            </a:pPr>
            <a:endParaRPr lang="de-DE"/>
          </a:p>
        </p:txBody>
      </p:sp>
      <p:sp>
        <p:nvSpPr>
          <p:cNvPr id="3" name="Datumsplatzhalter 2"/>
          <p:cNvSpPr>
            <a:spLocks noGrp="1"/>
          </p:cNvSpPr>
          <p:nvPr>
            <p:ph type="dt" idx="1"/>
          </p:nvPr>
        </p:nvSpPr>
        <p:spPr>
          <a:xfrm>
            <a:off x="3851275" y="0"/>
            <a:ext cx="2946400" cy="496888"/>
          </a:xfrm>
          <a:prstGeom prst="rect">
            <a:avLst/>
          </a:prstGeom>
        </p:spPr>
        <p:txBody>
          <a:bodyPr vert="horz" wrap="square" lIns="92208" tIns="46104" rIns="92208" bIns="46104" numCol="1" anchor="t" anchorCtr="0" compatLnSpc="1">
            <a:prstTxWarp prst="textNoShape">
              <a:avLst/>
            </a:prstTxWarp>
          </a:bodyPr>
          <a:lstStyle>
            <a:lvl1pPr algn="r" eaLnBrk="1" hangingPunct="1">
              <a:spcBef>
                <a:spcPct val="0"/>
              </a:spcBef>
              <a:buFontTx/>
              <a:buNone/>
              <a:defRPr sz="1200">
                <a:latin typeface="Calibri" charset="0"/>
                <a:ea typeface="ＭＳ Ｐゴシック" charset="-128"/>
                <a:cs typeface="+mn-cs"/>
                <a:sym typeface="Wingdings" pitchFamily="2" charset="2"/>
              </a:defRPr>
            </a:lvl1pPr>
          </a:lstStyle>
          <a:p>
            <a:pPr>
              <a:defRPr/>
            </a:pPr>
            <a:fld id="{105B0DCB-91C6-43BA-81BB-4270ED1D2BBE}" type="datetime1">
              <a:rPr lang="de-DE"/>
              <a:pPr>
                <a:defRPr/>
              </a:pPr>
              <a:t>08.09.2016</a:t>
            </a:fld>
            <a:endParaRPr lang="de-DE"/>
          </a:p>
        </p:txBody>
      </p:sp>
      <p:sp>
        <p:nvSpPr>
          <p:cNvPr id="4" name="Folienbildplatzhalter 3"/>
          <p:cNvSpPr>
            <a:spLocks noGrp="1" noRot="1" noChangeAspect="1"/>
          </p:cNvSpPr>
          <p:nvPr>
            <p:ph type="sldImg" idx="2"/>
          </p:nvPr>
        </p:nvSpPr>
        <p:spPr>
          <a:xfrm>
            <a:off x="917575" y="744538"/>
            <a:ext cx="4965700" cy="3724275"/>
          </a:xfrm>
          <a:prstGeom prst="rect">
            <a:avLst/>
          </a:prstGeom>
          <a:noFill/>
          <a:ln w="12700">
            <a:solidFill>
              <a:prstClr val="black"/>
            </a:solidFill>
          </a:ln>
        </p:spPr>
        <p:txBody>
          <a:bodyPr vert="horz" wrap="square" lIns="92208" tIns="46104" rIns="92208" bIns="46104" numCol="1" anchor="ctr" anchorCtr="0" compatLnSpc="1">
            <a:prstTxWarp prst="textNoShape">
              <a:avLst/>
            </a:prstTxWarp>
          </a:bodyPr>
          <a:lstStyle/>
          <a:p>
            <a:pPr lvl="0"/>
            <a:endParaRPr lang="de-DE" noProof="0"/>
          </a:p>
        </p:txBody>
      </p:sp>
      <p:sp>
        <p:nvSpPr>
          <p:cNvPr id="5" name="Notizenplatzhalter 4"/>
          <p:cNvSpPr>
            <a:spLocks noGrp="1"/>
          </p:cNvSpPr>
          <p:nvPr>
            <p:ph type="body" sz="quarter" idx="3"/>
          </p:nvPr>
        </p:nvSpPr>
        <p:spPr>
          <a:xfrm>
            <a:off x="679450" y="4716463"/>
            <a:ext cx="5440363" cy="4468812"/>
          </a:xfrm>
          <a:prstGeom prst="rect">
            <a:avLst/>
          </a:prstGeom>
        </p:spPr>
        <p:txBody>
          <a:bodyPr vert="horz" wrap="square" lIns="92208" tIns="46104" rIns="92208" bIns="46104" numCol="1" anchor="t" anchorCtr="0" compatLnSpc="1">
            <a:prstTxWarp prst="textNoShape">
              <a:avLst/>
            </a:prstTxWarp>
            <a:normAutofit/>
          </a:bodyPr>
          <a:lstStyle/>
          <a:p>
            <a:pPr lvl="0"/>
            <a:r>
              <a:rPr lang="de-DE" noProof="0" smtClean="0"/>
              <a:t>Mastertextformat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6" name="Fußzeilenplatzhalter 5"/>
          <p:cNvSpPr>
            <a:spLocks noGrp="1"/>
          </p:cNvSpPr>
          <p:nvPr>
            <p:ph type="ftr" sz="quarter" idx="4"/>
          </p:nvPr>
        </p:nvSpPr>
        <p:spPr>
          <a:xfrm>
            <a:off x="0" y="9431338"/>
            <a:ext cx="2946400" cy="496887"/>
          </a:xfrm>
          <a:prstGeom prst="rect">
            <a:avLst/>
          </a:prstGeom>
        </p:spPr>
        <p:txBody>
          <a:bodyPr vert="horz" wrap="square" lIns="92208" tIns="46104" rIns="92208" bIns="46104" numCol="1" anchor="b" anchorCtr="0" compatLnSpc="1">
            <a:prstTxWarp prst="textNoShape">
              <a:avLst/>
            </a:prstTxWarp>
          </a:bodyPr>
          <a:lstStyle>
            <a:lvl1pPr eaLnBrk="1" hangingPunct="1">
              <a:spcBef>
                <a:spcPct val="0"/>
              </a:spcBef>
              <a:buFontTx/>
              <a:buNone/>
              <a:defRPr sz="1200">
                <a:latin typeface="Calibri" pitchFamily="-112" charset="0"/>
                <a:ea typeface="ＭＳ Ｐゴシック" pitchFamily="-112" charset="-128"/>
                <a:cs typeface="ＭＳ Ｐゴシック" pitchFamily="-112" charset="-128"/>
                <a:sym typeface="Wingdings" pitchFamily="2" charset="2"/>
              </a:defRPr>
            </a:lvl1pPr>
          </a:lstStyle>
          <a:p>
            <a:pPr>
              <a:defRPr/>
            </a:pPr>
            <a:endParaRPr lang="de-DE"/>
          </a:p>
        </p:txBody>
      </p:sp>
      <p:sp>
        <p:nvSpPr>
          <p:cNvPr id="7" name="Foliennummernplatzhalter 6"/>
          <p:cNvSpPr>
            <a:spLocks noGrp="1"/>
          </p:cNvSpPr>
          <p:nvPr>
            <p:ph type="sldNum" sz="quarter" idx="5"/>
          </p:nvPr>
        </p:nvSpPr>
        <p:spPr>
          <a:xfrm>
            <a:off x="3851275" y="9431338"/>
            <a:ext cx="2946400" cy="496887"/>
          </a:xfrm>
          <a:prstGeom prst="rect">
            <a:avLst/>
          </a:prstGeom>
        </p:spPr>
        <p:txBody>
          <a:bodyPr vert="horz" wrap="square" lIns="92208" tIns="46104" rIns="92208" bIns="46104" numCol="1" anchor="b" anchorCtr="0" compatLnSpc="1">
            <a:prstTxWarp prst="textNoShape">
              <a:avLst/>
            </a:prstTxWarp>
          </a:bodyPr>
          <a:lstStyle>
            <a:lvl1pPr algn="r" eaLnBrk="1" hangingPunct="1">
              <a:spcBef>
                <a:spcPct val="0"/>
              </a:spcBef>
              <a:buFontTx/>
              <a:buNone/>
              <a:defRPr sz="1200">
                <a:latin typeface="Calibri" charset="0"/>
                <a:ea typeface="ＭＳ Ｐゴシック" charset="-128"/>
                <a:cs typeface="+mn-cs"/>
                <a:sym typeface="Wingdings" pitchFamily="2" charset="2"/>
              </a:defRPr>
            </a:lvl1pPr>
          </a:lstStyle>
          <a:p>
            <a:pPr>
              <a:defRPr/>
            </a:pPr>
            <a:fld id="{C14D1C19-EE3F-41F2-BF59-40E542D337EE}" type="slidenum">
              <a:rPr lang="de-DE"/>
              <a:pPr>
                <a:defRPr/>
              </a:pPr>
              <a:t>‹Nr.›</a:t>
            </a:fld>
            <a:endParaRPr lang="de-DE"/>
          </a:p>
        </p:txBody>
      </p:sp>
    </p:spTree>
    <p:extLst>
      <p:ext uri="{BB962C8B-B14F-4D97-AF65-F5344CB8AC3E}">
        <p14:creationId xmlns:p14="http://schemas.microsoft.com/office/powerpoint/2010/main" val="3329189196"/>
      </p:ext>
    </p:extLst>
  </p:cSld>
  <p:clrMap bg1="lt1" tx1="dk1" bg2="lt2" tx2="dk2" accent1="accent1" accent2="accent2" accent3="accent3" accent4="accent4" accent5="accent5" accent6="accent6" hlink="hlink" folHlink="folHlink"/>
  <p:hf hdr="0" ftr="0" dt="0"/>
  <p:notesStyle>
    <a:lvl1pPr algn="l" defTabSz="503238" rtl="0" eaLnBrk="0" fontAlgn="base" hangingPunct="0">
      <a:spcBef>
        <a:spcPct val="30000"/>
      </a:spcBef>
      <a:spcAft>
        <a:spcPct val="0"/>
      </a:spcAft>
      <a:defRPr sz="1300" kern="1200">
        <a:solidFill>
          <a:schemeClr val="tx1"/>
        </a:solidFill>
        <a:latin typeface="+mn-lt"/>
        <a:ea typeface="ＭＳ Ｐゴシック" pitchFamily="-112" charset="-128"/>
        <a:cs typeface="ＭＳ Ｐゴシック" pitchFamily="-112" charset="-128"/>
      </a:defRPr>
    </a:lvl1pPr>
    <a:lvl2pPr marL="503238" algn="l" defTabSz="503238" rtl="0" eaLnBrk="0" fontAlgn="base" hangingPunct="0">
      <a:spcBef>
        <a:spcPct val="30000"/>
      </a:spcBef>
      <a:spcAft>
        <a:spcPct val="0"/>
      </a:spcAft>
      <a:defRPr sz="1300" kern="1200">
        <a:solidFill>
          <a:schemeClr val="tx1"/>
        </a:solidFill>
        <a:latin typeface="+mn-lt"/>
        <a:ea typeface="ＭＳ Ｐゴシック" pitchFamily="-112" charset="-128"/>
        <a:cs typeface="ＭＳ Ｐゴシック"/>
      </a:defRPr>
    </a:lvl2pPr>
    <a:lvl3pPr marL="1006475" algn="l" defTabSz="503238" rtl="0" eaLnBrk="0" fontAlgn="base" hangingPunct="0">
      <a:spcBef>
        <a:spcPct val="30000"/>
      </a:spcBef>
      <a:spcAft>
        <a:spcPct val="0"/>
      </a:spcAft>
      <a:defRPr sz="1300" kern="1200">
        <a:solidFill>
          <a:schemeClr val="tx1"/>
        </a:solidFill>
        <a:latin typeface="+mn-lt"/>
        <a:ea typeface="ＭＳ Ｐゴシック" pitchFamily="-112" charset="-128"/>
        <a:cs typeface="ＭＳ Ｐゴシック"/>
      </a:defRPr>
    </a:lvl3pPr>
    <a:lvl4pPr marL="1511300" algn="l" defTabSz="503238" rtl="0" eaLnBrk="0" fontAlgn="base" hangingPunct="0">
      <a:spcBef>
        <a:spcPct val="30000"/>
      </a:spcBef>
      <a:spcAft>
        <a:spcPct val="0"/>
      </a:spcAft>
      <a:defRPr sz="1300" kern="1200">
        <a:solidFill>
          <a:schemeClr val="tx1"/>
        </a:solidFill>
        <a:latin typeface="+mn-lt"/>
        <a:ea typeface="ＭＳ Ｐゴシック" pitchFamily="-112" charset="-128"/>
        <a:cs typeface="ＭＳ Ｐゴシック"/>
      </a:defRPr>
    </a:lvl4pPr>
    <a:lvl5pPr marL="2014538" algn="l" defTabSz="503238" rtl="0" eaLnBrk="0" fontAlgn="base" hangingPunct="0">
      <a:spcBef>
        <a:spcPct val="30000"/>
      </a:spcBef>
      <a:spcAft>
        <a:spcPct val="0"/>
      </a:spcAft>
      <a:defRPr sz="1300" kern="1200">
        <a:solidFill>
          <a:schemeClr val="tx1"/>
        </a:solidFill>
        <a:latin typeface="+mn-lt"/>
        <a:ea typeface="ＭＳ Ｐゴシック" pitchFamily="-112" charset="-128"/>
        <a:cs typeface="ＭＳ Ｐゴシック"/>
      </a:defRPr>
    </a:lvl5pPr>
    <a:lvl6pPr marL="2520086" algn="l" defTabSz="504017" rtl="0" eaLnBrk="1" latinLnBrk="0" hangingPunct="1">
      <a:defRPr sz="1300" kern="1200">
        <a:solidFill>
          <a:schemeClr val="tx1"/>
        </a:solidFill>
        <a:latin typeface="+mn-lt"/>
        <a:ea typeface="+mn-ea"/>
        <a:cs typeface="+mn-cs"/>
      </a:defRPr>
    </a:lvl6pPr>
    <a:lvl7pPr marL="3024104" algn="l" defTabSz="504017" rtl="0" eaLnBrk="1" latinLnBrk="0" hangingPunct="1">
      <a:defRPr sz="1300" kern="1200">
        <a:solidFill>
          <a:schemeClr val="tx1"/>
        </a:solidFill>
        <a:latin typeface="+mn-lt"/>
        <a:ea typeface="+mn-ea"/>
        <a:cs typeface="+mn-cs"/>
      </a:defRPr>
    </a:lvl7pPr>
    <a:lvl8pPr marL="3528121" algn="l" defTabSz="504017" rtl="0" eaLnBrk="1" latinLnBrk="0" hangingPunct="1">
      <a:defRPr sz="1300" kern="1200">
        <a:solidFill>
          <a:schemeClr val="tx1"/>
        </a:solidFill>
        <a:latin typeface="+mn-lt"/>
        <a:ea typeface="+mn-ea"/>
        <a:cs typeface="+mn-cs"/>
      </a:defRPr>
    </a:lvl8pPr>
    <a:lvl9pPr marL="4032138" algn="l" defTabSz="504017" rtl="0" eaLnBrk="1" latinLnBrk="0" hangingPunct="1">
      <a:defRPr sz="1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11" name="Titelplatzhalter 1"/>
          <p:cNvSpPr>
            <a:spLocks noGrp="1"/>
          </p:cNvSpPr>
          <p:nvPr>
            <p:ph type="title"/>
          </p:nvPr>
        </p:nvSpPr>
        <p:spPr>
          <a:xfrm>
            <a:off x="496887" y="1256506"/>
            <a:ext cx="9072563" cy="2019301"/>
          </a:xfrm>
          <a:prstGeom prst="rect">
            <a:avLst/>
          </a:prstGeom>
        </p:spPr>
        <p:txBody>
          <a:bodyPr rtlCol="0" anchor="b">
            <a:noAutofit/>
          </a:bodyPr>
          <a:lstStyle>
            <a:lvl1pPr>
              <a:defRPr/>
            </a:lvl1pPr>
          </a:lstStyle>
          <a:p>
            <a:r>
              <a:rPr lang="de-DE" smtClean="0"/>
              <a:t>Click to edit Master title style</a:t>
            </a:r>
            <a:endParaRPr lang="de-DE" dirty="0"/>
          </a:p>
        </p:txBody>
      </p:sp>
      <p:sp>
        <p:nvSpPr>
          <p:cNvPr id="14" name="Untertitel 2"/>
          <p:cNvSpPr>
            <a:spLocks noGrp="1"/>
          </p:cNvSpPr>
          <p:nvPr>
            <p:ph type="subTitle" idx="1"/>
          </p:nvPr>
        </p:nvSpPr>
        <p:spPr>
          <a:xfrm>
            <a:off x="496887" y="3780631"/>
            <a:ext cx="9072563" cy="479580"/>
          </a:xfrm>
        </p:spPr>
        <p:txBody>
          <a:bodyPr>
            <a:normAutofit/>
          </a:bodyPr>
          <a:lstStyle>
            <a:lvl1pPr marL="0" indent="0" algn="l">
              <a:spcBef>
                <a:spcPts val="0"/>
              </a:spcBef>
              <a:buNone/>
              <a:defRPr sz="2200" b="1" cap="none" spc="10">
                <a:solidFill>
                  <a:srgbClr val="000000"/>
                </a:solidFill>
              </a:defRPr>
            </a:lvl1pPr>
            <a:lvl2pPr marL="504017" indent="0" algn="ctr">
              <a:buNone/>
              <a:defRPr>
                <a:solidFill>
                  <a:schemeClr val="tx1">
                    <a:tint val="75000"/>
                  </a:schemeClr>
                </a:solidFill>
              </a:defRPr>
            </a:lvl2pPr>
            <a:lvl3pPr marL="1008035" indent="0" algn="ctr">
              <a:buNone/>
              <a:defRPr>
                <a:solidFill>
                  <a:schemeClr val="tx1">
                    <a:tint val="75000"/>
                  </a:schemeClr>
                </a:solidFill>
              </a:defRPr>
            </a:lvl3pPr>
            <a:lvl4pPr marL="1512052" indent="0" algn="ctr">
              <a:buNone/>
              <a:defRPr>
                <a:solidFill>
                  <a:schemeClr val="tx1">
                    <a:tint val="75000"/>
                  </a:schemeClr>
                </a:solidFill>
              </a:defRPr>
            </a:lvl4pPr>
            <a:lvl5pPr marL="2016069" indent="0" algn="ctr">
              <a:buNone/>
              <a:defRPr>
                <a:solidFill>
                  <a:schemeClr val="tx1">
                    <a:tint val="75000"/>
                  </a:schemeClr>
                </a:solidFill>
              </a:defRPr>
            </a:lvl5pPr>
            <a:lvl6pPr marL="2520086" indent="0" algn="ctr">
              <a:buNone/>
              <a:defRPr>
                <a:solidFill>
                  <a:schemeClr val="tx1">
                    <a:tint val="75000"/>
                  </a:schemeClr>
                </a:solidFill>
              </a:defRPr>
            </a:lvl6pPr>
            <a:lvl7pPr marL="3024104" indent="0" algn="ctr">
              <a:buNone/>
              <a:defRPr>
                <a:solidFill>
                  <a:schemeClr val="tx1">
                    <a:tint val="75000"/>
                  </a:schemeClr>
                </a:solidFill>
              </a:defRPr>
            </a:lvl7pPr>
            <a:lvl8pPr marL="3528121" indent="0" algn="ctr">
              <a:buNone/>
              <a:defRPr>
                <a:solidFill>
                  <a:schemeClr val="tx1">
                    <a:tint val="75000"/>
                  </a:schemeClr>
                </a:solidFill>
              </a:defRPr>
            </a:lvl8pPr>
            <a:lvl9pPr marL="4032138" indent="0" algn="ctr">
              <a:buNone/>
              <a:defRPr>
                <a:solidFill>
                  <a:schemeClr val="tx1">
                    <a:tint val="75000"/>
                  </a:schemeClr>
                </a:solidFill>
              </a:defRPr>
            </a:lvl9pPr>
          </a:lstStyle>
          <a:p>
            <a:r>
              <a:rPr lang="de-DE" dirty="0" smtClean="0"/>
              <a:t>Master-Untertitelformat bearbeiten</a:t>
            </a:r>
            <a:endParaRPr lang="de-DE" dirty="0"/>
          </a:p>
        </p:txBody>
      </p:sp>
      <p:sp>
        <p:nvSpPr>
          <p:cNvPr id="18" name="Text Placeholder 17"/>
          <p:cNvSpPr>
            <a:spLocks noGrp="1"/>
          </p:cNvSpPr>
          <p:nvPr>
            <p:ph type="body" sz="quarter" idx="10"/>
          </p:nvPr>
        </p:nvSpPr>
        <p:spPr>
          <a:xfrm>
            <a:off x="496887" y="6304756"/>
            <a:ext cx="4543425" cy="504825"/>
          </a:xfrm>
        </p:spPr>
        <p:txBody>
          <a:bodyPr tIns="72000"/>
          <a:lstStyle>
            <a:lvl1pPr>
              <a:defRPr sz="1200"/>
            </a:lvl1pPr>
          </a:lstStyle>
          <a:p>
            <a:pPr lvl="0"/>
            <a:r>
              <a:rPr lang="en-US" dirty="0" smtClean="0"/>
              <a:t>Click to edit Master text styles</a:t>
            </a:r>
            <a:endParaRPr lang="de-DE" dirty="0"/>
          </a:p>
        </p:txBody>
      </p:sp>
      <p:sp>
        <p:nvSpPr>
          <p:cNvPr id="5" name="Datumsplatzhalter 3"/>
          <p:cNvSpPr>
            <a:spLocks noGrp="1"/>
          </p:cNvSpPr>
          <p:nvPr>
            <p:ph type="dt" sz="half" idx="11"/>
          </p:nvPr>
        </p:nvSpPr>
        <p:spPr/>
        <p:txBody>
          <a:bodyPr/>
          <a:lstStyle>
            <a:lvl1pPr>
              <a:defRPr/>
            </a:lvl1pPr>
          </a:lstStyle>
          <a:p>
            <a:pPr>
              <a:defRPr/>
            </a:pPr>
            <a:fld id="{A7044EDD-A361-49FE-B7C1-853E4981CB6A}" type="datetime1">
              <a:rPr lang="de-DE"/>
              <a:pPr>
                <a:defRPr/>
              </a:pPr>
              <a:t>08.09.2016</a:t>
            </a:fld>
            <a:endParaRPr lang="de-DE"/>
          </a:p>
        </p:txBody>
      </p:sp>
      <p:sp>
        <p:nvSpPr>
          <p:cNvPr id="6" name="Fußzeilenplatzhalter 4"/>
          <p:cNvSpPr>
            <a:spLocks noGrp="1"/>
          </p:cNvSpPr>
          <p:nvPr>
            <p:ph type="ftr" sz="quarter" idx="12"/>
          </p:nvPr>
        </p:nvSpPr>
        <p:spPr/>
        <p:txBody>
          <a:bodyPr/>
          <a:lstStyle>
            <a:lvl1pPr>
              <a:defRPr/>
            </a:lvl1pPr>
          </a:lstStyle>
          <a:p>
            <a:pPr>
              <a:defRPr/>
            </a:pPr>
            <a:r>
              <a:rPr lang="de-DE"/>
              <a:t>Prof. Dr.-Ing. Ivan Volosyak</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pPr>
              <a:defRPr/>
            </a:pPr>
            <a:fld id="{4D84BB67-00FB-4094-96F3-44328D8278A4}" type="datetime1">
              <a:rPr lang="de-DE"/>
              <a:pPr>
                <a:defRPr/>
              </a:pPr>
              <a:t>08.09.2016</a:t>
            </a:fld>
            <a:endParaRPr lang="de-DE"/>
          </a:p>
        </p:txBody>
      </p:sp>
      <p:sp>
        <p:nvSpPr>
          <p:cNvPr id="3" name="Fußzeilenplatzhalter 4"/>
          <p:cNvSpPr>
            <a:spLocks noGrp="1"/>
          </p:cNvSpPr>
          <p:nvPr>
            <p:ph type="ftr" sz="quarter" idx="11"/>
          </p:nvPr>
        </p:nvSpPr>
        <p:spPr/>
        <p:txBody>
          <a:bodyPr/>
          <a:lstStyle>
            <a:lvl1pPr>
              <a:defRPr/>
            </a:lvl1pPr>
          </a:lstStyle>
          <a:p>
            <a:pPr>
              <a:defRPr/>
            </a:pPr>
            <a:r>
              <a:rPr lang="de-DE"/>
              <a:t>Prof. Dr.-Ing. Ivan Volosyak</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503238" y="492125"/>
            <a:ext cx="9074150" cy="774700"/>
          </a:xfrm>
        </p:spPr>
        <p:txBody>
          <a:bodyPr/>
          <a:lstStyle/>
          <a:p>
            <a:r>
              <a:rPr lang="de-DE"/>
              <a:t>Titelmasterformat durch Klicken bearbeiten</a:t>
            </a:r>
          </a:p>
        </p:txBody>
      </p:sp>
      <p:sp>
        <p:nvSpPr>
          <p:cNvPr id="3" name="Inhaltsplatzhalter 2"/>
          <p:cNvSpPr>
            <a:spLocks noGrp="1"/>
          </p:cNvSpPr>
          <p:nvPr>
            <p:ph idx="1"/>
          </p:nvPr>
        </p:nvSpPr>
        <p:spPr>
          <a:xfrm>
            <a:off x="504825" y="1763713"/>
            <a:ext cx="9072563" cy="4035425"/>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lvl1pPr>
              <a:defRPr/>
            </a:lvl1pPr>
          </a:lstStyle>
          <a:p>
            <a:pPr>
              <a:defRPr/>
            </a:pPr>
            <a:fld id="{B6D3B0C7-62E5-4E91-B3CB-CD7D5360B465}" type="datetime1">
              <a:rPr lang="de-DE"/>
              <a:pPr>
                <a:defRPr/>
              </a:pPr>
              <a:t>08.09.2016</a:t>
            </a:fld>
            <a:endParaRPr lang="de-DE"/>
          </a:p>
        </p:txBody>
      </p:sp>
      <p:sp>
        <p:nvSpPr>
          <p:cNvPr id="5" name="Fußzeilenplatzhalter 4"/>
          <p:cNvSpPr>
            <a:spLocks noGrp="1"/>
          </p:cNvSpPr>
          <p:nvPr>
            <p:ph type="ftr" sz="quarter" idx="11"/>
          </p:nvPr>
        </p:nvSpPr>
        <p:spPr/>
        <p:txBody>
          <a:bodyPr/>
          <a:lstStyle>
            <a:lvl1pPr>
              <a:defRPr/>
            </a:lvl1pPr>
          </a:lstStyle>
          <a:p>
            <a:pPr>
              <a:defRPr/>
            </a:pPr>
            <a:r>
              <a:rPr lang="de-DE"/>
              <a:t>Prof. Dr.-Ing. Ivan Volosyak</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anzflächiges Bild">
    <p:spTree>
      <p:nvGrpSpPr>
        <p:cNvPr id="1" name=""/>
        <p:cNvGrpSpPr/>
        <p:nvPr/>
      </p:nvGrpSpPr>
      <p:grpSpPr>
        <a:xfrm>
          <a:off x="0" y="0"/>
          <a:ext cx="0" cy="0"/>
          <a:chOff x="0" y="0"/>
          <a:chExt cx="0" cy="0"/>
        </a:xfrm>
      </p:grpSpPr>
      <p:sp>
        <p:nvSpPr>
          <p:cNvPr id="20" name="Titel 1"/>
          <p:cNvSpPr>
            <a:spLocks noGrp="1"/>
          </p:cNvSpPr>
          <p:nvPr>
            <p:ph type="title"/>
          </p:nvPr>
        </p:nvSpPr>
        <p:spPr>
          <a:xfrm>
            <a:off x="504031" y="492369"/>
            <a:ext cx="9072563" cy="773722"/>
          </a:xfrm>
        </p:spPr>
        <p:txBody>
          <a:bodyPr/>
          <a:lstStyle/>
          <a:p>
            <a:r>
              <a:rPr lang="de-DE" smtClean="0"/>
              <a:t>Mastertitelformat bearbeiten</a:t>
            </a:r>
            <a:endParaRPr lang="de-DE"/>
          </a:p>
        </p:txBody>
      </p:sp>
      <p:sp>
        <p:nvSpPr>
          <p:cNvPr id="22" name="Text Placeholder 17"/>
          <p:cNvSpPr>
            <a:spLocks noGrp="1"/>
          </p:cNvSpPr>
          <p:nvPr>
            <p:ph type="body" sz="quarter" idx="10"/>
          </p:nvPr>
        </p:nvSpPr>
        <p:spPr>
          <a:xfrm>
            <a:off x="496887" y="6304756"/>
            <a:ext cx="4543425" cy="504825"/>
          </a:xfrm>
        </p:spPr>
        <p:txBody>
          <a:bodyPr tIns="72000"/>
          <a:lstStyle>
            <a:lvl1pPr>
              <a:defRPr sz="1200"/>
            </a:lvl1pPr>
          </a:lstStyle>
          <a:p>
            <a:pPr lvl="0"/>
            <a:r>
              <a:rPr lang="en-US" dirty="0" smtClean="0"/>
              <a:t>Click to edit Master text styles</a:t>
            </a:r>
            <a:endParaRPr lang="de-DE" dirty="0"/>
          </a:p>
        </p:txBody>
      </p:sp>
      <p:sp>
        <p:nvSpPr>
          <p:cNvPr id="7" name="Textplatzhalter 2"/>
          <p:cNvSpPr>
            <a:spLocks noGrp="1"/>
          </p:cNvSpPr>
          <p:nvPr>
            <p:ph idx="1"/>
          </p:nvPr>
        </p:nvSpPr>
        <p:spPr>
          <a:xfrm>
            <a:off x="504032" y="1764295"/>
            <a:ext cx="9072562" cy="4035635"/>
          </a:xfrm>
          <a:prstGeom prst="rect">
            <a:avLst/>
          </a:prstGeom>
        </p:spPr>
        <p:txBody>
          <a:bodyPr rtlCol="0">
            <a:noAutofit/>
          </a:bodyPr>
          <a:lstStyle>
            <a:lvl2pPr>
              <a:spcBef>
                <a:spcPts val="0"/>
              </a:spcBef>
              <a:buFontTx/>
              <a:buNone/>
              <a:defRPr sz="2600"/>
            </a:lvl2pPr>
            <a:lvl3pPr marL="0">
              <a:spcBef>
                <a:spcPts val="0"/>
              </a:spcBef>
              <a:buFontTx/>
              <a:buNone/>
              <a:defRPr sz="2100"/>
            </a:lvl3pPr>
            <a:lvl4pPr marL="0">
              <a:spcBef>
                <a:spcPts val="0"/>
              </a:spcBef>
              <a:buFontTx/>
              <a:buNone/>
              <a:defRPr sz="1800"/>
            </a:lvl4pPr>
            <a:lvl5pPr marL="0">
              <a:spcBef>
                <a:spcPts val="0"/>
              </a:spcBef>
              <a:buFontTx/>
              <a:buNone/>
              <a:defRPr/>
            </a:lvl5p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de-DE" dirty="0"/>
          </a:p>
        </p:txBody>
      </p:sp>
      <p:sp>
        <p:nvSpPr>
          <p:cNvPr id="5" name="Datumsplatzhalter 3"/>
          <p:cNvSpPr>
            <a:spLocks noGrp="1"/>
          </p:cNvSpPr>
          <p:nvPr>
            <p:ph type="dt" sz="half" idx="11"/>
          </p:nvPr>
        </p:nvSpPr>
        <p:spPr/>
        <p:txBody>
          <a:bodyPr/>
          <a:lstStyle>
            <a:lvl1pPr>
              <a:defRPr/>
            </a:lvl1pPr>
          </a:lstStyle>
          <a:p>
            <a:pPr>
              <a:defRPr/>
            </a:pPr>
            <a:fld id="{241A2CFE-08E2-4E88-BE0E-DA7045135E89}" type="datetime1">
              <a:rPr lang="de-DE"/>
              <a:pPr>
                <a:defRPr/>
              </a:pPr>
              <a:t>08.09.2016</a:t>
            </a:fld>
            <a:endParaRPr lang="de-DE"/>
          </a:p>
        </p:txBody>
      </p:sp>
      <p:sp>
        <p:nvSpPr>
          <p:cNvPr id="6" name="Fußzeilenplatzhalter 4"/>
          <p:cNvSpPr>
            <a:spLocks noGrp="1"/>
          </p:cNvSpPr>
          <p:nvPr>
            <p:ph type="ftr" sz="quarter" idx="12"/>
          </p:nvPr>
        </p:nvSpPr>
        <p:spPr/>
        <p:txBody>
          <a:bodyPr/>
          <a:lstStyle>
            <a:lvl1pPr>
              <a:defRPr/>
            </a:lvl1pPr>
          </a:lstStyle>
          <a:p>
            <a:pPr>
              <a:defRPr/>
            </a:pPr>
            <a:r>
              <a:rPr lang="de-DE"/>
              <a:t>Prof. Dr.-Ing. Ivan Volosyak</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Mastertitelformat bearbeiten</a:t>
            </a:r>
            <a:endParaRPr lang="de-DE" dirty="0"/>
          </a:p>
        </p:txBody>
      </p:sp>
      <p:sp>
        <p:nvSpPr>
          <p:cNvPr id="16" name="Inhaltsplatzhalter 2"/>
          <p:cNvSpPr>
            <a:spLocks noGrp="1"/>
          </p:cNvSpPr>
          <p:nvPr>
            <p:ph idx="11"/>
          </p:nvPr>
        </p:nvSpPr>
        <p:spPr>
          <a:xfrm>
            <a:off x="496886" y="1761330"/>
            <a:ext cx="4392000" cy="4543425"/>
          </a:xfrm>
        </p:spPr>
        <p:txBody>
          <a:bodyPr/>
          <a:lstStyle>
            <a:lvl1pPr>
              <a:defRPr sz="2600" b="0"/>
            </a:lvl1pPr>
            <a:lvl2pPr>
              <a:defRPr sz="2600"/>
            </a:lvl2pPr>
            <a:lvl3pPr>
              <a:buNone/>
              <a:defRPr sz="2600"/>
            </a:lvl3pPr>
            <a:lvl4pPr marL="539750" indent="-269875">
              <a:tabLst/>
              <a:defRPr sz="2200"/>
            </a:lvl4pPr>
            <a:lvl5pPr marL="539750" indent="0">
              <a:buNone/>
              <a:defRPr sz="1800"/>
            </a:lvl5pPr>
            <a:lvl6pPr>
              <a:defRPr sz="2200"/>
            </a:lvl6pPr>
            <a:lvl7pPr>
              <a:defRPr sz="2200"/>
            </a:lvl7pPr>
            <a:lvl8pPr>
              <a:defRPr sz="2200"/>
            </a:lvl8pPr>
            <a:lvl9pPr>
              <a:defRPr sz="2200"/>
            </a:lvl9p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de-DE" dirty="0"/>
          </a:p>
        </p:txBody>
      </p:sp>
      <p:sp>
        <p:nvSpPr>
          <p:cNvPr id="17" name="Inhaltsplatzhalter 2"/>
          <p:cNvSpPr>
            <a:spLocks noGrp="1"/>
          </p:cNvSpPr>
          <p:nvPr>
            <p:ph idx="1"/>
          </p:nvPr>
        </p:nvSpPr>
        <p:spPr>
          <a:xfrm>
            <a:off x="5040313" y="1761331"/>
            <a:ext cx="4536282" cy="4038600"/>
          </a:xfrm>
        </p:spPr>
        <p:txBody>
          <a:bodyPr/>
          <a:lstStyle>
            <a:lvl1pPr>
              <a:defRPr sz="2600" b="0"/>
            </a:lvl1pPr>
            <a:lvl2pPr>
              <a:defRPr sz="2600"/>
            </a:lvl2pPr>
            <a:lvl3pPr>
              <a:buNone/>
              <a:defRPr sz="2600"/>
            </a:lvl3pPr>
            <a:lvl4pPr marL="539750" indent="-269875">
              <a:tabLst/>
              <a:defRPr sz="2200"/>
            </a:lvl4pPr>
            <a:lvl5pPr marL="539750" indent="0">
              <a:buNone/>
              <a:defRPr sz="1800"/>
            </a:lvl5pPr>
            <a:lvl6pPr>
              <a:defRPr sz="2200"/>
            </a:lvl6pPr>
            <a:lvl7pPr>
              <a:defRPr sz="2200"/>
            </a:lvl7pPr>
            <a:lvl8pPr>
              <a:defRPr sz="2200"/>
            </a:lvl8pPr>
            <a:lvl9pPr>
              <a:defRPr sz="2200"/>
            </a:lvl9p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de-DE" dirty="0"/>
          </a:p>
        </p:txBody>
      </p:sp>
      <p:sp>
        <p:nvSpPr>
          <p:cNvPr id="18" name="Text Placeholder 17"/>
          <p:cNvSpPr>
            <a:spLocks noGrp="1"/>
          </p:cNvSpPr>
          <p:nvPr>
            <p:ph type="body" sz="quarter" idx="12"/>
          </p:nvPr>
        </p:nvSpPr>
        <p:spPr>
          <a:xfrm>
            <a:off x="496887" y="6304756"/>
            <a:ext cx="4543425" cy="504825"/>
          </a:xfrm>
        </p:spPr>
        <p:txBody>
          <a:bodyPr tIns="72000"/>
          <a:lstStyle>
            <a:lvl1pPr>
              <a:defRPr sz="1200"/>
            </a:lvl1pPr>
          </a:lstStyle>
          <a:p>
            <a:pPr lvl="0"/>
            <a:r>
              <a:rPr lang="en-US" dirty="0" smtClean="0"/>
              <a:t>Click to edit Master text styles</a:t>
            </a:r>
            <a:endParaRPr lang="de-DE" dirty="0"/>
          </a:p>
        </p:txBody>
      </p:sp>
      <p:sp>
        <p:nvSpPr>
          <p:cNvPr id="6" name="Datumsplatzhalter 3"/>
          <p:cNvSpPr>
            <a:spLocks noGrp="1"/>
          </p:cNvSpPr>
          <p:nvPr>
            <p:ph type="dt" sz="half" idx="13"/>
          </p:nvPr>
        </p:nvSpPr>
        <p:spPr/>
        <p:txBody>
          <a:bodyPr/>
          <a:lstStyle>
            <a:lvl1pPr>
              <a:defRPr/>
            </a:lvl1pPr>
          </a:lstStyle>
          <a:p>
            <a:pPr>
              <a:defRPr/>
            </a:pPr>
            <a:fld id="{26348357-94D0-46DA-AEE5-DB1171B9D3A5}" type="datetime1">
              <a:rPr lang="de-DE"/>
              <a:pPr>
                <a:defRPr/>
              </a:pPr>
              <a:t>08.09.2016</a:t>
            </a:fld>
            <a:endParaRPr lang="de-DE"/>
          </a:p>
        </p:txBody>
      </p:sp>
      <p:sp>
        <p:nvSpPr>
          <p:cNvPr id="7" name="Fußzeilenplatzhalter 4"/>
          <p:cNvSpPr>
            <a:spLocks noGrp="1"/>
          </p:cNvSpPr>
          <p:nvPr>
            <p:ph type="ftr" sz="quarter" idx="14"/>
          </p:nvPr>
        </p:nvSpPr>
        <p:spPr/>
        <p:txBody>
          <a:bodyPr/>
          <a:lstStyle>
            <a:lvl1pPr>
              <a:defRPr/>
            </a:lvl1pPr>
          </a:lstStyle>
          <a:p>
            <a:pPr>
              <a:defRPr/>
            </a:pPr>
            <a:r>
              <a:rPr lang="de-DE"/>
              <a:t>Prof. Dr.-Ing. Ivan Volosyak</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halt und Bild – Link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Mastertitelformat bearbeiten</a:t>
            </a:r>
            <a:endParaRPr lang="de-DE" dirty="0"/>
          </a:p>
        </p:txBody>
      </p:sp>
      <p:sp>
        <p:nvSpPr>
          <p:cNvPr id="17" name="Inhaltsplatzhalter 2"/>
          <p:cNvSpPr>
            <a:spLocks noGrp="1"/>
          </p:cNvSpPr>
          <p:nvPr>
            <p:ph idx="1"/>
          </p:nvPr>
        </p:nvSpPr>
        <p:spPr>
          <a:xfrm>
            <a:off x="5040313" y="1761331"/>
            <a:ext cx="4536281" cy="4038600"/>
          </a:xfrm>
        </p:spPr>
        <p:txBody>
          <a:bodyPr/>
          <a:lstStyle>
            <a:lvl1pPr>
              <a:defRPr sz="2600" b="0"/>
            </a:lvl1pPr>
            <a:lvl2pPr>
              <a:defRPr sz="2600"/>
            </a:lvl2pPr>
            <a:lvl3pPr>
              <a:buNone/>
              <a:defRPr sz="2600"/>
            </a:lvl3pPr>
            <a:lvl4pPr marL="539750" indent="-269875">
              <a:tabLst/>
              <a:defRPr sz="2200"/>
            </a:lvl4pPr>
            <a:lvl5pPr marL="539750" indent="0">
              <a:buNone/>
              <a:defRPr sz="1800"/>
            </a:lvl5pPr>
            <a:lvl6pPr>
              <a:defRPr sz="2200"/>
            </a:lvl6pPr>
            <a:lvl7pPr>
              <a:defRPr sz="2200"/>
            </a:lvl7pPr>
            <a:lvl8pPr>
              <a:defRPr sz="2200"/>
            </a:lvl8pPr>
            <a:lvl9pPr>
              <a:defRPr sz="2200"/>
            </a:lvl9p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de-DE" dirty="0"/>
          </a:p>
        </p:txBody>
      </p:sp>
      <p:sp>
        <p:nvSpPr>
          <p:cNvPr id="18" name="Text Placeholder 17"/>
          <p:cNvSpPr>
            <a:spLocks noGrp="1"/>
          </p:cNvSpPr>
          <p:nvPr>
            <p:ph type="body" sz="quarter" idx="12"/>
          </p:nvPr>
        </p:nvSpPr>
        <p:spPr>
          <a:xfrm>
            <a:off x="496887" y="6304756"/>
            <a:ext cx="4543425" cy="504825"/>
          </a:xfrm>
        </p:spPr>
        <p:txBody>
          <a:bodyPr tIns="72000"/>
          <a:lstStyle>
            <a:lvl1pPr>
              <a:defRPr sz="1200"/>
            </a:lvl1pPr>
          </a:lstStyle>
          <a:p>
            <a:pPr lvl="0"/>
            <a:r>
              <a:rPr lang="en-US" dirty="0" smtClean="0"/>
              <a:t>Click to edit Master text styles</a:t>
            </a:r>
            <a:endParaRPr lang="de-DE" dirty="0"/>
          </a:p>
        </p:txBody>
      </p:sp>
      <p:sp>
        <p:nvSpPr>
          <p:cNvPr id="9" name="Picture Placeholder 8"/>
          <p:cNvSpPr>
            <a:spLocks noGrp="1"/>
          </p:cNvSpPr>
          <p:nvPr>
            <p:ph type="pic" sz="quarter" idx="13"/>
          </p:nvPr>
        </p:nvSpPr>
        <p:spPr>
          <a:xfrm>
            <a:off x="-1" y="1761331"/>
            <a:ext cx="4535487" cy="4038600"/>
          </a:xfrm>
        </p:spPr>
        <p:txBody>
          <a:bodyPr rtlCol="0">
            <a:noAutofit/>
          </a:bodyPr>
          <a:lstStyle/>
          <a:p>
            <a:pPr lvl="0"/>
            <a:endParaRPr lang="de-DE" noProof="0" dirty="0"/>
          </a:p>
        </p:txBody>
      </p:sp>
      <p:sp>
        <p:nvSpPr>
          <p:cNvPr id="6" name="Datumsplatzhalter 3"/>
          <p:cNvSpPr>
            <a:spLocks noGrp="1"/>
          </p:cNvSpPr>
          <p:nvPr>
            <p:ph type="dt" sz="half" idx="14"/>
          </p:nvPr>
        </p:nvSpPr>
        <p:spPr/>
        <p:txBody>
          <a:bodyPr/>
          <a:lstStyle>
            <a:lvl1pPr>
              <a:defRPr/>
            </a:lvl1pPr>
          </a:lstStyle>
          <a:p>
            <a:pPr>
              <a:defRPr/>
            </a:pPr>
            <a:fld id="{5A1F276C-D6BD-493C-8302-287E59FF32D9}" type="datetime1">
              <a:rPr lang="de-DE"/>
              <a:pPr>
                <a:defRPr/>
              </a:pPr>
              <a:t>08.09.2016</a:t>
            </a:fld>
            <a:endParaRPr lang="de-DE"/>
          </a:p>
        </p:txBody>
      </p:sp>
      <p:sp>
        <p:nvSpPr>
          <p:cNvPr id="7" name="Fußzeilenplatzhalter 4"/>
          <p:cNvSpPr>
            <a:spLocks noGrp="1"/>
          </p:cNvSpPr>
          <p:nvPr>
            <p:ph type="ftr" sz="quarter" idx="15"/>
          </p:nvPr>
        </p:nvSpPr>
        <p:spPr/>
        <p:txBody>
          <a:bodyPr/>
          <a:lstStyle>
            <a:lvl1pPr>
              <a:defRPr/>
            </a:lvl1pPr>
          </a:lstStyle>
          <a:p>
            <a:pPr>
              <a:defRPr/>
            </a:pPr>
            <a:r>
              <a:rPr lang="de-DE"/>
              <a:t>Prof. Dr.-Ing. Ivan Volosyak</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und Bild – Recht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Mastertitelformat bearbeiten</a:t>
            </a:r>
            <a:endParaRPr lang="de-DE" dirty="0"/>
          </a:p>
        </p:txBody>
      </p:sp>
      <p:sp>
        <p:nvSpPr>
          <p:cNvPr id="17" name="Inhaltsplatzhalter 2"/>
          <p:cNvSpPr>
            <a:spLocks noGrp="1"/>
          </p:cNvSpPr>
          <p:nvPr>
            <p:ph idx="1"/>
          </p:nvPr>
        </p:nvSpPr>
        <p:spPr>
          <a:xfrm>
            <a:off x="496887" y="1761331"/>
            <a:ext cx="4536281" cy="4038600"/>
          </a:xfrm>
        </p:spPr>
        <p:txBody>
          <a:bodyPr/>
          <a:lstStyle>
            <a:lvl1pPr>
              <a:defRPr sz="2600" b="0"/>
            </a:lvl1pPr>
            <a:lvl2pPr>
              <a:defRPr sz="2600"/>
            </a:lvl2pPr>
            <a:lvl3pPr>
              <a:buNone/>
              <a:defRPr sz="2600"/>
            </a:lvl3pPr>
            <a:lvl4pPr marL="539750" indent="-269875">
              <a:tabLst/>
              <a:defRPr sz="2200"/>
            </a:lvl4pPr>
            <a:lvl5pPr marL="539750" indent="0">
              <a:buNone/>
              <a:defRPr sz="1800"/>
            </a:lvl5pPr>
            <a:lvl6pPr>
              <a:defRPr sz="2200"/>
            </a:lvl6pPr>
            <a:lvl7pPr>
              <a:defRPr sz="2200"/>
            </a:lvl7pPr>
            <a:lvl8pPr>
              <a:defRPr sz="2200"/>
            </a:lvl8pPr>
            <a:lvl9pPr>
              <a:defRPr sz="2200"/>
            </a:lvl9p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de-DE" dirty="0"/>
          </a:p>
        </p:txBody>
      </p:sp>
      <p:sp>
        <p:nvSpPr>
          <p:cNvPr id="18" name="Text Placeholder 17"/>
          <p:cNvSpPr>
            <a:spLocks noGrp="1"/>
          </p:cNvSpPr>
          <p:nvPr>
            <p:ph type="body" sz="quarter" idx="12"/>
          </p:nvPr>
        </p:nvSpPr>
        <p:spPr>
          <a:xfrm>
            <a:off x="496887" y="6304756"/>
            <a:ext cx="4543425" cy="504825"/>
          </a:xfrm>
        </p:spPr>
        <p:txBody>
          <a:bodyPr tIns="72000"/>
          <a:lstStyle>
            <a:lvl1pPr>
              <a:defRPr sz="1200"/>
            </a:lvl1pPr>
          </a:lstStyle>
          <a:p>
            <a:pPr lvl="0"/>
            <a:r>
              <a:rPr lang="en-US" dirty="0" smtClean="0"/>
              <a:t>Click to edit Master text styles</a:t>
            </a:r>
            <a:endParaRPr lang="de-DE" dirty="0"/>
          </a:p>
        </p:txBody>
      </p:sp>
      <p:sp>
        <p:nvSpPr>
          <p:cNvPr id="9" name="Picture Placeholder 8"/>
          <p:cNvSpPr>
            <a:spLocks noGrp="1"/>
          </p:cNvSpPr>
          <p:nvPr>
            <p:ph type="pic" sz="quarter" idx="13"/>
          </p:nvPr>
        </p:nvSpPr>
        <p:spPr>
          <a:xfrm>
            <a:off x="5545137" y="1761331"/>
            <a:ext cx="4535487" cy="4038600"/>
          </a:xfrm>
        </p:spPr>
        <p:txBody>
          <a:bodyPr rtlCol="0">
            <a:noAutofit/>
          </a:bodyPr>
          <a:lstStyle/>
          <a:p>
            <a:pPr lvl="0"/>
            <a:endParaRPr lang="de-DE" noProof="0" dirty="0"/>
          </a:p>
        </p:txBody>
      </p:sp>
      <p:sp>
        <p:nvSpPr>
          <p:cNvPr id="6" name="Datumsplatzhalter 3"/>
          <p:cNvSpPr>
            <a:spLocks noGrp="1"/>
          </p:cNvSpPr>
          <p:nvPr>
            <p:ph type="dt" sz="half" idx="14"/>
          </p:nvPr>
        </p:nvSpPr>
        <p:spPr/>
        <p:txBody>
          <a:bodyPr/>
          <a:lstStyle>
            <a:lvl1pPr>
              <a:defRPr/>
            </a:lvl1pPr>
          </a:lstStyle>
          <a:p>
            <a:pPr>
              <a:defRPr/>
            </a:pPr>
            <a:fld id="{FF9E66E6-E363-4E1F-940F-AD444F10EE61}" type="datetime1">
              <a:rPr lang="de-DE"/>
              <a:pPr>
                <a:defRPr/>
              </a:pPr>
              <a:t>08.09.2016</a:t>
            </a:fld>
            <a:endParaRPr lang="de-DE"/>
          </a:p>
        </p:txBody>
      </p:sp>
      <p:sp>
        <p:nvSpPr>
          <p:cNvPr id="7" name="Fußzeilenplatzhalter 4"/>
          <p:cNvSpPr>
            <a:spLocks noGrp="1"/>
          </p:cNvSpPr>
          <p:nvPr>
            <p:ph type="ftr" sz="quarter" idx="15"/>
          </p:nvPr>
        </p:nvSpPr>
        <p:spPr/>
        <p:txBody>
          <a:bodyPr/>
          <a:lstStyle>
            <a:lvl1pPr>
              <a:defRPr/>
            </a:lvl1pPr>
          </a:lstStyle>
          <a:p>
            <a:pPr>
              <a:defRPr/>
            </a:pPr>
            <a:r>
              <a:rPr lang="de-DE"/>
              <a:t>Prof. Dr.-Ing. Ivan Volosyak</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mit Bebilderung – Rechts">
    <p:spTree>
      <p:nvGrpSpPr>
        <p:cNvPr id="1" name=""/>
        <p:cNvGrpSpPr/>
        <p:nvPr/>
      </p:nvGrpSpPr>
      <p:grpSpPr>
        <a:xfrm>
          <a:off x="0" y="0"/>
          <a:ext cx="0" cy="0"/>
          <a:chOff x="0" y="0"/>
          <a:chExt cx="0" cy="0"/>
        </a:xfrm>
      </p:grpSpPr>
      <p:sp>
        <p:nvSpPr>
          <p:cNvPr id="5" name="Inhaltsplatzhalter 2"/>
          <p:cNvSpPr>
            <a:spLocks noGrp="1"/>
          </p:cNvSpPr>
          <p:nvPr>
            <p:ph idx="1"/>
          </p:nvPr>
        </p:nvSpPr>
        <p:spPr>
          <a:xfrm>
            <a:off x="496887" y="1761331"/>
            <a:ext cx="6555582" cy="4038600"/>
          </a:xfrm>
        </p:spPr>
        <p:txBody>
          <a:bodyPr/>
          <a:lstStyle>
            <a:lvl1pPr>
              <a:defRPr sz="2600" b="0"/>
            </a:lvl1pPr>
            <a:lvl2pPr>
              <a:defRPr sz="2600"/>
            </a:lvl2pPr>
            <a:lvl3pPr>
              <a:buNone/>
              <a:defRPr sz="2600"/>
            </a:lvl3pPr>
            <a:lvl4pPr marL="539750" indent="-269875">
              <a:tabLst/>
              <a:defRPr sz="2200"/>
            </a:lvl4pPr>
            <a:lvl5pPr marL="539750" indent="0">
              <a:buNone/>
              <a:defRPr sz="1800"/>
            </a:lvl5pPr>
            <a:lvl6pPr>
              <a:defRPr sz="2200"/>
            </a:lvl6pPr>
            <a:lvl7pPr>
              <a:defRPr sz="2200"/>
            </a:lvl7pPr>
            <a:lvl8pPr>
              <a:defRPr sz="2200"/>
            </a:lvl8pPr>
            <a:lvl9pPr>
              <a:defRPr sz="2200"/>
            </a:lvl9p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de-DE" dirty="0"/>
          </a:p>
        </p:txBody>
      </p:sp>
      <p:sp>
        <p:nvSpPr>
          <p:cNvPr id="6" name="Picture Placeholder 8"/>
          <p:cNvSpPr>
            <a:spLocks noGrp="1"/>
          </p:cNvSpPr>
          <p:nvPr>
            <p:ph type="pic" sz="quarter" idx="13"/>
          </p:nvPr>
        </p:nvSpPr>
        <p:spPr>
          <a:xfrm>
            <a:off x="7564437" y="0"/>
            <a:ext cx="2516188" cy="2266156"/>
          </a:xfrm>
        </p:spPr>
        <p:txBody>
          <a:bodyPr rtlCol="0">
            <a:noAutofit/>
          </a:bodyPr>
          <a:lstStyle/>
          <a:p>
            <a:pPr lvl="0"/>
            <a:endParaRPr lang="de-DE" noProof="0" dirty="0"/>
          </a:p>
        </p:txBody>
      </p:sp>
      <p:sp>
        <p:nvSpPr>
          <p:cNvPr id="7" name="Picture Placeholder 8"/>
          <p:cNvSpPr>
            <a:spLocks noGrp="1"/>
          </p:cNvSpPr>
          <p:nvPr>
            <p:ph type="pic" sz="quarter" idx="14"/>
          </p:nvPr>
        </p:nvSpPr>
        <p:spPr>
          <a:xfrm>
            <a:off x="7564437" y="2266156"/>
            <a:ext cx="2516188" cy="2019300"/>
          </a:xfrm>
        </p:spPr>
        <p:txBody>
          <a:bodyPr rtlCol="0">
            <a:noAutofit/>
          </a:bodyPr>
          <a:lstStyle/>
          <a:p>
            <a:pPr lvl="0"/>
            <a:endParaRPr lang="de-DE" noProof="0"/>
          </a:p>
        </p:txBody>
      </p:sp>
      <p:sp>
        <p:nvSpPr>
          <p:cNvPr id="8" name="Picture Placeholder 8"/>
          <p:cNvSpPr>
            <a:spLocks noGrp="1"/>
          </p:cNvSpPr>
          <p:nvPr>
            <p:ph type="pic" sz="quarter" idx="15"/>
          </p:nvPr>
        </p:nvSpPr>
        <p:spPr>
          <a:xfrm>
            <a:off x="7564437" y="4285456"/>
            <a:ext cx="2516188" cy="2019300"/>
          </a:xfrm>
        </p:spPr>
        <p:txBody>
          <a:bodyPr rtlCol="0">
            <a:noAutofit/>
          </a:bodyPr>
          <a:lstStyle/>
          <a:p>
            <a:pPr lvl="0"/>
            <a:endParaRPr lang="de-DE" noProof="0"/>
          </a:p>
        </p:txBody>
      </p:sp>
      <p:sp>
        <p:nvSpPr>
          <p:cNvPr id="19" name="Titel 1"/>
          <p:cNvSpPr>
            <a:spLocks noGrp="1"/>
          </p:cNvSpPr>
          <p:nvPr>
            <p:ph type="title"/>
          </p:nvPr>
        </p:nvSpPr>
        <p:spPr>
          <a:xfrm>
            <a:off x="504032" y="492369"/>
            <a:ext cx="7060405" cy="764137"/>
          </a:xfrm>
        </p:spPr>
        <p:txBody>
          <a:bodyPr/>
          <a:lstStyle/>
          <a:p>
            <a:r>
              <a:rPr lang="de-DE" dirty="0" smtClean="0"/>
              <a:t>Mastertitelformat bearbeiten</a:t>
            </a:r>
            <a:endParaRPr lang="de-DE" dirty="0"/>
          </a:p>
        </p:txBody>
      </p:sp>
      <p:sp>
        <p:nvSpPr>
          <p:cNvPr id="20" name="Text Placeholder 17"/>
          <p:cNvSpPr>
            <a:spLocks noGrp="1"/>
          </p:cNvSpPr>
          <p:nvPr>
            <p:ph type="body" sz="quarter" idx="10"/>
          </p:nvPr>
        </p:nvSpPr>
        <p:spPr>
          <a:xfrm>
            <a:off x="496887" y="6304756"/>
            <a:ext cx="4543425" cy="504825"/>
          </a:xfrm>
        </p:spPr>
        <p:txBody>
          <a:bodyPr tIns="72000"/>
          <a:lstStyle>
            <a:lvl1pPr>
              <a:defRPr sz="1200"/>
            </a:lvl1pPr>
          </a:lstStyle>
          <a:p>
            <a:pPr lvl="0"/>
            <a:r>
              <a:rPr lang="en-US" dirty="0" smtClean="0"/>
              <a:t>Click to edit Master text styles</a:t>
            </a:r>
            <a:endParaRPr lang="de-DE" dirty="0"/>
          </a:p>
        </p:txBody>
      </p:sp>
      <p:sp>
        <p:nvSpPr>
          <p:cNvPr id="9" name="Datumsplatzhalter 3"/>
          <p:cNvSpPr>
            <a:spLocks noGrp="1"/>
          </p:cNvSpPr>
          <p:nvPr>
            <p:ph type="dt" sz="half" idx="16"/>
          </p:nvPr>
        </p:nvSpPr>
        <p:spPr/>
        <p:txBody>
          <a:bodyPr/>
          <a:lstStyle>
            <a:lvl1pPr>
              <a:defRPr/>
            </a:lvl1pPr>
          </a:lstStyle>
          <a:p>
            <a:pPr>
              <a:defRPr/>
            </a:pPr>
            <a:fld id="{89F0FBA8-7008-4A16-9B46-CA56D5713925}" type="datetime1">
              <a:rPr lang="de-DE"/>
              <a:pPr>
                <a:defRPr/>
              </a:pPr>
              <a:t>08.09.2016</a:t>
            </a:fld>
            <a:endParaRPr lang="de-DE"/>
          </a:p>
        </p:txBody>
      </p:sp>
      <p:sp>
        <p:nvSpPr>
          <p:cNvPr id="10" name="Fußzeilenplatzhalter 4"/>
          <p:cNvSpPr>
            <a:spLocks noGrp="1"/>
          </p:cNvSpPr>
          <p:nvPr>
            <p:ph type="ftr" sz="quarter" idx="17"/>
          </p:nvPr>
        </p:nvSpPr>
        <p:spPr/>
        <p:txBody>
          <a:bodyPr/>
          <a:lstStyle>
            <a:lvl1pPr>
              <a:defRPr/>
            </a:lvl1pPr>
          </a:lstStyle>
          <a:p>
            <a:pPr>
              <a:defRPr/>
            </a:pPr>
            <a:r>
              <a:rPr lang="de-DE"/>
              <a:t>Prof. Dr.-Ing. Ivan Volosyak</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mir Bebilderung – Links">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0"/>
            <a:ext cx="2516188" cy="2265363"/>
          </a:xfrm>
        </p:spPr>
        <p:txBody>
          <a:bodyPr rtlCol="0">
            <a:noAutofit/>
          </a:bodyPr>
          <a:lstStyle/>
          <a:p>
            <a:pPr lvl="0"/>
            <a:endParaRPr lang="de-DE" noProof="0"/>
          </a:p>
        </p:txBody>
      </p:sp>
      <p:sp>
        <p:nvSpPr>
          <p:cNvPr id="10" name="Picture Placeholder 8"/>
          <p:cNvSpPr>
            <a:spLocks noGrp="1"/>
          </p:cNvSpPr>
          <p:nvPr>
            <p:ph type="pic" sz="quarter" idx="14"/>
          </p:nvPr>
        </p:nvSpPr>
        <p:spPr>
          <a:xfrm>
            <a:off x="-7938" y="2266156"/>
            <a:ext cx="2516188" cy="2019300"/>
          </a:xfrm>
        </p:spPr>
        <p:txBody>
          <a:bodyPr rtlCol="0">
            <a:noAutofit/>
          </a:bodyPr>
          <a:lstStyle/>
          <a:p>
            <a:pPr lvl="0"/>
            <a:endParaRPr lang="de-DE" noProof="0"/>
          </a:p>
        </p:txBody>
      </p:sp>
      <p:sp>
        <p:nvSpPr>
          <p:cNvPr id="11" name="Picture Placeholder 8"/>
          <p:cNvSpPr>
            <a:spLocks noGrp="1"/>
          </p:cNvSpPr>
          <p:nvPr>
            <p:ph type="pic" sz="quarter" idx="15"/>
          </p:nvPr>
        </p:nvSpPr>
        <p:spPr>
          <a:xfrm>
            <a:off x="0" y="4285456"/>
            <a:ext cx="2516188" cy="2019300"/>
          </a:xfrm>
        </p:spPr>
        <p:txBody>
          <a:bodyPr rtlCol="0">
            <a:noAutofit/>
          </a:bodyPr>
          <a:lstStyle/>
          <a:p>
            <a:pPr lvl="0"/>
            <a:endParaRPr lang="de-DE" noProof="0"/>
          </a:p>
        </p:txBody>
      </p:sp>
      <p:sp>
        <p:nvSpPr>
          <p:cNvPr id="17" name="Inhaltsplatzhalter 2"/>
          <p:cNvSpPr>
            <a:spLocks noGrp="1"/>
          </p:cNvSpPr>
          <p:nvPr>
            <p:ph idx="16"/>
          </p:nvPr>
        </p:nvSpPr>
        <p:spPr>
          <a:xfrm>
            <a:off x="3021012" y="1507067"/>
            <a:ext cx="6555582" cy="4038600"/>
          </a:xfrm>
        </p:spPr>
        <p:txBody>
          <a:bodyPr/>
          <a:lstStyle>
            <a:lvl1pPr>
              <a:defRPr sz="2600" b="0"/>
            </a:lvl1pPr>
            <a:lvl2pPr>
              <a:defRPr sz="2600"/>
            </a:lvl2pPr>
            <a:lvl3pPr>
              <a:buNone/>
              <a:defRPr sz="2600"/>
            </a:lvl3pPr>
            <a:lvl4pPr marL="539750" indent="-269875">
              <a:tabLst/>
              <a:defRPr sz="2200"/>
            </a:lvl4pPr>
            <a:lvl5pPr marL="539750" indent="0">
              <a:buNone/>
              <a:defRPr sz="1800"/>
            </a:lvl5pPr>
            <a:lvl6pPr>
              <a:defRPr sz="2200"/>
            </a:lvl6pPr>
            <a:lvl7pPr>
              <a:defRPr sz="2200"/>
            </a:lvl7pPr>
            <a:lvl8pPr>
              <a:defRPr sz="2200"/>
            </a:lvl8pPr>
            <a:lvl9pPr>
              <a:defRPr sz="2200"/>
            </a:lvl9p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de-DE" dirty="0"/>
          </a:p>
        </p:txBody>
      </p:sp>
      <p:sp>
        <p:nvSpPr>
          <p:cNvPr id="20" name="Titelplatzhalter 1"/>
          <p:cNvSpPr>
            <a:spLocks noGrp="1"/>
          </p:cNvSpPr>
          <p:nvPr>
            <p:ph type="title"/>
          </p:nvPr>
        </p:nvSpPr>
        <p:spPr>
          <a:xfrm>
            <a:off x="3024554" y="492369"/>
            <a:ext cx="6552040" cy="937846"/>
          </a:xfrm>
          <a:prstGeom prst="rect">
            <a:avLst/>
          </a:prstGeom>
        </p:spPr>
        <p:txBody>
          <a:bodyPr rtlCol="0">
            <a:noAutofit/>
          </a:bodyPr>
          <a:lstStyle/>
          <a:p>
            <a:r>
              <a:rPr lang="de-DE" dirty="0" smtClean="0"/>
              <a:t>Mastertitelformat bearbeiten</a:t>
            </a:r>
            <a:endParaRPr lang="de-DE" dirty="0"/>
          </a:p>
        </p:txBody>
      </p:sp>
      <p:sp>
        <p:nvSpPr>
          <p:cNvPr id="21" name="Text Placeholder 17"/>
          <p:cNvSpPr>
            <a:spLocks noGrp="1"/>
          </p:cNvSpPr>
          <p:nvPr>
            <p:ph type="body" sz="quarter" idx="10"/>
          </p:nvPr>
        </p:nvSpPr>
        <p:spPr>
          <a:xfrm>
            <a:off x="496887" y="6304756"/>
            <a:ext cx="4543425" cy="504825"/>
          </a:xfrm>
        </p:spPr>
        <p:txBody>
          <a:bodyPr tIns="72000"/>
          <a:lstStyle>
            <a:lvl1pPr>
              <a:defRPr sz="1200"/>
            </a:lvl1pPr>
          </a:lstStyle>
          <a:p>
            <a:pPr lvl="0"/>
            <a:r>
              <a:rPr lang="en-US" dirty="0" smtClean="0"/>
              <a:t>Click to edit Master text styles</a:t>
            </a:r>
            <a:endParaRPr lang="de-DE" dirty="0"/>
          </a:p>
        </p:txBody>
      </p:sp>
      <p:sp>
        <p:nvSpPr>
          <p:cNvPr id="8" name="Datumsplatzhalter 3"/>
          <p:cNvSpPr>
            <a:spLocks noGrp="1"/>
          </p:cNvSpPr>
          <p:nvPr>
            <p:ph type="dt" sz="half" idx="17"/>
          </p:nvPr>
        </p:nvSpPr>
        <p:spPr/>
        <p:txBody>
          <a:bodyPr/>
          <a:lstStyle>
            <a:lvl1pPr>
              <a:defRPr/>
            </a:lvl1pPr>
          </a:lstStyle>
          <a:p>
            <a:pPr>
              <a:defRPr/>
            </a:pPr>
            <a:fld id="{C918847C-C0E1-4A0C-B45A-55F3F4E62060}" type="datetime1">
              <a:rPr lang="de-DE"/>
              <a:pPr>
                <a:defRPr/>
              </a:pPr>
              <a:t>08.09.2016</a:t>
            </a:fld>
            <a:endParaRPr lang="de-DE"/>
          </a:p>
        </p:txBody>
      </p:sp>
      <p:sp>
        <p:nvSpPr>
          <p:cNvPr id="12" name="Fußzeilenplatzhalter 4"/>
          <p:cNvSpPr>
            <a:spLocks noGrp="1"/>
          </p:cNvSpPr>
          <p:nvPr>
            <p:ph type="ftr" sz="quarter" idx="18"/>
          </p:nvPr>
        </p:nvSpPr>
        <p:spPr/>
        <p:txBody>
          <a:bodyPr/>
          <a:lstStyle>
            <a:lvl1pPr>
              <a:defRPr/>
            </a:lvl1pPr>
          </a:lstStyle>
          <a:p>
            <a:pPr>
              <a:defRPr/>
            </a:pPr>
            <a:r>
              <a:rPr lang="de-DE"/>
              <a:t>Prof. Dr.-Ing. Ivan Volosyak</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mit drei Bildern">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6787662" y="3780631"/>
            <a:ext cx="2788932" cy="2019300"/>
          </a:xfrm>
        </p:spPr>
        <p:txBody>
          <a:bodyPr rtlCol="0">
            <a:noAutofit/>
          </a:bodyPr>
          <a:lstStyle/>
          <a:p>
            <a:pPr lvl="0"/>
            <a:endParaRPr lang="de-DE" noProof="0"/>
          </a:p>
        </p:txBody>
      </p:sp>
      <p:sp>
        <p:nvSpPr>
          <p:cNvPr id="10" name="Picture Placeholder 8"/>
          <p:cNvSpPr>
            <a:spLocks noGrp="1"/>
          </p:cNvSpPr>
          <p:nvPr>
            <p:ph type="pic" sz="quarter" idx="14"/>
          </p:nvPr>
        </p:nvSpPr>
        <p:spPr>
          <a:xfrm>
            <a:off x="496886" y="3780631"/>
            <a:ext cx="2772569" cy="2019300"/>
          </a:xfrm>
        </p:spPr>
        <p:txBody>
          <a:bodyPr rtlCol="0">
            <a:noAutofit/>
          </a:bodyPr>
          <a:lstStyle/>
          <a:p>
            <a:pPr lvl="0"/>
            <a:endParaRPr lang="de-DE" noProof="0"/>
          </a:p>
        </p:txBody>
      </p:sp>
      <p:sp>
        <p:nvSpPr>
          <p:cNvPr id="11" name="Picture Placeholder 8"/>
          <p:cNvSpPr>
            <a:spLocks noGrp="1"/>
          </p:cNvSpPr>
          <p:nvPr>
            <p:ph type="pic" sz="quarter" idx="15"/>
          </p:nvPr>
        </p:nvSpPr>
        <p:spPr>
          <a:xfrm>
            <a:off x="3778250" y="3780631"/>
            <a:ext cx="2524125" cy="2019300"/>
          </a:xfrm>
        </p:spPr>
        <p:txBody>
          <a:bodyPr rtlCol="0">
            <a:noAutofit/>
          </a:bodyPr>
          <a:lstStyle/>
          <a:p>
            <a:pPr lvl="0"/>
            <a:endParaRPr lang="de-DE" noProof="0" dirty="0"/>
          </a:p>
        </p:txBody>
      </p:sp>
      <p:sp>
        <p:nvSpPr>
          <p:cNvPr id="14" name="Inhaltsplatzhalter 2"/>
          <p:cNvSpPr>
            <a:spLocks noGrp="1"/>
          </p:cNvSpPr>
          <p:nvPr>
            <p:ph idx="16"/>
          </p:nvPr>
        </p:nvSpPr>
        <p:spPr>
          <a:xfrm>
            <a:off x="496886" y="1761331"/>
            <a:ext cx="9079707" cy="1514475"/>
          </a:xfrm>
        </p:spPr>
        <p:txBody>
          <a:bodyPr/>
          <a:lstStyle>
            <a:lvl1pPr>
              <a:defRPr sz="3100" b="0"/>
            </a:lvl1pPr>
            <a:lvl2pPr>
              <a:defRPr sz="3100"/>
            </a:lvl2pPr>
            <a:lvl3pPr>
              <a:buNone/>
              <a:defRPr sz="2600"/>
            </a:lvl3pPr>
            <a:lvl4pPr marL="539750" indent="-269875">
              <a:tabLst/>
              <a:defRPr sz="2200"/>
            </a:lvl4pPr>
            <a:lvl5pPr marL="539750" indent="0">
              <a:buNone/>
              <a:defRPr sz="1800"/>
            </a:lvl5pPr>
            <a:lvl6pPr>
              <a:defRPr sz="2200"/>
            </a:lvl6pPr>
            <a:lvl7pPr>
              <a:defRPr sz="2200"/>
            </a:lvl7pPr>
            <a:lvl8pPr>
              <a:defRPr sz="2200"/>
            </a:lvl8pPr>
            <a:lvl9pPr>
              <a:defRPr sz="2200"/>
            </a:lvl9pPr>
          </a:lstStyle>
          <a:p>
            <a:pPr lvl="4"/>
            <a:endParaRPr lang="de-DE" dirty="0"/>
          </a:p>
        </p:txBody>
      </p:sp>
      <p:sp>
        <p:nvSpPr>
          <p:cNvPr id="20" name="Titel 1"/>
          <p:cNvSpPr>
            <a:spLocks noGrp="1"/>
          </p:cNvSpPr>
          <p:nvPr>
            <p:ph type="title"/>
          </p:nvPr>
        </p:nvSpPr>
        <p:spPr>
          <a:xfrm>
            <a:off x="504031" y="492369"/>
            <a:ext cx="9072563" cy="773722"/>
          </a:xfrm>
        </p:spPr>
        <p:txBody>
          <a:bodyPr/>
          <a:lstStyle/>
          <a:p>
            <a:r>
              <a:rPr lang="de-DE" smtClean="0"/>
              <a:t>Mastertitelformat bearbeiten</a:t>
            </a:r>
            <a:endParaRPr lang="de-DE"/>
          </a:p>
        </p:txBody>
      </p:sp>
      <p:sp>
        <p:nvSpPr>
          <p:cNvPr id="21" name="Text Placeholder 17"/>
          <p:cNvSpPr>
            <a:spLocks noGrp="1"/>
          </p:cNvSpPr>
          <p:nvPr>
            <p:ph type="body" sz="quarter" idx="10"/>
          </p:nvPr>
        </p:nvSpPr>
        <p:spPr>
          <a:xfrm>
            <a:off x="496887" y="6304756"/>
            <a:ext cx="4543425" cy="504825"/>
          </a:xfrm>
        </p:spPr>
        <p:txBody>
          <a:bodyPr tIns="72000"/>
          <a:lstStyle>
            <a:lvl1pPr>
              <a:defRPr sz="1200"/>
            </a:lvl1pPr>
          </a:lstStyle>
          <a:p>
            <a:pPr lvl="0"/>
            <a:r>
              <a:rPr lang="en-US" dirty="0" smtClean="0"/>
              <a:t>Click to edit Master text styles</a:t>
            </a:r>
            <a:endParaRPr lang="de-DE" dirty="0"/>
          </a:p>
        </p:txBody>
      </p:sp>
      <p:sp>
        <p:nvSpPr>
          <p:cNvPr id="8" name="Datumsplatzhalter 3"/>
          <p:cNvSpPr>
            <a:spLocks noGrp="1"/>
          </p:cNvSpPr>
          <p:nvPr>
            <p:ph type="dt" sz="half" idx="17"/>
          </p:nvPr>
        </p:nvSpPr>
        <p:spPr/>
        <p:txBody>
          <a:bodyPr/>
          <a:lstStyle>
            <a:lvl1pPr>
              <a:defRPr/>
            </a:lvl1pPr>
          </a:lstStyle>
          <a:p>
            <a:pPr>
              <a:defRPr/>
            </a:pPr>
            <a:fld id="{96A7EAA5-B090-47B8-BA63-090382BD48F8}" type="datetime1">
              <a:rPr lang="de-DE"/>
              <a:pPr>
                <a:defRPr/>
              </a:pPr>
              <a:t>08.09.2016</a:t>
            </a:fld>
            <a:endParaRPr lang="de-DE"/>
          </a:p>
        </p:txBody>
      </p:sp>
      <p:sp>
        <p:nvSpPr>
          <p:cNvPr id="12" name="Fußzeilenplatzhalter 4"/>
          <p:cNvSpPr>
            <a:spLocks noGrp="1"/>
          </p:cNvSpPr>
          <p:nvPr>
            <p:ph type="ftr" sz="quarter" idx="18"/>
          </p:nvPr>
        </p:nvSpPr>
        <p:spPr/>
        <p:txBody>
          <a:bodyPr/>
          <a:lstStyle>
            <a:lvl1pPr>
              <a:defRPr/>
            </a:lvl1pPr>
          </a:lstStyle>
          <a:p>
            <a:pPr>
              <a:defRPr/>
            </a:pPr>
            <a:r>
              <a:rPr lang="de-DE"/>
              <a:t>Prof. Dr.-Ing. Ivan Volosyak</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hs Bilder">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6529754" y="3780631"/>
            <a:ext cx="3046840" cy="2019300"/>
          </a:xfrm>
        </p:spPr>
        <p:txBody>
          <a:bodyPr rtlCol="0">
            <a:noAutofit/>
          </a:bodyPr>
          <a:lstStyle/>
          <a:p>
            <a:pPr lvl="0"/>
            <a:endParaRPr lang="de-DE" noProof="0"/>
          </a:p>
        </p:txBody>
      </p:sp>
      <p:sp>
        <p:nvSpPr>
          <p:cNvPr id="10" name="Picture Placeholder 8"/>
          <p:cNvSpPr>
            <a:spLocks noGrp="1"/>
          </p:cNvSpPr>
          <p:nvPr>
            <p:ph type="pic" sz="quarter" idx="14"/>
          </p:nvPr>
        </p:nvSpPr>
        <p:spPr>
          <a:xfrm>
            <a:off x="496886" y="3780631"/>
            <a:ext cx="3028951" cy="2019300"/>
          </a:xfrm>
        </p:spPr>
        <p:txBody>
          <a:bodyPr rtlCol="0">
            <a:noAutofit/>
          </a:bodyPr>
          <a:lstStyle/>
          <a:p>
            <a:pPr lvl="0"/>
            <a:endParaRPr lang="de-DE" noProof="0"/>
          </a:p>
        </p:txBody>
      </p:sp>
      <p:sp>
        <p:nvSpPr>
          <p:cNvPr id="11" name="Picture Placeholder 8"/>
          <p:cNvSpPr>
            <a:spLocks noGrp="1"/>
          </p:cNvSpPr>
          <p:nvPr>
            <p:ph type="pic" sz="quarter" idx="15"/>
          </p:nvPr>
        </p:nvSpPr>
        <p:spPr>
          <a:xfrm>
            <a:off x="3525837" y="3780631"/>
            <a:ext cx="3003917" cy="2019300"/>
          </a:xfrm>
        </p:spPr>
        <p:txBody>
          <a:bodyPr rtlCol="0">
            <a:noAutofit/>
          </a:bodyPr>
          <a:lstStyle/>
          <a:p>
            <a:pPr lvl="0"/>
            <a:endParaRPr lang="de-DE" noProof="0" dirty="0"/>
          </a:p>
        </p:txBody>
      </p:sp>
      <p:sp>
        <p:nvSpPr>
          <p:cNvPr id="20" name="Titel 1"/>
          <p:cNvSpPr>
            <a:spLocks noGrp="1"/>
          </p:cNvSpPr>
          <p:nvPr>
            <p:ph type="title"/>
          </p:nvPr>
        </p:nvSpPr>
        <p:spPr>
          <a:xfrm>
            <a:off x="504031" y="492369"/>
            <a:ext cx="9072563" cy="773722"/>
          </a:xfrm>
        </p:spPr>
        <p:txBody>
          <a:bodyPr/>
          <a:lstStyle/>
          <a:p>
            <a:r>
              <a:rPr lang="de-DE" smtClean="0"/>
              <a:t>Mastertitelformat bearbeiten</a:t>
            </a:r>
            <a:endParaRPr lang="de-DE"/>
          </a:p>
        </p:txBody>
      </p:sp>
      <p:sp>
        <p:nvSpPr>
          <p:cNvPr id="21" name="Text Placeholder 17"/>
          <p:cNvSpPr>
            <a:spLocks noGrp="1"/>
          </p:cNvSpPr>
          <p:nvPr>
            <p:ph type="body" sz="quarter" idx="10"/>
          </p:nvPr>
        </p:nvSpPr>
        <p:spPr>
          <a:xfrm>
            <a:off x="496887" y="6304756"/>
            <a:ext cx="4543425" cy="504825"/>
          </a:xfrm>
        </p:spPr>
        <p:txBody>
          <a:bodyPr tIns="72000"/>
          <a:lstStyle>
            <a:lvl1pPr>
              <a:defRPr sz="1200"/>
            </a:lvl1pPr>
          </a:lstStyle>
          <a:p>
            <a:pPr lvl="0"/>
            <a:r>
              <a:rPr lang="en-US" dirty="0" smtClean="0"/>
              <a:t>Click to edit Master text styles</a:t>
            </a:r>
            <a:endParaRPr lang="de-DE" dirty="0"/>
          </a:p>
        </p:txBody>
      </p:sp>
      <p:sp>
        <p:nvSpPr>
          <p:cNvPr id="12" name="Picture Placeholder 8"/>
          <p:cNvSpPr>
            <a:spLocks noGrp="1"/>
          </p:cNvSpPr>
          <p:nvPr>
            <p:ph type="pic" sz="quarter" idx="16"/>
          </p:nvPr>
        </p:nvSpPr>
        <p:spPr>
          <a:xfrm>
            <a:off x="6529754" y="1761331"/>
            <a:ext cx="3028951" cy="2019300"/>
          </a:xfrm>
        </p:spPr>
        <p:txBody>
          <a:bodyPr rtlCol="0">
            <a:noAutofit/>
          </a:bodyPr>
          <a:lstStyle/>
          <a:p>
            <a:pPr lvl="0"/>
            <a:endParaRPr lang="de-DE" noProof="0"/>
          </a:p>
        </p:txBody>
      </p:sp>
      <p:sp>
        <p:nvSpPr>
          <p:cNvPr id="13" name="Picture Placeholder 8"/>
          <p:cNvSpPr>
            <a:spLocks noGrp="1"/>
          </p:cNvSpPr>
          <p:nvPr>
            <p:ph type="pic" sz="quarter" idx="17"/>
          </p:nvPr>
        </p:nvSpPr>
        <p:spPr>
          <a:xfrm>
            <a:off x="3525837" y="1761331"/>
            <a:ext cx="3003917" cy="2019300"/>
          </a:xfrm>
        </p:spPr>
        <p:txBody>
          <a:bodyPr rtlCol="0">
            <a:noAutofit/>
          </a:bodyPr>
          <a:lstStyle/>
          <a:p>
            <a:pPr lvl="0"/>
            <a:endParaRPr lang="de-DE" noProof="0"/>
          </a:p>
        </p:txBody>
      </p:sp>
      <p:sp>
        <p:nvSpPr>
          <p:cNvPr id="15" name="Picture Placeholder 8"/>
          <p:cNvSpPr>
            <a:spLocks noGrp="1"/>
          </p:cNvSpPr>
          <p:nvPr>
            <p:ph type="pic" sz="quarter" idx="18"/>
          </p:nvPr>
        </p:nvSpPr>
        <p:spPr>
          <a:xfrm>
            <a:off x="496885" y="1761331"/>
            <a:ext cx="3028952" cy="2019300"/>
          </a:xfrm>
        </p:spPr>
        <p:txBody>
          <a:bodyPr rtlCol="0">
            <a:noAutofit/>
          </a:bodyPr>
          <a:lstStyle/>
          <a:p>
            <a:pPr lvl="0"/>
            <a:endParaRPr lang="de-DE" noProof="0"/>
          </a:p>
        </p:txBody>
      </p:sp>
      <p:sp>
        <p:nvSpPr>
          <p:cNvPr id="14" name="Datumsplatzhalter 3"/>
          <p:cNvSpPr>
            <a:spLocks noGrp="1"/>
          </p:cNvSpPr>
          <p:nvPr>
            <p:ph type="dt" sz="half" idx="19"/>
          </p:nvPr>
        </p:nvSpPr>
        <p:spPr/>
        <p:txBody>
          <a:bodyPr/>
          <a:lstStyle>
            <a:lvl1pPr>
              <a:defRPr/>
            </a:lvl1pPr>
          </a:lstStyle>
          <a:p>
            <a:pPr>
              <a:defRPr/>
            </a:pPr>
            <a:fld id="{1397BD69-B829-4BE1-A99E-F8311175FB6C}" type="datetime1">
              <a:rPr lang="de-DE"/>
              <a:pPr>
                <a:defRPr/>
              </a:pPr>
              <a:t>08.09.2016</a:t>
            </a:fld>
            <a:endParaRPr lang="de-DE"/>
          </a:p>
        </p:txBody>
      </p:sp>
      <p:sp>
        <p:nvSpPr>
          <p:cNvPr id="16" name="Fußzeilenplatzhalter 4"/>
          <p:cNvSpPr>
            <a:spLocks noGrp="1"/>
          </p:cNvSpPr>
          <p:nvPr>
            <p:ph type="ftr" sz="quarter" idx="20"/>
          </p:nvPr>
        </p:nvSpPr>
        <p:spPr/>
        <p:txBody>
          <a:bodyPr/>
          <a:lstStyle>
            <a:lvl1pPr>
              <a:defRPr/>
            </a:lvl1pPr>
          </a:lstStyle>
          <a:p>
            <a:pPr>
              <a:defRPr/>
            </a:pPr>
            <a:r>
              <a:rPr lang="de-DE"/>
              <a:t>Prof. Dr.-Ing. Ivan Volosyak</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hteck 12"/>
          <p:cNvSpPr/>
          <p:nvPr userDrawn="1"/>
        </p:nvSpPr>
        <p:spPr>
          <a:xfrm>
            <a:off x="0" y="6810375"/>
            <a:ext cx="7727950" cy="750888"/>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100803" tIns="50402" rIns="100803" bIns="50402" anchor="ctr"/>
          <a:lstStyle/>
          <a:p>
            <a:pPr algn="ctr">
              <a:defRPr/>
            </a:pPr>
            <a:endParaRPr lang="de-DE" sz="2000">
              <a:solidFill>
                <a:srgbClr val="FFFFFF"/>
              </a:solidFill>
              <a:ea typeface="ＭＳ Ｐゴシック" pitchFamily="-112" charset="-128"/>
              <a:cs typeface="ＭＳ Ｐゴシック" pitchFamily="-112" charset="-128"/>
              <a:sym typeface="Wingdings" pitchFamily="2" charset="2"/>
            </a:endParaRPr>
          </a:p>
        </p:txBody>
      </p:sp>
      <p:sp>
        <p:nvSpPr>
          <p:cNvPr id="15" name="Rechteck 14"/>
          <p:cNvSpPr/>
          <p:nvPr userDrawn="1"/>
        </p:nvSpPr>
        <p:spPr>
          <a:xfrm>
            <a:off x="7412038" y="6303963"/>
            <a:ext cx="2668587" cy="1257300"/>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100803" tIns="50402" rIns="100803" bIns="50402" anchor="ctr"/>
          <a:lstStyle/>
          <a:p>
            <a:pPr algn="ctr">
              <a:defRPr/>
            </a:pPr>
            <a:endParaRPr lang="de-DE" sz="2000">
              <a:solidFill>
                <a:srgbClr val="FFFFFF"/>
              </a:solidFill>
              <a:ea typeface="ＭＳ Ｐゴシック" pitchFamily="-112" charset="-128"/>
              <a:cs typeface="ＭＳ Ｐゴシック" pitchFamily="-112" charset="-128"/>
              <a:sym typeface="Wingdings" pitchFamily="2" charset="2"/>
            </a:endParaRPr>
          </a:p>
        </p:txBody>
      </p:sp>
      <p:sp>
        <p:nvSpPr>
          <p:cNvPr id="1028" name="Titelplatzhalter 1"/>
          <p:cNvSpPr>
            <a:spLocks noGrp="1"/>
          </p:cNvSpPr>
          <p:nvPr>
            <p:ph type="title"/>
          </p:nvPr>
        </p:nvSpPr>
        <p:spPr bwMode="auto">
          <a:xfrm>
            <a:off x="503238" y="492125"/>
            <a:ext cx="9074150" cy="7747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smtClean="0"/>
              <a:t>Mastertitelformat bearbeiten</a:t>
            </a:r>
          </a:p>
        </p:txBody>
      </p:sp>
      <p:sp>
        <p:nvSpPr>
          <p:cNvPr id="238597" name="Textplatzhalter 2"/>
          <p:cNvSpPr>
            <a:spLocks noGrp="1"/>
          </p:cNvSpPr>
          <p:nvPr>
            <p:ph type="body" idx="1"/>
          </p:nvPr>
        </p:nvSpPr>
        <p:spPr bwMode="auto">
          <a:xfrm>
            <a:off x="504825" y="1763713"/>
            <a:ext cx="9072563" cy="40354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smtClean="0"/>
              <a:t>Mastertextformat bearbeiten</a:t>
            </a:r>
          </a:p>
          <a:p>
            <a:pPr lvl="1"/>
            <a:r>
              <a:rPr lang="de-DE" dirty="0" smtClean="0"/>
              <a:t>Zweite Ebene</a:t>
            </a:r>
          </a:p>
          <a:p>
            <a:pPr lvl="3"/>
            <a:r>
              <a:rPr lang="de-DE" dirty="0" smtClean="0"/>
              <a:t>Dritte Ebene</a:t>
            </a:r>
          </a:p>
          <a:p>
            <a:pPr lvl="5"/>
            <a:r>
              <a:rPr lang="de-DE" dirty="0" smtClean="0"/>
              <a:t>Vierte Ebene</a:t>
            </a:r>
          </a:p>
        </p:txBody>
      </p:sp>
      <p:sp>
        <p:nvSpPr>
          <p:cNvPr id="22" name="Datumsplatzhalter 3"/>
          <p:cNvSpPr>
            <a:spLocks noGrp="1"/>
          </p:cNvSpPr>
          <p:nvPr>
            <p:ph type="dt" sz="half" idx="2"/>
          </p:nvPr>
        </p:nvSpPr>
        <p:spPr>
          <a:xfrm>
            <a:off x="496888" y="6997700"/>
            <a:ext cx="1009650" cy="403225"/>
          </a:xfrm>
          <a:prstGeom prst="rect">
            <a:avLst/>
          </a:prstGeom>
        </p:spPr>
        <p:txBody>
          <a:bodyPr vert="horz" wrap="square" lIns="0" tIns="50402" rIns="100803" bIns="50402" numCol="1" anchor="b" anchorCtr="0" compatLnSpc="1">
            <a:prstTxWarp prst="textNoShape">
              <a:avLst/>
            </a:prstTxWarp>
          </a:bodyPr>
          <a:lstStyle>
            <a:lvl1pPr eaLnBrk="1" hangingPunct="1">
              <a:spcBef>
                <a:spcPct val="0"/>
              </a:spcBef>
              <a:buFontTx/>
              <a:buNone/>
              <a:defRPr sz="1200">
                <a:solidFill>
                  <a:schemeClr val="tx2"/>
                </a:solidFill>
                <a:latin typeface="Arial" charset="0"/>
                <a:ea typeface="ＭＳ Ｐゴシック" charset="-128"/>
                <a:cs typeface="Arial" charset="0"/>
                <a:sym typeface="Wingdings" pitchFamily="2" charset="2"/>
              </a:defRPr>
            </a:lvl1pPr>
          </a:lstStyle>
          <a:p>
            <a:pPr>
              <a:defRPr/>
            </a:pPr>
            <a:fld id="{74E5EE89-9AA3-4A1B-8FBA-F6A685768B08}" type="datetime1">
              <a:rPr lang="de-DE"/>
              <a:pPr>
                <a:defRPr/>
              </a:pPr>
              <a:t>08.09.2016</a:t>
            </a:fld>
            <a:endParaRPr lang="de-DE" dirty="0"/>
          </a:p>
        </p:txBody>
      </p:sp>
      <p:sp>
        <p:nvSpPr>
          <p:cNvPr id="23" name="Fußzeilenplatzhalter 4"/>
          <p:cNvSpPr>
            <a:spLocks noGrp="1"/>
          </p:cNvSpPr>
          <p:nvPr>
            <p:ph type="ftr" sz="quarter" idx="3"/>
          </p:nvPr>
        </p:nvSpPr>
        <p:spPr>
          <a:xfrm>
            <a:off x="1687513" y="6997700"/>
            <a:ext cx="4343400" cy="403225"/>
          </a:xfrm>
          <a:prstGeom prst="rect">
            <a:avLst/>
          </a:prstGeom>
        </p:spPr>
        <p:txBody>
          <a:bodyPr vert="horz" wrap="square" lIns="0" tIns="50402" rIns="100803" bIns="50402" numCol="1" anchor="b" anchorCtr="0" compatLnSpc="1">
            <a:prstTxWarp prst="textNoShape">
              <a:avLst/>
            </a:prstTxWarp>
          </a:bodyPr>
          <a:lstStyle>
            <a:lvl1pPr eaLnBrk="1" hangingPunct="1">
              <a:spcBef>
                <a:spcPct val="0"/>
              </a:spcBef>
              <a:buFontTx/>
              <a:buNone/>
              <a:defRPr sz="1200" b="1">
                <a:solidFill>
                  <a:schemeClr val="tx2"/>
                </a:solidFill>
                <a:latin typeface="Arial" charset="0"/>
                <a:ea typeface="ＭＳ Ｐゴシック"/>
                <a:cs typeface="Arial" charset="0"/>
                <a:sym typeface="Wingdings" pitchFamily="2" charset="2"/>
              </a:defRPr>
            </a:lvl1pPr>
          </a:lstStyle>
          <a:p>
            <a:pPr>
              <a:defRPr/>
            </a:pPr>
            <a:r>
              <a:rPr lang="de-DE"/>
              <a:t>Prof. Dr.-Ing. Ivan Volosyak</a:t>
            </a:r>
          </a:p>
        </p:txBody>
      </p:sp>
      <p:pic>
        <p:nvPicPr>
          <p:cNvPr id="1032" name="Picture 15" descr="HRW-Logo2010-CMYK-ppt.ai"/>
          <p:cNvPicPr>
            <a:picLocks noChangeAspect="1"/>
          </p:cNvPicPr>
          <p:nvPr userDrawn="1"/>
        </p:nvPicPr>
        <p:blipFill>
          <a:blip r:embed="rId13"/>
          <a:srcRect/>
          <a:stretch>
            <a:fillRect/>
          </a:stretch>
        </p:blipFill>
        <p:spPr bwMode="auto">
          <a:xfrm>
            <a:off x="7554913" y="5891213"/>
            <a:ext cx="2398712" cy="2003425"/>
          </a:xfrm>
          <a:prstGeom prst="rect">
            <a:avLst/>
          </a:prstGeom>
          <a:noFill/>
          <a:ln w="9525">
            <a:noFill/>
            <a:miter lim="800000"/>
            <a:headEnd/>
            <a:tailEnd/>
          </a:ln>
        </p:spPr>
      </p:pic>
      <p:sp>
        <p:nvSpPr>
          <p:cNvPr id="11" name="Textfeld 10"/>
          <p:cNvSpPr txBox="1"/>
          <p:nvPr userDrawn="1"/>
        </p:nvSpPr>
        <p:spPr>
          <a:xfrm>
            <a:off x="6183313" y="7131050"/>
            <a:ext cx="1228725" cy="274638"/>
          </a:xfrm>
          <a:prstGeom prst="rect">
            <a:avLst/>
          </a:prstGeom>
          <a:noFill/>
        </p:spPr>
        <p:txBody>
          <a:bodyPr anchor="b">
            <a:spAutoFit/>
          </a:bodyPr>
          <a:lstStyle/>
          <a:p>
            <a:fld id="{3C4D123E-F647-4EDC-AD9E-4096B57B5B19}" type="slidenum">
              <a:rPr lang="en-GB" sz="1200">
                <a:solidFill>
                  <a:schemeClr val="tx2"/>
                </a:solidFill>
                <a:latin typeface="Arial" charset="0"/>
                <a:cs typeface="ＭＳ Ｐゴシック"/>
                <a:sym typeface="Wingdings" pitchFamily="2" charset="2"/>
              </a:rPr>
              <a:pPr/>
              <a:t>‹Nr.›</a:t>
            </a:fld>
            <a:r>
              <a:rPr lang="en-GB" sz="1200" dirty="0">
                <a:solidFill>
                  <a:schemeClr val="tx2"/>
                </a:solidFill>
                <a:latin typeface="Arial" charset="0"/>
                <a:cs typeface="ＭＳ Ｐゴシック"/>
                <a:sym typeface="Wingdings" pitchFamily="2" charset="2"/>
              </a:rPr>
              <a:t> of </a:t>
            </a:r>
            <a:r>
              <a:rPr lang="en-GB" sz="1200" dirty="0" smtClean="0">
                <a:solidFill>
                  <a:schemeClr val="tx2"/>
                </a:solidFill>
                <a:latin typeface="Arial" charset="0"/>
                <a:cs typeface="ＭＳ Ｐゴシック"/>
                <a:sym typeface="Wingdings" pitchFamily="2" charset="2"/>
              </a:rPr>
              <a:t>43 </a:t>
            </a:r>
            <a:endParaRPr lang="en-GB" sz="1200" dirty="0">
              <a:solidFill>
                <a:schemeClr val="tx2"/>
              </a:solidFill>
              <a:latin typeface="Arial" charset="0"/>
              <a:cs typeface="ＭＳ Ｐゴシック"/>
              <a:sym typeface="Wingdings" pitchFamily="2" charset="2"/>
            </a:endParaRP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iming>
    <p:tnLst>
      <p:par>
        <p:cTn id="1" dur="indefinite" restart="never" nodeType="tmRoot"/>
      </p:par>
    </p:tnLst>
  </p:timing>
  <p:hf sldNum="0" hdr="0"/>
  <p:txStyles>
    <p:titleStyle>
      <a:lvl1pPr algn="l" defTabSz="503238" rtl="0" eaLnBrk="0" fontAlgn="base" hangingPunct="0">
        <a:lnSpc>
          <a:spcPts val="4000"/>
        </a:lnSpc>
        <a:spcBef>
          <a:spcPct val="0"/>
        </a:spcBef>
        <a:spcAft>
          <a:spcPct val="0"/>
        </a:spcAft>
        <a:defRPr sz="4000" b="1" kern="1200">
          <a:solidFill>
            <a:schemeClr val="accent2"/>
          </a:solidFill>
          <a:latin typeface="Arial"/>
          <a:ea typeface="ＭＳ Ｐゴシック" pitchFamily="-112" charset="-128"/>
          <a:cs typeface="Arial"/>
        </a:defRPr>
      </a:lvl1pPr>
      <a:lvl2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cs typeface="Arial" charset="0"/>
        </a:defRPr>
      </a:lvl2pPr>
      <a:lvl3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cs typeface="Arial" charset="0"/>
        </a:defRPr>
      </a:lvl3pPr>
      <a:lvl4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cs typeface="Arial" charset="0"/>
        </a:defRPr>
      </a:lvl4pPr>
      <a:lvl5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cs typeface="Arial" charset="0"/>
        </a:defRPr>
      </a:lvl5pPr>
      <a:lvl6pPr marL="4572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6pPr>
      <a:lvl7pPr marL="9144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7pPr>
      <a:lvl8pPr marL="13716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8pPr>
      <a:lvl9pPr marL="18288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9pPr>
    </p:titleStyle>
    <p:bodyStyle>
      <a:lvl1pPr marL="342900" indent="-342900" algn="l" defTabSz="503238" rtl="0" eaLnBrk="0" fontAlgn="base" hangingPunct="0">
        <a:spcBef>
          <a:spcPts val="600"/>
        </a:spcBef>
        <a:spcAft>
          <a:spcPct val="0"/>
        </a:spcAft>
        <a:buFont typeface="Arial" charset="0"/>
        <a:defRPr sz="3100" kern="1200">
          <a:solidFill>
            <a:schemeClr val="tx1"/>
          </a:solidFill>
          <a:latin typeface="Arial"/>
          <a:ea typeface="ＭＳ Ｐゴシック" pitchFamily="-112" charset="-128"/>
          <a:cs typeface="Arial"/>
        </a:defRPr>
      </a:lvl1pPr>
      <a:lvl2pPr marL="269875" indent="-269875" algn="l" defTabSz="503238" rtl="0" eaLnBrk="0" fontAlgn="base" hangingPunct="0">
        <a:spcBef>
          <a:spcPct val="20000"/>
        </a:spcBef>
        <a:spcAft>
          <a:spcPct val="0"/>
        </a:spcAft>
        <a:buFont typeface="Arial" charset="0"/>
        <a:buChar char="•"/>
        <a:defRPr sz="3100" kern="1200">
          <a:solidFill>
            <a:schemeClr val="tx1"/>
          </a:solidFill>
          <a:latin typeface="Arial"/>
          <a:ea typeface="ＭＳ Ｐゴシック" pitchFamily="-112" charset="-128"/>
          <a:cs typeface="Arial"/>
        </a:defRPr>
      </a:lvl2pPr>
      <a:lvl3pPr marL="727075" indent="-457200" algn="l" defTabSz="503238" rtl="0" eaLnBrk="0" fontAlgn="base" hangingPunct="0">
        <a:spcBef>
          <a:spcPct val="20000"/>
        </a:spcBef>
        <a:spcAft>
          <a:spcPct val="0"/>
        </a:spcAft>
        <a:buFont typeface="Arial" charset="0"/>
        <a:buChar char="•"/>
        <a:defRPr sz="2600" kern="1200">
          <a:solidFill>
            <a:schemeClr val="tx1"/>
          </a:solidFill>
          <a:latin typeface="Arial"/>
          <a:ea typeface="ＭＳ Ｐゴシック" pitchFamily="-112" charset="-128"/>
          <a:cs typeface="Arial"/>
        </a:defRPr>
      </a:lvl3pPr>
      <a:lvl4pPr marL="612775" indent="-287338" algn="l" defTabSz="503238" rtl="0" eaLnBrk="0" fontAlgn="base" hangingPunct="0">
        <a:spcBef>
          <a:spcPct val="20000"/>
        </a:spcBef>
        <a:spcAft>
          <a:spcPct val="0"/>
        </a:spcAft>
        <a:buFont typeface="Arial" charset="0"/>
        <a:buChar char="•"/>
        <a:defRPr sz="2200" kern="1200">
          <a:solidFill>
            <a:schemeClr val="tx1"/>
          </a:solidFill>
          <a:latin typeface="Arial"/>
          <a:ea typeface="ＭＳ Ｐゴシック" pitchFamily="-112" charset="-128"/>
          <a:cs typeface="Arial"/>
        </a:defRPr>
      </a:lvl4pPr>
      <a:lvl5pPr marL="1160463" indent="-620713" algn="l" defTabSz="503238" rtl="0" eaLnBrk="0" fontAlgn="base" hangingPunct="0">
        <a:spcBef>
          <a:spcPct val="20000"/>
        </a:spcBef>
        <a:spcAft>
          <a:spcPct val="0"/>
        </a:spcAft>
        <a:buFont typeface="Arial" charset="0"/>
        <a:defRPr kern="1200">
          <a:solidFill>
            <a:schemeClr val="tx1"/>
          </a:solidFill>
          <a:latin typeface="Arial"/>
          <a:ea typeface="ＭＳ Ｐゴシック" pitchFamily="-112" charset="-128"/>
          <a:cs typeface="Arial"/>
        </a:defRPr>
      </a:lvl5pPr>
      <a:lvl6pPr marL="1260000" indent="-216000" algn="l" defTabSz="504017" rtl="0" eaLnBrk="1" latinLnBrk="0" hangingPunct="1">
        <a:spcBef>
          <a:spcPct val="20000"/>
        </a:spcBef>
        <a:buFont typeface="Arial"/>
        <a:buChar char="•"/>
        <a:defRPr sz="2200" kern="1200">
          <a:solidFill>
            <a:schemeClr val="tx1"/>
          </a:solidFill>
          <a:latin typeface="+mn-lt"/>
          <a:ea typeface="+mn-ea"/>
          <a:cs typeface="+mn-cs"/>
        </a:defRPr>
      </a:lvl6pPr>
      <a:lvl7pPr marL="3276112" indent="-252009" algn="l" defTabSz="504017" rtl="0" eaLnBrk="1" latinLnBrk="0" hangingPunct="1">
        <a:spcBef>
          <a:spcPct val="20000"/>
        </a:spcBef>
        <a:buFont typeface="Arial"/>
        <a:buChar char="•"/>
        <a:defRPr sz="2200" kern="1200">
          <a:solidFill>
            <a:schemeClr val="tx1"/>
          </a:solidFill>
          <a:latin typeface="+mn-lt"/>
          <a:ea typeface="+mn-ea"/>
          <a:cs typeface="+mn-cs"/>
        </a:defRPr>
      </a:lvl7pPr>
      <a:lvl8pPr marL="3780130" indent="-252009" algn="l" defTabSz="504017" rtl="0" eaLnBrk="1" latinLnBrk="0" hangingPunct="1">
        <a:spcBef>
          <a:spcPct val="20000"/>
        </a:spcBef>
        <a:buFont typeface="Arial"/>
        <a:buChar char="•"/>
        <a:defRPr sz="2200" kern="1200">
          <a:solidFill>
            <a:schemeClr val="tx1"/>
          </a:solidFill>
          <a:latin typeface="+mn-lt"/>
          <a:ea typeface="+mn-ea"/>
          <a:cs typeface="+mn-cs"/>
        </a:defRPr>
      </a:lvl8pPr>
      <a:lvl9pPr marL="4284147" indent="-252009" algn="l" defTabSz="504017"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de-DE"/>
      </a:defPPr>
      <a:lvl1pPr marL="0" algn="l" defTabSz="504017" rtl="0" eaLnBrk="1" latinLnBrk="0" hangingPunct="1">
        <a:defRPr sz="2000" kern="1200">
          <a:solidFill>
            <a:schemeClr val="tx1"/>
          </a:solidFill>
          <a:latin typeface="+mn-lt"/>
          <a:ea typeface="+mn-ea"/>
          <a:cs typeface="+mn-cs"/>
        </a:defRPr>
      </a:lvl1pPr>
      <a:lvl2pPr marL="504017" algn="l" defTabSz="504017" rtl="0" eaLnBrk="1" latinLnBrk="0" hangingPunct="1">
        <a:defRPr sz="2000" kern="1200">
          <a:solidFill>
            <a:schemeClr val="tx1"/>
          </a:solidFill>
          <a:latin typeface="+mn-lt"/>
          <a:ea typeface="+mn-ea"/>
          <a:cs typeface="+mn-cs"/>
        </a:defRPr>
      </a:lvl2pPr>
      <a:lvl3pPr marL="1008035" algn="l" defTabSz="504017" rtl="0" eaLnBrk="1" latinLnBrk="0" hangingPunct="1">
        <a:defRPr sz="2000" kern="1200">
          <a:solidFill>
            <a:schemeClr val="tx1"/>
          </a:solidFill>
          <a:latin typeface="+mn-lt"/>
          <a:ea typeface="+mn-ea"/>
          <a:cs typeface="+mn-cs"/>
        </a:defRPr>
      </a:lvl3pPr>
      <a:lvl4pPr marL="1512052" algn="l" defTabSz="504017" rtl="0" eaLnBrk="1" latinLnBrk="0" hangingPunct="1">
        <a:defRPr sz="2000" kern="1200">
          <a:solidFill>
            <a:schemeClr val="tx1"/>
          </a:solidFill>
          <a:latin typeface="+mn-lt"/>
          <a:ea typeface="+mn-ea"/>
          <a:cs typeface="+mn-cs"/>
        </a:defRPr>
      </a:lvl4pPr>
      <a:lvl5pPr marL="2016069" algn="l" defTabSz="504017" rtl="0" eaLnBrk="1" latinLnBrk="0" hangingPunct="1">
        <a:defRPr sz="2000" kern="1200">
          <a:solidFill>
            <a:schemeClr val="tx1"/>
          </a:solidFill>
          <a:latin typeface="+mn-lt"/>
          <a:ea typeface="+mn-ea"/>
          <a:cs typeface="+mn-cs"/>
        </a:defRPr>
      </a:lvl5pPr>
      <a:lvl6pPr marL="2520086" algn="l" defTabSz="504017" rtl="0" eaLnBrk="1" latinLnBrk="0" hangingPunct="1">
        <a:defRPr sz="2000" kern="1200">
          <a:solidFill>
            <a:schemeClr val="tx1"/>
          </a:solidFill>
          <a:latin typeface="+mn-lt"/>
          <a:ea typeface="+mn-ea"/>
          <a:cs typeface="+mn-cs"/>
        </a:defRPr>
      </a:lvl6pPr>
      <a:lvl7pPr marL="3024104" algn="l" defTabSz="504017" rtl="0" eaLnBrk="1" latinLnBrk="0" hangingPunct="1">
        <a:defRPr sz="2000" kern="1200">
          <a:solidFill>
            <a:schemeClr val="tx1"/>
          </a:solidFill>
          <a:latin typeface="+mn-lt"/>
          <a:ea typeface="+mn-ea"/>
          <a:cs typeface="+mn-cs"/>
        </a:defRPr>
      </a:lvl7pPr>
      <a:lvl8pPr marL="3528121" algn="l" defTabSz="504017" rtl="0" eaLnBrk="1" latinLnBrk="0" hangingPunct="1">
        <a:defRPr sz="2000" kern="1200">
          <a:solidFill>
            <a:schemeClr val="tx1"/>
          </a:solidFill>
          <a:latin typeface="+mn-lt"/>
          <a:ea typeface="+mn-ea"/>
          <a:cs typeface="+mn-cs"/>
        </a:defRPr>
      </a:lvl8pPr>
      <a:lvl9pPr marL="4032138" algn="l" defTabSz="504017"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a:xfrm>
            <a:off x="496888" y="1255713"/>
            <a:ext cx="9072562" cy="2020887"/>
          </a:xfrm>
        </p:spPr>
        <p:txBody>
          <a:bodyPr/>
          <a:lstStyle/>
          <a:p>
            <a:r>
              <a:rPr lang="en-US" noProof="0" dirty="0" smtClean="0">
                <a:latin typeface="Arial" charset="0"/>
                <a:ea typeface="ＭＳ Ｐゴシック"/>
                <a:cs typeface="Arial" charset="0"/>
              </a:rPr>
              <a:t>Microelectronic Control Systems</a:t>
            </a:r>
          </a:p>
        </p:txBody>
      </p:sp>
      <p:sp>
        <p:nvSpPr>
          <p:cNvPr id="3" name="Untertitel 2"/>
          <p:cNvSpPr>
            <a:spLocks noGrp="1"/>
          </p:cNvSpPr>
          <p:nvPr>
            <p:ph type="subTitle" idx="1"/>
          </p:nvPr>
        </p:nvSpPr>
        <p:spPr>
          <a:xfrm>
            <a:off x="496888" y="3779837"/>
            <a:ext cx="9072562" cy="1513003"/>
          </a:xfrm>
        </p:spPr>
        <p:txBody>
          <a:bodyPr>
            <a:normAutofit/>
          </a:bodyPr>
          <a:lstStyle/>
          <a:p>
            <a:pPr>
              <a:spcBef>
                <a:spcPct val="0"/>
              </a:spcBef>
              <a:defRPr/>
            </a:pPr>
            <a:r>
              <a:rPr lang="en-US" dirty="0" smtClean="0">
                <a:latin typeface="Arial" charset="0"/>
                <a:ea typeface="ＭＳ Ｐゴシック"/>
                <a:cs typeface="Arial" charset="0"/>
              </a:rPr>
              <a:t>Summary: </a:t>
            </a:r>
            <a:br>
              <a:rPr lang="en-US" dirty="0" smtClean="0">
                <a:latin typeface="Arial" charset="0"/>
                <a:ea typeface="ＭＳ Ｐゴシック"/>
                <a:cs typeface="Arial" charset="0"/>
              </a:rPr>
            </a:br>
            <a:r>
              <a:rPr lang="en-US" dirty="0" smtClean="0">
                <a:latin typeface="Arial" charset="0"/>
                <a:ea typeface="ＭＳ Ｐゴシック"/>
                <a:cs typeface="Arial" charset="0"/>
              </a:rPr>
              <a:t>Input / Output pins, Timer/Counter, PWM, Code examples …</a:t>
            </a:r>
          </a:p>
          <a:p>
            <a:pPr>
              <a:spcBef>
                <a:spcPct val="0"/>
              </a:spcBef>
              <a:defRPr/>
            </a:pPr>
            <a:endParaRPr lang="en-US" noProof="0" dirty="0" smtClean="0">
              <a:latin typeface="Arial" charset="0"/>
              <a:ea typeface="ＭＳ Ｐゴシック"/>
              <a:cs typeface="Arial" charset="0"/>
            </a:endParaRPr>
          </a:p>
          <a:p>
            <a:pPr>
              <a:spcBef>
                <a:spcPct val="0"/>
              </a:spcBef>
              <a:defRPr/>
            </a:pPr>
            <a:r>
              <a:rPr lang="en-US" noProof="0" dirty="0" smtClean="0">
                <a:solidFill>
                  <a:srgbClr val="FF0000"/>
                </a:solidFill>
                <a:latin typeface="Arial" charset="0"/>
                <a:ea typeface="ＭＳ Ｐゴシック"/>
                <a:cs typeface="Arial" charset="0"/>
              </a:rPr>
              <a:t>(</a:t>
            </a:r>
            <a:r>
              <a:rPr lang="en-US" noProof="0" smtClean="0">
                <a:solidFill>
                  <a:srgbClr val="FF0000"/>
                </a:solidFill>
                <a:latin typeface="Arial" charset="0"/>
                <a:ea typeface="ＭＳ Ｐゴシック"/>
                <a:cs typeface="Arial" charset="0"/>
              </a:rPr>
              <a:t>first iteration, </a:t>
            </a:r>
            <a:r>
              <a:rPr lang="en-US" noProof="0" dirty="0" smtClean="0">
                <a:solidFill>
                  <a:srgbClr val="FF0000"/>
                </a:solidFill>
                <a:latin typeface="Arial" charset="0"/>
                <a:ea typeface="ＭＳ Ｐゴシック"/>
                <a:cs typeface="Arial" charset="0"/>
              </a:rPr>
              <a:t>some errors could be expected!)</a:t>
            </a:r>
          </a:p>
        </p:txBody>
      </p:sp>
      <p:sp>
        <p:nvSpPr>
          <p:cNvPr id="15364" name="Fußzeilenplatzhalter 5"/>
          <p:cNvSpPr>
            <a:spLocks noGrp="1"/>
          </p:cNvSpPr>
          <p:nvPr>
            <p:ph type="ftr" sz="quarter" idx="12"/>
          </p:nvPr>
        </p:nvSpPr>
        <p:spPr bwMode="auto">
          <a:noFill/>
          <a:ln>
            <a:miter lim="800000"/>
            <a:headEnd/>
            <a:tailEnd/>
          </a:ln>
        </p:spPr>
        <p:txBody>
          <a:bodyPr/>
          <a:lstStyle/>
          <a:p>
            <a:r>
              <a:rPr lang="en-US" dirty="0" smtClean="0">
                <a:cs typeface="ＭＳ Ｐゴシック"/>
              </a:rPr>
              <a:t>Prof. Dr.-Ing. Ivan Volosyak</a:t>
            </a:r>
          </a:p>
        </p:txBody>
      </p:sp>
      <p:sp>
        <p:nvSpPr>
          <p:cNvPr id="6" name="Datumsplatzhalter 4"/>
          <p:cNvSpPr>
            <a:spLocks noGrp="1"/>
          </p:cNvSpPr>
          <p:nvPr>
            <p:ph type="dt" sz="quarter" idx="11"/>
          </p:nvPr>
        </p:nvSpPr>
        <p:spPr bwMode="auto">
          <a:xfrm>
            <a:off x="496888" y="6997700"/>
            <a:ext cx="1009650" cy="403225"/>
          </a:xfrm>
          <a:noFill/>
          <a:ln>
            <a:miter lim="800000"/>
            <a:headEnd/>
            <a:tailEnd/>
          </a:ln>
        </p:spPr>
        <p:txBody>
          <a:bodyPr/>
          <a:lstStyle/>
          <a:p>
            <a:r>
              <a:rPr lang="en-US" dirty="0" smtClean="0">
                <a:ea typeface="ＭＳ Ｐゴシック"/>
                <a:cs typeface="ＭＳ Ｐゴシック"/>
              </a:rPr>
              <a:t>08</a:t>
            </a:r>
            <a:r>
              <a:rPr lang="en-US" dirty="0" smtClean="0">
                <a:ea typeface="ＭＳ Ｐゴシック"/>
                <a:cs typeface="ＭＳ Ｐゴシック"/>
              </a:rPr>
              <a:t>.12.2016</a:t>
            </a:r>
            <a:endParaRPr lang="en-US" dirty="0" smtClean="0">
              <a:ea typeface="ＭＳ Ｐゴシック"/>
              <a:cs typeface="ＭＳ Ｐゴシック"/>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5"/>
          <p:cNvSpPr>
            <a:spLocks noGrp="1"/>
          </p:cNvSpPr>
          <p:nvPr>
            <p:ph type="title" idx="4294967295"/>
          </p:nvPr>
        </p:nvSpPr>
        <p:spPr/>
        <p:txBody>
          <a:bodyPr/>
          <a:lstStyle/>
          <a:p>
            <a:pPr>
              <a:defRPr/>
            </a:pPr>
            <a:r>
              <a:rPr lang="en-US" dirty="0" smtClean="0">
                <a:latin typeface="Arial" charset="0"/>
                <a:ea typeface="ＭＳ Ｐゴシック"/>
                <a:cs typeface="Arial" charset="0"/>
              </a:rPr>
              <a:t>ADC – further settings (1)</a:t>
            </a:r>
            <a:endParaRPr lang="en-US" dirty="0">
              <a:latin typeface="Arial" charset="0"/>
              <a:ea typeface="ＭＳ Ｐゴシック"/>
              <a:cs typeface="Arial" charset="0"/>
            </a:endParaRPr>
          </a:p>
        </p:txBody>
      </p:sp>
      <p:sp>
        <p:nvSpPr>
          <p:cNvPr id="16386" name="Fußzeilenplatzhalter 8"/>
          <p:cNvSpPr>
            <a:spLocks noGrp="1"/>
          </p:cNvSpPr>
          <p:nvPr>
            <p:ph type="ftr" sz="quarter" idx="11"/>
          </p:nvPr>
        </p:nvSpPr>
        <p:spPr bwMode="auto">
          <a:noFill/>
          <a:ln>
            <a:miter lim="800000"/>
            <a:headEnd/>
            <a:tailEnd/>
          </a:ln>
        </p:spPr>
        <p:txBody>
          <a:bodyPr/>
          <a:lstStyle/>
          <a:p>
            <a:r>
              <a:rPr lang="en-GB" dirty="0" smtClean="0">
                <a:cs typeface="ＭＳ Ｐゴシック"/>
              </a:rPr>
              <a:t>Prof. Dr.-Ing. Ivan Volosyak</a:t>
            </a:r>
          </a:p>
        </p:txBody>
      </p:sp>
      <p:sp>
        <p:nvSpPr>
          <p:cNvPr id="16387" name="Inhaltsplatzhalter 1"/>
          <p:cNvSpPr>
            <a:spLocks/>
          </p:cNvSpPr>
          <p:nvPr/>
        </p:nvSpPr>
        <p:spPr bwMode="auto">
          <a:xfrm>
            <a:off x="503238" y="1262063"/>
            <a:ext cx="6553354" cy="5182938"/>
          </a:xfrm>
          <a:prstGeom prst="rect">
            <a:avLst/>
          </a:prstGeom>
          <a:noFill/>
          <a:ln w="9525">
            <a:noFill/>
            <a:miter lim="800000"/>
            <a:headEnd/>
            <a:tailEnd/>
          </a:ln>
        </p:spPr>
        <p:txBody>
          <a:bodyPr lIns="0" tIns="0" rIns="0" bIns="0"/>
          <a:lstStyle/>
          <a:p>
            <a:pPr marL="342900" indent="-342900">
              <a:buFont typeface="Arial" panose="020B0604020202020204" pitchFamily="34" charset="0"/>
              <a:buChar char="•"/>
            </a:pPr>
            <a:endParaRPr lang="en-GB" sz="2000" i="1" dirty="0">
              <a:latin typeface="Arial" charset="0"/>
            </a:endParaRPr>
          </a:p>
          <a:p>
            <a:endParaRPr lang="en-GB" sz="2000" i="1" dirty="0">
              <a:latin typeface="Arial" charset="0"/>
            </a:endParaRPr>
          </a:p>
        </p:txBody>
      </p:sp>
      <p:sp>
        <p:nvSpPr>
          <p:cNvPr id="8" name="Inhaltsplatzhalter 1"/>
          <p:cNvSpPr>
            <a:spLocks/>
          </p:cNvSpPr>
          <p:nvPr/>
        </p:nvSpPr>
        <p:spPr bwMode="auto">
          <a:xfrm>
            <a:off x="655638" y="1414463"/>
            <a:ext cx="6553354" cy="5182938"/>
          </a:xfrm>
          <a:prstGeom prst="rect">
            <a:avLst/>
          </a:prstGeom>
          <a:noFill/>
          <a:ln w="9525">
            <a:noFill/>
            <a:miter lim="800000"/>
            <a:headEnd/>
            <a:tailEnd/>
          </a:ln>
        </p:spPr>
        <p:txBody>
          <a:bodyPr lIns="0" tIns="0" rIns="0" bIns="0"/>
          <a:lstStyle/>
          <a:p>
            <a:endParaRPr lang="en-GB" sz="2000" i="1" dirty="0" smtClean="0">
              <a:latin typeface="Arial" charset="0"/>
            </a:endParaRPr>
          </a:p>
          <a:p>
            <a:endParaRPr lang="en-GB" sz="2000" i="1" dirty="0">
              <a:latin typeface="Arial" charset="0"/>
            </a:endParaRPr>
          </a:p>
          <a:p>
            <a:endParaRPr lang="en-GB" sz="2000" i="1" dirty="0" smtClean="0">
              <a:latin typeface="Arial" charset="0"/>
            </a:endParaRPr>
          </a:p>
          <a:p>
            <a:endParaRPr lang="en-GB" sz="2000" i="1" dirty="0">
              <a:latin typeface="Arial" charset="0"/>
            </a:endParaRPr>
          </a:p>
          <a:p>
            <a:endParaRPr lang="en-GB" sz="2000" i="1" dirty="0" smtClean="0">
              <a:latin typeface="Arial" charset="0"/>
            </a:endParaRPr>
          </a:p>
          <a:p>
            <a:endParaRPr lang="en-GB" sz="2000" i="1" dirty="0">
              <a:latin typeface="Arial" charset="0"/>
            </a:endParaRPr>
          </a:p>
          <a:p>
            <a:endParaRPr lang="en-GB" sz="2000" i="1" dirty="0">
              <a:latin typeface="Arial" charset="0"/>
            </a:endParaRPr>
          </a:p>
        </p:txBody>
      </p:sp>
      <p:sp>
        <p:nvSpPr>
          <p:cNvPr id="7" name="Inhaltsplatzhalter 1"/>
          <p:cNvSpPr>
            <a:spLocks/>
          </p:cNvSpPr>
          <p:nvPr/>
        </p:nvSpPr>
        <p:spPr bwMode="auto">
          <a:xfrm>
            <a:off x="808038" y="1161762"/>
            <a:ext cx="8408854" cy="5182938"/>
          </a:xfrm>
          <a:prstGeom prst="rect">
            <a:avLst/>
          </a:prstGeom>
          <a:noFill/>
          <a:ln w="9525">
            <a:noFill/>
            <a:miter lim="800000"/>
            <a:headEnd/>
            <a:tailEnd/>
          </a:ln>
        </p:spPr>
        <p:txBody>
          <a:bodyPr lIns="0" tIns="0" rIns="0" bIns="0"/>
          <a:lstStyle/>
          <a:p>
            <a:r>
              <a:rPr lang="en-GB" sz="2000" dirty="0" smtClean="0">
                <a:latin typeface="Arial" charset="0"/>
              </a:rPr>
              <a:t>As already mentioned, ADC has few more settings:</a:t>
            </a:r>
          </a:p>
          <a:p>
            <a:endParaRPr lang="en-GB" sz="2000" dirty="0">
              <a:latin typeface="Arial" charset="0"/>
            </a:endParaRPr>
          </a:p>
          <a:p>
            <a:r>
              <a:rPr lang="en-GB" sz="2000" dirty="0" smtClean="0">
                <a:latin typeface="Arial" charset="0"/>
              </a:rPr>
              <a:t>Prescaler frequency (different from timer prescalers!):</a:t>
            </a:r>
          </a:p>
          <a:p>
            <a:endParaRPr lang="en-GB" sz="2000" dirty="0">
              <a:latin typeface="Arial" charset="0"/>
            </a:endParaRPr>
          </a:p>
          <a:p>
            <a:endParaRPr lang="en-GB" sz="2000" dirty="0" smtClean="0">
              <a:latin typeface="Arial" charset="0"/>
            </a:endParaRPr>
          </a:p>
          <a:p>
            <a:endParaRPr lang="en-GB" sz="2000" dirty="0">
              <a:latin typeface="Arial" charset="0"/>
            </a:endParaRPr>
          </a:p>
          <a:p>
            <a:endParaRPr lang="en-GB" sz="2000" dirty="0" smtClean="0">
              <a:latin typeface="Arial" charset="0"/>
            </a:endParaRPr>
          </a:p>
          <a:p>
            <a:endParaRPr lang="en-GB" sz="2000" dirty="0">
              <a:latin typeface="Arial" charset="0"/>
            </a:endParaRPr>
          </a:p>
          <a:p>
            <a:endParaRPr lang="en-GB" sz="2000" dirty="0" smtClean="0">
              <a:latin typeface="Arial" charset="0"/>
            </a:endParaRPr>
          </a:p>
          <a:p>
            <a:endParaRPr lang="en-GB" sz="2000" dirty="0">
              <a:latin typeface="Arial" charset="0"/>
            </a:endParaRPr>
          </a:p>
          <a:p>
            <a:endParaRPr lang="en-GB" sz="2000" dirty="0" smtClean="0">
              <a:latin typeface="Arial" charset="0"/>
            </a:endParaRPr>
          </a:p>
          <a:p>
            <a:endParaRPr lang="en-GB" sz="2000" dirty="0">
              <a:latin typeface="Arial" charset="0"/>
            </a:endParaRPr>
          </a:p>
          <a:p>
            <a:endParaRPr lang="en-GB" sz="2000" dirty="0" smtClean="0">
              <a:latin typeface="Arial" charset="0"/>
            </a:endParaRPr>
          </a:p>
          <a:p>
            <a:endParaRPr lang="en-GB" sz="2000" dirty="0">
              <a:latin typeface="Arial" charset="0"/>
            </a:endParaRPr>
          </a:p>
          <a:p>
            <a:r>
              <a:rPr lang="en-GB" sz="2000" dirty="0" smtClean="0">
                <a:latin typeface="Arial" charset="0"/>
              </a:rPr>
              <a:t>For example, use the highest </a:t>
            </a:r>
            <a:r>
              <a:rPr lang="en-GB" sz="2000" dirty="0" err="1" smtClean="0">
                <a:latin typeface="Arial" charset="0"/>
              </a:rPr>
              <a:t>prescaler</a:t>
            </a:r>
            <a:r>
              <a:rPr lang="en-GB" sz="2000" dirty="0" smtClean="0">
                <a:latin typeface="Arial" charset="0"/>
              </a:rPr>
              <a:t> to maximise conversion precision:</a:t>
            </a:r>
          </a:p>
          <a:p>
            <a:r>
              <a:rPr lang="en-GB" sz="2000" b="1" dirty="0" smtClean="0">
                <a:solidFill>
                  <a:srgbClr val="FF0000"/>
                </a:solidFill>
                <a:cs typeface="Courier New" panose="02070309020205020404" pitchFamily="49" charset="0"/>
              </a:rPr>
              <a:t>ADCSRA |= 1&lt;&lt;ADPS2  | 1&lt;&lt;ADPS1 | 1&lt;&lt;ADPS0;</a:t>
            </a:r>
            <a:endParaRPr lang="en-GB" sz="2000" b="1" dirty="0">
              <a:solidFill>
                <a:srgbClr val="FF0000"/>
              </a:solidFill>
              <a:cs typeface="Courier New" panose="02070309020205020404" pitchFamily="49" charset="0"/>
            </a:endParaRPr>
          </a:p>
          <a:p>
            <a:endParaRPr lang="en-GB" sz="2000" dirty="0">
              <a:latin typeface="Arial" charset="0"/>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352" y="2276780"/>
            <a:ext cx="7131417" cy="2952902"/>
          </a:xfrm>
          <a:prstGeom prst="rect">
            <a:avLst/>
          </a:prstGeom>
        </p:spPr>
      </p:pic>
    </p:spTree>
    <p:extLst>
      <p:ext uri="{BB962C8B-B14F-4D97-AF65-F5344CB8AC3E}">
        <p14:creationId xmlns:p14="http://schemas.microsoft.com/office/powerpoint/2010/main" val="31721232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5"/>
          <p:cNvSpPr>
            <a:spLocks noGrp="1"/>
          </p:cNvSpPr>
          <p:nvPr>
            <p:ph type="title" idx="4294967295"/>
          </p:nvPr>
        </p:nvSpPr>
        <p:spPr/>
        <p:txBody>
          <a:bodyPr/>
          <a:lstStyle/>
          <a:p>
            <a:pPr>
              <a:defRPr/>
            </a:pPr>
            <a:r>
              <a:rPr lang="en-US" dirty="0" smtClean="0">
                <a:latin typeface="Arial" charset="0"/>
                <a:ea typeface="ＭＳ Ｐゴシック"/>
                <a:cs typeface="Arial" charset="0"/>
              </a:rPr>
              <a:t>ADC – further settings (2)</a:t>
            </a:r>
            <a:endParaRPr lang="en-US" dirty="0">
              <a:latin typeface="Arial" charset="0"/>
              <a:ea typeface="ＭＳ Ｐゴシック"/>
              <a:cs typeface="Arial" charset="0"/>
            </a:endParaRPr>
          </a:p>
        </p:txBody>
      </p:sp>
      <p:sp>
        <p:nvSpPr>
          <p:cNvPr id="16386" name="Fußzeilenplatzhalter 8"/>
          <p:cNvSpPr>
            <a:spLocks noGrp="1"/>
          </p:cNvSpPr>
          <p:nvPr>
            <p:ph type="ftr" sz="quarter" idx="11"/>
          </p:nvPr>
        </p:nvSpPr>
        <p:spPr bwMode="auto">
          <a:noFill/>
          <a:ln>
            <a:miter lim="800000"/>
            <a:headEnd/>
            <a:tailEnd/>
          </a:ln>
        </p:spPr>
        <p:txBody>
          <a:bodyPr/>
          <a:lstStyle/>
          <a:p>
            <a:r>
              <a:rPr lang="en-GB" dirty="0" smtClean="0">
                <a:cs typeface="ＭＳ Ｐゴシック"/>
              </a:rPr>
              <a:t>Prof. Dr.-Ing. Ivan Volosyak</a:t>
            </a:r>
          </a:p>
        </p:txBody>
      </p:sp>
      <p:sp>
        <p:nvSpPr>
          <p:cNvPr id="16387" name="Inhaltsplatzhalter 1"/>
          <p:cNvSpPr>
            <a:spLocks/>
          </p:cNvSpPr>
          <p:nvPr/>
        </p:nvSpPr>
        <p:spPr bwMode="auto">
          <a:xfrm>
            <a:off x="503238" y="1262063"/>
            <a:ext cx="6553354" cy="5182938"/>
          </a:xfrm>
          <a:prstGeom prst="rect">
            <a:avLst/>
          </a:prstGeom>
          <a:noFill/>
          <a:ln w="9525">
            <a:noFill/>
            <a:miter lim="800000"/>
            <a:headEnd/>
            <a:tailEnd/>
          </a:ln>
        </p:spPr>
        <p:txBody>
          <a:bodyPr lIns="0" tIns="0" rIns="0" bIns="0"/>
          <a:lstStyle/>
          <a:p>
            <a:pPr marL="342900" indent="-342900">
              <a:buFont typeface="Arial" panose="020B0604020202020204" pitchFamily="34" charset="0"/>
              <a:buChar char="•"/>
            </a:pPr>
            <a:endParaRPr lang="en-GB" sz="2000" i="1" dirty="0">
              <a:latin typeface="Arial" charset="0"/>
            </a:endParaRPr>
          </a:p>
          <a:p>
            <a:endParaRPr lang="en-GB" sz="2000" i="1" dirty="0">
              <a:latin typeface="Arial" charset="0"/>
            </a:endParaRPr>
          </a:p>
        </p:txBody>
      </p:sp>
      <p:sp>
        <p:nvSpPr>
          <p:cNvPr id="8" name="Inhaltsplatzhalter 1"/>
          <p:cNvSpPr>
            <a:spLocks/>
          </p:cNvSpPr>
          <p:nvPr/>
        </p:nvSpPr>
        <p:spPr bwMode="auto">
          <a:xfrm>
            <a:off x="655638" y="1414463"/>
            <a:ext cx="6553354" cy="5182938"/>
          </a:xfrm>
          <a:prstGeom prst="rect">
            <a:avLst/>
          </a:prstGeom>
          <a:noFill/>
          <a:ln w="9525">
            <a:noFill/>
            <a:miter lim="800000"/>
            <a:headEnd/>
            <a:tailEnd/>
          </a:ln>
        </p:spPr>
        <p:txBody>
          <a:bodyPr lIns="0" tIns="0" rIns="0" bIns="0"/>
          <a:lstStyle/>
          <a:p>
            <a:endParaRPr lang="en-GB" sz="2000" i="1" dirty="0" smtClean="0">
              <a:latin typeface="Arial" charset="0"/>
            </a:endParaRPr>
          </a:p>
          <a:p>
            <a:endParaRPr lang="en-GB" sz="2000" i="1" dirty="0">
              <a:latin typeface="Arial" charset="0"/>
            </a:endParaRPr>
          </a:p>
          <a:p>
            <a:endParaRPr lang="en-GB" sz="2000" i="1" dirty="0" smtClean="0">
              <a:latin typeface="Arial" charset="0"/>
            </a:endParaRPr>
          </a:p>
          <a:p>
            <a:endParaRPr lang="en-GB" sz="2000" i="1" dirty="0">
              <a:latin typeface="Arial" charset="0"/>
            </a:endParaRPr>
          </a:p>
          <a:p>
            <a:endParaRPr lang="en-GB" sz="2000" i="1" dirty="0" smtClean="0">
              <a:latin typeface="Arial" charset="0"/>
            </a:endParaRPr>
          </a:p>
          <a:p>
            <a:endParaRPr lang="en-GB" sz="2000" i="1" dirty="0">
              <a:latin typeface="Arial" charset="0"/>
            </a:endParaRPr>
          </a:p>
          <a:p>
            <a:endParaRPr lang="en-GB" sz="2000" i="1" dirty="0">
              <a:latin typeface="Arial" charset="0"/>
            </a:endParaRPr>
          </a:p>
        </p:txBody>
      </p:sp>
      <p:sp>
        <p:nvSpPr>
          <p:cNvPr id="7" name="Inhaltsplatzhalter 1"/>
          <p:cNvSpPr>
            <a:spLocks/>
          </p:cNvSpPr>
          <p:nvPr/>
        </p:nvSpPr>
        <p:spPr bwMode="auto">
          <a:xfrm>
            <a:off x="808038" y="1161762"/>
            <a:ext cx="8408854" cy="5182938"/>
          </a:xfrm>
          <a:prstGeom prst="rect">
            <a:avLst/>
          </a:prstGeom>
          <a:noFill/>
          <a:ln w="9525">
            <a:noFill/>
            <a:miter lim="800000"/>
            <a:headEnd/>
            <a:tailEnd/>
          </a:ln>
        </p:spPr>
        <p:txBody>
          <a:bodyPr lIns="0" tIns="0" rIns="0" bIns="0"/>
          <a:lstStyle/>
          <a:p>
            <a:r>
              <a:rPr lang="en-GB" sz="2000" dirty="0" smtClean="0">
                <a:latin typeface="Arial" charset="0"/>
              </a:rPr>
              <a:t>Free running mode:</a:t>
            </a:r>
          </a:p>
          <a:p>
            <a:r>
              <a:rPr lang="en-GB" sz="2000" b="1" dirty="0" smtClean="0">
                <a:cs typeface="Courier New" panose="02070309020205020404" pitchFamily="49" charset="0"/>
              </a:rPr>
              <a:t>ADCSRA |= 1 &lt;&lt; </a:t>
            </a:r>
            <a:r>
              <a:rPr lang="en-GB" sz="2000" b="1" dirty="0" smtClean="0">
                <a:solidFill>
                  <a:srgbClr val="0088C2"/>
                </a:solidFill>
                <a:cs typeface="Courier New" panose="02070309020205020404" pitchFamily="49" charset="0"/>
              </a:rPr>
              <a:t>ADFR</a:t>
            </a:r>
            <a:r>
              <a:rPr lang="en-GB" sz="2000" b="1" dirty="0" smtClean="0">
                <a:cs typeface="Courier New" panose="02070309020205020404" pitchFamily="49" charset="0"/>
              </a:rPr>
              <a:t>;</a:t>
            </a:r>
          </a:p>
          <a:p>
            <a:endParaRPr lang="en-GB" sz="2000" dirty="0" smtClean="0">
              <a:latin typeface="Arial" charset="0"/>
            </a:endParaRPr>
          </a:p>
          <a:p>
            <a:r>
              <a:rPr lang="en-GB" sz="2000" dirty="0" smtClean="0">
                <a:latin typeface="Arial" charset="0"/>
              </a:rPr>
              <a:t>Choose reference voltage:</a:t>
            </a:r>
          </a:p>
          <a:p>
            <a:endParaRPr lang="en-GB" sz="2000" dirty="0" smtClean="0">
              <a:latin typeface="Arial" charset="0"/>
            </a:endParaRPr>
          </a:p>
          <a:p>
            <a:endParaRPr lang="en-GB" sz="2000" dirty="0">
              <a:latin typeface="Arial" charset="0"/>
            </a:endParaRPr>
          </a:p>
          <a:p>
            <a:endParaRPr lang="en-GB" sz="2000" dirty="0" smtClean="0">
              <a:latin typeface="Arial" charset="0"/>
            </a:endParaRPr>
          </a:p>
          <a:p>
            <a:endParaRPr lang="en-GB" sz="2000" dirty="0">
              <a:latin typeface="Arial" charset="0"/>
            </a:endParaRPr>
          </a:p>
          <a:p>
            <a:endParaRPr lang="en-GB" sz="2000" dirty="0" smtClean="0">
              <a:latin typeface="Arial" charset="0"/>
            </a:endParaRPr>
          </a:p>
          <a:p>
            <a:endParaRPr lang="en-GB" sz="2000" dirty="0">
              <a:latin typeface="Arial" charset="0"/>
            </a:endParaRPr>
          </a:p>
          <a:p>
            <a:endParaRPr lang="en-GB" sz="2000" dirty="0" smtClean="0">
              <a:latin typeface="Arial" charset="0"/>
            </a:endParaRPr>
          </a:p>
          <a:p>
            <a:endParaRPr lang="en-GB" sz="2000" dirty="0">
              <a:latin typeface="Arial" charset="0"/>
            </a:endParaRPr>
          </a:p>
          <a:p>
            <a:endParaRPr lang="en-GB" sz="2000" dirty="0" smtClean="0">
              <a:latin typeface="Arial" charset="0"/>
            </a:endParaRPr>
          </a:p>
          <a:p>
            <a:r>
              <a:rPr lang="en-GB" sz="2000" b="1" dirty="0" smtClean="0">
                <a:cs typeface="Courier New" panose="02070309020205020404" pitchFamily="49" charset="0"/>
              </a:rPr>
              <a:t>ADSCRA |= 1 &lt;&lt; REFS0; </a:t>
            </a:r>
            <a:r>
              <a:rPr lang="en-GB" sz="2000" b="1" dirty="0" smtClean="0">
                <a:solidFill>
                  <a:srgbClr val="0088C2"/>
                </a:solidFill>
                <a:cs typeface="Courier New" panose="02070309020205020404" pitchFamily="49" charset="0"/>
              </a:rPr>
              <a:t>//</a:t>
            </a:r>
            <a:r>
              <a:rPr lang="en-GB" sz="2000" b="1" dirty="0" err="1" smtClean="0">
                <a:solidFill>
                  <a:srgbClr val="0088C2"/>
                </a:solidFill>
                <a:cs typeface="Courier New" panose="02070309020205020404" pitchFamily="49" charset="0"/>
              </a:rPr>
              <a:t>AVcc</a:t>
            </a:r>
            <a:r>
              <a:rPr lang="en-GB" sz="2000" b="1" dirty="0" smtClean="0">
                <a:solidFill>
                  <a:srgbClr val="0088C2"/>
                </a:solidFill>
                <a:cs typeface="Courier New" panose="02070309020205020404" pitchFamily="49" charset="0"/>
              </a:rPr>
              <a:t> as reference</a:t>
            </a:r>
            <a:endParaRPr lang="en-GB" sz="2000" b="1" dirty="0">
              <a:solidFill>
                <a:srgbClr val="0088C2"/>
              </a:solidFill>
              <a:cs typeface="Courier New" panose="02070309020205020404" pitchFamily="49" charset="0"/>
            </a:endParaRPr>
          </a:p>
          <a:p>
            <a:endParaRPr lang="en-GB" sz="2000" dirty="0">
              <a:latin typeface="Arial" charset="0"/>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081" y="2772491"/>
            <a:ext cx="6940907" cy="1809843"/>
          </a:xfrm>
          <a:prstGeom prst="rect">
            <a:avLst/>
          </a:prstGeom>
        </p:spPr>
      </p:pic>
    </p:spTree>
    <p:extLst>
      <p:ext uri="{BB962C8B-B14F-4D97-AF65-F5344CB8AC3E}">
        <p14:creationId xmlns:p14="http://schemas.microsoft.com/office/powerpoint/2010/main" val="33741033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5"/>
          <p:cNvSpPr>
            <a:spLocks noGrp="1"/>
          </p:cNvSpPr>
          <p:nvPr>
            <p:ph type="title" idx="4294967295"/>
          </p:nvPr>
        </p:nvSpPr>
        <p:spPr/>
        <p:txBody>
          <a:bodyPr/>
          <a:lstStyle/>
          <a:p>
            <a:r>
              <a:rPr lang="en-US" sz="3600" dirty="0" smtClean="0">
                <a:solidFill>
                  <a:srgbClr val="0088C2"/>
                </a:solidFill>
                <a:cs typeface="Courier New" panose="02070309020205020404" pitchFamily="49" charset="0"/>
              </a:rPr>
              <a:t>ADC – full setup example</a:t>
            </a:r>
            <a:endParaRPr lang="en-US" sz="3600" dirty="0">
              <a:solidFill>
                <a:srgbClr val="0088C2"/>
              </a:solidFill>
              <a:cs typeface="Courier New" panose="02070309020205020404" pitchFamily="49" charset="0"/>
            </a:endParaRPr>
          </a:p>
        </p:txBody>
      </p:sp>
      <p:sp>
        <p:nvSpPr>
          <p:cNvPr id="16386" name="Fußzeilenplatzhalter 8"/>
          <p:cNvSpPr>
            <a:spLocks noGrp="1"/>
          </p:cNvSpPr>
          <p:nvPr>
            <p:ph type="ftr" sz="quarter" idx="11"/>
          </p:nvPr>
        </p:nvSpPr>
        <p:spPr bwMode="auto">
          <a:noFill/>
          <a:ln>
            <a:miter lim="800000"/>
            <a:headEnd/>
            <a:tailEnd/>
          </a:ln>
        </p:spPr>
        <p:txBody>
          <a:bodyPr/>
          <a:lstStyle/>
          <a:p>
            <a:r>
              <a:rPr lang="en-US" dirty="0" smtClean="0">
                <a:cs typeface="ＭＳ Ｐゴシック"/>
              </a:rPr>
              <a:t>Prof. Dr.-Ing. Ivan Volosyak</a:t>
            </a:r>
          </a:p>
        </p:txBody>
      </p:sp>
      <p:sp>
        <p:nvSpPr>
          <p:cNvPr id="16387" name="Inhaltsplatzhalter 1"/>
          <p:cNvSpPr>
            <a:spLocks/>
          </p:cNvSpPr>
          <p:nvPr/>
        </p:nvSpPr>
        <p:spPr bwMode="auto">
          <a:xfrm>
            <a:off x="503238" y="1262063"/>
            <a:ext cx="9072562" cy="5182938"/>
          </a:xfrm>
          <a:prstGeom prst="rect">
            <a:avLst/>
          </a:prstGeom>
          <a:noFill/>
          <a:ln w="9525">
            <a:noFill/>
            <a:miter lim="800000"/>
            <a:headEnd/>
            <a:tailEnd/>
          </a:ln>
        </p:spPr>
        <p:txBody>
          <a:bodyPr lIns="0" tIns="0" rIns="0" bIns="0"/>
          <a:lstStyle/>
          <a:p>
            <a:endParaRPr lang="en-US" sz="2000" i="1" dirty="0" smtClean="0">
              <a:latin typeface="Arial" charset="0"/>
            </a:endParaRPr>
          </a:p>
          <a:p>
            <a:endParaRPr lang="en-US" sz="2000" dirty="0">
              <a:latin typeface="Arial" charset="0"/>
            </a:endParaRPr>
          </a:p>
        </p:txBody>
      </p:sp>
      <p:sp>
        <p:nvSpPr>
          <p:cNvPr id="7" name="Inhaltsplatzhalter 1"/>
          <p:cNvSpPr>
            <a:spLocks/>
          </p:cNvSpPr>
          <p:nvPr/>
        </p:nvSpPr>
        <p:spPr bwMode="auto">
          <a:xfrm>
            <a:off x="655638" y="1262063"/>
            <a:ext cx="9072562" cy="5335338"/>
          </a:xfrm>
          <a:prstGeom prst="rect">
            <a:avLst/>
          </a:prstGeom>
          <a:noFill/>
          <a:ln w="9525">
            <a:noFill/>
            <a:miter lim="800000"/>
            <a:headEnd/>
            <a:tailEnd/>
          </a:ln>
        </p:spPr>
        <p:txBody>
          <a:bodyPr lIns="0" tIns="0" rIns="0" bIns="0"/>
          <a:lstStyle/>
          <a:p>
            <a:endParaRPr lang="en-US" sz="2000" b="1" dirty="0" smtClean="0">
              <a:cs typeface="Courier New" panose="02070309020205020404" pitchFamily="49" charset="0"/>
            </a:endParaRPr>
          </a:p>
          <a:p>
            <a:endParaRPr lang="en-US" sz="2000" b="1" dirty="0" smtClean="0">
              <a:cs typeface="Courier New" panose="02070309020205020404" pitchFamily="49" charset="0"/>
            </a:endParaRPr>
          </a:p>
          <a:p>
            <a:endParaRPr lang="en-US" sz="2000" b="1" dirty="0" smtClean="0">
              <a:solidFill>
                <a:srgbClr val="00B050"/>
              </a:solidFill>
              <a:cs typeface="Courier New" panose="02070309020205020404" pitchFamily="49" charset="0"/>
            </a:endParaRPr>
          </a:p>
          <a:p>
            <a:endParaRPr lang="en-US" sz="2000" dirty="0" smtClean="0">
              <a:latin typeface="Arial" charset="0"/>
              <a:cs typeface="Courier New" panose="02070309020205020404" pitchFamily="49" charset="0"/>
            </a:endParaRPr>
          </a:p>
          <a:p>
            <a:endParaRPr lang="en-US" sz="2000" b="1" dirty="0" smtClean="0">
              <a:solidFill>
                <a:srgbClr val="0088C2"/>
              </a:solidFill>
              <a:cs typeface="Courier New" panose="02070309020205020404" pitchFamily="49" charset="0"/>
            </a:endParaRPr>
          </a:p>
          <a:p>
            <a:r>
              <a:rPr lang="en-US" sz="2000" b="1" dirty="0" smtClean="0">
                <a:solidFill>
                  <a:srgbClr val="0088C2"/>
                </a:solidFill>
                <a:cs typeface="Courier New" panose="02070309020205020404" pitchFamily="49" charset="0"/>
              </a:rPr>
              <a:t>								</a:t>
            </a:r>
            <a:endParaRPr lang="en-US" sz="2000" dirty="0" smtClean="0">
              <a:latin typeface="Arial" charset="0"/>
            </a:endParaRPr>
          </a:p>
          <a:p>
            <a:endParaRPr lang="en-US" sz="2000" dirty="0" smtClean="0">
              <a:latin typeface="Arial" charset="0"/>
            </a:endParaRPr>
          </a:p>
          <a:p>
            <a:endParaRPr lang="en-US" sz="2000" dirty="0">
              <a:latin typeface="Arial" charset="0"/>
            </a:endParaRPr>
          </a:p>
        </p:txBody>
      </p:sp>
      <p:sp>
        <p:nvSpPr>
          <p:cNvPr id="9" name="Inhaltsplatzhalter 1"/>
          <p:cNvSpPr>
            <a:spLocks/>
          </p:cNvSpPr>
          <p:nvPr/>
        </p:nvSpPr>
        <p:spPr bwMode="auto">
          <a:xfrm>
            <a:off x="808038" y="1414463"/>
            <a:ext cx="9072562" cy="5335338"/>
          </a:xfrm>
          <a:prstGeom prst="rect">
            <a:avLst/>
          </a:prstGeom>
          <a:noFill/>
          <a:ln w="9525">
            <a:noFill/>
            <a:miter lim="800000"/>
            <a:headEnd/>
            <a:tailEnd/>
          </a:ln>
        </p:spPr>
        <p:txBody>
          <a:bodyPr lIns="0" tIns="0" rIns="0" bIns="0"/>
          <a:lstStyle/>
          <a:p>
            <a:r>
              <a:rPr lang="en-US" sz="1800" dirty="0" smtClean="0">
                <a:latin typeface="+mj-lt"/>
                <a:cs typeface="Courier New" panose="02070309020205020404" pitchFamily="49" charset="0"/>
              </a:rPr>
              <a:t>Assume we want to convert a value of </a:t>
            </a:r>
            <a:r>
              <a:rPr lang="en-US" sz="1800" b="1" dirty="0" smtClean="0">
                <a:solidFill>
                  <a:srgbClr val="FF0000"/>
                </a:solidFill>
                <a:latin typeface="+mj-lt"/>
                <a:cs typeface="Courier New" panose="02070309020205020404" pitchFamily="49" charset="0"/>
              </a:rPr>
              <a:t>potentiometer connected to</a:t>
            </a:r>
            <a:r>
              <a:rPr lang="en-US" sz="1800" dirty="0" smtClean="0">
                <a:latin typeface="+mj-lt"/>
                <a:cs typeface="Courier New" panose="02070309020205020404" pitchFamily="49" charset="0"/>
              </a:rPr>
              <a:t> </a:t>
            </a:r>
            <a:r>
              <a:rPr lang="en-US" sz="1800" b="1" dirty="0" smtClean="0">
                <a:solidFill>
                  <a:srgbClr val="FF0000"/>
                </a:solidFill>
                <a:latin typeface="+mj-lt"/>
                <a:cs typeface="Courier New" panose="02070309020205020404" pitchFamily="49" charset="0"/>
              </a:rPr>
              <a:t>PC3 continuously</a:t>
            </a:r>
            <a:r>
              <a:rPr lang="en-US" sz="1800" dirty="0" smtClean="0">
                <a:latin typeface="+mj-lt"/>
                <a:cs typeface="Courier New" panose="02070309020205020404" pitchFamily="49" charset="0"/>
              </a:rPr>
              <a:t>, and use it to </a:t>
            </a:r>
            <a:r>
              <a:rPr lang="en-US" sz="1800" b="1" dirty="0" smtClean="0">
                <a:solidFill>
                  <a:srgbClr val="00B050"/>
                </a:solidFill>
                <a:latin typeface="+mj-lt"/>
                <a:cs typeface="Courier New" panose="02070309020205020404" pitchFamily="49" charset="0"/>
              </a:rPr>
              <a:t>control output of some device (e.g. DC motor or LED):</a:t>
            </a:r>
          </a:p>
          <a:p>
            <a:endParaRPr lang="en-US" sz="1800" dirty="0" smtClean="0">
              <a:latin typeface="+mj-lt"/>
              <a:cs typeface="Courier New" panose="02070309020205020404" pitchFamily="49" charset="0"/>
            </a:endParaRPr>
          </a:p>
          <a:p>
            <a:r>
              <a:rPr lang="en-US" sz="1800" b="1" dirty="0" smtClean="0">
                <a:solidFill>
                  <a:srgbClr val="0088C2"/>
                </a:solidFill>
                <a:cs typeface="Courier New" panose="02070309020205020404" pitchFamily="49" charset="0"/>
              </a:rPr>
              <a:t>void </a:t>
            </a:r>
            <a:r>
              <a:rPr lang="en-US" sz="1800" b="1" dirty="0" err="1" smtClean="0">
                <a:solidFill>
                  <a:srgbClr val="0088C2"/>
                </a:solidFill>
                <a:cs typeface="Courier New" panose="02070309020205020404" pitchFamily="49" charset="0"/>
              </a:rPr>
              <a:t>init</a:t>
            </a:r>
            <a:r>
              <a:rPr lang="en-US" sz="1800" b="1" dirty="0" smtClean="0">
                <a:solidFill>
                  <a:srgbClr val="0088C2"/>
                </a:solidFill>
                <a:cs typeface="Courier New" panose="02070309020205020404" pitchFamily="49" charset="0"/>
              </a:rPr>
              <a:t>(void)</a:t>
            </a:r>
          </a:p>
          <a:p>
            <a:r>
              <a:rPr lang="en-US" sz="1800" b="1" dirty="0" smtClean="0">
                <a:solidFill>
                  <a:srgbClr val="0088C2"/>
                </a:solidFill>
                <a:cs typeface="Courier New" panose="02070309020205020404" pitchFamily="49" charset="0"/>
              </a:rPr>
              <a:t>{</a:t>
            </a:r>
          </a:p>
          <a:p>
            <a:r>
              <a:rPr lang="en-US" sz="1800" b="1" dirty="0" smtClean="0">
                <a:solidFill>
                  <a:srgbClr val="0088C2"/>
                </a:solidFill>
                <a:cs typeface="Courier New" panose="02070309020205020404" pitchFamily="49" charset="0"/>
              </a:rPr>
              <a:t>ADCSRA |= 1&lt;&lt; ADEN | 1&lt;&lt; ADFR | 1&lt;&lt; ADSC;</a:t>
            </a:r>
            <a:r>
              <a:rPr lang="en-US" sz="1800" b="1" dirty="0" smtClean="0">
                <a:cs typeface="Courier New" panose="02070309020205020404" pitchFamily="49" charset="0"/>
              </a:rPr>
              <a:t>//ADC enabled, free run</a:t>
            </a:r>
          </a:p>
          <a:p>
            <a:r>
              <a:rPr lang="en-US" sz="1800" b="1" dirty="0" smtClean="0">
                <a:solidFill>
                  <a:srgbClr val="0088C2"/>
                </a:solidFill>
                <a:cs typeface="Courier New" panose="02070309020205020404" pitchFamily="49" charset="0"/>
              </a:rPr>
              <a:t>ADMUX |= 1&lt;&lt; MUX0 | 1&lt;&lt; MUX1;</a:t>
            </a:r>
            <a:r>
              <a:rPr lang="en-US" sz="1800" b="1" dirty="0" smtClean="0">
                <a:cs typeface="Courier New" panose="02070309020205020404" pitchFamily="49" charset="0"/>
              </a:rPr>
              <a:t>//Selected ADC channel: 3</a:t>
            </a:r>
          </a:p>
          <a:p>
            <a:r>
              <a:rPr lang="en-US" sz="1800" b="1" dirty="0" smtClean="0">
                <a:solidFill>
                  <a:srgbClr val="0088C2"/>
                </a:solidFill>
                <a:cs typeface="Courier New" panose="02070309020205020404" pitchFamily="49" charset="0"/>
              </a:rPr>
              <a:t>DDRC &amp;= ~(1&lt;&lt; PC3);</a:t>
            </a:r>
            <a:r>
              <a:rPr lang="en-US" sz="1800" b="1" dirty="0" smtClean="0">
                <a:cs typeface="Courier New" panose="02070309020205020404" pitchFamily="49" charset="0"/>
              </a:rPr>
              <a:t>//Required: ADC3 configured as an input</a:t>
            </a:r>
          </a:p>
          <a:p>
            <a:r>
              <a:rPr lang="en-US" sz="1800" b="1" dirty="0" smtClean="0">
                <a:solidFill>
                  <a:srgbClr val="0088C2"/>
                </a:solidFill>
                <a:cs typeface="Courier New" panose="02070309020205020404" pitchFamily="49" charset="0"/>
              </a:rPr>
              <a:t>}</a:t>
            </a:r>
          </a:p>
          <a:p>
            <a:endParaRPr lang="en-US" sz="1800" b="1" dirty="0" smtClean="0">
              <a:solidFill>
                <a:srgbClr val="0088C2"/>
              </a:solidFill>
              <a:cs typeface="Courier New" panose="02070309020205020404" pitchFamily="49" charset="0"/>
            </a:endParaRPr>
          </a:p>
          <a:p>
            <a:r>
              <a:rPr lang="en-US" sz="1800" b="1" dirty="0">
                <a:cs typeface="Courier New" panose="02070309020205020404" pitchFamily="49" charset="0"/>
              </a:rPr>
              <a:t>m</a:t>
            </a:r>
            <a:r>
              <a:rPr lang="en-US" sz="1800" b="1" dirty="0" smtClean="0">
                <a:cs typeface="Courier New" panose="02070309020205020404" pitchFamily="49" charset="0"/>
              </a:rPr>
              <a:t>ain(){</a:t>
            </a:r>
          </a:p>
          <a:p>
            <a:r>
              <a:rPr lang="en-US" sz="1800" b="1" dirty="0" smtClean="0">
                <a:cs typeface="Courier New" panose="02070309020205020404" pitchFamily="49" charset="0"/>
              </a:rPr>
              <a:t>while(1)</a:t>
            </a:r>
          </a:p>
          <a:p>
            <a:r>
              <a:rPr lang="en-US" sz="1800" b="1" dirty="0" smtClean="0">
                <a:cs typeface="Courier New" panose="02070309020205020404" pitchFamily="49" charset="0"/>
              </a:rPr>
              <a:t>{</a:t>
            </a:r>
          </a:p>
          <a:p>
            <a:endParaRPr lang="en-US" sz="1800" b="1" dirty="0" smtClean="0">
              <a:cs typeface="Courier New" panose="02070309020205020404" pitchFamily="49" charset="0"/>
            </a:endParaRPr>
          </a:p>
          <a:p>
            <a:r>
              <a:rPr lang="en-US" sz="1800" b="1" dirty="0" smtClean="0">
                <a:cs typeface="Courier New" panose="02070309020205020404" pitchFamily="49" charset="0"/>
              </a:rPr>
              <a:t>output = </a:t>
            </a:r>
            <a:r>
              <a:rPr lang="en-US" sz="1800" b="1" dirty="0" smtClean="0">
                <a:solidFill>
                  <a:srgbClr val="00B050"/>
                </a:solidFill>
                <a:cs typeface="Courier New" panose="02070309020205020404" pitchFamily="49" charset="0"/>
              </a:rPr>
              <a:t>ADCW</a:t>
            </a:r>
            <a:r>
              <a:rPr lang="en-US" sz="1800" b="1" dirty="0" smtClean="0">
                <a:cs typeface="Courier New" panose="02070309020205020404" pitchFamily="49" charset="0"/>
              </a:rPr>
              <a:t>; </a:t>
            </a:r>
            <a:r>
              <a:rPr lang="en-US" sz="1800" b="1" dirty="0" smtClean="0">
                <a:solidFill>
                  <a:srgbClr val="0088C2"/>
                </a:solidFill>
                <a:cs typeface="Courier New" panose="02070309020205020404" pitchFamily="49" charset="0"/>
              </a:rPr>
              <a:t>// output can be OCR register for PWM. If it is </a:t>
            </a:r>
          </a:p>
          <a:p>
            <a:r>
              <a:rPr lang="en-US" sz="1800" b="1" dirty="0" smtClean="0">
                <a:solidFill>
                  <a:srgbClr val="0088C2"/>
                </a:solidFill>
                <a:cs typeface="Courier New" panose="02070309020205020404" pitchFamily="49" charset="0"/>
              </a:rPr>
              <a:t>// a simple variable, you must actually use it </a:t>
            </a:r>
            <a:br>
              <a:rPr lang="en-US" sz="1800" b="1" dirty="0" smtClean="0">
                <a:solidFill>
                  <a:srgbClr val="0088C2"/>
                </a:solidFill>
                <a:cs typeface="Courier New" panose="02070309020205020404" pitchFamily="49" charset="0"/>
              </a:rPr>
            </a:br>
            <a:r>
              <a:rPr lang="en-US" sz="1800" b="1" dirty="0" smtClean="0">
                <a:solidFill>
                  <a:srgbClr val="0088C2"/>
                </a:solidFill>
                <a:cs typeface="Courier New" panose="02070309020205020404" pitchFamily="49" charset="0"/>
              </a:rPr>
              <a:t>// with more comments / statements.</a:t>
            </a:r>
          </a:p>
          <a:p>
            <a:endParaRPr lang="en-US" sz="1800" b="1" dirty="0" smtClean="0">
              <a:cs typeface="Courier New" panose="02070309020205020404" pitchFamily="49" charset="0"/>
            </a:endParaRPr>
          </a:p>
          <a:p>
            <a:r>
              <a:rPr lang="en-US" sz="1800" b="1" dirty="0" smtClean="0">
                <a:cs typeface="Courier New" panose="02070309020205020404" pitchFamily="49" charset="0"/>
              </a:rPr>
              <a:t>}}	</a:t>
            </a:r>
            <a:r>
              <a:rPr lang="en-US" sz="1800" b="1" dirty="0" smtClean="0">
                <a:solidFill>
                  <a:srgbClr val="0088C2"/>
                </a:solidFill>
                <a:cs typeface="Courier New" panose="02070309020205020404" pitchFamily="49" charset="0"/>
              </a:rPr>
              <a:t>					</a:t>
            </a:r>
            <a:r>
              <a:rPr lang="en-US" sz="1800" dirty="0" smtClean="0">
                <a:latin typeface="+mj-lt"/>
                <a:cs typeface="Courier New" panose="02070309020205020404" pitchFamily="49" charset="0"/>
              </a:rPr>
              <a:t>							</a:t>
            </a:r>
            <a:endParaRPr lang="en-US" sz="1800" dirty="0" smtClean="0">
              <a:latin typeface="+mj-lt"/>
            </a:endParaRPr>
          </a:p>
          <a:p>
            <a:endParaRPr lang="en-US" sz="1800" dirty="0" smtClean="0">
              <a:latin typeface="+mj-lt"/>
            </a:endParaRPr>
          </a:p>
          <a:p>
            <a:endParaRPr lang="en-US" sz="1800" dirty="0">
              <a:latin typeface="+mj-lt"/>
            </a:endParaRPr>
          </a:p>
        </p:txBody>
      </p:sp>
    </p:spTree>
    <p:extLst>
      <p:ext uri="{BB962C8B-B14F-4D97-AF65-F5344CB8AC3E}">
        <p14:creationId xmlns:p14="http://schemas.microsoft.com/office/powerpoint/2010/main" val="30096332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5"/>
          <p:cNvSpPr>
            <a:spLocks noGrp="1"/>
          </p:cNvSpPr>
          <p:nvPr>
            <p:ph type="title" idx="4294967295"/>
          </p:nvPr>
        </p:nvSpPr>
        <p:spPr/>
        <p:txBody>
          <a:bodyPr/>
          <a:lstStyle/>
          <a:p>
            <a:r>
              <a:rPr lang="en-US" dirty="0" smtClean="0">
                <a:latin typeface="Arial" charset="0"/>
                <a:ea typeface="ＭＳ Ｐゴシック"/>
                <a:cs typeface="Arial" charset="0"/>
              </a:rPr>
              <a:t>Summary: Timer/Counters (1)</a:t>
            </a:r>
          </a:p>
        </p:txBody>
      </p:sp>
      <p:sp>
        <p:nvSpPr>
          <p:cNvPr id="16386" name="Fußzeilenplatzhalter 8"/>
          <p:cNvSpPr>
            <a:spLocks noGrp="1"/>
          </p:cNvSpPr>
          <p:nvPr>
            <p:ph type="ftr" sz="quarter" idx="11"/>
          </p:nvPr>
        </p:nvSpPr>
        <p:spPr bwMode="auto">
          <a:noFill/>
          <a:ln>
            <a:miter lim="800000"/>
            <a:headEnd/>
            <a:tailEnd/>
          </a:ln>
        </p:spPr>
        <p:txBody>
          <a:bodyPr/>
          <a:lstStyle/>
          <a:p>
            <a:r>
              <a:rPr lang="en-US" dirty="0" smtClean="0">
                <a:cs typeface="ＭＳ Ｐゴシック"/>
              </a:rPr>
              <a:t>Prof. Dr.-Ing. Ivan Volosyak</a:t>
            </a:r>
          </a:p>
        </p:txBody>
      </p:sp>
      <p:sp>
        <p:nvSpPr>
          <p:cNvPr id="16387" name="Inhaltsplatzhalter 1"/>
          <p:cNvSpPr>
            <a:spLocks/>
          </p:cNvSpPr>
          <p:nvPr/>
        </p:nvSpPr>
        <p:spPr bwMode="auto">
          <a:xfrm>
            <a:off x="503238" y="1262063"/>
            <a:ext cx="9072562" cy="5182938"/>
          </a:xfrm>
          <a:prstGeom prst="rect">
            <a:avLst/>
          </a:prstGeom>
          <a:noFill/>
          <a:ln w="9525">
            <a:noFill/>
            <a:miter lim="800000"/>
            <a:headEnd/>
            <a:tailEnd/>
          </a:ln>
        </p:spPr>
        <p:txBody>
          <a:bodyPr lIns="0" tIns="0" rIns="0" bIns="0"/>
          <a:lstStyle/>
          <a:p>
            <a:r>
              <a:rPr lang="en-US" sz="2000" dirty="0" smtClean="0">
                <a:latin typeface="Arial" charset="0"/>
              </a:rPr>
              <a:t>As you might have already learned, AtMega8 has 3 Timer/Counters.</a:t>
            </a:r>
          </a:p>
          <a:p>
            <a:endParaRPr lang="en-US" sz="2000" dirty="0" smtClean="0">
              <a:latin typeface="Arial" charset="0"/>
            </a:endParaRPr>
          </a:p>
          <a:p>
            <a:r>
              <a:rPr lang="en-US" sz="2000" dirty="0" smtClean="0">
                <a:latin typeface="Arial" charset="0"/>
              </a:rPr>
              <a:t>They are:</a:t>
            </a:r>
          </a:p>
          <a:p>
            <a:endParaRPr lang="en-US" sz="2000" dirty="0" smtClean="0">
              <a:latin typeface="Arial" charset="0"/>
            </a:endParaRPr>
          </a:p>
          <a:p>
            <a:r>
              <a:rPr lang="en-US" sz="2000" b="1" dirty="0" smtClean="0">
                <a:solidFill>
                  <a:srgbClr val="0088C2"/>
                </a:solidFill>
                <a:latin typeface="Arial" charset="0"/>
              </a:rPr>
              <a:t>Timer/Counter0</a:t>
            </a:r>
            <a:r>
              <a:rPr lang="en-US" sz="2000" dirty="0" smtClean="0">
                <a:latin typeface="Arial" charset="0"/>
              </a:rPr>
              <a:t> </a:t>
            </a:r>
            <a:r>
              <a:rPr lang="en-US" sz="2000" b="1" dirty="0" smtClean="0">
                <a:latin typeface="Arial" charset="0"/>
              </a:rPr>
              <a:t>– 8 bit </a:t>
            </a:r>
            <a:r>
              <a:rPr lang="en-US" sz="2000" dirty="0" smtClean="0">
                <a:latin typeface="Arial" charset="0"/>
              </a:rPr>
              <a:t>(</a:t>
            </a:r>
            <a:r>
              <a:rPr lang="en-US" sz="2000" b="1" dirty="0" smtClean="0">
                <a:solidFill>
                  <a:srgbClr val="FF0000"/>
                </a:solidFill>
                <a:latin typeface="Arial" charset="0"/>
              </a:rPr>
              <a:t>TCNT0</a:t>
            </a:r>
            <a:r>
              <a:rPr lang="en-US" sz="2000" dirty="0" smtClean="0">
                <a:latin typeface="Arial" charset="0"/>
              </a:rPr>
              <a:t> overflows after </a:t>
            </a:r>
            <a:r>
              <a:rPr lang="en-US" sz="2000" b="1" dirty="0" smtClean="0">
                <a:solidFill>
                  <a:srgbClr val="00B050"/>
                </a:solidFill>
                <a:latin typeface="Arial" charset="0"/>
              </a:rPr>
              <a:t>255</a:t>
            </a:r>
            <a:r>
              <a:rPr lang="en-US" sz="2000" dirty="0" smtClean="0">
                <a:latin typeface="Arial" charset="0"/>
              </a:rPr>
              <a:t>)</a:t>
            </a:r>
          </a:p>
          <a:p>
            <a:r>
              <a:rPr lang="en-US" sz="2000" b="1" dirty="0" smtClean="0">
                <a:solidFill>
                  <a:srgbClr val="0088C2"/>
                </a:solidFill>
                <a:latin typeface="Arial" charset="0"/>
              </a:rPr>
              <a:t>Timer/Counter1</a:t>
            </a:r>
            <a:r>
              <a:rPr lang="en-US" sz="2000" dirty="0" smtClean="0">
                <a:latin typeface="Arial" charset="0"/>
              </a:rPr>
              <a:t> </a:t>
            </a:r>
            <a:r>
              <a:rPr lang="en-US" sz="2000" b="1" dirty="0" smtClean="0">
                <a:latin typeface="Arial" charset="0"/>
              </a:rPr>
              <a:t>– 16 bit </a:t>
            </a:r>
            <a:r>
              <a:rPr lang="en-US" sz="2000" dirty="0" smtClean="0">
                <a:latin typeface="Arial" charset="0"/>
              </a:rPr>
              <a:t>(</a:t>
            </a:r>
            <a:r>
              <a:rPr lang="en-US" sz="2000" b="1" dirty="0" smtClean="0">
                <a:solidFill>
                  <a:srgbClr val="FF0000"/>
                </a:solidFill>
                <a:latin typeface="Arial" charset="0"/>
              </a:rPr>
              <a:t>TCNT1</a:t>
            </a:r>
            <a:r>
              <a:rPr lang="en-US" sz="2000" dirty="0" smtClean="0">
                <a:latin typeface="Arial" charset="0"/>
              </a:rPr>
              <a:t> overflows after </a:t>
            </a:r>
            <a:r>
              <a:rPr lang="en-US" sz="2000" b="1" dirty="0" smtClean="0">
                <a:solidFill>
                  <a:srgbClr val="00B050"/>
                </a:solidFill>
                <a:latin typeface="Arial" charset="0"/>
              </a:rPr>
              <a:t>65535</a:t>
            </a:r>
            <a:r>
              <a:rPr lang="en-US" sz="2000" dirty="0" smtClean="0">
                <a:latin typeface="Arial" charset="0"/>
              </a:rPr>
              <a:t>)</a:t>
            </a:r>
          </a:p>
          <a:p>
            <a:r>
              <a:rPr lang="en-US" sz="2000" b="1" dirty="0" smtClean="0">
                <a:solidFill>
                  <a:srgbClr val="0088C2"/>
                </a:solidFill>
                <a:latin typeface="Arial" charset="0"/>
              </a:rPr>
              <a:t>Timer/Counter2</a:t>
            </a:r>
            <a:r>
              <a:rPr lang="en-US" sz="2000" dirty="0" smtClean="0">
                <a:latin typeface="Arial" charset="0"/>
              </a:rPr>
              <a:t> </a:t>
            </a:r>
            <a:r>
              <a:rPr lang="en-US" sz="2000" b="1" dirty="0" smtClean="0">
                <a:latin typeface="Arial" charset="0"/>
              </a:rPr>
              <a:t>– 8 bit </a:t>
            </a:r>
            <a:r>
              <a:rPr lang="en-US" sz="2000" dirty="0" smtClean="0">
                <a:latin typeface="Arial" charset="0"/>
              </a:rPr>
              <a:t>(</a:t>
            </a:r>
            <a:r>
              <a:rPr lang="en-US" sz="2000" b="1" dirty="0" smtClean="0">
                <a:solidFill>
                  <a:srgbClr val="FF0000"/>
                </a:solidFill>
                <a:latin typeface="Arial" charset="0"/>
              </a:rPr>
              <a:t>TCNT2</a:t>
            </a:r>
            <a:r>
              <a:rPr lang="en-US" sz="2000" dirty="0" smtClean="0">
                <a:latin typeface="Arial" charset="0"/>
              </a:rPr>
              <a:t> overflows after </a:t>
            </a:r>
            <a:r>
              <a:rPr lang="en-US" sz="2000" b="1" dirty="0" smtClean="0">
                <a:solidFill>
                  <a:srgbClr val="00B050"/>
                </a:solidFill>
                <a:latin typeface="Arial" charset="0"/>
              </a:rPr>
              <a:t>255</a:t>
            </a:r>
            <a:r>
              <a:rPr lang="en-US" sz="2000" dirty="0" smtClean="0">
                <a:latin typeface="Arial" charset="0"/>
              </a:rPr>
              <a:t>)</a:t>
            </a:r>
          </a:p>
          <a:p>
            <a:endParaRPr lang="en-US" sz="2000" dirty="0" smtClean="0">
              <a:latin typeface="Arial" charset="0"/>
            </a:endParaRPr>
          </a:p>
          <a:p>
            <a:r>
              <a:rPr lang="en-US" sz="2000" dirty="0" smtClean="0">
                <a:latin typeface="Arial" charset="0"/>
              </a:rPr>
              <a:t>How Timer/Counter work: </a:t>
            </a:r>
          </a:p>
          <a:p>
            <a:endParaRPr lang="en-US" sz="2000" dirty="0" smtClean="0">
              <a:latin typeface="Arial" charset="0"/>
            </a:endParaRPr>
          </a:p>
          <a:p>
            <a:r>
              <a:rPr lang="en-US" sz="2000" dirty="0" smtClean="0">
                <a:latin typeface="Arial" charset="0"/>
              </a:rPr>
              <a:t>if prescaler is chosen to be value </a:t>
            </a:r>
            <a:r>
              <a:rPr lang="en-US" sz="2000" b="1" dirty="0" smtClean="0">
                <a:solidFill>
                  <a:srgbClr val="0088C2"/>
                </a:solidFill>
                <a:latin typeface="Arial" charset="0"/>
              </a:rPr>
              <a:t>P</a:t>
            </a:r>
            <a:r>
              <a:rPr lang="en-US" sz="2000" dirty="0" smtClean="0">
                <a:latin typeface="Arial" charset="0"/>
              </a:rPr>
              <a:t> ( e.g. </a:t>
            </a:r>
            <a:r>
              <a:rPr lang="en-US" sz="2000" b="1" dirty="0" smtClean="0">
                <a:solidFill>
                  <a:srgbClr val="0088C2"/>
                </a:solidFill>
                <a:latin typeface="Arial" charset="0"/>
              </a:rPr>
              <a:t>P</a:t>
            </a:r>
            <a:r>
              <a:rPr lang="en-US" sz="2000" dirty="0" smtClean="0">
                <a:latin typeface="Arial" charset="0"/>
              </a:rPr>
              <a:t> = </a:t>
            </a:r>
            <a:r>
              <a:rPr lang="en-US" sz="2000" b="1" dirty="0" smtClean="0">
                <a:solidFill>
                  <a:srgbClr val="00B050"/>
                </a:solidFill>
                <a:latin typeface="Arial" charset="0"/>
              </a:rPr>
              <a:t>1, 8, 64, 1024</a:t>
            </a:r>
            <a:r>
              <a:rPr lang="en-US" sz="2000" dirty="0" smtClean="0">
                <a:latin typeface="Arial" charset="0"/>
              </a:rPr>
              <a:t>), </a:t>
            </a:r>
          </a:p>
          <a:p>
            <a:r>
              <a:rPr lang="en-US" sz="2000" dirty="0" smtClean="0">
                <a:latin typeface="Arial" charset="0"/>
              </a:rPr>
              <a:t>then corresponding </a:t>
            </a:r>
            <a:r>
              <a:rPr lang="en-US" sz="2000" b="1" dirty="0" smtClean="0">
                <a:solidFill>
                  <a:srgbClr val="FF0000"/>
                </a:solidFill>
                <a:latin typeface="Arial" charset="0"/>
              </a:rPr>
              <a:t>TCNT</a:t>
            </a:r>
            <a:r>
              <a:rPr lang="en-US" sz="2000" dirty="0" smtClean="0">
                <a:latin typeface="Arial" charset="0"/>
              </a:rPr>
              <a:t> register will be </a:t>
            </a:r>
            <a:r>
              <a:rPr lang="en-US" sz="2000" b="1" dirty="0" smtClean="0">
                <a:latin typeface="Arial" charset="0"/>
              </a:rPr>
              <a:t>incremented  (increased by 1) </a:t>
            </a:r>
            <a:r>
              <a:rPr lang="en-US" sz="2000" dirty="0" smtClean="0">
                <a:latin typeface="Arial" charset="0"/>
              </a:rPr>
              <a:t>every time </a:t>
            </a:r>
            <a:r>
              <a:rPr lang="en-US" sz="2000" b="1" dirty="0" smtClean="0">
                <a:latin typeface="Arial" charset="0"/>
              </a:rPr>
              <a:t>clock generates P signals </a:t>
            </a:r>
            <a:r>
              <a:rPr lang="en-US" sz="2000" dirty="0" smtClean="0">
                <a:latin typeface="Arial" charset="0"/>
              </a:rPr>
              <a:t>(in our case, clock normally generates 8M signals per second).</a:t>
            </a:r>
          </a:p>
          <a:p>
            <a:endParaRPr lang="en-US" sz="2000" dirty="0" smtClean="0">
              <a:latin typeface="Arial" charset="0"/>
            </a:endParaRPr>
          </a:p>
          <a:p>
            <a:r>
              <a:rPr lang="en-US" sz="2000" dirty="0" smtClean="0">
                <a:latin typeface="Arial" charset="0"/>
              </a:rPr>
              <a:t>If prescaler is not set, </a:t>
            </a:r>
            <a:r>
              <a:rPr lang="en-US" sz="2000" b="1" dirty="0" smtClean="0">
                <a:solidFill>
                  <a:srgbClr val="FF0000"/>
                </a:solidFill>
                <a:latin typeface="Arial" charset="0"/>
              </a:rPr>
              <a:t>TCNT</a:t>
            </a:r>
            <a:r>
              <a:rPr lang="en-US" sz="2000" dirty="0" smtClean="0">
                <a:latin typeface="Arial" charset="0"/>
              </a:rPr>
              <a:t> is never changed in hardware (timer is turned off).</a:t>
            </a:r>
          </a:p>
          <a:p>
            <a:endParaRPr lang="en-US" sz="2000" dirty="0" smtClean="0">
              <a:latin typeface="Arial" charset="0"/>
            </a:endParaRPr>
          </a:p>
          <a:p>
            <a:endParaRPr lang="en-US" sz="2000" dirty="0">
              <a:latin typeface="Arial" charset="0"/>
            </a:endParaRPr>
          </a:p>
        </p:txBody>
      </p:sp>
    </p:spTree>
    <p:extLst>
      <p:ext uri="{BB962C8B-B14F-4D97-AF65-F5344CB8AC3E}">
        <p14:creationId xmlns:p14="http://schemas.microsoft.com/office/powerpoint/2010/main" val="9099885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5"/>
          <p:cNvSpPr>
            <a:spLocks noGrp="1"/>
          </p:cNvSpPr>
          <p:nvPr>
            <p:ph type="title" idx="4294967295"/>
          </p:nvPr>
        </p:nvSpPr>
        <p:spPr/>
        <p:txBody>
          <a:bodyPr/>
          <a:lstStyle/>
          <a:p>
            <a:r>
              <a:rPr lang="en-US" dirty="0" smtClean="0">
                <a:latin typeface="Arial" charset="0"/>
                <a:ea typeface="ＭＳ Ｐゴシック"/>
                <a:cs typeface="Arial" charset="0"/>
              </a:rPr>
              <a:t>Summary: Timer/Counters (2)</a:t>
            </a:r>
          </a:p>
        </p:txBody>
      </p:sp>
      <p:sp>
        <p:nvSpPr>
          <p:cNvPr id="16386" name="Fußzeilenplatzhalter 8"/>
          <p:cNvSpPr>
            <a:spLocks noGrp="1"/>
          </p:cNvSpPr>
          <p:nvPr>
            <p:ph type="ftr" sz="quarter" idx="11"/>
          </p:nvPr>
        </p:nvSpPr>
        <p:spPr bwMode="auto">
          <a:noFill/>
          <a:ln>
            <a:miter lim="800000"/>
            <a:headEnd/>
            <a:tailEnd/>
          </a:ln>
        </p:spPr>
        <p:txBody>
          <a:bodyPr/>
          <a:lstStyle/>
          <a:p>
            <a:r>
              <a:rPr lang="en-US" dirty="0" smtClean="0">
                <a:cs typeface="ＭＳ Ｐゴシック"/>
              </a:rPr>
              <a:t>Prof. Dr.-Ing. Ivan Volosyak</a:t>
            </a:r>
          </a:p>
        </p:txBody>
      </p:sp>
      <p:sp>
        <p:nvSpPr>
          <p:cNvPr id="16387" name="Inhaltsplatzhalter 1"/>
          <p:cNvSpPr>
            <a:spLocks/>
          </p:cNvSpPr>
          <p:nvPr/>
        </p:nvSpPr>
        <p:spPr bwMode="auto">
          <a:xfrm>
            <a:off x="503238" y="1262063"/>
            <a:ext cx="9072562" cy="5182938"/>
          </a:xfrm>
          <a:prstGeom prst="rect">
            <a:avLst/>
          </a:prstGeom>
          <a:noFill/>
          <a:ln w="9525">
            <a:noFill/>
            <a:miter lim="800000"/>
            <a:headEnd/>
            <a:tailEnd/>
          </a:ln>
        </p:spPr>
        <p:txBody>
          <a:bodyPr lIns="0" tIns="0" rIns="0" bIns="0"/>
          <a:lstStyle/>
          <a:p>
            <a:r>
              <a:rPr lang="en-US" sz="2000" dirty="0" smtClean="0">
                <a:latin typeface="Arial" charset="0"/>
              </a:rPr>
              <a:t>Therefore, to calculate the </a:t>
            </a:r>
            <a:r>
              <a:rPr lang="en-US" sz="2000" b="1" dirty="0" smtClean="0">
                <a:solidFill>
                  <a:srgbClr val="0088C2"/>
                </a:solidFill>
                <a:latin typeface="Arial" charset="0"/>
              </a:rPr>
              <a:t>frequency of overflows</a:t>
            </a:r>
            <a:r>
              <a:rPr lang="en-US" sz="2000" dirty="0" smtClean="0">
                <a:latin typeface="Arial" charset="0"/>
              </a:rPr>
              <a:t>:</a:t>
            </a:r>
          </a:p>
          <a:p>
            <a:endParaRPr lang="en-US" sz="2000" dirty="0" smtClean="0">
              <a:latin typeface="Arial" charset="0"/>
            </a:endParaRPr>
          </a:p>
          <a:p>
            <a:r>
              <a:rPr lang="en-US" sz="2000" b="1" i="1" dirty="0" err="1" smtClean="0">
                <a:solidFill>
                  <a:srgbClr val="0088C2"/>
                </a:solidFill>
                <a:latin typeface="Arial" charset="0"/>
              </a:rPr>
              <a:t>f</a:t>
            </a:r>
            <a:r>
              <a:rPr lang="en-US" sz="1000" b="1" i="1" dirty="0" err="1" smtClean="0">
                <a:solidFill>
                  <a:srgbClr val="0088C2"/>
                </a:solidFill>
                <a:latin typeface="Arial" charset="0"/>
              </a:rPr>
              <a:t>overflows</a:t>
            </a:r>
            <a:r>
              <a:rPr lang="en-US" sz="2000" i="1" dirty="0" smtClean="0">
                <a:latin typeface="Arial" charset="0"/>
              </a:rPr>
              <a:t> = </a:t>
            </a:r>
            <a:r>
              <a:rPr lang="en-US" sz="2000" b="1" i="1" dirty="0" err="1" smtClean="0">
                <a:solidFill>
                  <a:srgbClr val="0088C2"/>
                </a:solidFill>
                <a:latin typeface="Arial" charset="0"/>
              </a:rPr>
              <a:t>f</a:t>
            </a:r>
            <a:r>
              <a:rPr lang="en-US" sz="1000" b="1" i="1" dirty="0" err="1" smtClean="0">
                <a:solidFill>
                  <a:srgbClr val="0088C2"/>
                </a:solidFill>
                <a:latin typeface="Arial" charset="0"/>
              </a:rPr>
              <a:t>clock</a:t>
            </a:r>
            <a:r>
              <a:rPr lang="en-US" sz="2000" i="1" dirty="0" smtClean="0">
                <a:latin typeface="Arial" charset="0"/>
              </a:rPr>
              <a:t> / ( </a:t>
            </a:r>
            <a:r>
              <a:rPr lang="en-US" sz="2000" b="1" i="1" dirty="0" smtClean="0">
                <a:solidFill>
                  <a:srgbClr val="0088C2"/>
                </a:solidFill>
                <a:latin typeface="Arial" charset="0"/>
              </a:rPr>
              <a:t>P</a:t>
            </a:r>
            <a:r>
              <a:rPr lang="en-US" sz="2000" i="1" dirty="0" smtClean="0">
                <a:latin typeface="Arial" charset="0"/>
              </a:rPr>
              <a:t>   *   2^( </a:t>
            </a:r>
            <a:r>
              <a:rPr lang="en-US" sz="2000" b="1" i="1" dirty="0" err="1" smtClean="0">
                <a:solidFill>
                  <a:srgbClr val="00B050"/>
                </a:solidFill>
                <a:latin typeface="Arial" charset="0"/>
              </a:rPr>
              <a:t>bits_in_timer_counter</a:t>
            </a:r>
            <a:r>
              <a:rPr lang="en-US" sz="2000" i="1" dirty="0" smtClean="0">
                <a:latin typeface="Arial" charset="0"/>
              </a:rPr>
              <a:t> ) ) </a:t>
            </a:r>
            <a:r>
              <a:rPr lang="en-US" sz="2000" dirty="0" smtClean="0">
                <a:latin typeface="Arial" charset="0"/>
              </a:rPr>
              <a:t>where </a:t>
            </a:r>
            <a:r>
              <a:rPr lang="en-US" sz="2000" b="1" dirty="0" smtClean="0">
                <a:solidFill>
                  <a:srgbClr val="0088C2"/>
                </a:solidFill>
                <a:latin typeface="Arial" charset="0"/>
              </a:rPr>
              <a:t>P</a:t>
            </a:r>
            <a:r>
              <a:rPr lang="en-US" sz="2000" dirty="0" smtClean="0">
                <a:solidFill>
                  <a:srgbClr val="0088C2"/>
                </a:solidFill>
                <a:latin typeface="Arial" charset="0"/>
              </a:rPr>
              <a:t> </a:t>
            </a:r>
            <a:r>
              <a:rPr lang="en-US" sz="2000" dirty="0" smtClean="0">
                <a:latin typeface="Arial" charset="0"/>
              </a:rPr>
              <a:t>is prescaler value, </a:t>
            </a:r>
            <a:r>
              <a:rPr lang="en-US" sz="2000" b="1" dirty="0" err="1" smtClean="0">
                <a:solidFill>
                  <a:srgbClr val="00B050"/>
                </a:solidFill>
                <a:latin typeface="Arial" charset="0"/>
              </a:rPr>
              <a:t>bits_in_timer_coutner</a:t>
            </a:r>
            <a:r>
              <a:rPr lang="en-US" sz="2000" dirty="0" smtClean="0">
                <a:latin typeface="Arial" charset="0"/>
              </a:rPr>
              <a:t> is </a:t>
            </a:r>
            <a:r>
              <a:rPr lang="en-US" sz="2000" b="1" dirty="0" smtClean="0">
                <a:solidFill>
                  <a:srgbClr val="00B050"/>
                </a:solidFill>
                <a:latin typeface="Arial" charset="0"/>
              </a:rPr>
              <a:t>8</a:t>
            </a:r>
            <a:r>
              <a:rPr lang="en-US" sz="2000" dirty="0" smtClean="0">
                <a:solidFill>
                  <a:srgbClr val="00B050"/>
                </a:solidFill>
                <a:latin typeface="Arial" charset="0"/>
              </a:rPr>
              <a:t> </a:t>
            </a:r>
            <a:r>
              <a:rPr lang="en-US" sz="2000" dirty="0" smtClean="0">
                <a:latin typeface="Arial" charset="0"/>
              </a:rPr>
              <a:t>for </a:t>
            </a:r>
            <a:r>
              <a:rPr lang="en-US" sz="2000" b="1" dirty="0" smtClean="0">
                <a:solidFill>
                  <a:srgbClr val="00B050"/>
                </a:solidFill>
                <a:latin typeface="Arial" charset="0"/>
              </a:rPr>
              <a:t>TC0</a:t>
            </a:r>
            <a:r>
              <a:rPr lang="en-US" sz="2000" dirty="0" smtClean="0">
                <a:solidFill>
                  <a:srgbClr val="00B050"/>
                </a:solidFill>
                <a:latin typeface="Arial" charset="0"/>
              </a:rPr>
              <a:t> </a:t>
            </a:r>
            <a:r>
              <a:rPr lang="en-US" sz="2000" dirty="0" smtClean="0">
                <a:latin typeface="Arial" charset="0"/>
              </a:rPr>
              <a:t>and </a:t>
            </a:r>
            <a:r>
              <a:rPr lang="en-US" sz="2000" b="1" dirty="0" smtClean="0">
                <a:solidFill>
                  <a:srgbClr val="00B050"/>
                </a:solidFill>
                <a:latin typeface="Arial" charset="0"/>
              </a:rPr>
              <a:t>TC2</a:t>
            </a:r>
            <a:r>
              <a:rPr lang="en-US" sz="2000" dirty="0" smtClean="0">
                <a:latin typeface="Arial" charset="0"/>
              </a:rPr>
              <a:t>, or </a:t>
            </a:r>
            <a:r>
              <a:rPr lang="en-US" sz="2000" b="1" dirty="0" smtClean="0">
                <a:solidFill>
                  <a:srgbClr val="FF0000"/>
                </a:solidFill>
                <a:latin typeface="Arial" charset="0"/>
              </a:rPr>
              <a:t>16</a:t>
            </a:r>
            <a:r>
              <a:rPr lang="en-US" sz="2000" dirty="0" smtClean="0">
                <a:solidFill>
                  <a:srgbClr val="00B050"/>
                </a:solidFill>
                <a:latin typeface="Arial" charset="0"/>
              </a:rPr>
              <a:t> </a:t>
            </a:r>
            <a:r>
              <a:rPr lang="en-US" sz="2000" dirty="0" smtClean="0">
                <a:latin typeface="Arial" charset="0"/>
              </a:rPr>
              <a:t>for </a:t>
            </a:r>
            <a:r>
              <a:rPr lang="en-US" sz="2000" b="1" dirty="0" smtClean="0">
                <a:solidFill>
                  <a:srgbClr val="FF0000"/>
                </a:solidFill>
                <a:latin typeface="Arial" charset="0"/>
              </a:rPr>
              <a:t>TC1</a:t>
            </a:r>
            <a:r>
              <a:rPr lang="en-US" sz="2000" dirty="0" smtClean="0">
                <a:latin typeface="Arial" charset="0"/>
              </a:rPr>
              <a:t>.</a:t>
            </a:r>
          </a:p>
          <a:p>
            <a:endParaRPr lang="en-US" sz="2000" dirty="0" smtClean="0">
              <a:latin typeface="Arial" charset="0"/>
            </a:endParaRPr>
          </a:p>
          <a:p>
            <a:r>
              <a:rPr lang="en-US" sz="2000" dirty="0" smtClean="0">
                <a:latin typeface="Arial" charset="0"/>
              </a:rPr>
              <a:t>If you measure some time in </a:t>
            </a:r>
            <a:r>
              <a:rPr lang="en-US" sz="2000" b="1" dirty="0" smtClean="0">
                <a:latin typeface="Arial" charset="0"/>
              </a:rPr>
              <a:t>T</a:t>
            </a:r>
            <a:r>
              <a:rPr lang="en-US" sz="2000" dirty="0" smtClean="0">
                <a:latin typeface="Arial" charset="0"/>
              </a:rPr>
              <a:t> = </a:t>
            </a:r>
            <a:r>
              <a:rPr lang="en-US" sz="2000" b="1" dirty="0" smtClean="0">
                <a:solidFill>
                  <a:srgbClr val="00B050"/>
                </a:solidFill>
                <a:latin typeface="Arial" charset="0"/>
              </a:rPr>
              <a:t>TCNT</a:t>
            </a:r>
            <a:r>
              <a:rPr lang="en-US" sz="2000" dirty="0" smtClean="0">
                <a:latin typeface="Arial" charset="0"/>
              </a:rPr>
              <a:t>[Timer/Counter units] ( assume you measured time to be </a:t>
            </a:r>
            <a:r>
              <a:rPr lang="en-US" sz="2000" b="1" dirty="0" smtClean="0">
                <a:solidFill>
                  <a:srgbClr val="00B050"/>
                </a:solidFill>
                <a:latin typeface="Arial" charset="0"/>
              </a:rPr>
              <a:t>N</a:t>
            </a:r>
            <a:r>
              <a:rPr lang="en-US" sz="2000" dirty="0" smtClean="0">
                <a:solidFill>
                  <a:srgbClr val="00B050"/>
                </a:solidFill>
                <a:latin typeface="Arial" charset="0"/>
              </a:rPr>
              <a:t> </a:t>
            </a:r>
            <a:r>
              <a:rPr lang="en-US" sz="2000" dirty="0" smtClean="0">
                <a:latin typeface="Arial" charset="0"/>
              </a:rPr>
              <a:t>[TC units], like 123 or some other number) and want to know how much it is in seconds [s]:</a:t>
            </a:r>
          </a:p>
          <a:p>
            <a:endParaRPr lang="en-US" sz="2000" dirty="0" smtClean="0">
              <a:latin typeface="Arial" charset="0"/>
            </a:endParaRPr>
          </a:p>
          <a:p>
            <a:r>
              <a:rPr lang="en-US" sz="2000" i="1" dirty="0" smtClean="0">
                <a:latin typeface="Arial" charset="0"/>
              </a:rPr>
              <a:t>T </a:t>
            </a:r>
            <a:r>
              <a:rPr lang="en-US" sz="1600" i="1" dirty="0" smtClean="0">
                <a:latin typeface="Arial" charset="0"/>
              </a:rPr>
              <a:t>[s]          </a:t>
            </a:r>
            <a:r>
              <a:rPr lang="en-US" sz="2000" i="1" dirty="0" smtClean="0">
                <a:latin typeface="Arial" charset="0"/>
              </a:rPr>
              <a:t>=         T </a:t>
            </a:r>
            <a:r>
              <a:rPr lang="en-US" sz="1600" i="1" dirty="0" smtClean="0">
                <a:latin typeface="Arial" charset="0"/>
              </a:rPr>
              <a:t>[TC units] </a:t>
            </a:r>
            <a:r>
              <a:rPr lang="en-US" sz="2000" i="1" dirty="0" smtClean="0">
                <a:latin typeface="Arial" charset="0"/>
              </a:rPr>
              <a:t>* </a:t>
            </a:r>
            <a:r>
              <a:rPr lang="en-US" sz="2000" b="1" i="1" dirty="0" smtClean="0">
                <a:solidFill>
                  <a:srgbClr val="0088C2"/>
                </a:solidFill>
                <a:latin typeface="Arial" charset="0"/>
              </a:rPr>
              <a:t>P</a:t>
            </a:r>
            <a:r>
              <a:rPr lang="en-US" sz="2000" i="1" dirty="0" smtClean="0">
                <a:solidFill>
                  <a:srgbClr val="0088C2"/>
                </a:solidFill>
                <a:latin typeface="Arial" charset="0"/>
              </a:rPr>
              <a:t> </a:t>
            </a:r>
            <a:r>
              <a:rPr lang="en-US" sz="2000" i="1" dirty="0" smtClean="0">
                <a:latin typeface="Arial" charset="0"/>
              </a:rPr>
              <a:t>/</a:t>
            </a:r>
            <a:r>
              <a:rPr lang="en-US" sz="2000" i="1" dirty="0" smtClean="0">
                <a:solidFill>
                  <a:srgbClr val="0088C2"/>
                </a:solidFill>
                <a:latin typeface="Arial" charset="0"/>
              </a:rPr>
              <a:t> </a:t>
            </a:r>
            <a:r>
              <a:rPr lang="en-US" sz="2000" b="1" i="1" dirty="0" err="1" smtClean="0">
                <a:solidFill>
                  <a:srgbClr val="0088C2"/>
                </a:solidFill>
                <a:latin typeface="Arial" charset="0"/>
              </a:rPr>
              <a:t>f</a:t>
            </a:r>
            <a:r>
              <a:rPr lang="en-US" sz="1000" b="1" i="1" dirty="0" err="1" smtClean="0">
                <a:solidFill>
                  <a:srgbClr val="0088C2"/>
                </a:solidFill>
                <a:latin typeface="Arial" charset="0"/>
              </a:rPr>
              <a:t>clock</a:t>
            </a:r>
            <a:r>
              <a:rPr lang="en-US" sz="1000" b="1" i="1" dirty="0" smtClean="0">
                <a:solidFill>
                  <a:srgbClr val="0088C2"/>
                </a:solidFill>
                <a:latin typeface="Arial" charset="0"/>
              </a:rPr>
              <a:t>          </a:t>
            </a:r>
            <a:r>
              <a:rPr lang="en-US" sz="2000" i="1" dirty="0" smtClean="0">
                <a:solidFill>
                  <a:srgbClr val="000000"/>
                </a:solidFill>
                <a:latin typeface="Arial" charset="0"/>
              </a:rPr>
              <a:t>=         </a:t>
            </a:r>
            <a:r>
              <a:rPr lang="en-US" sz="2000" b="1" i="1" dirty="0" smtClean="0">
                <a:solidFill>
                  <a:srgbClr val="00B050"/>
                </a:solidFill>
                <a:latin typeface="Arial" charset="0"/>
              </a:rPr>
              <a:t>TCNT</a:t>
            </a:r>
            <a:r>
              <a:rPr lang="en-US" sz="2000" i="1" dirty="0" smtClean="0">
                <a:solidFill>
                  <a:srgbClr val="000000"/>
                </a:solidFill>
                <a:latin typeface="Arial" charset="0"/>
              </a:rPr>
              <a:t>* </a:t>
            </a:r>
            <a:r>
              <a:rPr lang="en-US" sz="2000" b="1" i="1" dirty="0" smtClean="0">
                <a:solidFill>
                  <a:srgbClr val="0088C2"/>
                </a:solidFill>
                <a:latin typeface="Arial" charset="0"/>
              </a:rPr>
              <a:t>P</a:t>
            </a:r>
            <a:r>
              <a:rPr lang="en-US" sz="2000" i="1" dirty="0" smtClean="0">
                <a:solidFill>
                  <a:srgbClr val="0088C2"/>
                </a:solidFill>
                <a:latin typeface="Arial" charset="0"/>
              </a:rPr>
              <a:t> </a:t>
            </a:r>
            <a:r>
              <a:rPr lang="en-US" sz="2000" i="1" dirty="0" smtClean="0">
                <a:solidFill>
                  <a:srgbClr val="000000"/>
                </a:solidFill>
                <a:latin typeface="Arial" charset="0"/>
              </a:rPr>
              <a:t>/ </a:t>
            </a:r>
            <a:r>
              <a:rPr lang="en-US" sz="2000" b="1" i="1" dirty="0" err="1" smtClean="0">
                <a:solidFill>
                  <a:srgbClr val="0088C2"/>
                </a:solidFill>
                <a:latin typeface="Arial" charset="0"/>
              </a:rPr>
              <a:t>f</a:t>
            </a:r>
            <a:r>
              <a:rPr lang="en-US" sz="1000" b="1" i="1" dirty="0" err="1" smtClean="0">
                <a:solidFill>
                  <a:srgbClr val="0088C2"/>
                </a:solidFill>
                <a:latin typeface="Arial" charset="0"/>
              </a:rPr>
              <a:t>clock</a:t>
            </a:r>
            <a:r>
              <a:rPr lang="en-US" sz="1000" b="1" i="1" dirty="0" smtClean="0">
                <a:solidFill>
                  <a:srgbClr val="000000"/>
                </a:solidFill>
                <a:latin typeface="Arial" charset="0"/>
              </a:rPr>
              <a:t> </a:t>
            </a:r>
            <a:r>
              <a:rPr lang="en-US" sz="1600" i="1" dirty="0" smtClean="0">
                <a:solidFill>
                  <a:srgbClr val="000000"/>
                </a:solidFill>
                <a:latin typeface="Arial" charset="0"/>
              </a:rPr>
              <a:t>[s]</a:t>
            </a:r>
            <a:endParaRPr lang="en-US" sz="2000" i="1" dirty="0" smtClean="0">
              <a:latin typeface="Arial" charset="0"/>
            </a:endParaRPr>
          </a:p>
          <a:p>
            <a:endParaRPr lang="en-US" sz="2000" dirty="0" smtClean="0">
              <a:latin typeface="Arial" charset="0"/>
            </a:endParaRPr>
          </a:p>
          <a:p>
            <a:r>
              <a:rPr lang="en-US" sz="2000" dirty="0" smtClean="0">
                <a:latin typeface="Arial" charset="0"/>
              </a:rPr>
              <a:t>From this follows, that maximum time </a:t>
            </a:r>
            <a:r>
              <a:rPr lang="en-US" sz="2000" dirty="0" err="1" smtClean="0">
                <a:latin typeface="Arial" charset="0"/>
              </a:rPr>
              <a:t>Tmax</a:t>
            </a:r>
            <a:r>
              <a:rPr lang="en-US" sz="2000" dirty="0" smtClean="0">
                <a:latin typeface="Arial" charset="0"/>
              </a:rPr>
              <a:t> you can directly measure in TC is:</a:t>
            </a:r>
          </a:p>
          <a:p>
            <a:r>
              <a:rPr lang="en-US" sz="2000" dirty="0" smtClean="0">
                <a:latin typeface="Arial" charset="0"/>
              </a:rPr>
              <a:t>(for maximal prescaler of 1024)</a:t>
            </a:r>
          </a:p>
          <a:p>
            <a:r>
              <a:rPr lang="en-US" sz="2000" dirty="0" smtClean="0">
                <a:latin typeface="Arial" charset="0"/>
              </a:rPr>
              <a:t>Since N is 255 at most for </a:t>
            </a:r>
            <a:r>
              <a:rPr lang="en-US" sz="2000" b="1" dirty="0" smtClean="0">
                <a:solidFill>
                  <a:srgbClr val="FF0000"/>
                </a:solidFill>
                <a:latin typeface="Arial" charset="0"/>
              </a:rPr>
              <a:t>TC0</a:t>
            </a:r>
            <a:r>
              <a:rPr lang="en-US" sz="2000" dirty="0" smtClean="0">
                <a:latin typeface="Arial" charset="0"/>
              </a:rPr>
              <a:t> and </a:t>
            </a:r>
            <a:r>
              <a:rPr lang="en-US" sz="2000" b="1" dirty="0" smtClean="0">
                <a:solidFill>
                  <a:srgbClr val="FF0000"/>
                </a:solidFill>
                <a:latin typeface="Arial" charset="0"/>
              </a:rPr>
              <a:t>TC2</a:t>
            </a:r>
            <a:r>
              <a:rPr lang="en-US" sz="2000" dirty="0" smtClean="0">
                <a:latin typeface="Arial" charset="0"/>
              </a:rPr>
              <a:t> </a:t>
            </a:r>
            <a:r>
              <a:rPr lang="en-US" sz="2000" dirty="0" smtClean="0">
                <a:latin typeface="Arial" charset="0"/>
                <a:sym typeface="Wingdings" panose="05000000000000000000" pitchFamily="2" charset="2"/>
              </a:rPr>
              <a:t> </a:t>
            </a:r>
            <a:r>
              <a:rPr lang="en-US" sz="2000" dirty="0" err="1" smtClean="0">
                <a:latin typeface="Arial" charset="0"/>
                <a:sym typeface="Wingdings" panose="05000000000000000000" pitchFamily="2" charset="2"/>
              </a:rPr>
              <a:t>Tmax</a:t>
            </a:r>
            <a:r>
              <a:rPr lang="en-US" sz="2000" dirty="0" smtClean="0">
                <a:latin typeface="Arial" charset="0"/>
                <a:sym typeface="Wingdings" panose="05000000000000000000" pitchFamily="2" charset="2"/>
              </a:rPr>
              <a:t> = 255*1024 / 8M = </a:t>
            </a:r>
            <a:r>
              <a:rPr lang="en-US" sz="2000" b="1" dirty="0" smtClean="0">
                <a:solidFill>
                  <a:srgbClr val="00B050"/>
                </a:solidFill>
                <a:latin typeface="Arial" charset="0"/>
                <a:sym typeface="Wingdings" panose="05000000000000000000" pitchFamily="2" charset="2"/>
              </a:rPr>
              <a:t>32,64</a:t>
            </a:r>
            <a:r>
              <a:rPr lang="en-US" sz="2000" dirty="0" smtClean="0">
                <a:latin typeface="Arial" charset="0"/>
                <a:sym typeface="Wingdings" panose="05000000000000000000" pitchFamily="2" charset="2"/>
              </a:rPr>
              <a:t> </a:t>
            </a:r>
            <a:r>
              <a:rPr lang="en-US" sz="2000" dirty="0" err="1" smtClean="0">
                <a:latin typeface="Arial" charset="0"/>
                <a:sym typeface="Wingdings" panose="05000000000000000000" pitchFamily="2" charset="2"/>
              </a:rPr>
              <a:t>ms</a:t>
            </a:r>
            <a:endParaRPr lang="en-US" sz="2000" dirty="0" smtClean="0">
              <a:latin typeface="Arial" charset="0"/>
              <a:sym typeface="Wingdings" panose="05000000000000000000" pitchFamily="2" charset="2"/>
            </a:endParaRPr>
          </a:p>
          <a:p>
            <a:r>
              <a:rPr lang="en-US" sz="2000" dirty="0" smtClean="0">
                <a:latin typeface="Arial" charset="0"/>
                <a:sym typeface="Wingdings" panose="05000000000000000000" pitchFamily="2" charset="2"/>
              </a:rPr>
              <a:t>Since N is 65535 at most for </a:t>
            </a:r>
            <a:r>
              <a:rPr lang="en-US" sz="2000" b="1" dirty="0" smtClean="0">
                <a:solidFill>
                  <a:srgbClr val="FF0000"/>
                </a:solidFill>
                <a:latin typeface="Arial" charset="0"/>
                <a:sym typeface="Wingdings" panose="05000000000000000000" pitchFamily="2" charset="2"/>
              </a:rPr>
              <a:t>TC1</a:t>
            </a:r>
            <a:r>
              <a:rPr lang="en-US" sz="2000" dirty="0" smtClean="0">
                <a:latin typeface="Arial" charset="0"/>
                <a:sym typeface="Wingdings" panose="05000000000000000000" pitchFamily="2" charset="2"/>
              </a:rPr>
              <a:t>  </a:t>
            </a:r>
            <a:r>
              <a:rPr lang="en-US" sz="2000" dirty="0" err="1" smtClean="0">
                <a:latin typeface="Arial" charset="0"/>
                <a:sym typeface="Wingdings" panose="05000000000000000000" pitchFamily="2" charset="2"/>
              </a:rPr>
              <a:t>Tmax</a:t>
            </a:r>
            <a:r>
              <a:rPr lang="en-US" sz="2000" dirty="0" smtClean="0">
                <a:latin typeface="Arial" charset="0"/>
                <a:sym typeface="Wingdings" panose="05000000000000000000" pitchFamily="2" charset="2"/>
              </a:rPr>
              <a:t> = 65535 *1024/8M = </a:t>
            </a:r>
            <a:r>
              <a:rPr lang="en-US" sz="2000" b="1" dirty="0" smtClean="0">
                <a:solidFill>
                  <a:srgbClr val="00B050"/>
                </a:solidFill>
                <a:latin typeface="Arial" charset="0"/>
                <a:sym typeface="Wingdings" panose="05000000000000000000" pitchFamily="2" charset="2"/>
              </a:rPr>
              <a:t>8,355</a:t>
            </a:r>
            <a:r>
              <a:rPr lang="en-US" sz="2000" dirty="0" smtClean="0">
                <a:latin typeface="Arial" charset="0"/>
                <a:sym typeface="Wingdings" panose="05000000000000000000" pitchFamily="2" charset="2"/>
              </a:rPr>
              <a:t> s</a:t>
            </a:r>
            <a:endParaRPr lang="en-US" sz="2000" dirty="0">
              <a:latin typeface="Arial" charset="0"/>
            </a:endParaRPr>
          </a:p>
        </p:txBody>
      </p:sp>
    </p:spTree>
    <p:extLst>
      <p:ext uri="{BB962C8B-B14F-4D97-AF65-F5344CB8AC3E}">
        <p14:creationId xmlns:p14="http://schemas.microsoft.com/office/powerpoint/2010/main" val="542949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5"/>
          <p:cNvSpPr>
            <a:spLocks noGrp="1"/>
          </p:cNvSpPr>
          <p:nvPr>
            <p:ph type="title" idx="4294967295"/>
          </p:nvPr>
        </p:nvSpPr>
        <p:spPr/>
        <p:txBody>
          <a:bodyPr/>
          <a:lstStyle/>
          <a:p>
            <a:r>
              <a:rPr lang="en-US" dirty="0" smtClean="0">
                <a:latin typeface="Arial" charset="0"/>
                <a:ea typeface="ＭＳ Ｐゴシック"/>
                <a:cs typeface="Arial" charset="0"/>
              </a:rPr>
              <a:t>Summary: Timer/Counters (3)</a:t>
            </a:r>
          </a:p>
        </p:txBody>
      </p:sp>
      <p:sp>
        <p:nvSpPr>
          <p:cNvPr id="16386" name="Fußzeilenplatzhalter 8"/>
          <p:cNvSpPr>
            <a:spLocks noGrp="1"/>
          </p:cNvSpPr>
          <p:nvPr>
            <p:ph type="ftr" sz="quarter" idx="11"/>
          </p:nvPr>
        </p:nvSpPr>
        <p:spPr bwMode="auto">
          <a:noFill/>
          <a:ln>
            <a:miter lim="800000"/>
            <a:headEnd/>
            <a:tailEnd/>
          </a:ln>
        </p:spPr>
        <p:txBody>
          <a:bodyPr/>
          <a:lstStyle/>
          <a:p>
            <a:r>
              <a:rPr lang="en-US" dirty="0" smtClean="0">
                <a:cs typeface="ＭＳ Ｐゴシック"/>
              </a:rPr>
              <a:t>Prof. Dr.-Ing. Ivan Volosyak</a:t>
            </a:r>
          </a:p>
        </p:txBody>
      </p:sp>
      <p:sp>
        <p:nvSpPr>
          <p:cNvPr id="16387" name="Inhaltsplatzhalter 1"/>
          <p:cNvSpPr>
            <a:spLocks/>
          </p:cNvSpPr>
          <p:nvPr/>
        </p:nvSpPr>
        <p:spPr bwMode="auto">
          <a:xfrm>
            <a:off x="503238" y="1262063"/>
            <a:ext cx="9072562" cy="5182938"/>
          </a:xfrm>
          <a:prstGeom prst="rect">
            <a:avLst/>
          </a:prstGeom>
          <a:noFill/>
          <a:ln w="9525">
            <a:noFill/>
            <a:miter lim="800000"/>
            <a:headEnd/>
            <a:tailEnd/>
          </a:ln>
        </p:spPr>
        <p:txBody>
          <a:bodyPr lIns="0" tIns="0" rIns="0" bIns="0"/>
          <a:lstStyle/>
          <a:p>
            <a:r>
              <a:rPr lang="en-US" sz="2000" dirty="0" smtClean="0">
                <a:latin typeface="Arial" charset="0"/>
              </a:rPr>
              <a:t>How to measure </a:t>
            </a:r>
            <a:r>
              <a:rPr lang="en-US" sz="2000" b="1" dirty="0" smtClean="0">
                <a:solidFill>
                  <a:srgbClr val="FF0000"/>
                </a:solidFill>
                <a:latin typeface="Arial" charset="0"/>
              </a:rPr>
              <a:t>any</a:t>
            </a:r>
            <a:r>
              <a:rPr lang="en-US" sz="2000" dirty="0" smtClean="0">
                <a:solidFill>
                  <a:srgbClr val="FF0000"/>
                </a:solidFill>
                <a:latin typeface="Arial" charset="0"/>
              </a:rPr>
              <a:t> </a:t>
            </a:r>
            <a:r>
              <a:rPr lang="en-US" sz="2000" dirty="0" smtClean="0">
                <a:latin typeface="Arial" charset="0"/>
              </a:rPr>
              <a:t>time using Timer/Counter </a:t>
            </a:r>
            <a:r>
              <a:rPr lang="en-US" sz="2000" b="1" dirty="0" smtClean="0">
                <a:solidFill>
                  <a:srgbClr val="FF0000"/>
                </a:solidFill>
                <a:latin typeface="Arial" charset="0"/>
              </a:rPr>
              <a:t>(time</a:t>
            </a:r>
            <a:r>
              <a:rPr lang="en-US" sz="2000" b="1" dirty="0" smtClean="0">
                <a:latin typeface="Arial" charset="0"/>
              </a:rPr>
              <a:t> </a:t>
            </a:r>
            <a:r>
              <a:rPr lang="en-US" sz="2000" b="1" dirty="0" smtClean="0">
                <a:solidFill>
                  <a:srgbClr val="FF0000"/>
                </a:solidFill>
                <a:latin typeface="Arial" charset="0"/>
              </a:rPr>
              <a:t>greater than </a:t>
            </a:r>
            <a:r>
              <a:rPr lang="en-US" sz="2000" b="1" dirty="0" err="1" smtClean="0">
                <a:solidFill>
                  <a:srgbClr val="FF0000"/>
                </a:solidFill>
                <a:latin typeface="Arial" charset="0"/>
              </a:rPr>
              <a:t>Tmax</a:t>
            </a:r>
            <a:r>
              <a:rPr lang="en-US" sz="2000" b="1" dirty="0" smtClean="0">
                <a:solidFill>
                  <a:srgbClr val="FF0000"/>
                </a:solidFill>
                <a:latin typeface="Arial" charset="0"/>
              </a:rPr>
              <a:t>)</a:t>
            </a:r>
            <a:r>
              <a:rPr lang="en-US" sz="2000" dirty="0" smtClean="0">
                <a:latin typeface="Arial" charset="0"/>
              </a:rPr>
              <a:t> ?</a:t>
            </a:r>
          </a:p>
          <a:p>
            <a:endParaRPr lang="en-US" sz="2000" dirty="0" smtClean="0">
              <a:latin typeface="Arial" charset="0"/>
            </a:endParaRPr>
          </a:p>
          <a:p>
            <a:r>
              <a:rPr lang="en-US" sz="2000" dirty="0" smtClean="0">
                <a:latin typeface="Arial" charset="0"/>
              </a:rPr>
              <a:t>Simply count the number of overflows! </a:t>
            </a:r>
          </a:p>
          <a:p>
            <a:endParaRPr lang="en-US" sz="2000" dirty="0" smtClean="0">
              <a:latin typeface="Arial" charset="0"/>
            </a:endParaRPr>
          </a:p>
          <a:p>
            <a:r>
              <a:rPr lang="en-US" sz="2000" b="1" dirty="0" smtClean="0">
                <a:solidFill>
                  <a:srgbClr val="FF0000"/>
                </a:solidFill>
                <a:cs typeface="Courier New" panose="02070309020205020404" pitchFamily="49" charset="0"/>
              </a:rPr>
              <a:t>uint16_t overflows_TC1 = 0;</a:t>
            </a:r>
          </a:p>
          <a:p>
            <a:endParaRPr lang="en-US" sz="2000" b="1" dirty="0" smtClean="0">
              <a:solidFill>
                <a:srgbClr val="FF0000"/>
              </a:solidFill>
              <a:cs typeface="Courier New" panose="02070309020205020404" pitchFamily="49" charset="0"/>
            </a:endParaRPr>
          </a:p>
          <a:p>
            <a:r>
              <a:rPr lang="en-US" sz="2000" b="1" dirty="0" smtClean="0">
                <a:solidFill>
                  <a:srgbClr val="FF0000"/>
                </a:solidFill>
                <a:cs typeface="Courier New" panose="02070309020205020404" pitchFamily="49" charset="0"/>
              </a:rPr>
              <a:t>ISR(TIMER1_OVF_vect)</a:t>
            </a:r>
          </a:p>
          <a:p>
            <a:r>
              <a:rPr lang="en-US" sz="2000" b="1" dirty="0" smtClean="0">
                <a:solidFill>
                  <a:srgbClr val="FF0000"/>
                </a:solidFill>
                <a:cs typeface="Courier New" panose="02070309020205020404" pitchFamily="49" charset="0"/>
              </a:rPr>
              <a:t>{</a:t>
            </a:r>
          </a:p>
          <a:p>
            <a:r>
              <a:rPr lang="en-US" sz="2000" b="1" dirty="0" smtClean="0">
                <a:solidFill>
                  <a:srgbClr val="FF0000"/>
                </a:solidFill>
                <a:cs typeface="Courier New" panose="02070309020205020404" pitchFamily="49" charset="0"/>
              </a:rPr>
              <a:t>overflows_TC1++;</a:t>
            </a:r>
          </a:p>
          <a:p>
            <a:r>
              <a:rPr lang="en-US" sz="2000" b="1" dirty="0" smtClean="0">
                <a:solidFill>
                  <a:srgbClr val="FF0000"/>
                </a:solidFill>
                <a:cs typeface="Courier New" panose="02070309020205020404" pitchFamily="49" charset="0"/>
              </a:rPr>
              <a:t>}</a:t>
            </a:r>
          </a:p>
          <a:p>
            <a:endParaRPr lang="en-US" sz="2000" dirty="0" smtClean="0">
              <a:latin typeface="Arial" charset="0"/>
            </a:endParaRPr>
          </a:p>
          <a:p>
            <a:r>
              <a:rPr lang="en-US" sz="2000" dirty="0" smtClean="0">
                <a:latin typeface="Arial" charset="0"/>
              </a:rPr>
              <a:t>Then actual time would be: </a:t>
            </a:r>
          </a:p>
          <a:p>
            <a:r>
              <a:rPr lang="en-US" sz="2000" i="1" dirty="0" smtClean="0">
                <a:latin typeface="Arial" charset="0"/>
              </a:rPr>
              <a:t>t = </a:t>
            </a:r>
            <a:r>
              <a:rPr lang="en-US" sz="2000" b="1" dirty="0" smtClean="0">
                <a:solidFill>
                  <a:srgbClr val="FF0000"/>
                </a:solidFill>
                <a:cs typeface="Courier New" panose="02070309020205020404" pitchFamily="49" charset="0"/>
              </a:rPr>
              <a:t>overflows_TC1 </a:t>
            </a:r>
            <a:r>
              <a:rPr lang="en-US" sz="2000" i="1" dirty="0" smtClean="0">
                <a:latin typeface="Arial" charset="0"/>
              </a:rPr>
              <a:t>* T1 + T[s], </a:t>
            </a:r>
          </a:p>
          <a:p>
            <a:r>
              <a:rPr lang="en-US" sz="2000" dirty="0" smtClean="0">
                <a:latin typeface="Arial" charset="0"/>
              </a:rPr>
              <a:t>where T1 is period of overflows of TC1 (inverse of frequency, see last slide for values / formula) and T[s] is equal </a:t>
            </a:r>
            <a:r>
              <a:rPr lang="en-US" sz="2000" b="1" i="1" dirty="0" smtClean="0">
                <a:solidFill>
                  <a:srgbClr val="00B050"/>
                </a:solidFill>
                <a:latin typeface="Arial" charset="0"/>
              </a:rPr>
              <a:t>TCNT</a:t>
            </a:r>
            <a:r>
              <a:rPr lang="en-US" sz="2000" i="1" dirty="0" smtClean="0">
                <a:solidFill>
                  <a:srgbClr val="000000"/>
                </a:solidFill>
                <a:latin typeface="Arial" charset="0"/>
              </a:rPr>
              <a:t>* </a:t>
            </a:r>
            <a:r>
              <a:rPr lang="en-US" sz="2000" b="1" i="1" dirty="0" smtClean="0">
                <a:solidFill>
                  <a:srgbClr val="0088C2"/>
                </a:solidFill>
                <a:latin typeface="Arial" charset="0"/>
              </a:rPr>
              <a:t>P</a:t>
            </a:r>
            <a:r>
              <a:rPr lang="en-US" sz="2000" i="1" dirty="0" smtClean="0">
                <a:solidFill>
                  <a:srgbClr val="0088C2"/>
                </a:solidFill>
                <a:latin typeface="Arial" charset="0"/>
              </a:rPr>
              <a:t> </a:t>
            </a:r>
            <a:r>
              <a:rPr lang="en-US" sz="2000" i="1" dirty="0" smtClean="0">
                <a:solidFill>
                  <a:srgbClr val="000000"/>
                </a:solidFill>
                <a:latin typeface="Arial" charset="0"/>
              </a:rPr>
              <a:t>/ </a:t>
            </a:r>
            <a:r>
              <a:rPr lang="en-US" sz="2000" b="1" i="1" dirty="0" err="1" smtClean="0">
                <a:solidFill>
                  <a:srgbClr val="0088C2"/>
                </a:solidFill>
                <a:latin typeface="Arial" charset="0"/>
              </a:rPr>
              <a:t>f</a:t>
            </a:r>
            <a:r>
              <a:rPr lang="en-US" sz="1000" b="1" i="1" dirty="0" err="1" smtClean="0">
                <a:solidFill>
                  <a:srgbClr val="0088C2"/>
                </a:solidFill>
                <a:latin typeface="Arial" charset="0"/>
              </a:rPr>
              <a:t>clock</a:t>
            </a:r>
            <a:r>
              <a:rPr lang="en-US" sz="1000" b="1" i="1" dirty="0" smtClean="0">
                <a:solidFill>
                  <a:srgbClr val="000000"/>
                </a:solidFill>
                <a:latin typeface="Arial" charset="0"/>
              </a:rPr>
              <a:t> </a:t>
            </a:r>
            <a:r>
              <a:rPr lang="en-US" sz="1600" i="1" dirty="0" smtClean="0">
                <a:solidFill>
                  <a:srgbClr val="000000"/>
                </a:solidFill>
                <a:latin typeface="Arial" charset="0"/>
              </a:rPr>
              <a:t>[s]</a:t>
            </a:r>
            <a:endParaRPr lang="en-US" sz="2000" i="1" dirty="0" smtClean="0">
              <a:latin typeface="Arial" charset="0"/>
            </a:endParaRPr>
          </a:p>
          <a:p>
            <a:endParaRPr lang="en-US" sz="2000" dirty="0">
              <a:latin typeface="Arial" charset="0"/>
            </a:endParaRPr>
          </a:p>
        </p:txBody>
      </p:sp>
    </p:spTree>
    <p:extLst>
      <p:ext uri="{BB962C8B-B14F-4D97-AF65-F5344CB8AC3E}">
        <p14:creationId xmlns:p14="http://schemas.microsoft.com/office/powerpoint/2010/main" val="42536863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5"/>
          <p:cNvSpPr>
            <a:spLocks noGrp="1"/>
          </p:cNvSpPr>
          <p:nvPr>
            <p:ph type="title" idx="4294967295"/>
          </p:nvPr>
        </p:nvSpPr>
        <p:spPr/>
        <p:txBody>
          <a:bodyPr/>
          <a:lstStyle/>
          <a:p>
            <a:r>
              <a:rPr lang="en-US" dirty="0" smtClean="0">
                <a:latin typeface="Arial" charset="0"/>
                <a:ea typeface="ＭＳ Ｐゴシック"/>
                <a:cs typeface="Arial" charset="0"/>
              </a:rPr>
              <a:t>Summary: Prescaler </a:t>
            </a:r>
            <a:r>
              <a:rPr lang="en-US" dirty="0" err="1" smtClean="0">
                <a:latin typeface="Arial" charset="0"/>
                <a:ea typeface="ＭＳ Ｐゴシック"/>
                <a:cs typeface="Arial" charset="0"/>
              </a:rPr>
              <a:t>init</a:t>
            </a:r>
            <a:r>
              <a:rPr lang="en-US" dirty="0" smtClean="0">
                <a:latin typeface="Arial" charset="0"/>
                <a:ea typeface="ＭＳ Ｐゴシック"/>
                <a:cs typeface="Arial" charset="0"/>
              </a:rPr>
              <a:t> TC0 (1)</a:t>
            </a:r>
          </a:p>
        </p:txBody>
      </p:sp>
      <p:sp>
        <p:nvSpPr>
          <p:cNvPr id="16386" name="Fußzeilenplatzhalter 8"/>
          <p:cNvSpPr>
            <a:spLocks noGrp="1"/>
          </p:cNvSpPr>
          <p:nvPr>
            <p:ph type="ftr" sz="quarter" idx="11"/>
          </p:nvPr>
        </p:nvSpPr>
        <p:spPr bwMode="auto">
          <a:noFill/>
          <a:ln>
            <a:miter lim="800000"/>
            <a:headEnd/>
            <a:tailEnd/>
          </a:ln>
        </p:spPr>
        <p:txBody>
          <a:bodyPr/>
          <a:lstStyle/>
          <a:p>
            <a:r>
              <a:rPr lang="en-US" dirty="0" smtClean="0">
                <a:cs typeface="ＭＳ Ｐゴシック"/>
              </a:rPr>
              <a:t>Prof. Dr.-Ing. Ivan Volosyak</a:t>
            </a:r>
          </a:p>
        </p:txBody>
      </p:sp>
      <p:sp>
        <p:nvSpPr>
          <p:cNvPr id="16387" name="Inhaltsplatzhalter 1"/>
          <p:cNvSpPr>
            <a:spLocks/>
          </p:cNvSpPr>
          <p:nvPr/>
        </p:nvSpPr>
        <p:spPr bwMode="auto">
          <a:xfrm>
            <a:off x="503238" y="1262063"/>
            <a:ext cx="9072562" cy="5182938"/>
          </a:xfrm>
          <a:prstGeom prst="rect">
            <a:avLst/>
          </a:prstGeom>
          <a:noFill/>
          <a:ln w="9525">
            <a:noFill/>
            <a:miter lim="800000"/>
            <a:headEnd/>
            <a:tailEnd/>
          </a:ln>
        </p:spPr>
        <p:txBody>
          <a:bodyPr lIns="0" tIns="0" rIns="0" bIns="0"/>
          <a:lstStyle/>
          <a:p>
            <a:endParaRPr lang="en-US" sz="2000" i="1" dirty="0" smtClean="0">
              <a:latin typeface="Arial" charset="0"/>
            </a:endParaRPr>
          </a:p>
          <a:p>
            <a:endParaRPr lang="en-US" sz="2000" dirty="0">
              <a:latin typeface="Arial" charset="0"/>
            </a:endParaRPr>
          </a:p>
        </p:txBody>
      </p:sp>
      <p:sp>
        <p:nvSpPr>
          <p:cNvPr id="7" name="Inhaltsplatzhalter 1"/>
          <p:cNvSpPr>
            <a:spLocks/>
          </p:cNvSpPr>
          <p:nvPr/>
        </p:nvSpPr>
        <p:spPr bwMode="auto">
          <a:xfrm>
            <a:off x="655638" y="1414463"/>
            <a:ext cx="9072562" cy="5182938"/>
          </a:xfrm>
          <a:prstGeom prst="rect">
            <a:avLst/>
          </a:prstGeom>
          <a:noFill/>
          <a:ln w="9525">
            <a:noFill/>
            <a:miter lim="800000"/>
            <a:headEnd/>
            <a:tailEnd/>
          </a:ln>
        </p:spPr>
        <p:txBody>
          <a:bodyPr lIns="0" tIns="0" rIns="0" bIns="0"/>
          <a:lstStyle/>
          <a:p>
            <a:r>
              <a:rPr lang="en-US" sz="2000" dirty="0" smtClean="0">
                <a:latin typeface="Arial" charset="0"/>
              </a:rPr>
              <a:t>For TC0:</a:t>
            </a:r>
          </a:p>
          <a:p>
            <a:endParaRPr lang="en-US" sz="2000" b="1" dirty="0" smtClean="0">
              <a:cs typeface="Courier New" panose="02070309020205020404" pitchFamily="49" charset="0"/>
            </a:endParaRPr>
          </a:p>
          <a:p>
            <a:r>
              <a:rPr lang="en-US" sz="2000" b="1" dirty="0" smtClean="0">
                <a:solidFill>
                  <a:srgbClr val="FF0000"/>
                </a:solidFill>
                <a:cs typeface="Courier New" panose="02070309020205020404" pitchFamily="49" charset="0"/>
              </a:rPr>
              <a:t>TCCR0 |= (1 &lt;&lt; </a:t>
            </a:r>
            <a:r>
              <a:rPr lang="en-US" sz="2000" b="1" dirty="0" err="1" smtClean="0">
                <a:solidFill>
                  <a:srgbClr val="FF0000"/>
                </a:solidFill>
                <a:cs typeface="Courier New" panose="02070309020205020404" pitchFamily="49" charset="0"/>
              </a:rPr>
              <a:t>bit_name</a:t>
            </a:r>
            <a:r>
              <a:rPr lang="en-US" sz="2000" b="1" dirty="0" smtClean="0">
                <a:solidFill>
                  <a:srgbClr val="FF0000"/>
                </a:solidFill>
                <a:cs typeface="Courier New" panose="02070309020205020404" pitchFamily="49" charset="0"/>
              </a:rPr>
              <a:t>);   </a:t>
            </a:r>
            <a:r>
              <a:rPr lang="en-US" sz="2000" b="1" dirty="0" smtClean="0">
                <a:solidFill>
                  <a:srgbClr val="0088C2"/>
                </a:solidFill>
                <a:cs typeface="Courier New" panose="02070309020205020404" pitchFamily="49" charset="0"/>
              </a:rPr>
              <a:t>//</a:t>
            </a:r>
            <a:r>
              <a:rPr lang="en-US" sz="2000" b="1" dirty="0" err="1" smtClean="0">
                <a:solidFill>
                  <a:srgbClr val="0088C2"/>
                </a:solidFill>
                <a:cs typeface="Courier New" panose="02070309020205020404" pitchFamily="49" charset="0"/>
              </a:rPr>
              <a:t>bit_name</a:t>
            </a:r>
            <a:r>
              <a:rPr lang="en-US" sz="2000" b="1" dirty="0" smtClean="0">
                <a:solidFill>
                  <a:srgbClr val="0088C2"/>
                </a:solidFill>
                <a:cs typeface="Courier New" panose="02070309020205020404" pitchFamily="49" charset="0"/>
              </a:rPr>
              <a:t> could be:</a:t>
            </a:r>
          </a:p>
          <a:p>
            <a:r>
              <a:rPr lang="en-US" sz="2000" b="1" dirty="0" smtClean="0">
                <a:solidFill>
                  <a:srgbClr val="0088C2"/>
                </a:solidFill>
                <a:cs typeface="Courier New" panose="02070309020205020404" pitchFamily="49" charset="0"/>
              </a:rPr>
              <a:t>								 //CS02, CS01, CS00.</a:t>
            </a:r>
          </a:p>
          <a:p>
            <a:endParaRPr lang="en-US" sz="2000" dirty="0" smtClean="0">
              <a:latin typeface="Arial" charset="0"/>
            </a:endParaRPr>
          </a:p>
          <a:p>
            <a:r>
              <a:rPr lang="en-US" sz="2000" dirty="0" smtClean="0">
                <a:latin typeface="Arial" charset="0"/>
              </a:rPr>
              <a:t>If you want a bit to be 0, just leave it not initialized (0 is default value).</a:t>
            </a:r>
          </a:p>
          <a:p>
            <a:endParaRPr lang="en-US" sz="2000" dirty="0" smtClean="0">
              <a:latin typeface="Arial" charset="0"/>
            </a:endParaRPr>
          </a:p>
          <a:p>
            <a:endParaRPr lang="en-US" sz="2000" dirty="0">
              <a:latin typeface="Arial" charset="0"/>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761" y="3460348"/>
            <a:ext cx="6909155" cy="2984653"/>
          </a:xfrm>
          <a:prstGeom prst="rect">
            <a:avLst/>
          </a:prstGeom>
        </p:spPr>
      </p:pic>
    </p:spTree>
    <p:extLst>
      <p:ext uri="{BB962C8B-B14F-4D97-AF65-F5344CB8AC3E}">
        <p14:creationId xmlns:p14="http://schemas.microsoft.com/office/powerpoint/2010/main" val="31876518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5"/>
          <p:cNvSpPr>
            <a:spLocks noGrp="1"/>
          </p:cNvSpPr>
          <p:nvPr>
            <p:ph type="title" idx="4294967295"/>
          </p:nvPr>
        </p:nvSpPr>
        <p:spPr/>
        <p:txBody>
          <a:bodyPr/>
          <a:lstStyle/>
          <a:p>
            <a:r>
              <a:rPr lang="en-US" dirty="0" smtClean="0">
                <a:latin typeface="Arial" charset="0"/>
                <a:ea typeface="ＭＳ Ｐゴシック"/>
                <a:cs typeface="Arial" charset="0"/>
              </a:rPr>
              <a:t>Summary: Prescaler </a:t>
            </a:r>
            <a:r>
              <a:rPr lang="en-US" dirty="0" err="1" smtClean="0">
                <a:latin typeface="Arial" charset="0"/>
                <a:ea typeface="ＭＳ Ｐゴシック"/>
                <a:cs typeface="Arial" charset="0"/>
              </a:rPr>
              <a:t>init</a:t>
            </a:r>
            <a:r>
              <a:rPr lang="en-US" dirty="0" smtClean="0">
                <a:latin typeface="Arial" charset="0"/>
                <a:ea typeface="ＭＳ Ｐゴシック"/>
                <a:cs typeface="Arial" charset="0"/>
              </a:rPr>
              <a:t> TC0 (2)</a:t>
            </a:r>
          </a:p>
        </p:txBody>
      </p:sp>
      <p:sp>
        <p:nvSpPr>
          <p:cNvPr id="16386" name="Fußzeilenplatzhalter 8"/>
          <p:cNvSpPr>
            <a:spLocks noGrp="1"/>
          </p:cNvSpPr>
          <p:nvPr>
            <p:ph type="ftr" sz="quarter" idx="11"/>
          </p:nvPr>
        </p:nvSpPr>
        <p:spPr bwMode="auto">
          <a:noFill/>
          <a:ln>
            <a:miter lim="800000"/>
            <a:headEnd/>
            <a:tailEnd/>
          </a:ln>
        </p:spPr>
        <p:txBody>
          <a:bodyPr/>
          <a:lstStyle/>
          <a:p>
            <a:r>
              <a:rPr lang="en-US" dirty="0" smtClean="0">
                <a:cs typeface="ＭＳ Ｐゴシック"/>
              </a:rPr>
              <a:t>Prof. Dr.-Ing. Ivan Volosyak</a:t>
            </a:r>
          </a:p>
        </p:txBody>
      </p:sp>
      <p:sp>
        <p:nvSpPr>
          <p:cNvPr id="16387" name="Inhaltsplatzhalter 1"/>
          <p:cNvSpPr>
            <a:spLocks/>
          </p:cNvSpPr>
          <p:nvPr/>
        </p:nvSpPr>
        <p:spPr bwMode="auto">
          <a:xfrm>
            <a:off x="503238" y="1262063"/>
            <a:ext cx="9072562" cy="5182938"/>
          </a:xfrm>
          <a:prstGeom prst="rect">
            <a:avLst/>
          </a:prstGeom>
          <a:noFill/>
          <a:ln w="9525">
            <a:noFill/>
            <a:miter lim="800000"/>
            <a:headEnd/>
            <a:tailEnd/>
          </a:ln>
        </p:spPr>
        <p:txBody>
          <a:bodyPr lIns="0" tIns="0" rIns="0" bIns="0"/>
          <a:lstStyle/>
          <a:p>
            <a:endParaRPr lang="en-US" sz="2000" i="1" dirty="0" smtClean="0">
              <a:latin typeface="Arial" charset="0"/>
            </a:endParaRPr>
          </a:p>
          <a:p>
            <a:endParaRPr lang="en-US" sz="2000" dirty="0">
              <a:latin typeface="Arial" charset="0"/>
            </a:endParaRPr>
          </a:p>
        </p:txBody>
      </p:sp>
      <p:sp>
        <p:nvSpPr>
          <p:cNvPr id="7" name="Inhaltsplatzhalter 1"/>
          <p:cNvSpPr>
            <a:spLocks/>
          </p:cNvSpPr>
          <p:nvPr/>
        </p:nvSpPr>
        <p:spPr bwMode="auto">
          <a:xfrm>
            <a:off x="655638" y="1262063"/>
            <a:ext cx="9072562" cy="5335338"/>
          </a:xfrm>
          <a:prstGeom prst="rect">
            <a:avLst/>
          </a:prstGeom>
          <a:noFill/>
          <a:ln w="9525">
            <a:noFill/>
            <a:miter lim="800000"/>
            <a:headEnd/>
            <a:tailEnd/>
          </a:ln>
        </p:spPr>
        <p:txBody>
          <a:bodyPr lIns="0" tIns="0" rIns="0" bIns="0"/>
          <a:lstStyle/>
          <a:p>
            <a:r>
              <a:rPr lang="en-US" sz="2000" dirty="0" smtClean="0">
                <a:latin typeface="Arial" charset="0"/>
              </a:rPr>
              <a:t>Complete statements would be </a:t>
            </a:r>
            <a:r>
              <a:rPr lang="en-US" sz="2000" b="1" dirty="0" smtClean="0">
                <a:solidFill>
                  <a:srgbClr val="00B050"/>
                </a:solidFill>
                <a:latin typeface="Arial" charset="0"/>
              </a:rPr>
              <a:t>(choose only ONE line of the statements!) </a:t>
            </a:r>
            <a:r>
              <a:rPr lang="en-US" sz="2000" dirty="0" smtClean="0">
                <a:latin typeface="Arial" charset="0"/>
              </a:rPr>
              <a:t>:</a:t>
            </a:r>
          </a:p>
          <a:p>
            <a:endParaRPr lang="en-US" sz="2000" dirty="0" smtClean="0">
              <a:latin typeface="Arial" charset="0"/>
            </a:endParaRPr>
          </a:p>
          <a:p>
            <a:r>
              <a:rPr lang="en-US" sz="2000" b="1" dirty="0" smtClean="0">
                <a:solidFill>
                  <a:srgbClr val="FF0000"/>
                </a:solidFill>
                <a:cs typeface="Courier New" panose="02070309020205020404" pitchFamily="49" charset="0"/>
              </a:rPr>
              <a:t>TCCR0 |= (1 &lt;&lt; CS00) ;   </a:t>
            </a:r>
            <a:r>
              <a:rPr lang="en-US" sz="2000" b="1" dirty="0" smtClean="0">
                <a:solidFill>
                  <a:srgbClr val="0088C2"/>
                </a:solidFill>
                <a:cs typeface="Courier New" panose="02070309020205020404" pitchFamily="49" charset="0"/>
              </a:rPr>
              <a:t>// P = 1</a:t>
            </a:r>
          </a:p>
          <a:p>
            <a:endParaRPr lang="en-US" sz="2000" b="1" dirty="0" smtClean="0">
              <a:solidFill>
                <a:srgbClr val="0088C2"/>
              </a:solidFill>
              <a:cs typeface="Courier New" panose="02070309020205020404" pitchFamily="49" charset="0"/>
            </a:endParaRPr>
          </a:p>
          <a:p>
            <a:r>
              <a:rPr lang="en-US" sz="2000" b="1" dirty="0" smtClean="0">
                <a:solidFill>
                  <a:srgbClr val="FF0000"/>
                </a:solidFill>
                <a:cs typeface="Courier New" panose="02070309020205020404" pitchFamily="49" charset="0"/>
              </a:rPr>
              <a:t>TCCR0 |= (1 &lt;&lt; CS01) ;   </a:t>
            </a:r>
            <a:r>
              <a:rPr lang="en-US" sz="2000" b="1" dirty="0" smtClean="0">
                <a:solidFill>
                  <a:srgbClr val="0088C2"/>
                </a:solidFill>
                <a:cs typeface="Courier New" panose="02070309020205020404" pitchFamily="49" charset="0"/>
              </a:rPr>
              <a:t>// P = 8</a:t>
            </a:r>
          </a:p>
          <a:p>
            <a:endParaRPr lang="en-US" sz="2000" b="1" dirty="0" smtClean="0">
              <a:solidFill>
                <a:srgbClr val="0088C2"/>
              </a:solidFill>
              <a:cs typeface="Courier New" panose="02070309020205020404" pitchFamily="49" charset="0"/>
            </a:endParaRPr>
          </a:p>
          <a:p>
            <a:r>
              <a:rPr lang="en-US" sz="2000" b="1" dirty="0" smtClean="0">
                <a:solidFill>
                  <a:srgbClr val="FF0000"/>
                </a:solidFill>
                <a:cs typeface="Courier New" panose="02070309020205020404" pitchFamily="49" charset="0"/>
              </a:rPr>
              <a:t>TCCR0 |= (1 &lt;&lt; CS01) | (1 &lt;&lt; CS00) ;   </a:t>
            </a:r>
            <a:r>
              <a:rPr lang="en-US" sz="2000" b="1" dirty="0" smtClean="0">
                <a:solidFill>
                  <a:srgbClr val="0088C2"/>
                </a:solidFill>
                <a:cs typeface="Courier New" panose="02070309020205020404" pitchFamily="49" charset="0"/>
              </a:rPr>
              <a:t>// P = 64</a:t>
            </a:r>
          </a:p>
          <a:p>
            <a:endParaRPr lang="en-US" sz="2000" b="1" dirty="0" smtClean="0">
              <a:solidFill>
                <a:srgbClr val="0088C2"/>
              </a:solidFill>
              <a:cs typeface="Courier New" panose="02070309020205020404" pitchFamily="49" charset="0"/>
            </a:endParaRPr>
          </a:p>
          <a:p>
            <a:r>
              <a:rPr lang="en-US" sz="2000" b="1" dirty="0" smtClean="0">
                <a:solidFill>
                  <a:srgbClr val="FF0000"/>
                </a:solidFill>
                <a:cs typeface="Courier New" panose="02070309020205020404" pitchFamily="49" charset="0"/>
              </a:rPr>
              <a:t>TCCR0 |= (1 &lt;&lt; CS02) ;   </a:t>
            </a:r>
            <a:r>
              <a:rPr lang="en-US" sz="2000" b="1" dirty="0" smtClean="0">
                <a:solidFill>
                  <a:srgbClr val="0088C2"/>
                </a:solidFill>
                <a:cs typeface="Courier New" panose="02070309020205020404" pitchFamily="49" charset="0"/>
              </a:rPr>
              <a:t>// P = 256</a:t>
            </a:r>
          </a:p>
          <a:p>
            <a:endParaRPr lang="en-US" sz="2000" b="1" dirty="0" smtClean="0">
              <a:solidFill>
                <a:srgbClr val="0088C2"/>
              </a:solidFill>
              <a:cs typeface="Courier New" panose="02070309020205020404" pitchFamily="49" charset="0"/>
            </a:endParaRPr>
          </a:p>
          <a:p>
            <a:r>
              <a:rPr lang="en-US" sz="2000" b="1" dirty="0" smtClean="0">
                <a:solidFill>
                  <a:srgbClr val="FF0000"/>
                </a:solidFill>
                <a:cs typeface="Courier New" panose="02070309020205020404" pitchFamily="49" charset="0"/>
              </a:rPr>
              <a:t>TCCR0 |= (1 &lt;&lt; CS02) | (1 &lt;&lt; CS00) ;   </a:t>
            </a:r>
            <a:r>
              <a:rPr lang="en-US" sz="2000" b="1" dirty="0" smtClean="0">
                <a:solidFill>
                  <a:srgbClr val="0088C2"/>
                </a:solidFill>
                <a:cs typeface="Courier New" panose="02070309020205020404" pitchFamily="49" charset="0"/>
              </a:rPr>
              <a:t>// P = 1024</a:t>
            </a:r>
          </a:p>
          <a:p>
            <a:endParaRPr lang="en-US" sz="2000" b="1" dirty="0" smtClean="0">
              <a:solidFill>
                <a:srgbClr val="0088C2"/>
              </a:solidFill>
              <a:cs typeface="Courier New" panose="02070309020205020404" pitchFamily="49" charset="0"/>
            </a:endParaRPr>
          </a:p>
          <a:p>
            <a:endParaRPr lang="en-US" sz="2000" b="1" dirty="0" smtClean="0">
              <a:solidFill>
                <a:srgbClr val="0088C2"/>
              </a:solidFill>
              <a:cs typeface="Courier New" panose="02070309020205020404" pitchFamily="49" charset="0"/>
            </a:endParaRPr>
          </a:p>
          <a:p>
            <a:endParaRPr lang="en-US" sz="2000" b="1" dirty="0" smtClean="0">
              <a:solidFill>
                <a:srgbClr val="0088C2"/>
              </a:solidFill>
              <a:cs typeface="Courier New" panose="02070309020205020404" pitchFamily="49" charset="0"/>
            </a:endParaRPr>
          </a:p>
          <a:p>
            <a:r>
              <a:rPr lang="en-US" sz="2000" b="1" dirty="0" smtClean="0">
                <a:solidFill>
                  <a:srgbClr val="0088C2"/>
                </a:solidFill>
                <a:cs typeface="Courier New" panose="02070309020205020404" pitchFamily="49" charset="0"/>
              </a:rPr>
              <a:t>								</a:t>
            </a:r>
            <a:endParaRPr lang="en-US" sz="2000" dirty="0" smtClean="0">
              <a:latin typeface="Arial" charset="0"/>
            </a:endParaRPr>
          </a:p>
          <a:p>
            <a:endParaRPr lang="en-US" sz="2000" dirty="0" smtClean="0">
              <a:latin typeface="Arial" charset="0"/>
            </a:endParaRPr>
          </a:p>
          <a:p>
            <a:endParaRPr lang="en-US" sz="2000" dirty="0">
              <a:latin typeface="Arial" charset="0"/>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8052" y="5033366"/>
            <a:ext cx="4547223" cy="1964333"/>
          </a:xfrm>
          <a:prstGeom prst="rect">
            <a:avLst/>
          </a:prstGeom>
        </p:spPr>
      </p:pic>
    </p:spTree>
    <p:extLst>
      <p:ext uri="{BB962C8B-B14F-4D97-AF65-F5344CB8AC3E}">
        <p14:creationId xmlns:p14="http://schemas.microsoft.com/office/powerpoint/2010/main" val="35975168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5"/>
          <p:cNvSpPr>
            <a:spLocks noGrp="1"/>
          </p:cNvSpPr>
          <p:nvPr>
            <p:ph type="title" idx="4294967295"/>
          </p:nvPr>
        </p:nvSpPr>
        <p:spPr/>
        <p:txBody>
          <a:bodyPr/>
          <a:lstStyle/>
          <a:p>
            <a:r>
              <a:rPr lang="en-US" dirty="0" smtClean="0">
                <a:latin typeface="Arial" charset="0"/>
                <a:ea typeface="ＭＳ Ｐゴシック"/>
                <a:cs typeface="Arial" charset="0"/>
              </a:rPr>
              <a:t>Summary: Prescaler </a:t>
            </a:r>
            <a:r>
              <a:rPr lang="en-US" dirty="0" err="1" smtClean="0">
                <a:latin typeface="Arial" charset="0"/>
                <a:ea typeface="ＭＳ Ｐゴシック"/>
                <a:cs typeface="Arial" charset="0"/>
              </a:rPr>
              <a:t>init</a:t>
            </a:r>
            <a:r>
              <a:rPr lang="en-US" dirty="0" smtClean="0">
                <a:latin typeface="Arial" charset="0"/>
                <a:ea typeface="ＭＳ Ｐゴシック"/>
                <a:cs typeface="Arial" charset="0"/>
              </a:rPr>
              <a:t> TC1</a:t>
            </a:r>
          </a:p>
        </p:txBody>
      </p:sp>
      <p:sp>
        <p:nvSpPr>
          <p:cNvPr id="16386" name="Fußzeilenplatzhalter 8"/>
          <p:cNvSpPr>
            <a:spLocks noGrp="1"/>
          </p:cNvSpPr>
          <p:nvPr>
            <p:ph type="ftr" sz="quarter" idx="11"/>
          </p:nvPr>
        </p:nvSpPr>
        <p:spPr bwMode="auto">
          <a:noFill/>
          <a:ln>
            <a:miter lim="800000"/>
            <a:headEnd/>
            <a:tailEnd/>
          </a:ln>
        </p:spPr>
        <p:txBody>
          <a:bodyPr/>
          <a:lstStyle/>
          <a:p>
            <a:r>
              <a:rPr lang="en-US" dirty="0" smtClean="0">
                <a:cs typeface="ＭＳ Ｐゴシック"/>
              </a:rPr>
              <a:t>Prof. Dr.-Ing. Ivan Volosyak</a:t>
            </a:r>
          </a:p>
        </p:txBody>
      </p:sp>
      <p:sp>
        <p:nvSpPr>
          <p:cNvPr id="16387" name="Inhaltsplatzhalter 1"/>
          <p:cNvSpPr>
            <a:spLocks/>
          </p:cNvSpPr>
          <p:nvPr/>
        </p:nvSpPr>
        <p:spPr bwMode="auto">
          <a:xfrm>
            <a:off x="503238" y="1262063"/>
            <a:ext cx="9072562" cy="5182938"/>
          </a:xfrm>
          <a:prstGeom prst="rect">
            <a:avLst/>
          </a:prstGeom>
          <a:noFill/>
          <a:ln w="9525">
            <a:noFill/>
            <a:miter lim="800000"/>
            <a:headEnd/>
            <a:tailEnd/>
          </a:ln>
        </p:spPr>
        <p:txBody>
          <a:bodyPr lIns="0" tIns="0" rIns="0" bIns="0"/>
          <a:lstStyle/>
          <a:p>
            <a:endParaRPr lang="en-US" sz="2000" i="1" dirty="0" smtClean="0">
              <a:latin typeface="Arial" charset="0"/>
            </a:endParaRPr>
          </a:p>
          <a:p>
            <a:endParaRPr lang="en-US" sz="2000" dirty="0">
              <a:latin typeface="Arial" charset="0"/>
            </a:endParaRPr>
          </a:p>
        </p:txBody>
      </p:sp>
      <p:sp>
        <p:nvSpPr>
          <p:cNvPr id="7" name="Inhaltsplatzhalter 1"/>
          <p:cNvSpPr>
            <a:spLocks/>
          </p:cNvSpPr>
          <p:nvPr/>
        </p:nvSpPr>
        <p:spPr bwMode="auto">
          <a:xfrm>
            <a:off x="655638" y="1262063"/>
            <a:ext cx="9072562" cy="5335338"/>
          </a:xfrm>
          <a:prstGeom prst="rect">
            <a:avLst/>
          </a:prstGeom>
          <a:noFill/>
          <a:ln w="9525">
            <a:noFill/>
            <a:miter lim="800000"/>
            <a:headEnd/>
            <a:tailEnd/>
          </a:ln>
        </p:spPr>
        <p:txBody>
          <a:bodyPr lIns="0" tIns="0" rIns="0" bIns="0"/>
          <a:lstStyle/>
          <a:p>
            <a:r>
              <a:rPr lang="en-US" sz="2000" dirty="0" smtClean="0">
                <a:latin typeface="Arial" charset="0"/>
              </a:rPr>
              <a:t>Complete statements for TC1 </a:t>
            </a:r>
            <a:r>
              <a:rPr lang="en-US" sz="2000" b="1" dirty="0" smtClean="0">
                <a:solidFill>
                  <a:srgbClr val="00B050"/>
                </a:solidFill>
                <a:latin typeface="Arial" charset="0"/>
              </a:rPr>
              <a:t>(choose only ONE line of the statements!) </a:t>
            </a:r>
            <a:r>
              <a:rPr lang="en-US" sz="2000" dirty="0" smtClean="0">
                <a:latin typeface="Arial" charset="0"/>
              </a:rPr>
              <a:t>:</a:t>
            </a:r>
          </a:p>
          <a:p>
            <a:endParaRPr lang="en-US" sz="2000" dirty="0" smtClean="0">
              <a:latin typeface="Arial" charset="0"/>
            </a:endParaRPr>
          </a:p>
          <a:p>
            <a:r>
              <a:rPr lang="en-US" sz="2000" b="1" dirty="0" smtClean="0">
                <a:solidFill>
                  <a:srgbClr val="FF0000"/>
                </a:solidFill>
                <a:cs typeface="Courier New" panose="02070309020205020404" pitchFamily="49" charset="0"/>
              </a:rPr>
              <a:t>TCCR1B |= (1 &lt;&lt; CS10) ;   </a:t>
            </a:r>
            <a:r>
              <a:rPr lang="en-US" sz="2000" b="1" dirty="0" smtClean="0">
                <a:solidFill>
                  <a:srgbClr val="0088C2"/>
                </a:solidFill>
                <a:cs typeface="Courier New" panose="02070309020205020404" pitchFamily="49" charset="0"/>
              </a:rPr>
              <a:t>// P = 1</a:t>
            </a:r>
          </a:p>
          <a:p>
            <a:endParaRPr lang="en-US" sz="2000" b="1" dirty="0" smtClean="0">
              <a:solidFill>
                <a:srgbClr val="0088C2"/>
              </a:solidFill>
              <a:cs typeface="Courier New" panose="02070309020205020404" pitchFamily="49" charset="0"/>
            </a:endParaRPr>
          </a:p>
          <a:p>
            <a:r>
              <a:rPr lang="en-US" sz="2000" b="1" dirty="0" smtClean="0">
                <a:solidFill>
                  <a:srgbClr val="FF0000"/>
                </a:solidFill>
                <a:cs typeface="Courier New" panose="02070309020205020404" pitchFamily="49" charset="0"/>
              </a:rPr>
              <a:t>TCCR1B |= (1 &lt;&lt; CS11) ;   </a:t>
            </a:r>
            <a:r>
              <a:rPr lang="en-US" sz="2000" b="1" dirty="0" smtClean="0">
                <a:solidFill>
                  <a:srgbClr val="0088C2"/>
                </a:solidFill>
                <a:cs typeface="Courier New" panose="02070309020205020404" pitchFamily="49" charset="0"/>
              </a:rPr>
              <a:t>// P = 8</a:t>
            </a:r>
          </a:p>
          <a:p>
            <a:endParaRPr lang="en-US" sz="2000" b="1" dirty="0" smtClean="0">
              <a:solidFill>
                <a:srgbClr val="0088C2"/>
              </a:solidFill>
              <a:cs typeface="Courier New" panose="02070309020205020404" pitchFamily="49" charset="0"/>
            </a:endParaRPr>
          </a:p>
          <a:p>
            <a:r>
              <a:rPr lang="en-US" sz="2000" b="1" dirty="0" smtClean="0">
                <a:solidFill>
                  <a:srgbClr val="FF0000"/>
                </a:solidFill>
                <a:cs typeface="Courier New" panose="02070309020205020404" pitchFamily="49" charset="0"/>
              </a:rPr>
              <a:t>TCCR1B |= (1 &lt;&lt; CS11) | (1 &lt;&lt; CS10) ;   </a:t>
            </a:r>
            <a:r>
              <a:rPr lang="en-US" sz="2000" b="1" dirty="0" smtClean="0">
                <a:solidFill>
                  <a:srgbClr val="0088C2"/>
                </a:solidFill>
                <a:cs typeface="Courier New" panose="02070309020205020404" pitchFamily="49" charset="0"/>
              </a:rPr>
              <a:t>// P = 64</a:t>
            </a:r>
          </a:p>
          <a:p>
            <a:endParaRPr lang="en-US" sz="2000" b="1" dirty="0" smtClean="0">
              <a:solidFill>
                <a:srgbClr val="0088C2"/>
              </a:solidFill>
              <a:cs typeface="Courier New" panose="02070309020205020404" pitchFamily="49" charset="0"/>
            </a:endParaRPr>
          </a:p>
          <a:p>
            <a:r>
              <a:rPr lang="en-US" sz="2000" b="1" dirty="0" smtClean="0">
                <a:solidFill>
                  <a:srgbClr val="FF0000"/>
                </a:solidFill>
                <a:cs typeface="Courier New" panose="02070309020205020404" pitchFamily="49" charset="0"/>
              </a:rPr>
              <a:t>TCCR1B |= (1 &lt;&lt; CS12) ;   </a:t>
            </a:r>
            <a:r>
              <a:rPr lang="en-US" sz="2000" b="1" dirty="0" smtClean="0">
                <a:solidFill>
                  <a:srgbClr val="0088C2"/>
                </a:solidFill>
                <a:cs typeface="Courier New" panose="02070309020205020404" pitchFamily="49" charset="0"/>
              </a:rPr>
              <a:t>// P = 256</a:t>
            </a:r>
          </a:p>
          <a:p>
            <a:endParaRPr lang="en-US" sz="2000" b="1" dirty="0" smtClean="0">
              <a:solidFill>
                <a:srgbClr val="0088C2"/>
              </a:solidFill>
              <a:cs typeface="Courier New" panose="02070309020205020404" pitchFamily="49" charset="0"/>
            </a:endParaRPr>
          </a:p>
          <a:p>
            <a:r>
              <a:rPr lang="en-US" sz="2000" b="1" dirty="0" smtClean="0">
                <a:solidFill>
                  <a:srgbClr val="FF0000"/>
                </a:solidFill>
                <a:cs typeface="Courier New" panose="02070309020205020404" pitchFamily="49" charset="0"/>
              </a:rPr>
              <a:t>TCCR1B|= (1 &lt;&lt; CS12) | (1 &lt;&lt; CS10) ;   </a:t>
            </a:r>
            <a:r>
              <a:rPr lang="en-US" sz="2000" b="1" dirty="0" smtClean="0">
                <a:solidFill>
                  <a:srgbClr val="0088C2"/>
                </a:solidFill>
                <a:cs typeface="Courier New" panose="02070309020205020404" pitchFamily="49" charset="0"/>
              </a:rPr>
              <a:t>// P = 1024</a:t>
            </a:r>
          </a:p>
          <a:p>
            <a:endParaRPr lang="en-US" sz="2000" b="1" dirty="0" smtClean="0">
              <a:solidFill>
                <a:srgbClr val="0088C2"/>
              </a:solidFill>
              <a:cs typeface="Courier New" panose="02070309020205020404" pitchFamily="49" charset="0"/>
            </a:endParaRPr>
          </a:p>
          <a:p>
            <a:endParaRPr lang="en-US" sz="2000" b="1" dirty="0" smtClean="0">
              <a:solidFill>
                <a:srgbClr val="0088C2"/>
              </a:solidFill>
              <a:cs typeface="Courier New" panose="02070309020205020404" pitchFamily="49" charset="0"/>
            </a:endParaRPr>
          </a:p>
          <a:p>
            <a:endParaRPr lang="en-US" sz="2000" b="1" dirty="0" smtClean="0">
              <a:solidFill>
                <a:srgbClr val="0088C2"/>
              </a:solidFill>
              <a:cs typeface="Courier New" panose="02070309020205020404" pitchFamily="49" charset="0"/>
            </a:endParaRPr>
          </a:p>
          <a:p>
            <a:r>
              <a:rPr lang="en-US" sz="2000" b="1" dirty="0" smtClean="0">
                <a:solidFill>
                  <a:srgbClr val="0088C2"/>
                </a:solidFill>
                <a:cs typeface="Courier New" panose="02070309020205020404" pitchFamily="49" charset="0"/>
              </a:rPr>
              <a:t>								</a:t>
            </a:r>
            <a:endParaRPr lang="en-US" sz="2000" dirty="0" smtClean="0">
              <a:latin typeface="Arial" charset="0"/>
            </a:endParaRPr>
          </a:p>
          <a:p>
            <a:endParaRPr lang="en-US" sz="2000" dirty="0" smtClean="0">
              <a:latin typeface="Arial" charset="0"/>
            </a:endParaRPr>
          </a:p>
          <a:p>
            <a:endParaRPr lang="en-US" sz="2000" dirty="0">
              <a:latin typeface="Arial" charset="0"/>
            </a:endParaRPr>
          </a:p>
        </p:txBody>
      </p:sp>
      <p:pic>
        <p:nvPicPr>
          <p:cNvPr id="3" name="Рисунок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372" y="4932791"/>
            <a:ext cx="4548554" cy="1912509"/>
          </a:xfrm>
          <a:prstGeom prst="rect">
            <a:avLst/>
          </a:prstGeom>
        </p:spPr>
      </p:pic>
    </p:spTree>
    <p:extLst>
      <p:ext uri="{BB962C8B-B14F-4D97-AF65-F5344CB8AC3E}">
        <p14:creationId xmlns:p14="http://schemas.microsoft.com/office/powerpoint/2010/main" val="17914690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5"/>
          <p:cNvSpPr>
            <a:spLocks noGrp="1"/>
          </p:cNvSpPr>
          <p:nvPr>
            <p:ph type="title" idx="4294967295"/>
          </p:nvPr>
        </p:nvSpPr>
        <p:spPr/>
        <p:txBody>
          <a:bodyPr/>
          <a:lstStyle/>
          <a:p>
            <a:r>
              <a:rPr lang="en-US" dirty="0" smtClean="0">
                <a:latin typeface="Arial" charset="0"/>
                <a:ea typeface="ＭＳ Ｐゴシック"/>
                <a:cs typeface="Arial" charset="0"/>
              </a:rPr>
              <a:t>Summary: Prescaler </a:t>
            </a:r>
            <a:r>
              <a:rPr lang="en-US" dirty="0" err="1" smtClean="0">
                <a:latin typeface="Arial" charset="0"/>
                <a:ea typeface="ＭＳ Ｐゴシック"/>
                <a:cs typeface="Arial" charset="0"/>
              </a:rPr>
              <a:t>init</a:t>
            </a:r>
            <a:r>
              <a:rPr lang="en-US" dirty="0" smtClean="0">
                <a:latin typeface="Arial" charset="0"/>
                <a:ea typeface="ＭＳ Ｐゴシック"/>
                <a:cs typeface="Arial" charset="0"/>
              </a:rPr>
              <a:t> TC2</a:t>
            </a:r>
          </a:p>
        </p:txBody>
      </p:sp>
      <p:sp>
        <p:nvSpPr>
          <p:cNvPr id="16386" name="Fußzeilenplatzhalter 8"/>
          <p:cNvSpPr>
            <a:spLocks noGrp="1"/>
          </p:cNvSpPr>
          <p:nvPr>
            <p:ph type="ftr" sz="quarter" idx="11"/>
          </p:nvPr>
        </p:nvSpPr>
        <p:spPr bwMode="auto">
          <a:noFill/>
          <a:ln>
            <a:miter lim="800000"/>
            <a:headEnd/>
            <a:tailEnd/>
          </a:ln>
        </p:spPr>
        <p:txBody>
          <a:bodyPr/>
          <a:lstStyle/>
          <a:p>
            <a:r>
              <a:rPr lang="en-US" dirty="0" smtClean="0">
                <a:cs typeface="ＭＳ Ｐゴシック"/>
              </a:rPr>
              <a:t>Prof. Dr.-Ing. Ivan Volosyak</a:t>
            </a:r>
          </a:p>
        </p:txBody>
      </p:sp>
      <p:sp>
        <p:nvSpPr>
          <p:cNvPr id="16387" name="Inhaltsplatzhalter 1"/>
          <p:cNvSpPr>
            <a:spLocks/>
          </p:cNvSpPr>
          <p:nvPr/>
        </p:nvSpPr>
        <p:spPr bwMode="auto">
          <a:xfrm>
            <a:off x="503238" y="1262063"/>
            <a:ext cx="9072562" cy="5182938"/>
          </a:xfrm>
          <a:prstGeom prst="rect">
            <a:avLst/>
          </a:prstGeom>
          <a:noFill/>
          <a:ln w="9525">
            <a:noFill/>
            <a:miter lim="800000"/>
            <a:headEnd/>
            <a:tailEnd/>
          </a:ln>
        </p:spPr>
        <p:txBody>
          <a:bodyPr lIns="0" tIns="0" rIns="0" bIns="0"/>
          <a:lstStyle/>
          <a:p>
            <a:endParaRPr lang="en-US" sz="2000" i="1" dirty="0" smtClean="0">
              <a:latin typeface="Arial" charset="0"/>
            </a:endParaRPr>
          </a:p>
          <a:p>
            <a:endParaRPr lang="en-US" sz="2000" dirty="0">
              <a:latin typeface="Arial" charset="0"/>
            </a:endParaRPr>
          </a:p>
        </p:txBody>
      </p:sp>
      <p:sp>
        <p:nvSpPr>
          <p:cNvPr id="7" name="Inhaltsplatzhalter 1"/>
          <p:cNvSpPr>
            <a:spLocks/>
          </p:cNvSpPr>
          <p:nvPr/>
        </p:nvSpPr>
        <p:spPr bwMode="auto">
          <a:xfrm>
            <a:off x="655638" y="1262063"/>
            <a:ext cx="9072562" cy="5335338"/>
          </a:xfrm>
          <a:prstGeom prst="rect">
            <a:avLst/>
          </a:prstGeom>
          <a:noFill/>
          <a:ln w="9525">
            <a:noFill/>
            <a:miter lim="800000"/>
            <a:headEnd/>
            <a:tailEnd/>
          </a:ln>
        </p:spPr>
        <p:txBody>
          <a:bodyPr lIns="0" tIns="0" rIns="0" bIns="0"/>
          <a:lstStyle/>
          <a:p>
            <a:r>
              <a:rPr lang="en-US" sz="2000" dirty="0" smtClean="0">
                <a:latin typeface="Arial" charset="0"/>
              </a:rPr>
              <a:t>Complete statements for TC2 </a:t>
            </a:r>
            <a:r>
              <a:rPr lang="en-US" sz="2000" b="1" dirty="0" smtClean="0">
                <a:solidFill>
                  <a:srgbClr val="00B050"/>
                </a:solidFill>
                <a:latin typeface="Arial" charset="0"/>
              </a:rPr>
              <a:t>(choose only ONE line of the statements!) </a:t>
            </a:r>
            <a:r>
              <a:rPr lang="en-US" sz="2000" dirty="0" smtClean="0">
                <a:latin typeface="Arial" charset="0"/>
              </a:rPr>
              <a:t>:</a:t>
            </a:r>
          </a:p>
          <a:p>
            <a:endParaRPr lang="en-US" sz="1600" dirty="0" smtClean="0">
              <a:latin typeface="Arial" charset="0"/>
            </a:endParaRPr>
          </a:p>
          <a:p>
            <a:r>
              <a:rPr lang="en-US" sz="1600" b="1" dirty="0" smtClean="0">
                <a:solidFill>
                  <a:srgbClr val="FF0000"/>
                </a:solidFill>
                <a:cs typeface="Courier New" panose="02070309020205020404" pitchFamily="49" charset="0"/>
              </a:rPr>
              <a:t>TCCR2 |= (1 &lt;&lt; CS20) ;   </a:t>
            </a:r>
            <a:r>
              <a:rPr lang="en-US" sz="1600" b="1" dirty="0" smtClean="0">
                <a:solidFill>
                  <a:srgbClr val="0088C2"/>
                </a:solidFill>
                <a:cs typeface="Courier New" panose="02070309020205020404" pitchFamily="49" charset="0"/>
              </a:rPr>
              <a:t>// P = 1</a:t>
            </a:r>
          </a:p>
          <a:p>
            <a:endParaRPr lang="en-US" sz="1600" b="1" dirty="0" smtClean="0">
              <a:solidFill>
                <a:srgbClr val="0088C2"/>
              </a:solidFill>
              <a:cs typeface="Courier New" panose="02070309020205020404" pitchFamily="49" charset="0"/>
            </a:endParaRPr>
          </a:p>
          <a:p>
            <a:r>
              <a:rPr lang="en-US" sz="1600" b="1" dirty="0" smtClean="0">
                <a:solidFill>
                  <a:srgbClr val="FF0000"/>
                </a:solidFill>
                <a:cs typeface="Courier New" panose="02070309020205020404" pitchFamily="49" charset="0"/>
              </a:rPr>
              <a:t>TCCR2 |= (1 &lt;&lt; CS21) ;   </a:t>
            </a:r>
            <a:r>
              <a:rPr lang="en-US" sz="1600" b="1" dirty="0" smtClean="0">
                <a:solidFill>
                  <a:srgbClr val="0088C2"/>
                </a:solidFill>
                <a:cs typeface="Courier New" panose="02070309020205020404" pitchFamily="49" charset="0"/>
              </a:rPr>
              <a:t>// P = 8</a:t>
            </a:r>
          </a:p>
          <a:p>
            <a:endParaRPr lang="en-US" sz="1600" b="1" dirty="0" smtClean="0">
              <a:solidFill>
                <a:srgbClr val="0088C2"/>
              </a:solidFill>
              <a:cs typeface="Courier New" panose="02070309020205020404" pitchFamily="49" charset="0"/>
            </a:endParaRPr>
          </a:p>
          <a:p>
            <a:r>
              <a:rPr lang="en-US" sz="1600" b="1" dirty="0" smtClean="0">
                <a:solidFill>
                  <a:srgbClr val="FF0000"/>
                </a:solidFill>
                <a:cs typeface="Courier New" panose="02070309020205020404" pitchFamily="49" charset="0"/>
              </a:rPr>
              <a:t>TCCR2 |= (1 &lt;&lt; CS21) | (1 &lt;&lt; CS20) ;   </a:t>
            </a:r>
            <a:r>
              <a:rPr lang="en-US" sz="1600" b="1" dirty="0" smtClean="0">
                <a:solidFill>
                  <a:srgbClr val="0088C2"/>
                </a:solidFill>
                <a:cs typeface="Courier New" panose="02070309020205020404" pitchFamily="49" charset="0"/>
              </a:rPr>
              <a:t>// P = 32</a:t>
            </a:r>
          </a:p>
          <a:p>
            <a:endParaRPr lang="en-US" sz="1600" b="1" dirty="0" smtClean="0">
              <a:solidFill>
                <a:srgbClr val="0088C2"/>
              </a:solidFill>
              <a:cs typeface="Courier New" panose="02070309020205020404" pitchFamily="49" charset="0"/>
            </a:endParaRPr>
          </a:p>
          <a:p>
            <a:r>
              <a:rPr lang="en-US" sz="1600" b="1" dirty="0" smtClean="0">
                <a:solidFill>
                  <a:srgbClr val="FF0000"/>
                </a:solidFill>
                <a:cs typeface="Courier New" panose="02070309020205020404" pitchFamily="49" charset="0"/>
              </a:rPr>
              <a:t>TCCR2 |= (1 &lt;&lt; CS22) ;   </a:t>
            </a:r>
            <a:r>
              <a:rPr lang="en-US" sz="1600" b="1" dirty="0" smtClean="0">
                <a:solidFill>
                  <a:srgbClr val="0088C2"/>
                </a:solidFill>
                <a:cs typeface="Courier New" panose="02070309020205020404" pitchFamily="49" charset="0"/>
              </a:rPr>
              <a:t>// P = 64</a:t>
            </a:r>
          </a:p>
          <a:p>
            <a:endParaRPr lang="en-US" sz="1600" b="1" dirty="0" smtClean="0">
              <a:solidFill>
                <a:srgbClr val="0088C2"/>
              </a:solidFill>
              <a:cs typeface="Courier New" panose="02070309020205020404" pitchFamily="49" charset="0"/>
            </a:endParaRPr>
          </a:p>
          <a:p>
            <a:r>
              <a:rPr lang="en-US" sz="1600" b="1" dirty="0" smtClean="0">
                <a:solidFill>
                  <a:srgbClr val="FF0000"/>
                </a:solidFill>
                <a:cs typeface="Courier New" panose="02070309020205020404" pitchFamily="49" charset="0"/>
              </a:rPr>
              <a:t>TCCR2|= (1 &lt;&lt; CS22) | (1 &lt;&lt; CS20) ;   </a:t>
            </a:r>
            <a:r>
              <a:rPr lang="en-US" sz="1600" b="1" dirty="0" smtClean="0">
                <a:solidFill>
                  <a:srgbClr val="0088C2"/>
                </a:solidFill>
                <a:cs typeface="Courier New" panose="02070309020205020404" pitchFamily="49" charset="0"/>
              </a:rPr>
              <a:t>// P = 128</a:t>
            </a:r>
          </a:p>
          <a:p>
            <a:endParaRPr lang="en-US" sz="1600" b="1" dirty="0" smtClean="0">
              <a:solidFill>
                <a:srgbClr val="0088C2"/>
              </a:solidFill>
              <a:cs typeface="Courier New" panose="02070309020205020404" pitchFamily="49" charset="0"/>
            </a:endParaRPr>
          </a:p>
          <a:p>
            <a:r>
              <a:rPr lang="en-US" sz="1600" b="1" dirty="0" smtClean="0">
                <a:solidFill>
                  <a:srgbClr val="FF0000"/>
                </a:solidFill>
                <a:cs typeface="Courier New" panose="02070309020205020404" pitchFamily="49" charset="0"/>
              </a:rPr>
              <a:t>TCCR2|= (1 &lt;&lt; CS22) | (1 &lt;&lt; CS21) ;   </a:t>
            </a:r>
            <a:r>
              <a:rPr lang="en-US" sz="1600" b="1" dirty="0" smtClean="0">
                <a:solidFill>
                  <a:srgbClr val="0088C2"/>
                </a:solidFill>
                <a:cs typeface="Courier New" panose="02070309020205020404" pitchFamily="49" charset="0"/>
              </a:rPr>
              <a:t>// P = 256</a:t>
            </a:r>
          </a:p>
          <a:p>
            <a:endParaRPr lang="en-US" sz="1600" b="1" dirty="0" smtClean="0">
              <a:solidFill>
                <a:srgbClr val="0088C2"/>
              </a:solidFill>
              <a:cs typeface="Courier New" panose="02070309020205020404" pitchFamily="49" charset="0"/>
            </a:endParaRPr>
          </a:p>
          <a:p>
            <a:r>
              <a:rPr lang="en-US" sz="1600" b="1" dirty="0" smtClean="0">
                <a:solidFill>
                  <a:srgbClr val="FF0000"/>
                </a:solidFill>
                <a:cs typeface="Courier New" panose="02070309020205020404" pitchFamily="49" charset="0"/>
              </a:rPr>
              <a:t>TCCR2|= (1 &lt;&lt; CS22) | (1 &lt;&lt; CS21) | (1 &lt;&lt; CS20) ; ;   </a:t>
            </a:r>
            <a:r>
              <a:rPr lang="en-US" sz="1600" b="1" dirty="0" smtClean="0">
                <a:solidFill>
                  <a:srgbClr val="0088C2"/>
                </a:solidFill>
                <a:cs typeface="Courier New" panose="02070309020205020404" pitchFamily="49" charset="0"/>
              </a:rPr>
              <a:t>// P = 1024</a:t>
            </a:r>
          </a:p>
          <a:p>
            <a:endParaRPr lang="en-US" sz="2000" b="1" dirty="0" smtClean="0">
              <a:solidFill>
                <a:srgbClr val="0088C2"/>
              </a:solidFill>
              <a:cs typeface="Courier New" panose="02070309020205020404" pitchFamily="49" charset="0"/>
            </a:endParaRPr>
          </a:p>
          <a:p>
            <a:endParaRPr lang="en-US" sz="2000" b="1" dirty="0" smtClean="0">
              <a:solidFill>
                <a:srgbClr val="0088C2"/>
              </a:solidFill>
              <a:cs typeface="Courier New" panose="02070309020205020404" pitchFamily="49" charset="0"/>
            </a:endParaRPr>
          </a:p>
          <a:p>
            <a:endParaRPr lang="en-US" sz="2000" b="1" dirty="0" smtClean="0">
              <a:solidFill>
                <a:srgbClr val="0088C2"/>
              </a:solidFill>
              <a:cs typeface="Courier New" panose="02070309020205020404" pitchFamily="49" charset="0"/>
            </a:endParaRPr>
          </a:p>
          <a:p>
            <a:r>
              <a:rPr lang="en-US" sz="2000" b="1" dirty="0" smtClean="0">
                <a:solidFill>
                  <a:srgbClr val="0088C2"/>
                </a:solidFill>
                <a:cs typeface="Courier New" panose="02070309020205020404" pitchFamily="49" charset="0"/>
              </a:rPr>
              <a:t>								</a:t>
            </a:r>
            <a:endParaRPr lang="en-US" sz="2000" dirty="0" smtClean="0">
              <a:latin typeface="Arial" charset="0"/>
            </a:endParaRPr>
          </a:p>
          <a:p>
            <a:endParaRPr lang="en-US" sz="2000" dirty="0" smtClean="0">
              <a:latin typeface="Arial" charset="0"/>
            </a:endParaRPr>
          </a:p>
          <a:p>
            <a:endParaRPr lang="en-US" sz="2000" dirty="0">
              <a:latin typeface="Arial" charset="0"/>
            </a:endParaRPr>
          </a:p>
        </p:txBody>
      </p:sp>
      <p:pic>
        <p:nvPicPr>
          <p:cNvPr id="2" name="Рисунок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1100" y="5126686"/>
            <a:ext cx="4320600" cy="1865440"/>
          </a:xfrm>
          <a:prstGeom prst="rect">
            <a:avLst/>
          </a:prstGeom>
        </p:spPr>
      </p:pic>
    </p:spTree>
    <p:extLst>
      <p:ext uri="{BB962C8B-B14F-4D97-AF65-F5344CB8AC3E}">
        <p14:creationId xmlns:p14="http://schemas.microsoft.com/office/powerpoint/2010/main" val="28650242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5"/>
          <p:cNvSpPr>
            <a:spLocks noGrp="1"/>
          </p:cNvSpPr>
          <p:nvPr>
            <p:ph type="title" idx="4294967295"/>
          </p:nvPr>
        </p:nvSpPr>
        <p:spPr/>
        <p:txBody>
          <a:bodyPr/>
          <a:lstStyle/>
          <a:p>
            <a:pPr>
              <a:defRPr/>
            </a:pPr>
            <a:r>
              <a:rPr lang="en-US" dirty="0" smtClean="0">
                <a:latin typeface="Arial" charset="0"/>
                <a:ea typeface="ＭＳ Ｐゴシック"/>
                <a:cs typeface="Arial" charset="0"/>
              </a:rPr>
              <a:t>Summary: Input pins (1)</a:t>
            </a:r>
            <a:endParaRPr lang="en-US" dirty="0">
              <a:latin typeface="Arial" charset="0"/>
              <a:ea typeface="ＭＳ Ｐゴシック"/>
              <a:cs typeface="Arial" charset="0"/>
            </a:endParaRPr>
          </a:p>
        </p:txBody>
      </p:sp>
      <p:sp>
        <p:nvSpPr>
          <p:cNvPr id="16386" name="Fußzeilenplatzhalter 8"/>
          <p:cNvSpPr>
            <a:spLocks noGrp="1"/>
          </p:cNvSpPr>
          <p:nvPr>
            <p:ph type="ftr" sz="quarter" idx="11"/>
          </p:nvPr>
        </p:nvSpPr>
        <p:spPr bwMode="auto">
          <a:noFill/>
          <a:ln>
            <a:miter lim="800000"/>
            <a:headEnd/>
            <a:tailEnd/>
          </a:ln>
        </p:spPr>
        <p:txBody>
          <a:bodyPr/>
          <a:lstStyle/>
          <a:p>
            <a:r>
              <a:rPr lang="en-US" dirty="0" smtClean="0">
                <a:cs typeface="ＭＳ Ｐゴシック"/>
              </a:rPr>
              <a:t>Prof. Dr.-Ing. Ivan Volosyak</a:t>
            </a:r>
          </a:p>
        </p:txBody>
      </p:sp>
      <p:sp>
        <p:nvSpPr>
          <p:cNvPr id="16387" name="Inhaltsplatzhalter 1"/>
          <p:cNvSpPr>
            <a:spLocks/>
          </p:cNvSpPr>
          <p:nvPr/>
        </p:nvSpPr>
        <p:spPr bwMode="auto">
          <a:xfrm>
            <a:off x="503238" y="1262063"/>
            <a:ext cx="6553354" cy="5182938"/>
          </a:xfrm>
          <a:prstGeom prst="rect">
            <a:avLst/>
          </a:prstGeom>
          <a:noFill/>
          <a:ln w="9525">
            <a:noFill/>
            <a:miter lim="800000"/>
            <a:headEnd/>
            <a:tailEnd/>
          </a:ln>
        </p:spPr>
        <p:txBody>
          <a:bodyPr lIns="0" tIns="0" rIns="0" bIns="0"/>
          <a:lstStyle/>
          <a:p>
            <a:r>
              <a:rPr lang="en-US" sz="1800" dirty="0" smtClean="0">
                <a:latin typeface="Arial" charset="0"/>
              </a:rPr>
              <a:t>We use Data Direction Registers to choose whether particular pin works as input (0 in DDR) or output (1 in DDR).</a:t>
            </a:r>
          </a:p>
          <a:p>
            <a:endParaRPr lang="en-US" sz="1800" dirty="0" smtClean="0">
              <a:latin typeface="Arial" charset="0"/>
            </a:endParaRPr>
          </a:p>
          <a:p>
            <a:r>
              <a:rPr lang="en-US" sz="1800" dirty="0" smtClean="0">
                <a:latin typeface="Arial" charset="0"/>
              </a:rPr>
              <a:t>Furthermore, if we expect ACTIVE_LOW input, we would set pullup on the pin.</a:t>
            </a:r>
          </a:p>
          <a:p>
            <a:endParaRPr lang="en-US" sz="1800" dirty="0" smtClean="0">
              <a:latin typeface="Arial" charset="0"/>
            </a:endParaRPr>
          </a:p>
          <a:p>
            <a:r>
              <a:rPr lang="en-US" sz="1800" dirty="0" smtClean="0">
                <a:latin typeface="Arial" charset="0"/>
              </a:rPr>
              <a:t>To ensure a pin is in input mode: </a:t>
            </a:r>
          </a:p>
          <a:p>
            <a:endParaRPr lang="en-US" sz="1800" dirty="0" smtClean="0">
              <a:latin typeface="Arial" charset="0"/>
            </a:endParaRPr>
          </a:p>
          <a:p>
            <a:r>
              <a:rPr lang="en-US" sz="1800" b="1" dirty="0" smtClean="0">
                <a:cs typeface="Courier New" panose="02070309020205020404" pitchFamily="49" charset="0"/>
              </a:rPr>
              <a:t>DDR</a:t>
            </a:r>
            <a:r>
              <a:rPr lang="en-US" sz="1800" b="1" dirty="0" smtClean="0">
                <a:solidFill>
                  <a:srgbClr val="FF0000"/>
                </a:solidFill>
                <a:cs typeface="Courier New" panose="02070309020205020404" pitchFamily="49" charset="0"/>
              </a:rPr>
              <a:t>X</a:t>
            </a:r>
            <a:r>
              <a:rPr lang="en-US" sz="1800" b="1" dirty="0" smtClean="0">
                <a:cs typeface="Courier New" panose="02070309020205020404" pitchFamily="49" charset="0"/>
              </a:rPr>
              <a:t> &amp;= ~(1&lt;&lt; </a:t>
            </a:r>
            <a:r>
              <a:rPr lang="en-US" sz="1800" b="1" dirty="0" smtClean="0">
                <a:solidFill>
                  <a:srgbClr val="0088C2"/>
                </a:solidFill>
                <a:cs typeface="Courier New" panose="02070309020205020404" pitchFamily="49" charset="0"/>
              </a:rPr>
              <a:t>pin</a:t>
            </a:r>
            <a:r>
              <a:rPr lang="en-US" sz="1800" b="1" dirty="0" smtClean="0">
                <a:cs typeface="Courier New" panose="02070309020205020404" pitchFamily="49" charset="0"/>
              </a:rPr>
              <a:t>); //set </a:t>
            </a:r>
            <a:r>
              <a:rPr lang="en-US" sz="1800" b="1" dirty="0" smtClean="0">
                <a:solidFill>
                  <a:srgbClr val="0088C2"/>
                </a:solidFill>
                <a:cs typeface="Courier New" panose="02070309020205020404" pitchFamily="49" charset="0"/>
              </a:rPr>
              <a:t>pin</a:t>
            </a:r>
            <a:r>
              <a:rPr lang="en-US" sz="1800" b="1" dirty="0" smtClean="0">
                <a:cs typeface="Courier New" panose="02070309020205020404" pitchFamily="49" charset="0"/>
              </a:rPr>
              <a:t> as input</a:t>
            </a:r>
          </a:p>
          <a:p>
            <a:r>
              <a:rPr lang="en-US" sz="1800" dirty="0" smtClean="0">
                <a:latin typeface="Arial" charset="0"/>
              </a:rPr>
              <a:t>Where </a:t>
            </a:r>
            <a:r>
              <a:rPr lang="en-US" sz="1800" b="1" dirty="0" smtClean="0">
                <a:solidFill>
                  <a:srgbClr val="FF0000"/>
                </a:solidFill>
                <a:latin typeface="Arial" charset="0"/>
              </a:rPr>
              <a:t>X</a:t>
            </a:r>
            <a:r>
              <a:rPr lang="en-US" sz="1800" dirty="0" smtClean="0">
                <a:latin typeface="Arial" charset="0"/>
              </a:rPr>
              <a:t> is </a:t>
            </a:r>
            <a:r>
              <a:rPr lang="en-US" sz="1800" b="1" dirty="0" smtClean="0">
                <a:solidFill>
                  <a:srgbClr val="FF0000"/>
                </a:solidFill>
                <a:latin typeface="Arial" charset="0"/>
              </a:rPr>
              <a:t>D, B</a:t>
            </a:r>
            <a:r>
              <a:rPr lang="en-US" sz="1800" dirty="0" smtClean="0">
                <a:latin typeface="Arial" charset="0"/>
              </a:rPr>
              <a:t> or </a:t>
            </a:r>
            <a:r>
              <a:rPr lang="en-US" sz="1800" b="1" dirty="0" smtClean="0">
                <a:solidFill>
                  <a:srgbClr val="FF0000"/>
                </a:solidFill>
                <a:latin typeface="Arial" charset="0"/>
              </a:rPr>
              <a:t>C</a:t>
            </a:r>
            <a:r>
              <a:rPr lang="en-US" sz="1800" dirty="0" smtClean="0">
                <a:latin typeface="Arial" charset="0"/>
              </a:rPr>
              <a:t> for pins </a:t>
            </a:r>
            <a:r>
              <a:rPr lang="en-US" sz="1800" b="1" dirty="0" smtClean="0">
                <a:solidFill>
                  <a:srgbClr val="FF0000"/>
                </a:solidFill>
                <a:latin typeface="Arial" charset="0"/>
              </a:rPr>
              <a:t>PD</a:t>
            </a:r>
            <a:r>
              <a:rPr lang="en-US" sz="1800" dirty="0" smtClean="0">
                <a:latin typeface="Arial" charset="0"/>
              </a:rPr>
              <a:t>, </a:t>
            </a:r>
            <a:r>
              <a:rPr lang="en-US" sz="1800" b="1" dirty="0" smtClean="0">
                <a:solidFill>
                  <a:srgbClr val="FF0000"/>
                </a:solidFill>
                <a:latin typeface="Arial" charset="0"/>
              </a:rPr>
              <a:t>PB </a:t>
            </a:r>
            <a:r>
              <a:rPr lang="en-US" sz="1800" dirty="0" smtClean="0">
                <a:latin typeface="Arial" charset="0"/>
              </a:rPr>
              <a:t>and </a:t>
            </a:r>
            <a:r>
              <a:rPr lang="en-US" sz="1800" b="1" dirty="0" smtClean="0">
                <a:solidFill>
                  <a:srgbClr val="FF0000"/>
                </a:solidFill>
                <a:latin typeface="Arial" charset="0"/>
              </a:rPr>
              <a:t>PC</a:t>
            </a:r>
            <a:r>
              <a:rPr lang="en-US" sz="1800" dirty="0" smtClean="0">
                <a:latin typeface="Arial" charset="0"/>
              </a:rPr>
              <a:t>;</a:t>
            </a:r>
          </a:p>
          <a:p>
            <a:r>
              <a:rPr lang="en-US" sz="1800" b="1" dirty="0" smtClean="0">
                <a:solidFill>
                  <a:srgbClr val="0088C2"/>
                </a:solidFill>
                <a:latin typeface="Arial" charset="0"/>
              </a:rPr>
              <a:t>pin is PD0-PD7, PB0-PB5 or PC0-PC6.</a:t>
            </a:r>
          </a:p>
          <a:p>
            <a:r>
              <a:rPr lang="en-US" sz="1800" b="1" dirty="0" smtClean="0">
                <a:solidFill>
                  <a:srgbClr val="0088C2"/>
                </a:solidFill>
                <a:latin typeface="Arial" charset="0"/>
              </a:rPr>
              <a:t>* on AVR board pins are further limited, see numbers under the pins to ensure right pin name.</a:t>
            </a:r>
          </a:p>
          <a:p>
            <a:endParaRPr lang="en-US" sz="1800" b="1" dirty="0" smtClean="0">
              <a:solidFill>
                <a:srgbClr val="0088C2"/>
              </a:solidFill>
              <a:latin typeface="Arial" charset="0"/>
            </a:endParaRPr>
          </a:p>
          <a:p>
            <a:r>
              <a:rPr lang="en-US" sz="1800" b="1" dirty="0" smtClean="0">
                <a:cs typeface="Courier New" panose="02070309020205020404" pitchFamily="49" charset="0"/>
              </a:rPr>
              <a:t>PORT</a:t>
            </a:r>
            <a:r>
              <a:rPr lang="en-US" sz="1800" b="1" dirty="0" smtClean="0">
                <a:solidFill>
                  <a:srgbClr val="FF0000"/>
                </a:solidFill>
                <a:cs typeface="Courier New" panose="02070309020205020404" pitchFamily="49" charset="0"/>
              </a:rPr>
              <a:t>X</a:t>
            </a:r>
            <a:r>
              <a:rPr lang="en-US" sz="1800" b="1" dirty="0" smtClean="0">
                <a:cs typeface="Courier New" panose="02070309020205020404" pitchFamily="49" charset="0"/>
              </a:rPr>
              <a:t> |= 1 &lt;&lt; </a:t>
            </a:r>
            <a:r>
              <a:rPr lang="en-US" sz="1800" b="1" dirty="0" smtClean="0">
                <a:solidFill>
                  <a:srgbClr val="0088C2"/>
                </a:solidFill>
                <a:cs typeface="Courier New" panose="02070309020205020404" pitchFamily="49" charset="0"/>
              </a:rPr>
              <a:t>pin</a:t>
            </a:r>
            <a:r>
              <a:rPr lang="en-US" sz="1800" b="1" dirty="0" smtClean="0">
                <a:cs typeface="Courier New" panose="02070309020205020404" pitchFamily="49" charset="0"/>
              </a:rPr>
              <a:t> ; // enable pullup on </a:t>
            </a:r>
            <a:r>
              <a:rPr lang="en-US" sz="1800" b="1" dirty="0" smtClean="0">
                <a:solidFill>
                  <a:srgbClr val="0088C2"/>
                </a:solidFill>
                <a:cs typeface="Courier New" panose="02070309020205020404" pitchFamily="49" charset="0"/>
              </a:rPr>
              <a:t>pin</a:t>
            </a:r>
          </a:p>
          <a:p>
            <a:endParaRPr lang="en-US" sz="1800" i="1" dirty="0" smtClean="0">
              <a:latin typeface="Arial" charset="0"/>
            </a:endParaRPr>
          </a:p>
          <a:p>
            <a:r>
              <a:rPr lang="en-US" sz="1800" i="1" dirty="0" smtClean="0">
                <a:latin typeface="Arial" charset="0"/>
              </a:rPr>
              <a:t>Remark:  Some more complex devices require used pins to be set to input, for example </a:t>
            </a:r>
            <a:r>
              <a:rPr lang="en-US" sz="1800" b="1" i="1" dirty="0" smtClean="0">
                <a:solidFill>
                  <a:srgbClr val="00B050"/>
                </a:solidFill>
                <a:latin typeface="Arial" charset="0"/>
              </a:rPr>
              <a:t>ADC</a:t>
            </a:r>
            <a:r>
              <a:rPr lang="en-US" sz="1800" i="1" dirty="0" smtClean="0">
                <a:latin typeface="Arial" charset="0"/>
              </a:rPr>
              <a:t> and </a:t>
            </a:r>
            <a:r>
              <a:rPr lang="en-US" sz="1800" b="1" i="1" dirty="0" smtClean="0">
                <a:solidFill>
                  <a:srgbClr val="00B050"/>
                </a:solidFill>
                <a:latin typeface="Arial" charset="0"/>
              </a:rPr>
              <a:t>SPI </a:t>
            </a:r>
            <a:r>
              <a:rPr lang="en-US" sz="1800" i="1" dirty="0" smtClean="0">
                <a:latin typeface="Arial" charset="0"/>
              </a:rPr>
              <a:t>communication. Do </a:t>
            </a:r>
            <a:r>
              <a:rPr lang="en-US" sz="1800" i="1" dirty="0" smtClean="0">
                <a:solidFill>
                  <a:srgbClr val="FF0000"/>
                </a:solidFill>
                <a:latin typeface="Arial" charset="0"/>
              </a:rPr>
              <a:t>not</a:t>
            </a:r>
            <a:r>
              <a:rPr lang="en-US" sz="1800" i="1" dirty="0" smtClean="0">
                <a:latin typeface="Arial" charset="0"/>
              </a:rPr>
              <a:t> use pullup for them.</a:t>
            </a:r>
            <a:endParaRPr lang="en-US" sz="1800" i="1" dirty="0">
              <a:latin typeface="Arial" charset="0"/>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4582" y="2412441"/>
            <a:ext cx="2870348" cy="2336920"/>
          </a:xfrm>
          <a:prstGeom prst="rect">
            <a:avLst/>
          </a:prstGeom>
        </p:spPr>
      </p:pic>
    </p:spTree>
    <p:extLst>
      <p:ext uri="{BB962C8B-B14F-4D97-AF65-F5344CB8AC3E}">
        <p14:creationId xmlns:p14="http://schemas.microsoft.com/office/powerpoint/2010/main" val="35354560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5"/>
          <p:cNvSpPr>
            <a:spLocks noGrp="1"/>
          </p:cNvSpPr>
          <p:nvPr>
            <p:ph type="title" idx="4294967295"/>
          </p:nvPr>
        </p:nvSpPr>
        <p:spPr/>
        <p:txBody>
          <a:bodyPr/>
          <a:lstStyle/>
          <a:p>
            <a:r>
              <a:rPr lang="en-US" sz="3600" dirty="0" smtClean="0">
                <a:latin typeface="Arial" charset="0"/>
                <a:ea typeface="ＭＳ Ｐゴシック"/>
                <a:cs typeface="Arial" charset="0"/>
              </a:rPr>
              <a:t>Example: choosing prescaler for 1 Hz (1)</a:t>
            </a:r>
          </a:p>
        </p:txBody>
      </p:sp>
      <p:sp>
        <p:nvSpPr>
          <p:cNvPr id="16386" name="Fußzeilenplatzhalter 8"/>
          <p:cNvSpPr>
            <a:spLocks noGrp="1"/>
          </p:cNvSpPr>
          <p:nvPr>
            <p:ph type="ftr" sz="quarter" idx="11"/>
          </p:nvPr>
        </p:nvSpPr>
        <p:spPr bwMode="auto">
          <a:noFill/>
          <a:ln>
            <a:miter lim="800000"/>
            <a:headEnd/>
            <a:tailEnd/>
          </a:ln>
        </p:spPr>
        <p:txBody>
          <a:bodyPr/>
          <a:lstStyle/>
          <a:p>
            <a:r>
              <a:rPr lang="en-GB" dirty="0" smtClean="0">
                <a:cs typeface="ＭＳ Ｐゴシック"/>
              </a:rPr>
              <a:t>Prof. Dr.-Ing. Ivan Volosyak</a:t>
            </a:r>
          </a:p>
        </p:txBody>
      </p:sp>
      <p:sp>
        <p:nvSpPr>
          <p:cNvPr id="16387" name="Inhaltsplatzhalter 1"/>
          <p:cNvSpPr>
            <a:spLocks/>
          </p:cNvSpPr>
          <p:nvPr/>
        </p:nvSpPr>
        <p:spPr bwMode="auto">
          <a:xfrm>
            <a:off x="503238" y="1262063"/>
            <a:ext cx="9072562" cy="5182938"/>
          </a:xfrm>
          <a:prstGeom prst="rect">
            <a:avLst/>
          </a:prstGeom>
          <a:noFill/>
          <a:ln w="9525">
            <a:noFill/>
            <a:miter lim="800000"/>
            <a:headEnd/>
            <a:tailEnd/>
          </a:ln>
        </p:spPr>
        <p:txBody>
          <a:bodyPr lIns="0" tIns="0" rIns="0" bIns="0"/>
          <a:lstStyle/>
          <a:p>
            <a:endParaRPr lang="de-DE" sz="2000" i="1" dirty="0">
              <a:latin typeface="Arial" charset="0"/>
            </a:endParaRPr>
          </a:p>
          <a:p>
            <a:endParaRPr lang="en-GB" sz="2000" dirty="0">
              <a:latin typeface="Arial" charset="0"/>
            </a:endParaRPr>
          </a:p>
        </p:txBody>
      </p:sp>
      <p:sp>
        <p:nvSpPr>
          <p:cNvPr id="7" name="Inhaltsplatzhalter 1"/>
          <p:cNvSpPr>
            <a:spLocks/>
          </p:cNvSpPr>
          <p:nvPr/>
        </p:nvSpPr>
        <p:spPr bwMode="auto">
          <a:xfrm>
            <a:off x="655638" y="1262063"/>
            <a:ext cx="9072562" cy="5335338"/>
          </a:xfrm>
          <a:prstGeom prst="rect">
            <a:avLst/>
          </a:prstGeom>
          <a:noFill/>
          <a:ln w="9525">
            <a:noFill/>
            <a:miter lim="800000"/>
            <a:headEnd/>
            <a:tailEnd/>
          </a:ln>
        </p:spPr>
        <p:txBody>
          <a:bodyPr lIns="0" tIns="0" rIns="0" bIns="0"/>
          <a:lstStyle/>
          <a:p>
            <a:r>
              <a:rPr lang="en-GB" sz="2000" dirty="0" smtClean="0">
                <a:latin typeface="Arial" charset="0"/>
              </a:rPr>
              <a:t>Assume your goal is to get some event repeated every second.</a:t>
            </a:r>
          </a:p>
          <a:p>
            <a:endParaRPr lang="en-GB" sz="2000" dirty="0">
              <a:latin typeface="Arial" charset="0"/>
            </a:endParaRPr>
          </a:p>
          <a:p>
            <a:r>
              <a:rPr lang="en-GB" sz="2000" dirty="0" smtClean="0">
                <a:latin typeface="Arial" charset="0"/>
              </a:rPr>
              <a:t>There will be actually few ways to have it done: </a:t>
            </a:r>
          </a:p>
          <a:p>
            <a:pPr marL="342900" indent="-342900">
              <a:buFont typeface="Arial" panose="020B0604020202020204" pitchFamily="34" charset="0"/>
              <a:buChar char="•"/>
            </a:pPr>
            <a:r>
              <a:rPr lang="en-GB" sz="2000" dirty="0" smtClean="0">
                <a:latin typeface="Arial" charset="0"/>
              </a:rPr>
              <a:t>Check TCNT in the main loop, as soon as &gt;= than 1 second expires, you execute your event and set TCNT to 0 manually;</a:t>
            </a:r>
          </a:p>
          <a:p>
            <a:pPr marL="342900" indent="-342900">
              <a:buFont typeface="Arial" panose="020B0604020202020204" pitchFamily="34" charset="0"/>
              <a:buChar char="•"/>
            </a:pPr>
            <a:endParaRPr lang="en-GB" sz="2000" b="1" dirty="0">
              <a:cs typeface="Courier New" panose="02070309020205020404" pitchFamily="49" charset="0"/>
            </a:endParaRPr>
          </a:p>
          <a:p>
            <a:r>
              <a:rPr lang="en-GB" sz="2000" b="1" dirty="0">
                <a:cs typeface="Courier New" panose="02070309020205020404" pitchFamily="49" charset="0"/>
              </a:rPr>
              <a:t>i</a:t>
            </a:r>
            <a:r>
              <a:rPr lang="en-GB" sz="2000" b="1" dirty="0" smtClean="0">
                <a:cs typeface="Courier New" panose="02070309020205020404" pitchFamily="49" charset="0"/>
              </a:rPr>
              <a:t>f(TCNT &gt;= </a:t>
            </a:r>
            <a:r>
              <a:rPr lang="en-GB" sz="2000" b="1" dirty="0" err="1" smtClean="0">
                <a:cs typeface="Courier New" panose="02070309020205020404" pitchFamily="49" charset="0"/>
              </a:rPr>
              <a:t>oneSecond_in_TCNT_Units</a:t>
            </a:r>
            <a:r>
              <a:rPr lang="en-GB" sz="2000" b="1" dirty="0" smtClean="0">
                <a:cs typeface="Courier New" panose="02070309020205020404" pitchFamily="49" charset="0"/>
              </a:rPr>
              <a:t> ) </a:t>
            </a:r>
          </a:p>
          <a:p>
            <a:pPr lvl="1" indent="0"/>
            <a:r>
              <a:rPr lang="en-GB" sz="2000" b="1" dirty="0" smtClean="0">
                <a:cs typeface="Courier New" panose="02070309020205020404" pitchFamily="49" charset="0"/>
              </a:rPr>
              <a:t>{</a:t>
            </a:r>
            <a:r>
              <a:rPr lang="en-GB" sz="2000" b="1" dirty="0" err="1" smtClean="0">
                <a:cs typeface="Courier New" panose="02070309020205020404" pitchFamily="49" charset="0"/>
              </a:rPr>
              <a:t>myEvent</a:t>
            </a:r>
            <a:r>
              <a:rPr lang="en-GB" sz="2000" b="1" dirty="0" smtClean="0">
                <a:cs typeface="Courier New" panose="02070309020205020404" pitchFamily="49" charset="0"/>
              </a:rPr>
              <a:t>();</a:t>
            </a:r>
          </a:p>
          <a:p>
            <a:pPr lvl="1" indent="0"/>
            <a:r>
              <a:rPr lang="en-GB" sz="2000" b="1" dirty="0" smtClean="0">
                <a:cs typeface="Courier New" panose="02070309020205020404" pitchFamily="49" charset="0"/>
              </a:rPr>
              <a:t>TCNT=0;}</a:t>
            </a:r>
          </a:p>
          <a:p>
            <a:pPr marL="342900" indent="-342900">
              <a:buFont typeface="Arial" panose="020B0604020202020204" pitchFamily="34" charset="0"/>
              <a:buChar char="•"/>
            </a:pPr>
            <a:endParaRPr lang="en-GB" sz="2000" dirty="0" smtClean="0">
              <a:latin typeface="Arial" charset="0"/>
            </a:endParaRPr>
          </a:p>
          <a:p>
            <a:pPr marL="342900" indent="-342900">
              <a:buFont typeface="Arial" panose="020B0604020202020204" pitchFamily="34" charset="0"/>
              <a:buChar char="•"/>
            </a:pPr>
            <a:r>
              <a:rPr lang="en-GB" sz="2000" dirty="0" smtClean="0">
                <a:latin typeface="Arial" charset="0"/>
              </a:rPr>
              <a:t>Compare interrupt: instead of checking in the main loop, you let the hardware do it for you. You clear TCNT manually;</a:t>
            </a:r>
          </a:p>
          <a:p>
            <a:pPr marL="342900" indent="-342900">
              <a:buFont typeface="Arial" panose="020B0604020202020204" pitchFamily="34" charset="0"/>
              <a:buChar char="•"/>
            </a:pPr>
            <a:endParaRPr lang="en-GB" sz="2000" dirty="0" smtClean="0">
              <a:latin typeface="Arial" charset="0"/>
            </a:endParaRPr>
          </a:p>
          <a:p>
            <a:pPr marL="342900" indent="-342900">
              <a:buFont typeface="Arial" panose="020B0604020202020204" pitchFamily="34" charset="0"/>
              <a:buChar char="•"/>
            </a:pPr>
            <a:r>
              <a:rPr lang="en-GB" sz="2000" dirty="0" smtClean="0">
                <a:latin typeface="Arial" charset="0"/>
              </a:rPr>
              <a:t>CTC (Time Compare mode) on TC1 + overflow interrupt</a:t>
            </a:r>
          </a:p>
          <a:p>
            <a:r>
              <a:rPr lang="de-DE" sz="2000" b="1" dirty="0">
                <a:solidFill>
                  <a:srgbClr val="00B050"/>
                </a:solidFill>
                <a:latin typeface="Arial" charset="0"/>
                <a:cs typeface="Courier New" panose="02070309020205020404" pitchFamily="49" charset="0"/>
              </a:rPr>
              <a:t>//MODE </a:t>
            </a:r>
            <a:r>
              <a:rPr lang="de-DE" sz="2000" b="1" dirty="0" smtClean="0">
                <a:solidFill>
                  <a:srgbClr val="00B050"/>
                </a:solidFill>
                <a:latin typeface="Arial" charset="0"/>
                <a:cs typeface="Courier New" panose="02070309020205020404" pitchFamily="49" charset="0"/>
              </a:rPr>
              <a:t>4 </a:t>
            </a:r>
            <a:r>
              <a:rPr lang="de-DE" sz="2000" b="1" dirty="0">
                <a:solidFill>
                  <a:srgbClr val="00B050"/>
                </a:solidFill>
                <a:latin typeface="Arial" charset="0"/>
                <a:cs typeface="Courier New" panose="02070309020205020404" pitchFamily="49" charset="0"/>
              </a:rPr>
              <a:t>: </a:t>
            </a:r>
            <a:r>
              <a:rPr lang="de-DE" sz="2000" b="1" dirty="0" smtClean="0">
                <a:solidFill>
                  <a:srgbClr val="00B050"/>
                </a:solidFill>
                <a:latin typeface="Arial" charset="0"/>
                <a:cs typeface="Courier New" panose="02070309020205020404" pitchFamily="49" charset="0"/>
              </a:rPr>
              <a:t>CTC</a:t>
            </a:r>
            <a:endParaRPr lang="de-DE" sz="2000" b="1" dirty="0">
              <a:solidFill>
                <a:srgbClr val="00B050"/>
              </a:solidFill>
              <a:latin typeface="Arial" charset="0"/>
              <a:cs typeface="Courier New" panose="02070309020205020404" pitchFamily="49" charset="0"/>
            </a:endParaRPr>
          </a:p>
          <a:p>
            <a:r>
              <a:rPr lang="de-DE" sz="2000" b="1" dirty="0">
                <a:cs typeface="Courier New" panose="02070309020205020404" pitchFamily="49" charset="0"/>
              </a:rPr>
              <a:t>TCCR1B |= 1&lt;&lt; WGM12;</a:t>
            </a:r>
          </a:p>
          <a:p>
            <a:endParaRPr lang="en-GB" sz="2000" dirty="0">
              <a:latin typeface="Arial" charset="0"/>
            </a:endParaRPr>
          </a:p>
        </p:txBody>
      </p:sp>
    </p:spTree>
    <p:extLst>
      <p:ext uri="{BB962C8B-B14F-4D97-AF65-F5344CB8AC3E}">
        <p14:creationId xmlns:p14="http://schemas.microsoft.com/office/powerpoint/2010/main" val="12155068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5"/>
          <p:cNvSpPr>
            <a:spLocks noGrp="1"/>
          </p:cNvSpPr>
          <p:nvPr>
            <p:ph type="title" idx="4294967295"/>
          </p:nvPr>
        </p:nvSpPr>
        <p:spPr/>
        <p:txBody>
          <a:bodyPr/>
          <a:lstStyle/>
          <a:p>
            <a:r>
              <a:rPr lang="en-US" sz="3600" dirty="0" smtClean="0">
                <a:latin typeface="Arial" charset="0"/>
                <a:ea typeface="ＭＳ Ｐゴシック"/>
                <a:cs typeface="Arial" charset="0"/>
              </a:rPr>
              <a:t>Example: choosing prescaler for 1 Hz (2)</a:t>
            </a:r>
          </a:p>
        </p:txBody>
      </p:sp>
      <p:sp>
        <p:nvSpPr>
          <p:cNvPr id="16386" name="Fußzeilenplatzhalter 8"/>
          <p:cNvSpPr>
            <a:spLocks noGrp="1"/>
          </p:cNvSpPr>
          <p:nvPr>
            <p:ph type="ftr" sz="quarter" idx="11"/>
          </p:nvPr>
        </p:nvSpPr>
        <p:spPr bwMode="auto">
          <a:noFill/>
          <a:ln>
            <a:miter lim="800000"/>
            <a:headEnd/>
            <a:tailEnd/>
          </a:ln>
        </p:spPr>
        <p:txBody>
          <a:bodyPr/>
          <a:lstStyle/>
          <a:p>
            <a:r>
              <a:rPr lang="en-US" dirty="0" smtClean="0">
                <a:cs typeface="ＭＳ Ｐゴシック"/>
              </a:rPr>
              <a:t>Prof. Dr.-Ing. Ivan Volosyak</a:t>
            </a:r>
          </a:p>
        </p:txBody>
      </p:sp>
      <p:sp>
        <p:nvSpPr>
          <p:cNvPr id="16387" name="Inhaltsplatzhalter 1"/>
          <p:cNvSpPr>
            <a:spLocks/>
          </p:cNvSpPr>
          <p:nvPr/>
        </p:nvSpPr>
        <p:spPr bwMode="auto">
          <a:xfrm>
            <a:off x="503238" y="1262063"/>
            <a:ext cx="9072562" cy="5182938"/>
          </a:xfrm>
          <a:prstGeom prst="rect">
            <a:avLst/>
          </a:prstGeom>
          <a:noFill/>
          <a:ln w="9525">
            <a:noFill/>
            <a:miter lim="800000"/>
            <a:headEnd/>
            <a:tailEnd/>
          </a:ln>
        </p:spPr>
        <p:txBody>
          <a:bodyPr lIns="0" tIns="0" rIns="0" bIns="0"/>
          <a:lstStyle/>
          <a:p>
            <a:endParaRPr lang="en-US" sz="2000" i="1" dirty="0" smtClean="0">
              <a:latin typeface="Arial" charset="0"/>
            </a:endParaRPr>
          </a:p>
          <a:p>
            <a:endParaRPr lang="en-US" sz="2000" dirty="0">
              <a:latin typeface="Arial" charset="0"/>
            </a:endParaRPr>
          </a:p>
        </p:txBody>
      </p:sp>
      <p:sp>
        <p:nvSpPr>
          <p:cNvPr id="7" name="Inhaltsplatzhalter 1"/>
          <p:cNvSpPr>
            <a:spLocks/>
          </p:cNvSpPr>
          <p:nvPr/>
        </p:nvSpPr>
        <p:spPr bwMode="auto">
          <a:xfrm>
            <a:off x="655638" y="1262063"/>
            <a:ext cx="9072562" cy="5335338"/>
          </a:xfrm>
          <a:prstGeom prst="rect">
            <a:avLst/>
          </a:prstGeom>
          <a:noFill/>
          <a:ln w="9525">
            <a:noFill/>
            <a:miter lim="800000"/>
            <a:headEnd/>
            <a:tailEnd/>
          </a:ln>
        </p:spPr>
        <p:txBody>
          <a:bodyPr lIns="0" tIns="0" rIns="0" bIns="0"/>
          <a:lstStyle/>
          <a:p>
            <a:r>
              <a:rPr lang="en-US" sz="2000" dirty="0" smtClean="0">
                <a:latin typeface="Arial" charset="0"/>
              </a:rPr>
              <a:t>In all of the scenarios, you need to choose a prescaler which will let time to count upward of 1 s.</a:t>
            </a:r>
          </a:p>
          <a:p>
            <a:endParaRPr lang="en-US" sz="2000" dirty="0" smtClean="0">
              <a:latin typeface="Arial" charset="0"/>
            </a:endParaRPr>
          </a:p>
          <a:p>
            <a:r>
              <a:rPr lang="en-US" sz="2000" dirty="0" smtClean="0">
                <a:latin typeface="Arial" charset="0"/>
              </a:rPr>
              <a:t>This means that frequency coming from formula must be less than 1 Hz:</a:t>
            </a:r>
          </a:p>
          <a:p>
            <a:r>
              <a:rPr lang="en-US" sz="2000" b="1" i="1" dirty="0" err="1" smtClean="0">
                <a:solidFill>
                  <a:srgbClr val="0088C2"/>
                </a:solidFill>
                <a:latin typeface="Arial" charset="0"/>
              </a:rPr>
              <a:t>f</a:t>
            </a:r>
            <a:r>
              <a:rPr lang="en-US" sz="1000" b="1" i="1" dirty="0" err="1" smtClean="0">
                <a:solidFill>
                  <a:srgbClr val="0088C2"/>
                </a:solidFill>
                <a:latin typeface="Arial" charset="0"/>
              </a:rPr>
              <a:t>overflows</a:t>
            </a:r>
            <a:r>
              <a:rPr lang="en-US" sz="2000" i="1" dirty="0" smtClean="0">
                <a:latin typeface="Arial" charset="0"/>
              </a:rPr>
              <a:t> &lt; 1 Hz</a:t>
            </a:r>
            <a:endParaRPr lang="en-US" sz="2000" dirty="0" smtClean="0">
              <a:latin typeface="Arial" charset="0"/>
            </a:endParaRPr>
          </a:p>
          <a:p>
            <a:r>
              <a:rPr lang="en-US" sz="2000" b="1" i="1" dirty="0" err="1" smtClean="0">
                <a:solidFill>
                  <a:srgbClr val="0088C2"/>
                </a:solidFill>
                <a:latin typeface="Arial" charset="0"/>
              </a:rPr>
              <a:t>f</a:t>
            </a:r>
            <a:r>
              <a:rPr lang="en-US" sz="1000" b="1" i="1" dirty="0" err="1" smtClean="0">
                <a:solidFill>
                  <a:srgbClr val="0088C2"/>
                </a:solidFill>
                <a:latin typeface="Arial" charset="0"/>
              </a:rPr>
              <a:t>clock</a:t>
            </a:r>
            <a:r>
              <a:rPr lang="en-US" sz="2000" i="1" dirty="0" smtClean="0">
                <a:latin typeface="Arial" charset="0"/>
              </a:rPr>
              <a:t> / ( </a:t>
            </a:r>
            <a:r>
              <a:rPr lang="en-US" sz="2000" b="1" i="1" dirty="0" smtClean="0">
                <a:solidFill>
                  <a:srgbClr val="0088C2"/>
                </a:solidFill>
                <a:latin typeface="Arial" charset="0"/>
              </a:rPr>
              <a:t>P</a:t>
            </a:r>
            <a:r>
              <a:rPr lang="en-US" sz="2000" i="1" dirty="0" smtClean="0">
                <a:latin typeface="Arial" charset="0"/>
              </a:rPr>
              <a:t>   *   2^( </a:t>
            </a:r>
            <a:r>
              <a:rPr lang="en-US" sz="2000" b="1" i="1" dirty="0" err="1" smtClean="0">
                <a:solidFill>
                  <a:srgbClr val="00B050"/>
                </a:solidFill>
                <a:latin typeface="Arial" charset="0"/>
              </a:rPr>
              <a:t>bits_in_timer_counter</a:t>
            </a:r>
            <a:r>
              <a:rPr lang="en-US" sz="2000" i="1" dirty="0" smtClean="0">
                <a:latin typeface="Arial" charset="0"/>
              </a:rPr>
              <a:t> ) ) &lt; 1 Hz</a:t>
            </a:r>
          </a:p>
          <a:p>
            <a:r>
              <a:rPr lang="en-US" sz="2000" b="1" i="1" dirty="0" err="1" smtClean="0">
                <a:solidFill>
                  <a:srgbClr val="0088C2"/>
                </a:solidFill>
                <a:latin typeface="Arial" charset="0"/>
              </a:rPr>
              <a:t>f</a:t>
            </a:r>
            <a:r>
              <a:rPr lang="en-US" sz="1000" b="1" i="1" dirty="0" err="1" smtClean="0">
                <a:solidFill>
                  <a:srgbClr val="0088C2"/>
                </a:solidFill>
                <a:latin typeface="Arial" charset="0"/>
              </a:rPr>
              <a:t>clock</a:t>
            </a:r>
            <a:r>
              <a:rPr lang="en-US" sz="2000" i="1" dirty="0" smtClean="0">
                <a:latin typeface="Arial" charset="0"/>
              </a:rPr>
              <a:t> / (2^( </a:t>
            </a:r>
            <a:r>
              <a:rPr lang="en-US" sz="2000" b="1" i="1" dirty="0" err="1" smtClean="0">
                <a:solidFill>
                  <a:srgbClr val="00B050"/>
                </a:solidFill>
                <a:latin typeface="Arial" charset="0"/>
              </a:rPr>
              <a:t>bits_in_timer_counter</a:t>
            </a:r>
            <a:r>
              <a:rPr lang="en-US" sz="2000" i="1" dirty="0" smtClean="0">
                <a:latin typeface="Arial" charset="0"/>
              </a:rPr>
              <a:t> ) )  &lt; </a:t>
            </a:r>
            <a:r>
              <a:rPr lang="en-US" sz="2000" b="1" i="1" dirty="0" smtClean="0">
                <a:solidFill>
                  <a:srgbClr val="0088C2"/>
                </a:solidFill>
                <a:latin typeface="Arial" charset="0"/>
              </a:rPr>
              <a:t>P</a:t>
            </a:r>
          </a:p>
          <a:p>
            <a:endParaRPr lang="en-US" sz="2000" b="1" i="1" dirty="0" smtClean="0">
              <a:solidFill>
                <a:srgbClr val="0088C2"/>
              </a:solidFill>
              <a:latin typeface="Arial" charset="0"/>
              <a:cs typeface="Courier New" panose="02070309020205020404" pitchFamily="49" charset="0"/>
            </a:endParaRPr>
          </a:p>
          <a:p>
            <a:r>
              <a:rPr lang="en-US" sz="2000" i="1" dirty="0" smtClean="0">
                <a:latin typeface="Arial" charset="0"/>
                <a:cs typeface="Courier New" panose="02070309020205020404" pitchFamily="49" charset="0"/>
              </a:rPr>
              <a:t>For 8 bit:</a:t>
            </a:r>
          </a:p>
          <a:p>
            <a:endParaRPr lang="en-US" sz="2000" i="1" dirty="0" smtClean="0">
              <a:latin typeface="Arial" charset="0"/>
              <a:cs typeface="Courier New" panose="02070309020205020404" pitchFamily="49" charset="0"/>
            </a:endParaRPr>
          </a:p>
          <a:p>
            <a:r>
              <a:rPr lang="en-US" sz="2000" b="1" i="1" dirty="0" smtClean="0">
                <a:solidFill>
                  <a:srgbClr val="0088C2"/>
                </a:solidFill>
                <a:latin typeface="Arial" charset="0"/>
                <a:cs typeface="Courier New" panose="02070309020205020404" pitchFamily="49" charset="0"/>
              </a:rPr>
              <a:t>P</a:t>
            </a:r>
            <a:r>
              <a:rPr lang="en-US" sz="2000" i="1" dirty="0" smtClean="0">
                <a:latin typeface="Arial" charset="0"/>
                <a:cs typeface="Courier New" panose="02070309020205020404" pitchFamily="49" charset="0"/>
              </a:rPr>
              <a:t> &gt; </a:t>
            </a:r>
            <a:r>
              <a:rPr lang="en-US" sz="2000" b="1" i="1" dirty="0" smtClean="0">
                <a:solidFill>
                  <a:srgbClr val="FF0000"/>
                </a:solidFill>
                <a:latin typeface="Arial" charset="0"/>
                <a:cs typeface="Courier New" panose="02070309020205020404" pitchFamily="49" charset="0"/>
              </a:rPr>
              <a:t>31250  </a:t>
            </a:r>
          </a:p>
          <a:p>
            <a:endParaRPr lang="en-US" sz="2000" i="1" dirty="0" smtClean="0">
              <a:latin typeface="Arial" charset="0"/>
              <a:cs typeface="Courier New" panose="02070309020205020404" pitchFamily="49" charset="0"/>
            </a:endParaRPr>
          </a:p>
          <a:p>
            <a:r>
              <a:rPr lang="en-US" sz="2000" i="1" dirty="0" smtClean="0">
                <a:solidFill>
                  <a:srgbClr val="FF0000"/>
                </a:solidFill>
                <a:latin typeface="Arial" charset="0"/>
                <a:cs typeface="Courier New" panose="02070309020205020404" pitchFamily="49" charset="0"/>
              </a:rPr>
              <a:t>Can this condition be satisfied?</a:t>
            </a:r>
          </a:p>
          <a:p>
            <a:endParaRPr lang="en-US" sz="2000" i="1" dirty="0" smtClean="0">
              <a:solidFill>
                <a:srgbClr val="FF0000"/>
              </a:solidFill>
              <a:latin typeface="Arial" charset="0"/>
              <a:cs typeface="Courier New" panose="02070309020205020404" pitchFamily="49" charset="0"/>
            </a:endParaRPr>
          </a:p>
          <a:p>
            <a:r>
              <a:rPr lang="en-US" sz="2000" dirty="0" smtClean="0">
                <a:latin typeface="Arial" charset="0"/>
                <a:cs typeface="Courier New" panose="02070309020205020404" pitchFamily="49" charset="0"/>
              </a:rPr>
              <a:t>We could use overflows counter variable to count to 1 second with TC0 and TC2. Example will continue with TC1 where this trick is not needed.</a:t>
            </a:r>
          </a:p>
        </p:txBody>
      </p:sp>
    </p:spTree>
    <p:extLst>
      <p:ext uri="{BB962C8B-B14F-4D97-AF65-F5344CB8AC3E}">
        <p14:creationId xmlns:p14="http://schemas.microsoft.com/office/powerpoint/2010/main" val="6774861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5"/>
          <p:cNvSpPr>
            <a:spLocks noGrp="1"/>
          </p:cNvSpPr>
          <p:nvPr>
            <p:ph type="title" idx="4294967295"/>
          </p:nvPr>
        </p:nvSpPr>
        <p:spPr/>
        <p:txBody>
          <a:bodyPr/>
          <a:lstStyle/>
          <a:p>
            <a:r>
              <a:rPr lang="en-US" sz="3600" dirty="0" smtClean="0">
                <a:latin typeface="Arial" charset="0"/>
                <a:ea typeface="ＭＳ Ｐゴシック"/>
                <a:cs typeface="Arial" charset="0"/>
              </a:rPr>
              <a:t>Example: choosing prescaler for 1 Hz (3)</a:t>
            </a:r>
          </a:p>
        </p:txBody>
      </p:sp>
      <p:sp>
        <p:nvSpPr>
          <p:cNvPr id="16386" name="Fußzeilenplatzhalter 8"/>
          <p:cNvSpPr>
            <a:spLocks noGrp="1"/>
          </p:cNvSpPr>
          <p:nvPr>
            <p:ph type="ftr" sz="quarter" idx="11"/>
          </p:nvPr>
        </p:nvSpPr>
        <p:spPr bwMode="auto">
          <a:noFill/>
          <a:ln>
            <a:miter lim="800000"/>
            <a:headEnd/>
            <a:tailEnd/>
          </a:ln>
        </p:spPr>
        <p:txBody>
          <a:bodyPr/>
          <a:lstStyle/>
          <a:p>
            <a:r>
              <a:rPr lang="en-US" dirty="0" smtClean="0">
                <a:cs typeface="ＭＳ Ｐゴシック"/>
              </a:rPr>
              <a:t>Prof. Dr.-Ing. Ivan Volosyak</a:t>
            </a:r>
          </a:p>
        </p:txBody>
      </p:sp>
      <p:sp>
        <p:nvSpPr>
          <p:cNvPr id="16387" name="Inhaltsplatzhalter 1"/>
          <p:cNvSpPr>
            <a:spLocks/>
          </p:cNvSpPr>
          <p:nvPr/>
        </p:nvSpPr>
        <p:spPr bwMode="auto">
          <a:xfrm>
            <a:off x="503238" y="1262063"/>
            <a:ext cx="9072562" cy="5182938"/>
          </a:xfrm>
          <a:prstGeom prst="rect">
            <a:avLst/>
          </a:prstGeom>
          <a:noFill/>
          <a:ln w="9525">
            <a:noFill/>
            <a:miter lim="800000"/>
            <a:headEnd/>
            <a:tailEnd/>
          </a:ln>
        </p:spPr>
        <p:txBody>
          <a:bodyPr lIns="0" tIns="0" rIns="0" bIns="0"/>
          <a:lstStyle/>
          <a:p>
            <a:endParaRPr lang="en-US" sz="2000" i="1" dirty="0" smtClean="0">
              <a:latin typeface="Arial" charset="0"/>
            </a:endParaRPr>
          </a:p>
          <a:p>
            <a:endParaRPr lang="en-US" sz="2000" dirty="0">
              <a:latin typeface="Arial" charset="0"/>
            </a:endParaRPr>
          </a:p>
        </p:txBody>
      </p:sp>
      <p:sp>
        <p:nvSpPr>
          <p:cNvPr id="7" name="Inhaltsplatzhalter 1"/>
          <p:cNvSpPr>
            <a:spLocks/>
          </p:cNvSpPr>
          <p:nvPr/>
        </p:nvSpPr>
        <p:spPr bwMode="auto">
          <a:xfrm>
            <a:off x="655638" y="1262063"/>
            <a:ext cx="9072562" cy="5335338"/>
          </a:xfrm>
          <a:prstGeom prst="rect">
            <a:avLst/>
          </a:prstGeom>
          <a:noFill/>
          <a:ln w="9525">
            <a:noFill/>
            <a:miter lim="800000"/>
            <a:headEnd/>
            <a:tailEnd/>
          </a:ln>
        </p:spPr>
        <p:txBody>
          <a:bodyPr lIns="0" tIns="0" rIns="0" bIns="0"/>
          <a:lstStyle/>
          <a:p>
            <a:endParaRPr lang="en-US" sz="2000" dirty="0" smtClean="0">
              <a:latin typeface="Arial" charset="0"/>
              <a:cs typeface="Courier New" panose="02070309020205020404" pitchFamily="49" charset="0"/>
            </a:endParaRPr>
          </a:p>
          <a:p>
            <a:r>
              <a:rPr lang="en-US" sz="2000" i="1" dirty="0" smtClean="0">
                <a:latin typeface="Arial" charset="0"/>
                <a:cs typeface="Courier New" panose="02070309020205020404" pitchFamily="49" charset="0"/>
              </a:rPr>
              <a:t>For 16 bit:</a:t>
            </a:r>
          </a:p>
          <a:p>
            <a:endParaRPr lang="en-US" sz="2000" i="1" dirty="0" smtClean="0">
              <a:latin typeface="Arial" charset="0"/>
              <a:cs typeface="Courier New" panose="02070309020205020404" pitchFamily="49" charset="0"/>
            </a:endParaRPr>
          </a:p>
          <a:p>
            <a:r>
              <a:rPr lang="en-US" sz="2000" b="1" i="1" dirty="0" smtClean="0">
                <a:solidFill>
                  <a:srgbClr val="0088C2"/>
                </a:solidFill>
                <a:latin typeface="Arial" charset="0"/>
                <a:cs typeface="Courier New" panose="02070309020205020404" pitchFamily="49" charset="0"/>
              </a:rPr>
              <a:t>P</a:t>
            </a:r>
            <a:r>
              <a:rPr lang="en-US" sz="2000" i="1" dirty="0" smtClean="0">
                <a:latin typeface="Arial" charset="0"/>
                <a:cs typeface="Courier New" panose="02070309020205020404" pitchFamily="49" charset="0"/>
              </a:rPr>
              <a:t> &gt; </a:t>
            </a:r>
            <a:r>
              <a:rPr lang="en-US" sz="2000" b="1" i="1" dirty="0" smtClean="0">
                <a:solidFill>
                  <a:srgbClr val="00B050"/>
                </a:solidFill>
                <a:latin typeface="Arial" charset="0"/>
                <a:cs typeface="Courier New" panose="02070309020205020404" pitchFamily="49" charset="0"/>
              </a:rPr>
              <a:t>122.07</a:t>
            </a:r>
          </a:p>
          <a:p>
            <a:endParaRPr lang="en-US" sz="2000" b="1" i="1" dirty="0" smtClean="0">
              <a:solidFill>
                <a:srgbClr val="00B050"/>
              </a:solidFill>
              <a:latin typeface="Arial" charset="0"/>
              <a:cs typeface="Courier New" panose="02070309020205020404" pitchFamily="49" charset="0"/>
            </a:endParaRPr>
          </a:p>
          <a:p>
            <a:r>
              <a:rPr lang="en-US" sz="2000" dirty="0" smtClean="0">
                <a:latin typeface="Arial" charset="0"/>
                <a:cs typeface="Courier New" panose="02070309020205020404" pitchFamily="49" charset="0"/>
              </a:rPr>
              <a:t>Therefore following prescaler settings are appropriate:</a:t>
            </a:r>
          </a:p>
          <a:p>
            <a:endParaRPr lang="en-US" sz="2000" b="1" i="1" dirty="0" smtClean="0">
              <a:solidFill>
                <a:srgbClr val="00B050"/>
              </a:solidFill>
              <a:latin typeface="Arial" charset="0"/>
              <a:cs typeface="Courier New" panose="02070309020205020404" pitchFamily="49" charset="0"/>
            </a:endParaRPr>
          </a:p>
          <a:p>
            <a:r>
              <a:rPr lang="en-US" sz="2000" b="1" dirty="0" smtClean="0">
                <a:solidFill>
                  <a:srgbClr val="FF0000"/>
                </a:solidFill>
                <a:cs typeface="Courier New" panose="02070309020205020404" pitchFamily="49" charset="0"/>
              </a:rPr>
              <a:t>TCCR1B |= (1 &lt;&lt; CS12) ;   </a:t>
            </a:r>
            <a:r>
              <a:rPr lang="en-US" sz="2000" b="1" dirty="0" smtClean="0">
                <a:solidFill>
                  <a:srgbClr val="0088C2"/>
                </a:solidFill>
                <a:cs typeface="Courier New" panose="02070309020205020404" pitchFamily="49" charset="0"/>
              </a:rPr>
              <a:t>// P = 256</a:t>
            </a:r>
          </a:p>
          <a:p>
            <a:r>
              <a:rPr lang="en-US" sz="2000" b="1" dirty="0" smtClean="0">
                <a:solidFill>
                  <a:srgbClr val="FF0000"/>
                </a:solidFill>
                <a:cs typeface="Courier New" panose="02070309020205020404" pitchFamily="49" charset="0"/>
              </a:rPr>
              <a:t>TCCR1B|= (1 &lt;&lt; CS12) | (1 &lt;&lt; CS10) ;   </a:t>
            </a:r>
            <a:r>
              <a:rPr lang="en-US" sz="2000" b="1" dirty="0" smtClean="0">
                <a:solidFill>
                  <a:srgbClr val="0088C2"/>
                </a:solidFill>
                <a:cs typeface="Courier New" panose="02070309020205020404" pitchFamily="49" charset="0"/>
              </a:rPr>
              <a:t>// P = 1024</a:t>
            </a:r>
          </a:p>
          <a:p>
            <a:endParaRPr lang="en-US" sz="2000" b="1" dirty="0" smtClean="0">
              <a:solidFill>
                <a:srgbClr val="0088C2"/>
              </a:solidFill>
              <a:cs typeface="Courier New" panose="02070309020205020404" pitchFamily="49" charset="0"/>
            </a:endParaRPr>
          </a:p>
          <a:p>
            <a:r>
              <a:rPr lang="en-US" sz="2000" b="1" dirty="0" smtClean="0">
                <a:solidFill>
                  <a:srgbClr val="0088C2"/>
                </a:solidFill>
                <a:cs typeface="Courier New" panose="02070309020205020404" pitchFamily="49" charset="0"/>
              </a:rPr>
              <a:t>What value should be check for to see 1 second has expired?</a:t>
            </a:r>
          </a:p>
          <a:p>
            <a:endParaRPr lang="en-US" sz="2000" b="1" i="1" dirty="0" smtClean="0">
              <a:solidFill>
                <a:srgbClr val="00B050"/>
              </a:solidFill>
              <a:latin typeface="Arial" charset="0"/>
              <a:cs typeface="Courier New" panose="02070309020205020404" pitchFamily="49" charset="0"/>
            </a:endParaRPr>
          </a:p>
          <a:p>
            <a:r>
              <a:rPr lang="en-US" sz="2000" b="1" i="1" dirty="0" smtClean="0">
                <a:latin typeface="Arial" charset="0"/>
              </a:rPr>
              <a:t>TCNT = </a:t>
            </a:r>
            <a:r>
              <a:rPr lang="en-US" sz="2000" b="1" i="1" dirty="0" smtClean="0">
                <a:solidFill>
                  <a:srgbClr val="00B050"/>
                </a:solidFill>
                <a:latin typeface="Arial" charset="0"/>
              </a:rPr>
              <a:t>t</a:t>
            </a:r>
            <a:r>
              <a:rPr lang="en-US" sz="2000" b="1" i="1" dirty="0" smtClean="0">
                <a:latin typeface="Arial" charset="0"/>
              </a:rPr>
              <a:t> * </a:t>
            </a:r>
            <a:r>
              <a:rPr lang="en-US" sz="2000" b="1" i="1" dirty="0" err="1" smtClean="0">
                <a:solidFill>
                  <a:srgbClr val="0088C2"/>
                </a:solidFill>
                <a:latin typeface="Arial" charset="0"/>
              </a:rPr>
              <a:t>f</a:t>
            </a:r>
            <a:r>
              <a:rPr lang="en-US" sz="1000" b="1" i="1" dirty="0" err="1" smtClean="0">
                <a:solidFill>
                  <a:srgbClr val="0088C2"/>
                </a:solidFill>
                <a:latin typeface="Arial" charset="0"/>
              </a:rPr>
              <a:t>clock</a:t>
            </a:r>
            <a:r>
              <a:rPr lang="en-US" sz="2000" i="1" dirty="0" smtClean="0">
                <a:latin typeface="Arial" charset="0"/>
              </a:rPr>
              <a:t> / </a:t>
            </a:r>
            <a:r>
              <a:rPr lang="en-US" sz="2000" b="1" i="1" dirty="0" smtClean="0">
                <a:solidFill>
                  <a:srgbClr val="0088C2"/>
                </a:solidFill>
                <a:latin typeface="Arial" charset="0"/>
                <a:cs typeface="Courier New" panose="02070309020205020404" pitchFamily="49" charset="0"/>
              </a:rPr>
              <a:t>P  </a:t>
            </a:r>
            <a:r>
              <a:rPr lang="en-US" sz="2000" i="1" dirty="0" smtClean="0">
                <a:latin typeface="Arial" charset="0"/>
                <a:cs typeface="Courier New" panose="02070309020205020404" pitchFamily="49" charset="0"/>
              </a:rPr>
              <a:t>, where t is = 1 s ( or just 1)</a:t>
            </a:r>
          </a:p>
          <a:p>
            <a:r>
              <a:rPr lang="en-US" sz="2000" b="1" i="1" dirty="0" smtClean="0">
                <a:solidFill>
                  <a:srgbClr val="FF0000"/>
                </a:solidFill>
                <a:latin typeface="Arial" charset="0"/>
                <a:cs typeface="Courier New" panose="02070309020205020404" pitchFamily="49" charset="0"/>
              </a:rPr>
              <a:t>31250</a:t>
            </a:r>
            <a:r>
              <a:rPr lang="en-US" sz="2000" i="1" dirty="0" smtClean="0">
                <a:latin typeface="Arial" charset="0"/>
                <a:cs typeface="Courier New" panose="02070309020205020404" pitchFamily="49" charset="0"/>
              </a:rPr>
              <a:t> for </a:t>
            </a:r>
            <a:r>
              <a:rPr lang="en-US" sz="2000" b="1" i="1" dirty="0" smtClean="0">
                <a:solidFill>
                  <a:srgbClr val="0088C2"/>
                </a:solidFill>
                <a:latin typeface="Arial" charset="0"/>
                <a:cs typeface="Courier New" panose="02070309020205020404" pitchFamily="49" charset="0"/>
              </a:rPr>
              <a:t>P = 256</a:t>
            </a:r>
          </a:p>
          <a:p>
            <a:r>
              <a:rPr lang="en-US" sz="2000" b="1" i="1" dirty="0" smtClean="0">
                <a:solidFill>
                  <a:srgbClr val="FF0000"/>
                </a:solidFill>
                <a:latin typeface="Arial" charset="0"/>
                <a:cs typeface="Courier New" panose="02070309020205020404" pitchFamily="49" charset="0"/>
              </a:rPr>
              <a:t>7813</a:t>
            </a:r>
            <a:r>
              <a:rPr lang="en-US" sz="2000" i="1" dirty="0" smtClean="0">
                <a:latin typeface="Arial" charset="0"/>
                <a:cs typeface="Courier New" panose="02070309020205020404" pitchFamily="49" charset="0"/>
              </a:rPr>
              <a:t> for </a:t>
            </a:r>
            <a:r>
              <a:rPr lang="en-US" sz="2000" b="1" i="1" dirty="0" smtClean="0">
                <a:solidFill>
                  <a:srgbClr val="0088C2"/>
                </a:solidFill>
                <a:latin typeface="Arial" charset="0"/>
                <a:cs typeface="Courier New" panose="02070309020205020404" pitchFamily="49" charset="0"/>
              </a:rPr>
              <a:t>P = 1024 </a:t>
            </a:r>
            <a:r>
              <a:rPr lang="en-US" sz="2000" i="1" dirty="0" smtClean="0">
                <a:latin typeface="Arial" charset="0"/>
                <a:cs typeface="Courier New" panose="02070309020205020404" pitchFamily="49" charset="0"/>
              </a:rPr>
              <a:t>( 7812.5 rounded up)</a:t>
            </a:r>
            <a:endParaRPr lang="en-US" sz="2000" dirty="0" smtClean="0">
              <a:cs typeface="Courier New" panose="02070309020205020404" pitchFamily="49" charset="0"/>
            </a:endParaRPr>
          </a:p>
          <a:p>
            <a:endParaRPr lang="en-US" sz="2000" dirty="0">
              <a:latin typeface="Arial" charset="0"/>
            </a:endParaRPr>
          </a:p>
        </p:txBody>
      </p:sp>
    </p:spTree>
    <p:extLst>
      <p:ext uri="{BB962C8B-B14F-4D97-AF65-F5344CB8AC3E}">
        <p14:creationId xmlns:p14="http://schemas.microsoft.com/office/powerpoint/2010/main" val="38461320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5"/>
          <p:cNvSpPr>
            <a:spLocks noGrp="1"/>
          </p:cNvSpPr>
          <p:nvPr>
            <p:ph type="title" idx="4294967295"/>
          </p:nvPr>
        </p:nvSpPr>
        <p:spPr/>
        <p:txBody>
          <a:bodyPr/>
          <a:lstStyle/>
          <a:p>
            <a:r>
              <a:rPr lang="en-US" dirty="0" smtClean="0">
                <a:latin typeface="Arial" charset="0"/>
                <a:ea typeface="ＭＳ Ｐゴシック"/>
                <a:cs typeface="Arial" charset="0"/>
              </a:rPr>
              <a:t>Summary: TC interrupts (1)</a:t>
            </a:r>
          </a:p>
        </p:txBody>
      </p:sp>
      <p:sp>
        <p:nvSpPr>
          <p:cNvPr id="16386" name="Fußzeilenplatzhalter 8"/>
          <p:cNvSpPr>
            <a:spLocks noGrp="1"/>
          </p:cNvSpPr>
          <p:nvPr>
            <p:ph type="ftr" sz="quarter" idx="11"/>
          </p:nvPr>
        </p:nvSpPr>
        <p:spPr bwMode="auto">
          <a:noFill/>
          <a:ln>
            <a:miter lim="800000"/>
            <a:headEnd/>
            <a:tailEnd/>
          </a:ln>
        </p:spPr>
        <p:txBody>
          <a:bodyPr/>
          <a:lstStyle/>
          <a:p>
            <a:r>
              <a:rPr lang="en-US" dirty="0" smtClean="0">
                <a:cs typeface="ＭＳ Ｐゴシック"/>
              </a:rPr>
              <a:t>Prof. Dr.-Ing. Ivan Volosyak</a:t>
            </a:r>
          </a:p>
        </p:txBody>
      </p:sp>
      <p:sp>
        <p:nvSpPr>
          <p:cNvPr id="16387" name="Inhaltsplatzhalter 1"/>
          <p:cNvSpPr>
            <a:spLocks/>
          </p:cNvSpPr>
          <p:nvPr/>
        </p:nvSpPr>
        <p:spPr bwMode="auto">
          <a:xfrm>
            <a:off x="503238" y="1262063"/>
            <a:ext cx="9072562" cy="5182938"/>
          </a:xfrm>
          <a:prstGeom prst="rect">
            <a:avLst/>
          </a:prstGeom>
          <a:noFill/>
          <a:ln w="9525">
            <a:noFill/>
            <a:miter lim="800000"/>
            <a:headEnd/>
            <a:tailEnd/>
          </a:ln>
        </p:spPr>
        <p:txBody>
          <a:bodyPr lIns="0" tIns="0" rIns="0" bIns="0"/>
          <a:lstStyle/>
          <a:p>
            <a:endParaRPr lang="en-US" sz="2000" i="1" dirty="0" smtClean="0">
              <a:latin typeface="Arial" charset="0"/>
            </a:endParaRPr>
          </a:p>
          <a:p>
            <a:endParaRPr lang="en-US" sz="2000" dirty="0">
              <a:latin typeface="Arial" charset="0"/>
            </a:endParaRPr>
          </a:p>
        </p:txBody>
      </p:sp>
      <p:sp>
        <p:nvSpPr>
          <p:cNvPr id="7" name="Inhaltsplatzhalter 1"/>
          <p:cNvSpPr>
            <a:spLocks/>
          </p:cNvSpPr>
          <p:nvPr/>
        </p:nvSpPr>
        <p:spPr bwMode="auto">
          <a:xfrm>
            <a:off x="655638" y="1262063"/>
            <a:ext cx="9072562" cy="5335338"/>
          </a:xfrm>
          <a:prstGeom prst="rect">
            <a:avLst/>
          </a:prstGeom>
          <a:noFill/>
          <a:ln w="9525">
            <a:noFill/>
            <a:miter lim="800000"/>
            <a:headEnd/>
            <a:tailEnd/>
          </a:ln>
        </p:spPr>
        <p:txBody>
          <a:bodyPr lIns="0" tIns="0" rIns="0" bIns="0"/>
          <a:lstStyle/>
          <a:p>
            <a:r>
              <a:rPr lang="en-US" sz="2000" dirty="0" smtClean="0">
                <a:latin typeface="Arial" charset="0"/>
              </a:rPr>
              <a:t>The simplest interrupt you can have for a TC is overflow interrupt. As long as TC is enabled ( prescaler is given a value, = not zero ), overflow interrupt will be called with frequency </a:t>
            </a:r>
            <a:r>
              <a:rPr lang="en-US" sz="2000" b="1" i="1" dirty="0" err="1" smtClean="0">
                <a:solidFill>
                  <a:srgbClr val="0088C2"/>
                </a:solidFill>
                <a:latin typeface="Arial" charset="0"/>
              </a:rPr>
              <a:t>f</a:t>
            </a:r>
            <a:r>
              <a:rPr lang="en-US" sz="1000" b="1" i="1" dirty="0" err="1" smtClean="0">
                <a:solidFill>
                  <a:srgbClr val="0088C2"/>
                </a:solidFill>
                <a:latin typeface="Arial" charset="0"/>
              </a:rPr>
              <a:t>overflows</a:t>
            </a:r>
            <a:r>
              <a:rPr lang="en-US" sz="2000" i="1" dirty="0" smtClean="0">
                <a:latin typeface="Arial" charset="0"/>
              </a:rPr>
              <a:t> = </a:t>
            </a:r>
            <a:r>
              <a:rPr lang="en-US" sz="2000" b="1" i="1" dirty="0" err="1" smtClean="0">
                <a:solidFill>
                  <a:srgbClr val="0088C2"/>
                </a:solidFill>
                <a:latin typeface="Arial" charset="0"/>
              </a:rPr>
              <a:t>f</a:t>
            </a:r>
            <a:r>
              <a:rPr lang="en-US" sz="1000" b="1" i="1" dirty="0" err="1" smtClean="0">
                <a:solidFill>
                  <a:srgbClr val="0088C2"/>
                </a:solidFill>
                <a:latin typeface="Arial" charset="0"/>
              </a:rPr>
              <a:t>clock</a:t>
            </a:r>
            <a:r>
              <a:rPr lang="en-US" sz="2000" i="1" dirty="0" smtClean="0">
                <a:latin typeface="Arial" charset="0"/>
              </a:rPr>
              <a:t> / ( </a:t>
            </a:r>
            <a:r>
              <a:rPr lang="en-US" sz="2000" b="1" i="1" dirty="0" smtClean="0">
                <a:solidFill>
                  <a:srgbClr val="0088C2"/>
                </a:solidFill>
                <a:latin typeface="Arial" charset="0"/>
              </a:rPr>
              <a:t>P</a:t>
            </a:r>
            <a:r>
              <a:rPr lang="en-US" sz="2000" i="1" dirty="0" smtClean="0">
                <a:latin typeface="Arial" charset="0"/>
              </a:rPr>
              <a:t>   *   2^( </a:t>
            </a:r>
            <a:r>
              <a:rPr lang="en-US" sz="2000" b="1" i="1" dirty="0" err="1" smtClean="0">
                <a:solidFill>
                  <a:srgbClr val="00B050"/>
                </a:solidFill>
                <a:latin typeface="Arial" charset="0"/>
              </a:rPr>
              <a:t>bits_in_timer_counter</a:t>
            </a:r>
            <a:r>
              <a:rPr lang="en-US" sz="2000" i="1" dirty="0" smtClean="0">
                <a:latin typeface="Arial" charset="0"/>
              </a:rPr>
              <a:t> ) ) </a:t>
            </a:r>
          </a:p>
          <a:p>
            <a:endParaRPr lang="en-US" sz="2000" b="1" i="1" dirty="0" smtClean="0">
              <a:solidFill>
                <a:srgbClr val="0088C2"/>
              </a:solidFill>
              <a:latin typeface="Arial" charset="0"/>
              <a:cs typeface="Courier New" panose="02070309020205020404" pitchFamily="49" charset="0"/>
            </a:endParaRPr>
          </a:p>
          <a:p>
            <a:r>
              <a:rPr lang="en-US" sz="2000" b="1" i="1" dirty="0" smtClean="0">
                <a:solidFill>
                  <a:srgbClr val="0088C2"/>
                </a:solidFill>
                <a:latin typeface="Arial" charset="0"/>
                <a:cs typeface="Courier New" panose="02070309020205020404" pitchFamily="49" charset="0"/>
              </a:rPr>
              <a:t>It lets you do some tasks with a known period.</a:t>
            </a:r>
          </a:p>
          <a:p>
            <a:endParaRPr lang="en-US" sz="2000" b="1" i="1" dirty="0" smtClean="0">
              <a:solidFill>
                <a:srgbClr val="0088C2"/>
              </a:solidFill>
              <a:latin typeface="Arial" charset="0"/>
              <a:cs typeface="Courier New" panose="02070309020205020404" pitchFamily="49" charset="0"/>
            </a:endParaRPr>
          </a:p>
          <a:p>
            <a:r>
              <a:rPr lang="en-US" sz="2000" dirty="0" smtClean="0">
                <a:latin typeface="Arial" charset="0"/>
                <a:cs typeface="Courier New" panose="02070309020205020404" pitchFamily="49" charset="0"/>
              </a:rPr>
              <a:t>To enable this interrupt:</a:t>
            </a:r>
          </a:p>
          <a:p>
            <a:endParaRPr lang="en-US" sz="2000" dirty="0" smtClean="0">
              <a:solidFill>
                <a:srgbClr val="0088C2"/>
              </a:solidFill>
              <a:latin typeface="Arial" charset="0"/>
              <a:cs typeface="Courier New" panose="02070309020205020404" pitchFamily="49" charset="0"/>
            </a:endParaRPr>
          </a:p>
          <a:p>
            <a:r>
              <a:rPr lang="en-US" sz="2000" b="1" dirty="0" err="1" smtClean="0">
                <a:solidFill>
                  <a:srgbClr val="FF0000"/>
                </a:solidFill>
                <a:cs typeface="Courier New" panose="02070309020205020404" pitchFamily="49" charset="0"/>
              </a:rPr>
              <a:t>sei</a:t>
            </a:r>
            <a:r>
              <a:rPr lang="en-US" sz="2000" b="1" dirty="0" smtClean="0">
                <a:solidFill>
                  <a:srgbClr val="FF0000"/>
                </a:solidFill>
                <a:cs typeface="Courier New" panose="02070309020205020404" pitchFamily="49" charset="0"/>
              </a:rPr>
              <a:t>();</a:t>
            </a:r>
            <a:r>
              <a:rPr lang="en-US" sz="2000" b="1" dirty="0">
                <a:cs typeface="Courier New" panose="02070309020205020404" pitchFamily="49" charset="0"/>
              </a:rPr>
              <a:t> </a:t>
            </a:r>
            <a:r>
              <a:rPr lang="en-US" sz="2000" b="1" dirty="0" smtClean="0">
                <a:cs typeface="Courier New" panose="02070309020205020404" pitchFamily="49" charset="0"/>
              </a:rPr>
              <a:t>//global interrupts enabled</a:t>
            </a:r>
          </a:p>
          <a:p>
            <a:r>
              <a:rPr lang="en-US" sz="2000" b="1" dirty="0" smtClean="0">
                <a:cs typeface="Courier New" panose="02070309020205020404" pitchFamily="49" charset="0"/>
              </a:rPr>
              <a:t>//choose only interrupts that you need</a:t>
            </a:r>
          </a:p>
          <a:p>
            <a:r>
              <a:rPr lang="en-US" sz="2000" b="1" dirty="0" smtClean="0">
                <a:solidFill>
                  <a:srgbClr val="FF0000"/>
                </a:solidFill>
                <a:cs typeface="Courier New" panose="02070309020205020404" pitchFamily="49" charset="0"/>
              </a:rPr>
              <a:t>TIMSK</a:t>
            </a:r>
            <a:r>
              <a:rPr lang="en-US" sz="2000" b="1" dirty="0" smtClean="0">
                <a:cs typeface="Courier New" panose="02070309020205020404" pitchFamily="49" charset="0"/>
              </a:rPr>
              <a:t> |= 1&lt;&lt;</a:t>
            </a:r>
            <a:r>
              <a:rPr lang="en-US" sz="2000" b="1" dirty="0" smtClean="0">
                <a:solidFill>
                  <a:srgbClr val="00B050"/>
                </a:solidFill>
                <a:cs typeface="Courier New" panose="02070309020205020404" pitchFamily="49" charset="0"/>
              </a:rPr>
              <a:t>TOIE0</a:t>
            </a:r>
            <a:r>
              <a:rPr lang="en-US" sz="2000" b="1" dirty="0" smtClean="0">
                <a:cs typeface="Courier New" panose="02070309020205020404" pitchFamily="49" charset="0"/>
              </a:rPr>
              <a:t> ; // overflow interrupt enable for </a:t>
            </a:r>
            <a:r>
              <a:rPr lang="en-US" sz="2000" b="1" dirty="0" smtClean="0">
                <a:solidFill>
                  <a:srgbClr val="00B050"/>
                </a:solidFill>
                <a:cs typeface="Courier New" panose="02070309020205020404" pitchFamily="49" charset="0"/>
              </a:rPr>
              <a:t>TC0</a:t>
            </a:r>
          </a:p>
          <a:p>
            <a:r>
              <a:rPr lang="en-US" sz="2000" b="1" dirty="0" smtClean="0">
                <a:solidFill>
                  <a:srgbClr val="FF0000"/>
                </a:solidFill>
                <a:cs typeface="Courier New" panose="02070309020205020404" pitchFamily="49" charset="0"/>
              </a:rPr>
              <a:t>TIMSK</a:t>
            </a:r>
            <a:r>
              <a:rPr lang="en-US" sz="2000" b="1" dirty="0" smtClean="0">
                <a:cs typeface="Courier New" panose="02070309020205020404" pitchFamily="49" charset="0"/>
              </a:rPr>
              <a:t> |= 1&lt;&lt;</a:t>
            </a:r>
            <a:r>
              <a:rPr lang="en-US" sz="2000" b="1" dirty="0" smtClean="0">
                <a:solidFill>
                  <a:srgbClr val="00B050"/>
                </a:solidFill>
                <a:cs typeface="Courier New" panose="02070309020205020404" pitchFamily="49" charset="0"/>
              </a:rPr>
              <a:t>TOIE1</a:t>
            </a:r>
            <a:r>
              <a:rPr lang="en-US" sz="2000" b="1" dirty="0" smtClean="0">
                <a:cs typeface="Courier New" panose="02070309020205020404" pitchFamily="49" charset="0"/>
              </a:rPr>
              <a:t> ; // overflow interrupt enable for </a:t>
            </a:r>
            <a:r>
              <a:rPr lang="en-US" sz="2000" b="1" dirty="0" smtClean="0">
                <a:solidFill>
                  <a:srgbClr val="00B050"/>
                </a:solidFill>
                <a:cs typeface="Courier New" panose="02070309020205020404" pitchFamily="49" charset="0"/>
              </a:rPr>
              <a:t>TC1</a:t>
            </a:r>
          </a:p>
          <a:p>
            <a:r>
              <a:rPr lang="en-US" sz="2000" b="1" dirty="0" smtClean="0">
                <a:solidFill>
                  <a:srgbClr val="FF0000"/>
                </a:solidFill>
                <a:cs typeface="Courier New" panose="02070309020205020404" pitchFamily="49" charset="0"/>
              </a:rPr>
              <a:t>TIMSK</a:t>
            </a:r>
            <a:r>
              <a:rPr lang="en-US" sz="2000" b="1" dirty="0" smtClean="0">
                <a:cs typeface="Courier New" panose="02070309020205020404" pitchFamily="49" charset="0"/>
              </a:rPr>
              <a:t> |= 1&lt;&lt;</a:t>
            </a:r>
            <a:r>
              <a:rPr lang="en-US" sz="2000" b="1" dirty="0" smtClean="0">
                <a:solidFill>
                  <a:srgbClr val="00B050"/>
                </a:solidFill>
                <a:cs typeface="Courier New" panose="02070309020205020404" pitchFamily="49" charset="0"/>
              </a:rPr>
              <a:t>TOIE2</a:t>
            </a:r>
            <a:r>
              <a:rPr lang="en-US" sz="2000" b="1" dirty="0" smtClean="0">
                <a:cs typeface="Courier New" panose="02070309020205020404" pitchFamily="49" charset="0"/>
              </a:rPr>
              <a:t> ; // overflow interrupt enable for </a:t>
            </a:r>
            <a:r>
              <a:rPr lang="en-US" sz="2000" b="1" dirty="0" smtClean="0">
                <a:solidFill>
                  <a:srgbClr val="00B050"/>
                </a:solidFill>
                <a:cs typeface="Courier New" panose="02070309020205020404" pitchFamily="49" charset="0"/>
              </a:rPr>
              <a:t>TC2</a:t>
            </a:r>
          </a:p>
          <a:p>
            <a:endParaRPr lang="en-US" sz="2000" dirty="0" smtClean="0">
              <a:latin typeface="Arial" charset="0"/>
              <a:cs typeface="Courier New" panose="02070309020205020404" pitchFamily="49" charset="0"/>
            </a:endParaRPr>
          </a:p>
          <a:p>
            <a:endParaRPr lang="en-US" sz="2000" dirty="0" smtClean="0">
              <a:latin typeface="Arial" charset="0"/>
              <a:cs typeface="Courier New" panose="02070309020205020404" pitchFamily="49" charset="0"/>
            </a:endParaRPr>
          </a:p>
          <a:p>
            <a:endParaRPr lang="en-US" sz="2000" dirty="0" smtClean="0">
              <a:cs typeface="Courier New" panose="02070309020205020404" pitchFamily="49" charset="0"/>
            </a:endParaRPr>
          </a:p>
          <a:p>
            <a:r>
              <a:rPr lang="en-US" sz="2000" b="1" dirty="0" smtClean="0">
                <a:solidFill>
                  <a:srgbClr val="0088C2"/>
                </a:solidFill>
                <a:cs typeface="Courier New" panose="02070309020205020404" pitchFamily="49" charset="0"/>
              </a:rPr>
              <a:t>							</a:t>
            </a:r>
            <a:endParaRPr lang="en-US" sz="2000" dirty="0" smtClean="0">
              <a:latin typeface="Arial" charset="0"/>
            </a:endParaRPr>
          </a:p>
          <a:p>
            <a:endParaRPr lang="en-US" sz="2000" dirty="0" smtClean="0">
              <a:latin typeface="Arial" charset="0"/>
            </a:endParaRPr>
          </a:p>
          <a:p>
            <a:endParaRPr lang="en-US" sz="2000" dirty="0">
              <a:latin typeface="Arial" charset="0"/>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692" y="5536904"/>
            <a:ext cx="5588287" cy="908097"/>
          </a:xfrm>
          <a:prstGeom prst="rect">
            <a:avLst/>
          </a:prstGeom>
        </p:spPr>
      </p:pic>
    </p:spTree>
    <p:extLst>
      <p:ext uri="{BB962C8B-B14F-4D97-AF65-F5344CB8AC3E}">
        <p14:creationId xmlns:p14="http://schemas.microsoft.com/office/powerpoint/2010/main" val="19596175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5"/>
          <p:cNvSpPr>
            <a:spLocks noGrp="1"/>
          </p:cNvSpPr>
          <p:nvPr>
            <p:ph type="title" idx="4294967295"/>
          </p:nvPr>
        </p:nvSpPr>
        <p:spPr/>
        <p:txBody>
          <a:bodyPr/>
          <a:lstStyle/>
          <a:p>
            <a:r>
              <a:rPr lang="en-US" dirty="0" smtClean="0">
                <a:latin typeface="Arial" charset="0"/>
                <a:ea typeface="ＭＳ Ｐゴシック"/>
                <a:cs typeface="Arial" charset="0"/>
              </a:rPr>
              <a:t>Summary: TC interrupts (2)</a:t>
            </a:r>
          </a:p>
        </p:txBody>
      </p:sp>
      <p:sp>
        <p:nvSpPr>
          <p:cNvPr id="16386" name="Fußzeilenplatzhalter 8"/>
          <p:cNvSpPr>
            <a:spLocks noGrp="1"/>
          </p:cNvSpPr>
          <p:nvPr>
            <p:ph type="ftr" sz="quarter" idx="11"/>
          </p:nvPr>
        </p:nvSpPr>
        <p:spPr bwMode="auto">
          <a:noFill/>
          <a:ln>
            <a:miter lim="800000"/>
            <a:headEnd/>
            <a:tailEnd/>
          </a:ln>
        </p:spPr>
        <p:txBody>
          <a:bodyPr/>
          <a:lstStyle/>
          <a:p>
            <a:r>
              <a:rPr lang="en-US" dirty="0" smtClean="0">
                <a:cs typeface="ＭＳ Ｐゴシック"/>
              </a:rPr>
              <a:t>Prof. Dr.-Ing. Ivan Volosyak</a:t>
            </a:r>
          </a:p>
        </p:txBody>
      </p:sp>
      <p:sp>
        <p:nvSpPr>
          <p:cNvPr id="16387" name="Inhaltsplatzhalter 1"/>
          <p:cNvSpPr>
            <a:spLocks/>
          </p:cNvSpPr>
          <p:nvPr/>
        </p:nvSpPr>
        <p:spPr bwMode="auto">
          <a:xfrm>
            <a:off x="503238" y="1262063"/>
            <a:ext cx="9072562" cy="5182938"/>
          </a:xfrm>
          <a:prstGeom prst="rect">
            <a:avLst/>
          </a:prstGeom>
          <a:noFill/>
          <a:ln w="9525">
            <a:noFill/>
            <a:miter lim="800000"/>
            <a:headEnd/>
            <a:tailEnd/>
          </a:ln>
        </p:spPr>
        <p:txBody>
          <a:bodyPr lIns="0" tIns="0" rIns="0" bIns="0"/>
          <a:lstStyle/>
          <a:p>
            <a:endParaRPr lang="en-US" sz="2000" i="1" dirty="0" smtClean="0">
              <a:latin typeface="Arial" charset="0"/>
            </a:endParaRPr>
          </a:p>
          <a:p>
            <a:endParaRPr lang="en-US" sz="2000" dirty="0">
              <a:latin typeface="Arial" charset="0"/>
            </a:endParaRPr>
          </a:p>
        </p:txBody>
      </p:sp>
      <p:sp>
        <p:nvSpPr>
          <p:cNvPr id="7" name="Inhaltsplatzhalter 1"/>
          <p:cNvSpPr>
            <a:spLocks/>
          </p:cNvSpPr>
          <p:nvPr/>
        </p:nvSpPr>
        <p:spPr bwMode="auto">
          <a:xfrm>
            <a:off x="655638" y="1262063"/>
            <a:ext cx="9072562" cy="5335338"/>
          </a:xfrm>
          <a:prstGeom prst="rect">
            <a:avLst/>
          </a:prstGeom>
          <a:noFill/>
          <a:ln w="9525">
            <a:noFill/>
            <a:miter lim="800000"/>
            <a:headEnd/>
            <a:tailEnd/>
          </a:ln>
        </p:spPr>
        <p:txBody>
          <a:bodyPr lIns="0" tIns="0" rIns="0" bIns="0"/>
          <a:lstStyle/>
          <a:p>
            <a:r>
              <a:rPr lang="en-US" sz="2000" dirty="0" smtClean="0">
                <a:latin typeface="Arial" charset="0"/>
              </a:rPr>
              <a:t>Do not forget to provide the Interrupt Service Routines outside of main function:</a:t>
            </a:r>
          </a:p>
          <a:p>
            <a:endParaRPr lang="en-US" sz="2000" dirty="0" smtClean="0">
              <a:latin typeface="Arial" charset="0"/>
            </a:endParaRPr>
          </a:p>
          <a:p>
            <a:r>
              <a:rPr lang="en-US" sz="2000" b="1" dirty="0" smtClean="0">
                <a:cs typeface="Courier New" panose="02070309020205020404" pitchFamily="49" charset="0"/>
              </a:rPr>
              <a:t>ISR(</a:t>
            </a:r>
            <a:r>
              <a:rPr lang="en-US" sz="2000" b="1" dirty="0" smtClean="0">
                <a:solidFill>
                  <a:srgbClr val="00B050"/>
                </a:solidFill>
                <a:cs typeface="Courier New" panose="02070309020205020404" pitchFamily="49" charset="0"/>
              </a:rPr>
              <a:t>TIMER0</a:t>
            </a:r>
            <a:r>
              <a:rPr lang="en-US" sz="2000" b="1" dirty="0" smtClean="0">
                <a:cs typeface="Courier New" panose="02070309020205020404" pitchFamily="49" charset="0"/>
              </a:rPr>
              <a:t>_OVF_vect) //can be </a:t>
            </a:r>
            <a:r>
              <a:rPr lang="en-US" sz="2000" b="1" dirty="0" smtClean="0">
                <a:solidFill>
                  <a:srgbClr val="00B050"/>
                </a:solidFill>
                <a:cs typeface="Courier New" panose="02070309020205020404" pitchFamily="49" charset="0"/>
              </a:rPr>
              <a:t>TIMER1</a:t>
            </a:r>
            <a:r>
              <a:rPr lang="en-US" sz="2000" b="1" dirty="0" smtClean="0">
                <a:cs typeface="Courier New" panose="02070309020205020404" pitchFamily="49" charset="0"/>
              </a:rPr>
              <a:t>, </a:t>
            </a:r>
            <a:r>
              <a:rPr lang="en-US" sz="2000" b="1" dirty="0" smtClean="0">
                <a:solidFill>
                  <a:srgbClr val="00B050"/>
                </a:solidFill>
                <a:cs typeface="Courier New" panose="02070309020205020404" pitchFamily="49" charset="0"/>
              </a:rPr>
              <a:t>TIMER2</a:t>
            </a:r>
            <a:r>
              <a:rPr lang="en-US" sz="2000" b="1" dirty="0" smtClean="0">
                <a:cs typeface="Courier New" panose="02070309020205020404" pitchFamily="49" charset="0"/>
              </a:rPr>
              <a:t> as well</a:t>
            </a:r>
          </a:p>
          <a:p>
            <a:r>
              <a:rPr lang="en-US" sz="2000" b="1" dirty="0" smtClean="0">
                <a:cs typeface="Courier New" panose="02070309020205020404" pitchFamily="49" charset="0"/>
              </a:rPr>
              <a:t>{</a:t>
            </a:r>
          </a:p>
          <a:p>
            <a:r>
              <a:rPr lang="en-US" sz="2000" b="1" dirty="0" smtClean="0">
                <a:cs typeface="Courier New" panose="02070309020205020404" pitchFamily="49" charset="0"/>
              </a:rPr>
              <a:t> </a:t>
            </a:r>
            <a:r>
              <a:rPr lang="en-US" sz="2000" b="1" dirty="0" smtClean="0">
                <a:solidFill>
                  <a:srgbClr val="FF0000"/>
                </a:solidFill>
                <a:cs typeface="Courier New" panose="02070309020205020404" pitchFamily="49" charset="0"/>
              </a:rPr>
              <a:t>//TODO</a:t>
            </a:r>
          </a:p>
          <a:p>
            <a:r>
              <a:rPr lang="en-US" sz="2000" b="1" dirty="0" smtClean="0">
                <a:cs typeface="Courier New" panose="02070309020205020404" pitchFamily="49" charset="0"/>
              </a:rPr>
              <a:t>}</a:t>
            </a:r>
          </a:p>
          <a:p>
            <a:r>
              <a:rPr lang="en-US" sz="2000" dirty="0">
                <a:solidFill>
                  <a:srgbClr val="C00000"/>
                </a:solidFill>
                <a:latin typeface="Arial" charset="0"/>
              </a:rPr>
              <a:t>o</a:t>
            </a:r>
            <a:r>
              <a:rPr lang="en-US" sz="2000" dirty="0" smtClean="0">
                <a:solidFill>
                  <a:srgbClr val="C00000"/>
                </a:solidFill>
                <a:latin typeface="Arial" charset="0"/>
              </a:rPr>
              <a:t>therwise your program may crash!!!</a:t>
            </a:r>
          </a:p>
          <a:p>
            <a:endParaRPr lang="en-US" sz="2000" dirty="0" smtClean="0">
              <a:latin typeface="Arial" charset="0"/>
            </a:endParaRPr>
          </a:p>
          <a:p>
            <a:r>
              <a:rPr lang="en-US" sz="2000" dirty="0" smtClean="0">
                <a:latin typeface="Arial" charset="0"/>
              </a:rPr>
              <a:t>Another very important interrupt for TCs is compare interrupt. You can choose a value for </a:t>
            </a:r>
            <a:r>
              <a:rPr lang="en-US" sz="2000" b="1" dirty="0" smtClean="0">
                <a:solidFill>
                  <a:srgbClr val="0088C2"/>
                </a:solidFill>
                <a:latin typeface="Arial" charset="0"/>
              </a:rPr>
              <a:t>OCR1A</a:t>
            </a:r>
            <a:r>
              <a:rPr lang="en-US" sz="2000" dirty="0" smtClean="0">
                <a:latin typeface="Arial" charset="0"/>
              </a:rPr>
              <a:t>, </a:t>
            </a:r>
            <a:r>
              <a:rPr lang="en-US" sz="2000" b="1" dirty="0" smtClean="0">
                <a:solidFill>
                  <a:srgbClr val="0088C2"/>
                </a:solidFill>
                <a:latin typeface="Arial" charset="0"/>
              </a:rPr>
              <a:t>OCR1B</a:t>
            </a:r>
            <a:r>
              <a:rPr lang="en-US" sz="2000" dirty="0" smtClean="0">
                <a:solidFill>
                  <a:srgbClr val="0088C2"/>
                </a:solidFill>
                <a:latin typeface="Arial" charset="0"/>
              </a:rPr>
              <a:t> </a:t>
            </a:r>
            <a:r>
              <a:rPr lang="en-US" sz="2000" dirty="0" smtClean="0">
                <a:latin typeface="Arial" charset="0"/>
              </a:rPr>
              <a:t>for </a:t>
            </a:r>
            <a:r>
              <a:rPr lang="en-US" sz="2000" b="1" dirty="0" smtClean="0">
                <a:solidFill>
                  <a:srgbClr val="0088C2"/>
                </a:solidFill>
                <a:latin typeface="Arial" charset="0"/>
              </a:rPr>
              <a:t>TC1</a:t>
            </a:r>
            <a:r>
              <a:rPr lang="en-US" sz="2000" dirty="0" smtClean="0">
                <a:latin typeface="Arial" charset="0"/>
              </a:rPr>
              <a:t> and </a:t>
            </a:r>
            <a:r>
              <a:rPr lang="en-US" sz="2000" b="1" dirty="0" smtClean="0">
                <a:solidFill>
                  <a:srgbClr val="FF0000"/>
                </a:solidFill>
                <a:latin typeface="Arial" charset="0"/>
              </a:rPr>
              <a:t>OCR2</a:t>
            </a:r>
            <a:r>
              <a:rPr lang="en-US" sz="2000" dirty="0" smtClean="0">
                <a:solidFill>
                  <a:srgbClr val="FF0000"/>
                </a:solidFill>
                <a:latin typeface="Arial" charset="0"/>
              </a:rPr>
              <a:t> </a:t>
            </a:r>
            <a:r>
              <a:rPr lang="en-US" sz="2000" dirty="0" smtClean="0">
                <a:latin typeface="Arial" charset="0"/>
              </a:rPr>
              <a:t>for </a:t>
            </a:r>
            <a:r>
              <a:rPr lang="en-US" sz="2000" b="1" dirty="0" smtClean="0">
                <a:solidFill>
                  <a:srgbClr val="FF0000"/>
                </a:solidFill>
                <a:latin typeface="Arial" charset="0"/>
              </a:rPr>
              <a:t>TC2</a:t>
            </a:r>
            <a:r>
              <a:rPr lang="en-US" sz="2000" dirty="0" smtClean="0">
                <a:latin typeface="Arial" charset="0"/>
              </a:rPr>
              <a:t>. (OCR stands for Output Compare Register, and there are 3 of them: </a:t>
            </a:r>
            <a:r>
              <a:rPr lang="en-US" sz="2000" b="1" dirty="0" smtClean="0">
                <a:solidFill>
                  <a:srgbClr val="0088C2"/>
                </a:solidFill>
                <a:latin typeface="Arial" charset="0"/>
              </a:rPr>
              <a:t>1A</a:t>
            </a:r>
            <a:r>
              <a:rPr lang="en-US" sz="2000" dirty="0" smtClean="0">
                <a:latin typeface="Arial" charset="0"/>
              </a:rPr>
              <a:t>, </a:t>
            </a:r>
            <a:r>
              <a:rPr lang="en-US" sz="2000" b="1" dirty="0" smtClean="0">
                <a:solidFill>
                  <a:srgbClr val="0088C2"/>
                </a:solidFill>
                <a:latin typeface="Arial" charset="0"/>
              </a:rPr>
              <a:t>1B</a:t>
            </a:r>
            <a:r>
              <a:rPr lang="en-US" sz="2000" dirty="0" smtClean="0">
                <a:latin typeface="Arial" charset="0"/>
              </a:rPr>
              <a:t> and </a:t>
            </a:r>
            <a:r>
              <a:rPr lang="en-US" sz="2000" b="1" dirty="0" smtClean="0">
                <a:solidFill>
                  <a:srgbClr val="FF0000"/>
                </a:solidFill>
                <a:latin typeface="Arial" charset="0"/>
              </a:rPr>
              <a:t>2</a:t>
            </a:r>
            <a:r>
              <a:rPr lang="en-US" sz="2000" dirty="0" smtClean="0">
                <a:latin typeface="Arial" charset="0"/>
              </a:rPr>
              <a:t>)</a:t>
            </a:r>
          </a:p>
          <a:p>
            <a:endParaRPr lang="en-US" sz="2000" dirty="0" smtClean="0">
              <a:latin typeface="Arial" charset="0"/>
            </a:endParaRPr>
          </a:p>
          <a:p>
            <a:r>
              <a:rPr lang="en-US" sz="2000" dirty="0" smtClean="0">
                <a:latin typeface="Arial" charset="0"/>
              </a:rPr>
              <a:t>Whenever TC will reach the value currently in Output Compare Register, the interrupt will be called.</a:t>
            </a:r>
            <a:endParaRPr lang="en-US" sz="2000" b="1" dirty="0" smtClean="0">
              <a:solidFill>
                <a:srgbClr val="00B050"/>
              </a:solidFill>
              <a:cs typeface="Courier New" panose="02070309020205020404" pitchFamily="49" charset="0"/>
            </a:endParaRPr>
          </a:p>
          <a:p>
            <a:endParaRPr lang="en-US" sz="2000" dirty="0" smtClean="0">
              <a:latin typeface="Arial" charset="0"/>
              <a:cs typeface="Courier New" panose="02070309020205020404" pitchFamily="49" charset="0"/>
            </a:endParaRPr>
          </a:p>
          <a:p>
            <a:endParaRPr lang="en-US" sz="2000" b="1" dirty="0" smtClean="0">
              <a:solidFill>
                <a:srgbClr val="0088C2"/>
              </a:solidFill>
              <a:cs typeface="Courier New" panose="02070309020205020404" pitchFamily="49" charset="0"/>
            </a:endParaRPr>
          </a:p>
          <a:p>
            <a:r>
              <a:rPr lang="en-US" sz="2000" b="1" dirty="0" smtClean="0">
                <a:solidFill>
                  <a:srgbClr val="0088C2"/>
                </a:solidFill>
                <a:cs typeface="Courier New" panose="02070309020205020404" pitchFamily="49" charset="0"/>
              </a:rPr>
              <a:t>								</a:t>
            </a:r>
            <a:endParaRPr lang="en-US" sz="2000" dirty="0" smtClean="0">
              <a:latin typeface="Arial" charset="0"/>
            </a:endParaRPr>
          </a:p>
          <a:p>
            <a:endParaRPr lang="en-US" sz="2000" dirty="0" smtClean="0">
              <a:latin typeface="Arial" charset="0"/>
            </a:endParaRPr>
          </a:p>
          <a:p>
            <a:endParaRPr lang="en-US" sz="2000" dirty="0">
              <a:latin typeface="Arial" charset="0"/>
            </a:endParaRPr>
          </a:p>
        </p:txBody>
      </p:sp>
    </p:spTree>
    <p:extLst>
      <p:ext uri="{BB962C8B-B14F-4D97-AF65-F5344CB8AC3E}">
        <p14:creationId xmlns:p14="http://schemas.microsoft.com/office/powerpoint/2010/main" val="38803291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5"/>
          <p:cNvSpPr>
            <a:spLocks noGrp="1"/>
          </p:cNvSpPr>
          <p:nvPr>
            <p:ph type="title" idx="4294967295"/>
          </p:nvPr>
        </p:nvSpPr>
        <p:spPr/>
        <p:txBody>
          <a:bodyPr/>
          <a:lstStyle/>
          <a:p>
            <a:r>
              <a:rPr lang="en-US" dirty="0" smtClean="0">
                <a:latin typeface="Arial" charset="0"/>
                <a:ea typeface="ＭＳ Ｐゴシック"/>
                <a:cs typeface="Arial" charset="0"/>
              </a:rPr>
              <a:t>Summary: TC interrupts (3)</a:t>
            </a:r>
          </a:p>
        </p:txBody>
      </p:sp>
      <p:sp>
        <p:nvSpPr>
          <p:cNvPr id="16386" name="Fußzeilenplatzhalter 8"/>
          <p:cNvSpPr>
            <a:spLocks noGrp="1"/>
          </p:cNvSpPr>
          <p:nvPr>
            <p:ph type="ftr" sz="quarter" idx="11"/>
          </p:nvPr>
        </p:nvSpPr>
        <p:spPr bwMode="auto">
          <a:noFill/>
          <a:ln>
            <a:miter lim="800000"/>
            <a:headEnd/>
            <a:tailEnd/>
          </a:ln>
        </p:spPr>
        <p:txBody>
          <a:bodyPr/>
          <a:lstStyle/>
          <a:p>
            <a:r>
              <a:rPr lang="en-US" dirty="0" smtClean="0">
                <a:cs typeface="ＭＳ Ｐゴシック"/>
              </a:rPr>
              <a:t>Prof. Dr.-Ing. Ivan Volosyak</a:t>
            </a:r>
          </a:p>
        </p:txBody>
      </p:sp>
      <p:sp>
        <p:nvSpPr>
          <p:cNvPr id="16387" name="Inhaltsplatzhalter 1"/>
          <p:cNvSpPr>
            <a:spLocks/>
          </p:cNvSpPr>
          <p:nvPr/>
        </p:nvSpPr>
        <p:spPr bwMode="auto">
          <a:xfrm>
            <a:off x="503238" y="1262063"/>
            <a:ext cx="9072562" cy="5182938"/>
          </a:xfrm>
          <a:prstGeom prst="rect">
            <a:avLst/>
          </a:prstGeom>
          <a:noFill/>
          <a:ln w="9525">
            <a:noFill/>
            <a:miter lim="800000"/>
            <a:headEnd/>
            <a:tailEnd/>
          </a:ln>
        </p:spPr>
        <p:txBody>
          <a:bodyPr lIns="0" tIns="0" rIns="0" bIns="0"/>
          <a:lstStyle/>
          <a:p>
            <a:endParaRPr lang="en-US" sz="2000" i="1" dirty="0" smtClean="0">
              <a:latin typeface="Arial" charset="0"/>
            </a:endParaRPr>
          </a:p>
          <a:p>
            <a:endParaRPr lang="en-US" sz="2000" dirty="0">
              <a:latin typeface="Arial" charset="0"/>
            </a:endParaRPr>
          </a:p>
        </p:txBody>
      </p:sp>
      <p:sp>
        <p:nvSpPr>
          <p:cNvPr id="7" name="Inhaltsplatzhalter 1"/>
          <p:cNvSpPr>
            <a:spLocks/>
          </p:cNvSpPr>
          <p:nvPr/>
        </p:nvSpPr>
        <p:spPr bwMode="auto">
          <a:xfrm>
            <a:off x="655638" y="1262063"/>
            <a:ext cx="9072562" cy="5335338"/>
          </a:xfrm>
          <a:prstGeom prst="rect">
            <a:avLst/>
          </a:prstGeom>
          <a:noFill/>
          <a:ln w="9525">
            <a:noFill/>
            <a:miter lim="800000"/>
            <a:headEnd/>
            <a:tailEnd/>
          </a:ln>
        </p:spPr>
        <p:txBody>
          <a:bodyPr lIns="0" tIns="0" rIns="0" bIns="0"/>
          <a:lstStyle/>
          <a:p>
            <a:r>
              <a:rPr lang="en-US" sz="2000" dirty="0" smtClean="0">
                <a:latin typeface="Arial" charset="0"/>
              </a:rPr>
              <a:t>To enable Output Compare Interrupts:</a:t>
            </a:r>
          </a:p>
          <a:p>
            <a:r>
              <a:rPr lang="en-US" sz="2000" b="1" dirty="0" err="1" smtClean="0">
                <a:solidFill>
                  <a:srgbClr val="FF0000"/>
                </a:solidFill>
                <a:cs typeface="Courier New" panose="02070309020205020404" pitchFamily="49" charset="0"/>
              </a:rPr>
              <a:t>sei</a:t>
            </a:r>
            <a:r>
              <a:rPr lang="en-US" sz="2000" b="1" dirty="0" smtClean="0">
                <a:solidFill>
                  <a:srgbClr val="FF0000"/>
                </a:solidFill>
                <a:cs typeface="Courier New" panose="02070309020205020404" pitchFamily="49" charset="0"/>
              </a:rPr>
              <a:t>();</a:t>
            </a:r>
          </a:p>
          <a:p>
            <a:r>
              <a:rPr lang="en-US" sz="2000" b="1" dirty="0" smtClean="0">
                <a:cs typeface="Courier New" panose="02070309020205020404" pitchFamily="49" charset="0"/>
              </a:rPr>
              <a:t>TIMSK |= ( 1 &lt;&lt; OCIE1A ); </a:t>
            </a:r>
            <a:r>
              <a:rPr lang="en-US" sz="2000" b="1" dirty="0" smtClean="0">
                <a:solidFill>
                  <a:srgbClr val="0088C2"/>
                </a:solidFill>
                <a:cs typeface="Courier New" panose="02070309020205020404" pitchFamily="49" charset="0"/>
              </a:rPr>
              <a:t>//for OCR1A</a:t>
            </a:r>
          </a:p>
          <a:p>
            <a:r>
              <a:rPr lang="en-US" sz="2000" b="1" dirty="0" smtClean="0">
                <a:cs typeface="Courier New" panose="02070309020205020404" pitchFamily="49" charset="0"/>
              </a:rPr>
              <a:t>TIMSK |= ( 1 &lt;&lt; OCIE1B ); </a:t>
            </a:r>
            <a:r>
              <a:rPr lang="en-US" sz="2000" b="1" dirty="0" smtClean="0">
                <a:solidFill>
                  <a:srgbClr val="0088C2"/>
                </a:solidFill>
                <a:cs typeface="Courier New" panose="02070309020205020404" pitchFamily="49" charset="0"/>
              </a:rPr>
              <a:t>//for OCR1B</a:t>
            </a:r>
          </a:p>
          <a:p>
            <a:r>
              <a:rPr lang="en-US" sz="2000" b="1" dirty="0" smtClean="0">
                <a:cs typeface="Courier New" panose="02070309020205020404" pitchFamily="49" charset="0"/>
              </a:rPr>
              <a:t>TIMSK |= ( 1 &lt;&lt; OCIE2 ); </a:t>
            </a:r>
            <a:r>
              <a:rPr lang="en-US" sz="2000" b="1" dirty="0" smtClean="0">
                <a:solidFill>
                  <a:srgbClr val="0088C2"/>
                </a:solidFill>
                <a:cs typeface="Courier New" panose="02070309020205020404" pitchFamily="49" charset="0"/>
              </a:rPr>
              <a:t>//for OCR2</a:t>
            </a:r>
          </a:p>
          <a:p>
            <a:endParaRPr lang="en-US" sz="2000" b="1" dirty="0" smtClean="0">
              <a:solidFill>
                <a:srgbClr val="0088C2"/>
              </a:solidFill>
              <a:cs typeface="Courier New" panose="02070309020205020404" pitchFamily="49" charset="0"/>
            </a:endParaRPr>
          </a:p>
          <a:p>
            <a:r>
              <a:rPr lang="en-US" sz="2000" b="1" dirty="0" smtClean="0">
                <a:solidFill>
                  <a:srgbClr val="FF0000"/>
                </a:solidFill>
                <a:latin typeface="+mj-lt"/>
                <a:cs typeface="Courier New" panose="02070309020205020404" pitchFamily="49" charset="0"/>
              </a:rPr>
              <a:t>Remember, for this to work there must be a prescaler chosen for corresponding TC, as well as OCR value set correspondingly.</a:t>
            </a:r>
          </a:p>
          <a:p>
            <a:endParaRPr lang="en-US" sz="2000" b="1" dirty="0" smtClean="0">
              <a:solidFill>
                <a:srgbClr val="FF0000"/>
              </a:solidFill>
              <a:latin typeface="+mj-lt"/>
              <a:cs typeface="Courier New" panose="02070309020205020404" pitchFamily="49" charset="0"/>
            </a:endParaRPr>
          </a:p>
          <a:p>
            <a:r>
              <a:rPr lang="en-US" sz="2000" b="1" dirty="0" smtClean="0">
                <a:latin typeface="+mj-lt"/>
                <a:cs typeface="Courier New" panose="02070309020205020404" pitchFamily="49" charset="0"/>
              </a:rPr>
              <a:t>Use </a:t>
            </a:r>
          </a:p>
          <a:p>
            <a:r>
              <a:rPr lang="en-US" sz="2000" b="1" dirty="0" smtClean="0">
                <a:solidFill>
                  <a:srgbClr val="FF0000"/>
                </a:solidFill>
                <a:cs typeface="Courier New" panose="02070309020205020404" pitchFamily="49" charset="0"/>
              </a:rPr>
              <a:t>ISR(TIMER1_COMPA_vect) </a:t>
            </a:r>
            <a:r>
              <a:rPr lang="en-US" sz="2000" b="1" dirty="0" smtClean="0">
                <a:solidFill>
                  <a:srgbClr val="0088C2"/>
                </a:solidFill>
                <a:cs typeface="Courier New" panose="02070309020205020404" pitchFamily="49" charset="0"/>
              </a:rPr>
              <a:t>//for OCR1A</a:t>
            </a:r>
            <a:endParaRPr lang="en-US" sz="2000" b="1" dirty="0" smtClean="0">
              <a:solidFill>
                <a:srgbClr val="FF0000"/>
              </a:solidFill>
              <a:cs typeface="Courier New" panose="02070309020205020404" pitchFamily="49" charset="0"/>
            </a:endParaRPr>
          </a:p>
          <a:p>
            <a:r>
              <a:rPr lang="en-US" sz="2000" b="1" dirty="0" smtClean="0">
                <a:solidFill>
                  <a:srgbClr val="FF0000"/>
                </a:solidFill>
                <a:cs typeface="Courier New" panose="02070309020205020404" pitchFamily="49" charset="0"/>
              </a:rPr>
              <a:t>ISR(TIMER1_COMPB_vect) </a:t>
            </a:r>
            <a:r>
              <a:rPr lang="en-US" sz="2000" b="1" dirty="0" smtClean="0">
                <a:solidFill>
                  <a:srgbClr val="0088C2"/>
                </a:solidFill>
                <a:cs typeface="Courier New" panose="02070309020205020404" pitchFamily="49" charset="0"/>
              </a:rPr>
              <a:t>//for OCR1B</a:t>
            </a:r>
            <a:endParaRPr lang="en-US" sz="2000" b="1" dirty="0" smtClean="0">
              <a:solidFill>
                <a:srgbClr val="FF0000"/>
              </a:solidFill>
              <a:cs typeface="Courier New" panose="02070309020205020404" pitchFamily="49" charset="0"/>
            </a:endParaRPr>
          </a:p>
          <a:p>
            <a:r>
              <a:rPr lang="en-US" sz="2000" b="1" dirty="0" smtClean="0">
                <a:solidFill>
                  <a:srgbClr val="FF0000"/>
                </a:solidFill>
                <a:cs typeface="Courier New" panose="02070309020205020404" pitchFamily="49" charset="0"/>
              </a:rPr>
              <a:t>ISR(TIMER2_COMP_vect) </a:t>
            </a:r>
            <a:r>
              <a:rPr lang="en-US" sz="2000" b="1" dirty="0" smtClean="0">
                <a:solidFill>
                  <a:srgbClr val="0088C2"/>
                </a:solidFill>
                <a:cs typeface="Courier New" panose="02070309020205020404" pitchFamily="49" charset="0"/>
              </a:rPr>
              <a:t>//for OCR2</a:t>
            </a:r>
            <a:endParaRPr lang="en-US" sz="2000" b="1" dirty="0" smtClean="0">
              <a:solidFill>
                <a:srgbClr val="FF0000"/>
              </a:solidFill>
              <a:cs typeface="Courier New" panose="02070309020205020404" pitchFamily="49" charset="0"/>
            </a:endParaRPr>
          </a:p>
          <a:p>
            <a:r>
              <a:rPr lang="en-US" sz="2000" b="1" dirty="0" smtClean="0">
                <a:latin typeface="+mj-lt"/>
                <a:cs typeface="Courier New" panose="02070309020205020404" pitchFamily="49" charset="0"/>
              </a:rPr>
              <a:t>service routines!</a:t>
            </a:r>
          </a:p>
          <a:p>
            <a:endParaRPr lang="en-US" sz="2000" b="1" dirty="0" smtClean="0">
              <a:cs typeface="Courier New" panose="02070309020205020404" pitchFamily="49" charset="0"/>
            </a:endParaRPr>
          </a:p>
          <a:p>
            <a:endParaRPr lang="en-US" sz="2000" b="1" dirty="0" smtClean="0">
              <a:solidFill>
                <a:srgbClr val="00B050"/>
              </a:solidFill>
              <a:cs typeface="Courier New" panose="02070309020205020404" pitchFamily="49" charset="0"/>
            </a:endParaRPr>
          </a:p>
          <a:p>
            <a:endParaRPr lang="en-US" sz="2000" dirty="0" smtClean="0">
              <a:latin typeface="Arial" charset="0"/>
            </a:endParaRPr>
          </a:p>
          <a:p>
            <a:endParaRPr lang="en-US" sz="2000" dirty="0">
              <a:latin typeface="Arial" charset="0"/>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8202" y="5277767"/>
            <a:ext cx="5588287" cy="908097"/>
          </a:xfrm>
          <a:prstGeom prst="rect">
            <a:avLst/>
          </a:prstGeom>
        </p:spPr>
      </p:pic>
    </p:spTree>
    <p:extLst>
      <p:ext uri="{BB962C8B-B14F-4D97-AF65-F5344CB8AC3E}">
        <p14:creationId xmlns:p14="http://schemas.microsoft.com/office/powerpoint/2010/main" val="15348523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5"/>
          <p:cNvSpPr>
            <a:spLocks noGrp="1"/>
          </p:cNvSpPr>
          <p:nvPr>
            <p:ph type="title" idx="4294967295"/>
          </p:nvPr>
        </p:nvSpPr>
        <p:spPr/>
        <p:txBody>
          <a:bodyPr/>
          <a:lstStyle/>
          <a:p>
            <a:r>
              <a:rPr lang="en-US" dirty="0" smtClean="0">
                <a:latin typeface="Arial" charset="0"/>
                <a:ea typeface="ＭＳ Ｐゴシック"/>
                <a:cs typeface="Arial" charset="0"/>
              </a:rPr>
              <a:t>Hardware PWM using TCs (1)</a:t>
            </a:r>
          </a:p>
        </p:txBody>
      </p:sp>
      <p:sp>
        <p:nvSpPr>
          <p:cNvPr id="16386" name="Fußzeilenplatzhalter 8"/>
          <p:cNvSpPr>
            <a:spLocks noGrp="1"/>
          </p:cNvSpPr>
          <p:nvPr>
            <p:ph type="ftr" sz="quarter" idx="11"/>
          </p:nvPr>
        </p:nvSpPr>
        <p:spPr bwMode="auto">
          <a:noFill/>
          <a:ln>
            <a:miter lim="800000"/>
            <a:headEnd/>
            <a:tailEnd/>
          </a:ln>
        </p:spPr>
        <p:txBody>
          <a:bodyPr/>
          <a:lstStyle/>
          <a:p>
            <a:r>
              <a:rPr lang="en-US" dirty="0" smtClean="0">
                <a:cs typeface="ＭＳ Ｐゴシック"/>
              </a:rPr>
              <a:t>Prof. Dr.-Ing. Ivan Volosyak</a:t>
            </a:r>
          </a:p>
        </p:txBody>
      </p:sp>
      <p:sp>
        <p:nvSpPr>
          <p:cNvPr id="16387" name="Inhaltsplatzhalter 1"/>
          <p:cNvSpPr>
            <a:spLocks/>
          </p:cNvSpPr>
          <p:nvPr/>
        </p:nvSpPr>
        <p:spPr bwMode="auto">
          <a:xfrm>
            <a:off x="503238" y="1262063"/>
            <a:ext cx="9072562" cy="5182938"/>
          </a:xfrm>
          <a:prstGeom prst="rect">
            <a:avLst/>
          </a:prstGeom>
          <a:noFill/>
          <a:ln w="9525">
            <a:noFill/>
            <a:miter lim="800000"/>
            <a:headEnd/>
            <a:tailEnd/>
          </a:ln>
        </p:spPr>
        <p:txBody>
          <a:bodyPr lIns="0" tIns="0" rIns="0" bIns="0"/>
          <a:lstStyle/>
          <a:p>
            <a:endParaRPr lang="en-US" sz="2000" i="1" dirty="0" smtClean="0">
              <a:latin typeface="Arial" charset="0"/>
            </a:endParaRPr>
          </a:p>
          <a:p>
            <a:endParaRPr lang="en-US" sz="2000" dirty="0">
              <a:latin typeface="Arial" charset="0"/>
            </a:endParaRPr>
          </a:p>
        </p:txBody>
      </p:sp>
      <p:sp>
        <p:nvSpPr>
          <p:cNvPr id="7" name="Inhaltsplatzhalter 1"/>
          <p:cNvSpPr>
            <a:spLocks/>
          </p:cNvSpPr>
          <p:nvPr/>
        </p:nvSpPr>
        <p:spPr bwMode="auto">
          <a:xfrm>
            <a:off x="655638" y="1262063"/>
            <a:ext cx="9072562" cy="5335338"/>
          </a:xfrm>
          <a:prstGeom prst="rect">
            <a:avLst/>
          </a:prstGeom>
          <a:noFill/>
          <a:ln w="9525">
            <a:noFill/>
            <a:miter lim="800000"/>
            <a:headEnd/>
            <a:tailEnd/>
          </a:ln>
        </p:spPr>
        <p:txBody>
          <a:bodyPr lIns="0" tIns="0" rIns="0" bIns="0"/>
          <a:lstStyle/>
          <a:p>
            <a:r>
              <a:rPr lang="en-US" sz="2000" dirty="0" smtClean="0">
                <a:latin typeface="Arial" charset="0"/>
              </a:rPr>
              <a:t>Background / terms used:</a:t>
            </a:r>
          </a:p>
          <a:p>
            <a:endParaRPr lang="en-US" sz="2000" b="1" dirty="0" smtClean="0">
              <a:solidFill>
                <a:srgbClr val="FF0000"/>
              </a:solidFill>
              <a:latin typeface="Arial" charset="0"/>
              <a:cs typeface="Courier New" panose="02070309020205020404" pitchFamily="49" charset="0"/>
            </a:endParaRPr>
          </a:p>
          <a:p>
            <a:r>
              <a:rPr lang="en-US" sz="2000" b="1" dirty="0" smtClean="0">
                <a:latin typeface="Arial" charset="0"/>
                <a:cs typeface="Courier New" panose="02070309020205020404" pitchFamily="49" charset="0"/>
              </a:rPr>
              <a:t>PWM </a:t>
            </a:r>
            <a:r>
              <a:rPr lang="en-US" sz="2000" dirty="0" smtClean="0">
                <a:latin typeface="Arial" charset="0"/>
                <a:cs typeface="Courier New" panose="02070309020205020404" pitchFamily="49" charset="0"/>
              </a:rPr>
              <a:t>– pulse width modulation is a kind of signal which looks like in the graph:</a:t>
            </a:r>
            <a:endParaRPr lang="en-US" sz="2000" dirty="0" smtClean="0">
              <a:latin typeface="+mj-lt"/>
              <a:cs typeface="Courier New" panose="02070309020205020404" pitchFamily="49" charset="0"/>
            </a:endParaRPr>
          </a:p>
          <a:p>
            <a:endParaRPr lang="en-US" sz="2000" b="1" dirty="0" smtClean="0">
              <a:cs typeface="Courier New" panose="02070309020205020404" pitchFamily="49" charset="0"/>
            </a:endParaRPr>
          </a:p>
          <a:p>
            <a:endParaRPr lang="en-US" sz="2000" b="1" dirty="0" smtClean="0">
              <a:solidFill>
                <a:srgbClr val="00B050"/>
              </a:solidFill>
              <a:cs typeface="Courier New" panose="02070309020205020404" pitchFamily="49" charset="0"/>
            </a:endParaRPr>
          </a:p>
          <a:p>
            <a:endParaRPr lang="en-US" sz="2000" dirty="0" smtClean="0">
              <a:latin typeface="Arial" charset="0"/>
              <a:cs typeface="Courier New" panose="02070309020205020404" pitchFamily="49" charset="0"/>
            </a:endParaRPr>
          </a:p>
          <a:p>
            <a:endParaRPr lang="en-US" sz="2000" b="1" dirty="0" smtClean="0">
              <a:solidFill>
                <a:srgbClr val="0088C2"/>
              </a:solidFill>
              <a:cs typeface="Courier New" panose="02070309020205020404" pitchFamily="49" charset="0"/>
            </a:endParaRPr>
          </a:p>
          <a:p>
            <a:r>
              <a:rPr lang="en-US" sz="2000" b="1" dirty="0" smtClean="0">
                <a:solidFill>
                  <a:srgbClr val="0088C2"/>
                </a:solidFill>
                <a:cs typeface="Courier New" panose="02070309020205020404" pitchFamily="49" charset="0"/>
              </a:rPr>
              <a:t>								</a:t>
            </a:r>
            <a:endParaRPr lang="en-US" sz="2000" dirty="0" smtClean="0">
              <a:latin typeface="Arial" charset="0"/>
            </a:endParaRPr>
          </a:p>
          <a:p>
            <a:endParaRPr lang="en-US" sz="2000" dirty="0" smtClean="0">
              <a:latin typeface="Arial" charset="0"/>
            </a:endParaRPr>
          </a:p>
          <a:p>
            <a:endParaRPr lang="en-US" sz="2000" dirty="0">
              <a:latin typeface="Arial" charset="0"/>
            </a:endParaRPr>
          </a:p>
        </p:txBody>
      </p:sp>
      <p:pic>
        <p:nvPicPr>
          <p:cNvPr id="31" name="Рисунок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924" y="2394029"/>
            <a:ext cx="8569190" cy="4251122"/>
          </a:xfrm>
          <a:prstGeom prst="rect">
            <a:avLst/>
          </a:prstGeom>
        </p:spPr>
      </p:pic>
    </p:spTree>
    <p:extLst>
      <p:ext uri="{BB962C8B-B14F-4D97-AF65-F5344CB8AC3E}">
        <p14:creationId xmlns:p14="http://schemas.microsoft.com/office/powerpoint/2010/main" val="28262534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5"/>
          <p:cNvSpPr>
            <a:spLocks noGrp="1"/>
          </p:cNvSpPr>
          <p:nvPr>
            <p:ph type="title" idx="4294967295"/>
          </p:nvPr>
        </p:nvSpPr>
        <p:spPr/>
        <p:txBody>
          <a:bodyPr/>
          <a:lstStyle/>
          <a:p>
            <a:r>
              <a:rPr lang="en-US" dirty="0" smtClean="0">
                <a:latin typeface="Arial" charset="0"/>
                <a:ea typeface="ＭＳ Ｐゴシック"/>
                <a:cs typeface="Arial" charset="0"/>
              </a:rPr>
              <a:t>Hardware PWM using TCs (2)</a:t>
            </a:r>
          </a:p>
        </p:txBody>
      </p:sp>
      <p:sp>
        <p:nvSpPr>
          <p:cNvPr id="16386" name="Fußzeilenplatzhalter 8"/>
          <p:cNvSpPr>
            <a:spLocks noGrp="1"/>
          </p:cNvSpPr>
          <p:nvPr>
            <p:ph type="ftr" sz="quarter" idx="11"/>
          </p:nvPr>
        </p:nvSpPr>
        <p:spPr bwMode="auto">
          <a:noFill/>
          <a:ln>
            <a:miter lim="800000"/>
            <a:headEnd/>
            <a:tailEnd/>
          </a:ln>
        </p:spPr>
        <p:txBody>
          <a:bodyPr/>
          <a:lstStyle/>
          <a:p>
            <a:r>
              <a:rPr lang="en-US" dirty="0" smtClean="0">
                <a:cs typeface="ＭＳ Ｐゴシック"/>
              </a:rPr>
              <a:t>Prof. Dr.-Ing. Ivan Volosyak</a:t>
            </a:r>
          </a:p>
        </p:txBody>
      </p:sp>
      <p:sp>
        <p:nvSpPr>
          <p:cNvPr id="16387" name="Inhaltsplatzhalter 1"/>
          <p:cNvSpPr>
            <a:spLocks/>
          </p:cNvSpPr>
          <p:nvPr/>
        </p:nvSpPr>
        <p:spPr bwMode="auto">
          <a:xfrm>
            <a:off x="503238" y="1262063"/>
            <a:ext cx="9072562" cy="5182938"/>
          </a:xfrm>
          <a:prstGeom prst="rect">
            <a:avLst/>
          </a:prstGeom>
          <a:noFill/>
          <a:ln w="9525">
            <a:noFill/>
            <a:miter lim="800000"/>
            <a:headEnd/>
            <a:tailEnd/>
          </a:ln>
        </p:spPr>
        <p:txBody>
          <a:bodyPr lIns="0" tIns="0" rIns="0" bIns="0"/>
          <a:lstStyle/>
          <a:p>
            <a:endParaRPr lang="en-US" sz="2000" i="1" dirty="0" smtClean="0">
              <a:latin typeface="Arial" charset="0"/>
            </a:endParaRPr>
          </a:p>
          <a:p>
            <a:endParaRPr lang="en-US" sz="2000" dirty="0">
              <a:latin typeface="Arial" charset="0"/>
            </a:endParaRPr>
          </a:p>
        </p:txBody>
      </p:sp>
      <p:sp>
        <p:nvSpPr>
          <p:cNvPr id="7" name="Inhaltsplatzhalter 1"/>
          <p:cNvSpPr>
            <a:spLocks/>
          </p:cNvSpPr>
          <p:nvPr/>
        </p:nvSpPr>
        <p:spPr bwMode="auto">
          <a:xfrm>
            <a:off x="655638" y="1262063"/>
            <a:ext cx="9072562" cy="5335338"/>
          </a:xfrm>
          <a:prstGeom prst="rect">
            <a:avLst/>
          </a:prstGeom>
          <a:noFill/>
          <a:ln w="9525">
            <a:noFill/>
            <a:miter lim="800000"/>
            <a:headEnd/>
            <a:tailEnd/>
          </a:ln>
        </p:spPr>
        <p:txBody>
          <a:bodyPr lIns="0" tIns="0" rIns="0" bIns="0"/>
          <a:lstStyle/>
          <a:p>
            <a:r>
              <a:rPr lang="en-US" sz="2000" dirty="0" smtClean="0">
                <a:latin typeface="Arial" charset="0"/>
              </a:rPr>
              <a:t>TC1 and TC2 can generate PWM in hardware. It is more precise and is independent of any other code running on your device, therefore it is recommended to always use Hardware PWM.</a:t>
            </a:r>
          </a:p>
          <a:p>
            <a:endParaRPr lang="en-US" sz="2000" b="1" dirty="0" smtClean="0">
              <a:solidFill>
                <a:srgbClr val="FF0000"/>
              </a:solidFill>
              <a:latin typeface="Arial" charset="0"/>
              <a:cs typeface="Courier New" panose="02070309020205020404" pitchFamily="49" charset="0"/>
            </a:endParaRPr>
          </a:p>
          <a:p>
            <a:r>
              <a:rPr lang="en-US" sz="2000" b="1" dirty="0" smtClean="0">
                <a:solidFill>
                  <a:srgbClr val="FF0000"/>
                </a:solidFill>
                <a:latin typeface="Arial" charset="0"/>
                <a:cs typeface="Courier New" panose="02070309020205020404" pitchFamily="49" charset="0"/>
              </a:rPr>
              <a:t>Important: Hardware PWM can be provided only on pins PB1, PB2, PB3.</a:t>
            </a:r>
            <a:endParaRPr lang="en-US" sz="2000" b="1" dirty="0" smtClean="0">
              <a:solidFill>
                <a:srgbClr val="FF0000"/>
              </a:solidFill>
              <a:latin typeface="+mj-lt"/>
              <a:cs typeface="Courier New" panose="02070309020205020404" pitchFamily="49" charset="0"/>
            </a:endParaRPr>
          </a:p>
          <a:p>
            <a:endParaRPr lang="en-US" sz="2000" b="1" dirty="0" smtClean="0">
              <a:cs typeface="Courier New" panose="02070309020205020404" pitchFamily="49" charset="0"/>
            </a:endParaRPr>
          </a:p>
          <a:p>
            <a:endParaRPr lang="en-US" sz="2000" b="1" dirty="0" smtClean="0">
              <a:solidFill>
                <a:srgbClr val="00B050"/>
              </a:solidFill>
              <a:cs typeface="Courier New" panose="02070309020205020404" pitchFamily="49" charset="0"/>
            </a:endParaRPr>
          </a:p>
          <a:p>
            <a:endParaRPr lang="en-US" sz="2000" dirty="0" smtClean="0">
              <a:latin typeface="Arial" charset="0"/>
              <a:cs typeface="Courier New" panose="02070309020205020404" pitchFamily="49" charset="0"/>
            </a:endParaRPr>
          </a:p>
          <a:p>
            <a:endParaRPr lang="en-US" sz="2000" b="1" dirty="0" smtClean="0">
              <a:solidFill>
                <a:srgbClr val="0088C2"/>
              </a:solidFill>
              <a:cs typeface="Courier New" panose="02070309020205020404" pitchFamily="49" charset="0"/>
            </a:endParaRPr>
          </a:p>
          <a:p>
            <a:r>
              <a:rPr lang="en-US" sz="2000" b="1" dirty="0" smtClean="0">
                <a:solidFill>
                  <a:srgbClr val="0088C2"/>
                </a:solidFill>
                <a:cs typeface="Courier New" panose="02070309020205020404" pitchFamily="49" charset="0"/>
              </a:rPr>
              <a:t>								</a:t>
            </a:r>
            <a:endParaRPr lang="en-US" sz="2000" dirty="0" smtClean="0">
              <a:latin typeface="Arial" charset="0"/>
            </a:endParaRPr>
          </a:p>
          <a:p>
            <a:endParaRPr lang="en-US" sz="2000" dirty="0" smtClean="0">
              <a:latin typeface="Arial" charset="0"/>
            </a:endParaRPr>
          </a:p>
          <a:p>
            <a:endParaRPr lang="en-US" sz="2000" dirty="0">
              <a:latin typeface="Arial" charset="0"/>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536" y="3255628"/>
            <a:ext cx="4104570" cy="3341773"/>
          </a:xfrm>
          <a:prstGeom prst="rect">
            <a:avLst/>
          </a:prstGeom>
        </p:spPr>
      </p:pic>
    </p:spTree>
    <p:extLst>
      <p:ext uri="{BB962C8B-B14F-4D97-AF65-F5344CB8AC3E}">
        <p14:creationId xmlns:p14="http://schemas.microsoft.com/office/powerpoint/2010/main" val="40737799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5"/>
          <p:cNvSpPr>
            <a:spLocks noGrp="1"/>
          </p:cNvSpPr>
          <p:nvPr>
            <p:ph type="title" idx="4294967295"/>
          </p:nvPr>
        </p:nvSpPr>
        <p:spPr/>
        <p:txBody>
          <a:bodyPr/>
          <a:lstStyle/>
          <a:p>
            <a:r>
              <a:rPr lang="en-US" dirty="0" smtClean="0">
                <a:latin typeface="Arial" charset="0"/>
                <a:ea typeface="ＭＳ Ｐゴシック"/>
                <a:cs typeface="Arial" charset="0"/>
              </a:rPr>
              <a:t>Hardware PWM using TC1 (1)</a:t>
            </a:r>
          </a:p>
        </p:txBody>
      </p:sp>
      <p:sp>
        <p:nvSpPr>
          <p:cNvPr id="16386" name="Fußzeilenplatzhalter 8"/>
          <p:cNvSpPr>
            <a:spLocks noGrp="1"/>
          </p:cNvSpPr>
          <p:nvPr>
            <p:ph type="ftr" sz="quarter" idx="11"/>
          </p:nvPr>
        </p:nvSpPr>
        <p:spPr bwMode="auto">
          <a:noFill/>
          <a:ln>
            <a:miter lim="800000"/>
            <a:headEnd/>
            <a:tailEnd/>
          </a:ln>
        </p:spPr>
        <p:txBody>
          <a:bodyPr/>
          <a:lstStyle/>
          <a:p>
            <a:r>
              <a:rPr lang="en-US" dirty="0" smtClean="0">
                <a:cs typeface="ＭＳ Ｐゴシック"/>
              </a:rPr>
              <a:t>Prof. Dr.-Ing. Ivan Volosyak</a:t>
            </a:r>
          </a:p>
        </p:txBody>
      </p:sp>
      <p:sp>
        <p:nvSpPr>
          <p:cNvPr id="16387" name="Inhaltsplatzhalter 1"/>
          <p:cNvSpPr>
            <a:spLocks/>
          </p:cNvSpPr>
          <p:nvPr/>
        </p:nvSpPr>
        <p:spPr bwMode="auto">
          <a:xfrm>
            <a:off x="503238" y="1262063"/>
            <a:ext cx="9072562" cy="5182938"/>
          </a:xfrm>
          <a:prstGeom prst="rect">
            <a:avLst/>
          </a:prstGeom>
          <a:noFill/>
          <a:ln w="9525">
            <a:noFill/>
            <a:miter lim="800000"/>
            <a:headEnd/>
            <a:tailEnd/>
          </a:ln>
        </p:spPr>
        <p:txBody>
          <a:bodyPr lIns="0" tIns="0" rIns="0" bIns="0"/>
          <a:lstStyle/>
          <a:p>
            <a:endParaRPr lang="en-US" sz="2000" i="1" dirty="0" smtClean="0">
              <a:latin typeface="Arial" charset="0"/>
            </a:endParaRPr>
          </a:p>
          <a:p>
            <a:endParaRPr lang="en-US" sz="2000" dirty="0">
              <a:latin typeface="Arial" charset="0"/>
            </a:endParaRPr>
          </a:p>
        </p:txBody>
      </p:sp>
      <p:sp>
        <p:nvSpPr>
          <p:cNvPr id="7" name="Inhaltsplatzhalter 1"/>
          <p:cNvSpPr>
            <a:spLocks/>
          </p:cNvSpPr>
          <p:nvPr/>
        </p:nvSpPr>
        <p:spPr bwMode="auto">
          <a:xfrm>
            <a:off x="655638" y="1262063"/>
            <a:ext cx="9072562" cy="5335338"/>
          </a:xfrm>
          <a:prstGeom prst="rect">
            <a:avLst/>
          </a:prstGeom>
          <a:noFill/>
          <a:ln w="9525">
            <a:noFill/>
            <a:miter lim="800000"/>
            <a:headEnd/>
            <a:tailEnd/>
          </a:ln>
        </p:spPr>
        <p:txBody>
          <a:bodyPr lIns="0" tIns="0" rIns="0" bIns="0"/>
          <a:lstStyle/>
          <a:p>
            <a:r>
              <a:rPr lang="en-US" sz="2000" dirty="0" smtClean="0">
                <a:latin typeface="Arial" charset="0"/>
              </a:rPr>
              <a:t>Setup of TC1 is slightly complicated by the fact that it‘s control register is split into two parts, A and B.</a:t>
            </a:r>
          </a:p>
          <a:p>
            <a:endParaRPr lang="en-US" sz="2000" b="1" dirty="0" smtClean="0">
              <a:solidFill>
                <a:srgbClr val="FF0000"/>
              </a:solidFill>
              <a:latin typeface="Arial" charset="0"/>
              <a:cs typeface="Courier New" panose="02070309020205020404" pitchFamily="49" charset="0"/>
            </a:endParaRPr>
          </a:p>
          <a:p>
            <a:r>
              <a:rPr lang="en-US" sz="2000" b="1" dirty="0" smtClean="0">
                <a:solidFill>
                  <a:srgbClr val="FF0000"/>
                </a:solidFill>
                <a:latin typeface="Arial" charset="0"/>
                <a:cs typeface="Courier New" panose="02070309020205020404" pitchFamily="49" charset="0"/>
              </a:rPr>
              <a:t>Use quoted tables to determine </a:t>
            </a:r>
            <a:r>
              <a:rPr lang="en-US" sz="2000" b="1" dirty="0" smtClean="0">
                <a:solidFill>
                  <a:srgbClr val="00B050"/>
                </a:solidFill>
                <a:latin typeface="Arial" charset="0"/>
                <a:cs typeface="Courier New" panose="02070309020205020404" pitchFamily="49" charset="0"/>
              </a:rPr>
              <a:t>bits</a:t>
            </a:r>
            <a:r>
              <a:rPr lang="en-US" sz="2000" b="1" dirty="0" smtClean="0">
                <a:solidFill>
                  <a:srgbClr val="FF0000"/>
                </a:solidFill>
                <a:latin typeface="Arial" charset="0"/>
                <a:cs typeface="Courier New" panose="02070309020205020404" pitchFamily="49" charset="0"/>
              </a:rPr>
              <a:t> you need to set for your operation mode  -&gt; find in which </a:t>
            </a:r>
            <a:r>
              <a:rPr lang="en-US" sz="2000" b="1" dirty="0" smtClean="0">
                <a:solidFill>
                  <a:srgbClr val="0088C2"/>
                </a:solidFill>
                <a:latin typeface="Arial" charset="0"/>
                <a:cs typeface="Courier New" panose="02070309020205020404" pitchFamily="49" charset="0"/>
              </a:rPr>
              <a:t>register part </a:t>
            </a:r>
            <a:r>
              <a:rPr lang="en-US" sz="2000" b="1" dirty="0" smtClean="0">
                <a:solidFill>
                  <a:srgbClr val="FF0000"/>
                </a:solidFill>
                <a:latin typeface="Arial" charset="0"/>
                <a:cs typeface="Courier New" panose="02070309020205020404" pitchFamily="49" charset="0"/>
              </a:rPr>
              <a:t>those bits are -&gt; use known syntax:</a:t>
            </a:r>
          </a:p>
          <a:p>
            <a:endParaRPr lang="en-US" sz="2000" b="1" dirty="0" smtClean="0">
              <a:solidFill>
                <a:srgbClr val="FF0000"/>
              </a:solidFill>
              <a:latin typeface="Arial" charset="0"/>
              <a:cs typeface="Courier New" panose="02070309020205020404" pitchFamily="49" charset="0"/>
            </a:endParaRPr>
          </a:p>
          <a:p>
            <a:r>
              <a:rPr lang="en-US" sz="2000" b="1" dirty="0" smtClean="0">
                <a:solidFill>
                  <a:srgbClr val="0088C2"/>
                </a:solidFill>
                <a:cs typeface="Courier New" panose="02070309020205020404" pitchFamily="49" charset="0"/>
              </a:rPr>
              <a:t>REGISTER</a:t>
            </a:r>
            <a:r>
              <a:rPr lang="en-US" sz="2000" b="1" dirty="0" smtClean="0">
                <a:cs typeface="Courier New" panose="02070309020205020404" pitchFamily="49" charset="0"/>
              </a:rPr>
              <a:t>   |=  ( 1&lt;&lt; </a:t>
            </a:r>
            <a:r>
              <a:rPr lang="en-US" sz="2000" b="1" dirty="0" err="1" smtClean="0">
                <a:solidFill>
                  <a:srgbClr val="00B050"/>
                </a:solidFill>
                <a:cs typeface="Courier New" panose="02070309020205020404" pitchFamily="49" charset="0"/>
              </a:rPr>
              <a:t>bit_to_set</a:t>
            </a:r>
            <a:r>
              <a:rPr lang="en-US" sz="2000" b="1" dirty="0" smtClean="0">
                <a:solidFill>
                  <a:srgbClr val="00B050"/>
                </a:solidFill>
                <a:cs typeface="Courier New" panose="02070309020205020404" pitchFamily="49" charset="0"/>
              </a:rPr>
              <a:t> </a:t>
            </a:r>
            <a:r>
              <a:rPr lang="en-US" sz="2000" b="1" dirty="0" smtClean="0">
                <a:cs typeface="Courier New" panose="02070309020205020404" pitchFamily="49" charset="0"/>
              </a:rPr>
              <a:t>)   ;</a:t>
            </a:r>
          </a:p>
          <a:p>
            <a:endParaRPr lang="en-US" sz="2000" b="1" dirty="0" smtClean="0">
              <a:cs typeface="Courier New" panose="02070309020205020404" pitchFamily="49" charset="0"/>
            </a:endParaRPr>
          </a:p>
          <a:p>
            <a:endParaRPr lang="en-US" sz="2000" b="1" dirty="0" smtClean="0">
              <a:solidFill>
                <a:srgbClr val="00B050"/>
              </a:solidFill>
              <a:cs typeface="Courier New" panose="02070309020205020404" pitchFamily="49" charset="0"/>
            </a:endParaRPr>
          </a:p>
          <a:p>
            <a:endParaRPr lang="en-US" sz="2000" dirty="0" smtClean="0">
              <a:latin typeface="Arial" charset="0"/>
              <a:cs typeface="Courier New" panose="02070309020205020404" pitchFamily="49" charset="0"/>
            </a:endParaRPr>
          </a:p>
          <a:p>
            <a:endParaRPr lang="en-US" sz="2000" b="1" dirty="0" smtClean="0">
              <a:solidFill>
                <a:srgbClr val="0088C2"/>
              </a:solidFill>
              <a:cs typeface="Courier New" panose="02070309020205020404" pitchFamily="49" charset="0"/>
            </a:endParaRPr>
          </a:p>
          <a:p>
            <a:r>
              <a:rPr lang="en-US" sz="2000" b="1" dirty="0" smtClean="0">
                <a:solidFill>
                  <a:srgbClr val="0088C2"/>
                </a:solidFill>
                <a:cs typeface="Courier New" panose="02070309020205020404" pitchFamily="49" charset="0"/>
              </a:rPr>
              <a:t>								</a:t>
            </a:r>
            <a:endParaRPr lang="en-US" sz="2000" dirty="0" smtClean="0">
              <a:latin typeface="Arial" charset="0"/>
            </a:endParaRPr>
          </a:p>
          <a:p>
            <a:endParaRPr lang="en-US" sz="2000" dirty="0" smtClean="0">
              <a:latin typeface="Arial" charset="0"/>
            </a:endParaRPr>
          </a:p>
          <a:p>
            <a:endParaRPr lang="en-US" sz="2000" dirty="0">
              <a:latin typeface="Arial" charset="0"/>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225" y="5058074"/>
            <a:ext cx="5904820" cy="1035207"/>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15" y="4350304"/>
            <a:ext cx="6317807" cy="937738"/>
          </a:xfrm>
          <a:prstGeom prst="rect">
            <a:avLst/>
          </a:prstGeom>
        </p:spPr>
      </p:pic>
    </p:spTree>
    <p:extLst>
      <p:ext uri="{BB962C8B-B14F-4D97-AF65-F5344CB8AC3E}">
        <p14:creationId xmlns:p14="http://schemas.microsoft.com/office/powerpoint/2010/main" val="12273907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5"/>
          <p:cNvSpPr>
            <a:spLocks noGrp="1"/>
          </p:cNvSpPr>
          <p:nvPr>
            <p:ph type="title" idx="4294967295"/>
          </p:nvPr>
        </p:nvSpPr>
        <p:spPr/>
        <p:txBody>
          <a:bodyPr/>
          <a:lstStyle/>
          <a:p>
            <a:r>
              <a:rPr lang="en-US" dirty="0" smtClean="0">
                <a:latin typeface="Arial" charset="0"/>
                <a:ea typeface="ＭＳ Ｐゴシック"/>
                <a:cs typeface="Arial" charset="0"/>
              </a:rPr>
              <a:t>Hardware PWM using TC1 (2)</a:t>
            </a:r>
          </a:p>
        </p:txBody>
      </p:sp>
      <p:sp>
        <p:nvSpPr>
          <p:cNvPr id="16386" name="Fußzeilenplatzhalter 8"/>
          <p:cNvSpPr>
            <a:spLocks noGrp="1"/>
          </p:cNvSpPr>
          <p:nvPr>
            <p:ph type="ftr" sz="quarter" idx="11"/>
          </p:nvPr>
        </p:nvSpPr>
        <p:spPr bwMode="auto">
          <a:noFill/>
          <a:ln>
            <a:miter lim="800000"/>
            <a:headEnd/>
            <a:tailEnd/>
          </a:ln>
        </p:spPr>
        <p:txBody>
          <a:bodyPr/>
          <a:lstStyle/>
          <a:p>
            <a:r>
              <a:rPr lang="en-GB" dirty="0" smtClean="0">
                <a:cs typeface="ＭＳ Ｐゴシック"/>
              </a:rPr>
              <a:t>Prof. Dr.-Ing. Ivan Volosyak</a:t>
            </a:r>
          </a:p>
        </p:txBody>
      </p:sp>
      <p:sp>
        <p:nvSpPr>
          <p:cNvPr id="16387" name="Inhaltsplatzhalter 1"/>
          <p:cNvSpPr>
            <a:spLocks/>
          </p:cNvSpPr>
          <p:nvPr/>
        </p:nvSpPr>
        <p:spPr bwMode="auto">
          <a:xfrm>
            <a:off x="503238" y="1262063"/>
            <a:ext cx="9072562" cy="5182938"/>
          </a:xfrm>
          <a:prstGeom prst="rect">
            <a:avLst/>
          </a:prstGeom>
          <a:noFill/>
          <a:ln w="9525">
            <a:noFill/>
            <a:miter lim="800000"/>
            <a:headEnd/>
            <a:tailEnd/>
          </a:ln>
        </p:spPr>
        <p:txBody>
          <a:bodyPr lIns="0" tIns="0" rIns="0" bIns="0"/>
          <a:lstStyle/>
          <a:p>
            <a:endParaRPr lang="de-DE" sz="2000" i="1" dirty="0">
              <a:latin typeface="Arial" charset="0"/>
            </a:endParaRPr>
          </a:p>
          <a:p>
            <a:endParaRPr lang="en-GB" sz="2000" dirty="0">
              <a:latin typeface="Arial" charset="0"/>
            </a:endParaRPr>
          </a:p>
        </p:txBody>
      </p:sp>
      <p:sp>
        <p:nvSpPr>
          <p:cNvPr id="7" name="Inhaltsplatzhalter 1"/>
          <p:cNvSpPr>
            <a:spLocks/>
          </p:cNvSpPr>
          <p:nvPr/>
        </p:nvSpPr>
        <p:spPr bwMode="auto">
          <a:xfrm>
            <a:off x="655638" y="1262063"/>
            <a:ext cx="9072562" cy="5335338"/>
          </a:xfrm>
          <a:prstGeom prst="rect">
            <a:avLst/>
          </a:prstGeom>
          <a:noFill/>
          <a:ln w="9525">
            <a:noFill/>
            <a:miter lim="800000"/>
            <a:headEnd/>
            <a:tailEnd/>
          </a:ln>
        </p:spPr>
        <p:txBody>
          <a:bodyPr lIns="0" tIns="0" rIns="0" bIns="0"/>
          <a:lstStyle/>
          <a:p>
            <a:endParaRPr lang="de-DE" sz="2000" b="1" dirty="0">
              <a:cs typeface="Courier New" panose="02070309020205020404" pitchFamily="49" charset="0"/>
            </a:endParaRPr>
          </a:p>
          <a:p>
            <a:endParaRPr lang="de-DE" sz="2000" b="1" dirty="0">
              <a:solidFill>
                <a:srgbClr val="00B050"/>
              </a:solidFill>
              <a:cs typeface="Courier New" panose="02070309020205020404" pitchFamily="49" charset="0"/>
            </a:endParaRPr>
          </a:p>
          <a:p>
            <a:endParaRPr lang="de-DE" sz="2000" dirty="0" smtClean="0">
              <a:latin typeface="Arial" charset="0"/>
              <a:cs typeface="Courier New" panose="02070309020205020404" pitchFamily="49" charset="0"/>
            </a:endParaRPr>
          </a:p>
          <a:p>
            <a:endParaRPr lang="de-DE" sz="2000" b="1" dirty="0" smtClean="0">
              <a:solidFill>
                <a:srgbClr val="0088C2"/>
              </a:solidFill>
              <a:cs typeface="Courier New" panose="02070309020205020404" pitchFamily="49" charset="0"/>
            </a:endParaRPr>
          </a:p>
          <a:p>
            <a:r>
              <a:rPr lang="de-DE" sz="2000" b="1" dirty="0">
                <a:solidFill>
                  <a:srgbClr val="0088C2"/>
                </a:solidFill>
                <a:cs typeface="Courier New" panose="02070309020205020404" pitchFamily="49" charset="0"/>
              </a:rPr>
              <a:t>	</a:t>
            </a:r>
            <a:r>
              <a:rPr lang="de-DE" sz="2000" b="1" dirty="0" smtClean="0">
                <a:solidFill>
                  <a:srgbClr val="0088C2"/>
                </a:solidFill>
                <a:cs typeface="Courier New" panose="02070309020205020404" pitchFamily="49" charset="0"/>
              </a:rPr>
              <a:t>							</a:t>
            </a:r>
            <a:endParaRPr lang="de-DE" sz="2000" dirty="0">
              <a:latin typeface="Arial" charset="0"/>
            </a:endParaRPr>
          </a:p>
          <a:p>
            <a:endParaRPr lang="de-DE" sz="2000" dirty="0">
              <a:latin typeface="Arial" charset="0"/>
            </a:endParaRPr>
          </a:p>
          <a:p>
            <a:endParaRPr lang="en-GB" sz="2000" dirty="0">
              <a:latin typeface="Arial" charset="0"/>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888" y="1266825"/>
            <a:ext cx="6013759" cy="1797142"/>
          </a:xfrm>
          <a:prstGeom prst="rect">
            <a:avLst/>
          </a:prstGeom>
        </p:spPr>
      </p:pic>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073" y="3158813"/>
            <a:ext cx="6109014" cy="2425825"/>
          </a:xfrm>
          <a:prstGeom prst="rect">
            <a:avLst/>
          </a:prstGeom>
        </p:spPr>
      </p:pic>
    </p:spTree>
    <p:extLst>
      <p:ext uri="{BB962C8B-B14F-4D97-AF65-F5344CB8AC3E}">
        <p14:creationId xmlns:p14="http://schemas.microsoft.com/office/powerpoint/2010/main" val="3917756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5"/>
          <p:cNvSpPr>
            <a:spLocks noGrp="1"/>
          </p:cNvSpPr>
          <p:nvPr>
            <p:ph type="title" idx="4294967295"/>
          </p:nvPr>
        </p:nvSpPr>
        <p:spPr/>
        <p:txBody>
          <a:bodyPr/>
          <a:lstStyle/>
          <a:p>
            <a:pPr>
              <a:defRPr/>
            </a:pPr>
            <a:r>
              <a:rPr lang="en-US" dirty="0" smtClean="0">
                <a:latin typeface="Arial" charset="0"/>
                <a:ea typeface="ＭＳ Ｐゴシック"/>
                <a:cs typeface="Arial" charset="0"/>
              </a:rPr>
              <a:t>Summary: Input pins (2)</a:t>
            </a:r>
            <a:endParaRPr lang="en-US" dirty="0">
              <a:latin typeface="Arial" charset="0"/>
              <a:ea typeface="ＭＳ Ｐゴシック"/>
              <a:cs typeface="Arial" charset="0"/>
            </a:endParaRPr>
          </a:p>
        </p:txBody>
      </p:sp>
      <p:sp>
        <p:nvSpPr>
          <p:cNvPr id="16386" name="Fußzeilenplatzhalter 8"/>
          <p:cNvSpPr>
            <a:spLocks noGrp="1"/>
          </p:cNvSpPr>
          <p:nvPr>
            <p:ph type="ftr" sz="quarter" idx="11"/>
          </p:nvPr>
        </p:nvSpPr>
        <p:spPr bwMode="auto">
          <a:noFill/>
          <a:ln>
            <a:miter lim="800000"/>
            <a:headEnd/>
            <a:tailEnd/>
          </a:ln>
        </p:spPr>
        <p:txBody>
          <a:bodyPr/>
          <a:lstStyle/>
          <a:p>
            <a:r>
              <a:rPr lang="en-US" dirty="0" smtClean="0">
                <a:cs typeface="ＭＳ Ｐゴシック"/>
              </a:rPr>
              <a:t>Prof. Dr.-Ing. Ivan Volosyak</a:t>
            </a:r>
          </a:p>
        </p:txBody>
      </p:sp>
      <p:sp>
        <p:nvSpPr>
          <p:cNvPr id="16387" name="Inhaltsplatzhalter 1"/>
          <p:cNvSpPr>
            <a:spLocks/>
          </p:cNvSpPr>
          <p:nvPr/>
        </p:nvSpPr>
        <p:spPr bwMode="auto">
          <a:xfrm>
            <a:off x="503238" y="1262063"/>
            <a:ext cx="6553354" cy="5182938"/>
          </a:xfrm>
          <a:prstGeom prst="rect">
            <a:avLst/>
          </a:prstGeom>
          <a:noFill/>
          <a:ln w="9525">
            <a:noFill/>
            <a:miter lim="800000"/>
            <a:headEnd/>
            <a:tailEnd/>
          </a:ln>
        </p:spPr>
        <p:txBody>
          <a:bodyPr lIns="0" tIns="0" rIns="0" bIns="0"/>
          <a:lstStyle/>
          <a:p>
            <a:endParaRPr lang="en-US" sz="2000" dirty="0" smtClean="0">
              <a:latin typeface="Arial" charset="0"/>
            </a:endParaRPr>
          </a:p>
          <a:p>
            <a:r>
              <a:rPr lang="en-US" sz="2000" dirty="0" smtClean="0">
                <a:latin typeface="Arial" charset="0"/>
              </a:rPr>
              <a:t>After the setup for Input is done, the input values will appear in PIN</a:t>
            </a:r>
            <a:r>
              <a:rPr lang="en-US" sz="2000" dirty="0" smtClean="0">
                <a:solidFill>
                  <a:srgbClr val="FF0000"/>
                </a:solidFill>
                <a:latin typeface="Arial" charset="0"/>
              </a:rPr>
              <a:t>X.</a:t>
            </a:r>
          </a:p>
          <a:p>
            <a:endParaRPr lang="en-US" sz="2000" dirty="0" smtClean="0">
              <a:solidFill>
                <a:srgbClr val="FF0000"/>
              </a:solidFill>
              <a:latin typeface="Arial" charset="0"/>
            </a:endParaRPr>
          </a:p>
          <a:p>
            <a:r>
              <a:rPr lang="en-US" sz="2000" dirty="0" smtClean="0">
                <a:latin typeface="Arial" charset="0"/>
              </a:rPr>
              <a:t>Use bitmasks to read particular bits.</a:t>
            </a:r>
          </a:p>
          <a:p>
            <a:endParaRPr lang="en-US" sz="2000" dirty="0" smtClean="0">
              <a:latin typeface="Arial" charset="0"/>
            </a:endParaRPr>
          </a:p>
          <a:p>
            <a:r>
              <a:rPr lang="en-US" sz="2000" dirty="0" smtClean="0">
                <a:latin typeface="Arial" charset="0"/>
              </a:rPr>
              <a:t>To check if a pin is high or low:</a:t>
            </a:r>
          </a:p>
          <a:p>
            <a:r>
              <a:rPr lang="en-US" sz="2000" b="1" dirty="0" smtClean="0">
                <a:cs typeface="Courier New" panose="02070309020205020404" pitchFamily="49" charset="0"/>
              </a:rPr>
              <a:t>if(PIN</a:t>
            </a:r>
            <a:r>
              <a:rPr lang="en-US" sz="2000" b="1" dirty="0" smtClean="0">
                <a:solidFill>
                  <a:srgbClr val="FF0000"/>
                </a:solidFill>
                <a:cs typeface="Courier New" panose="02070309020205020404" pitchFamily="49" charset="0"/>
              </a:rPr>
              <a:t>X</a:t>
            </a:r>
            <a:r>
              <a:rPr lang="en-US" sz="2000" b="1" dirty="0" smtClean="0">
                <a:cs typeface="Courier New" panose="02070309020205020404" pitchFamily="49" charset="0"/>
              </a:rPr>
              <a:t> &amp; (1&lt;&lt;</a:t>
            </a:r>
            <a:r>
              <a:rPr lang="en-US" sz="2000" b="1" dirty="0" smtClean="0">
                <a:solidFill>
                  <a:srgbClr val="0088C2"/>
                </a:solidFill>
                <a:cs typeface="Courier New" panose="02070309020205020404" pitchFamily="49" charset="0"/>
              </a:rPr>
              <a:t>pin</a:t>
            </a:r>
            <a:r>
              <a:rPr lang="en-US" sz="2000" b="1" dirty="0" smtClean="0">
                <a:cs typeface="Courier New" panose="02070309020205020404" pitchFamily="49" charset="0"/>
              </a:rPr>
              <a:t>))</a:t>
            </a:r>
          </a:p>
          <a:p>
            <a:r>
              <a:rPr lang="en-US" sz="2000" b="1" dirty="0" smtClean="0">
                <a:cs typeface="Courier New" panose="02070309020205020404" pitchFamily="49" charset="0"/>
              </a:rPr>
              <a:t>{			//TODO			}</a:t>
            </a:r>
          </a:p>
          <a:p>
            <a:endParaRPr lang="en-US" sz="2000" dirty="0" smtClean="0">
              <a:latin typeface="Arial" charset="0"/>
            </a:endParaRPr>
          </a:p>
          <a:p>
            <a:r>
              <a:rPr lang="en-US" sz="2000" dirty="0" smtClean="0">
                <a:latin typeface="Arial" charset="0"/>
              </a:rPr>
              <a:t>To check if an ACTIVE LOW pin is active:</a:t>
            </a:r>
          </a:p>
          <a:p>
            <a:r>
              <a:rPr lang="en-US" sz="2000" b="1" dirty="0" smtClean="0">
                <a:cs typeface="Courier New" panose="02070309020205020404" pitchFamily="49" charset="0"/>
              </a:rPr>
              <a:t>if(~PIN</a:t>
            </a:r>
            <a:r>
              <a:rPr lang="en-US" sz="2000" b="1" dirty="0" smtClean="0">
                <a:solidFill>
                  <a:srgbClr val="FF0000"/>
                </a:solidFill>
                <a:cs typeface="Courier New" panose="02070309020205020404" pitchFamily="49" charset="0"/>
              </a:rPr>
              <a:t>X</a:t>
            </a:r>
            <a:r>
              <a:rPr lang="en-US" sz="2000" b="1" dirty="0" smtClean="0">
                <a:cs typeface="Courier New" panose="02070309020205020404" pitchFamily="49" charset="0"/>
              </a:rPr>
              <a:t> &amp; (1&lt;&lt;</a:t>
            </a:r>
            <a:r>
              <a:rPr lang="en-US" sz="2000" b="1" dirty="0" smtClean="0">
                <a:solidFill>
                  <a:srgbClr val="0088C2"/>
                </a:solidFill>
                <a:cs typeface="Courier New" panose="02070309020205020404" pitchFamily="49" charset="0"/>
              </a:rPr>
              <a:t>pin</a:t>
            </a:r>
            <a:r>
              <a:rPr lang="en-US" sz="2000" b="1" dirty="0" smtClean="0">
                <a:cs typeface="Courier New" panose="02070309020205020404" pitchFamily="49" charset="0"/>
              </a:rPr>
              <a:t>))</a:t>
            </a:r>
          </a:p>
          <a:p>
            <a:r>
              <a:rPr lang="en-US" sz="2000" b="1" dirty="0" smtClean="0">
                <a:cs typeface="Courier New" panose="02070309020205020404" pitchFamily="49" charset="0"/>
              </a:rPr>
              <a:t>{			//TODO			}</a:t>
            </a:r>
          </a:p>
          <a:p>
            <a:endParaRPr lang="en-US" sz="2000" b="1" dirty="0" smtClean="0">
              <a:cs typeface="Courier New" panose="02070309020205020404" pitchFamily="49" charset="0"/>
            </a:endParaRPr>
          </a:p>
          <a:p>
            <a:endParaRPr lang="en-US" sz="2000" b="1" dirty="0" smtClean="0">
              <a:cs typeface="Courier New" panose="02070309020205020404" pitchFamily="49" charset="0"/>
            </a:endParaRPr>
          </a:p>
          <a:p>
            <a:endParaRPr lang="en-US" sz="2000" dirty="0" smtClean="0">
              <a:latin typeface="Arial" charset="0"/>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4582" y="2412441"/>
            <a:ext cx="2870348" cy="2336920"/>
          </a:xfrm>
          <a:prstGeom prst="rect">
            <a:avLst/>
          </a:prstGeom>
        </p:spPr>
      </p:pic>
    </p:spTree>
    <p:extLst>
      <p:ext uri="{BB962C8B-B14F-4D97-AF65-F5344CB8AC3E}">
        <p14:creationId xmlns:p14="http://schemas.microsoft.com/office/powerpoint/2010/main" val="31422750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5"/>
          <p:cNvSpPr>
            <a:spLocks noGrp="1"/>
          </p:cNvSpPr>
          <p:nvPr>
            <p:ph type="title" idx="4294967295"/>
          </p:nvPr>
        </p:nvSpPr>
        <p:spPr/>
        <p:txBody>
          <a:bodyPr/>
          <a:lstStyle/>
          <a:p>
            <a:r>
              <a:rPr lang="en-US" dirty="0" smtClean="0">
                <a:latin typeface="Arial" charset="0"/>
                <a:ea typeface="ＭＳ Ｐゴシック"/>
                <a:cs typeface="Arial" charset="0"/>
              </a:rPr>
              <a:t>Hardware PWM using TC1 (3)</a:t>
            </a:r>
          </a:p>
        </p:txBody>
      </p:sp>
      <p:sp>
        <p:nvSpPr>
          <p:cNvPr id="16386" name="Fußzeilenplatzhalter 8"/>
          <p:cNvSpPr>
            <a:spLocks noGrp="1"/>
          </p:cNvSpPr>
          <p:nvPr>
            <p:ph type="ftr" sz="quarter" idx="11"/>
          </p:nvPr>
        </p:nvSpPr>
        <p:spPr bwMode="auto">
          <a:noFill/>
          <a:ln>
            <a:miter lim="800000"/>
            <a:headEnd/>
            <a:tailEnd/>
          </a:ln>
        </p:spPr>
        <p:txBody>
          <a:bodyPr/>
          <a:lstStyle/>
          <a:p>
            <a:r>
              <a:rPr lang="en-US" dirty="0" smtClean="0">
                <a:cs typeface="ＭＳ Ｐゴシック"/>
              </a:rPr>
              <a:t>Prof. Dr.-Ing. Ivan Volosyak</a:t>
            </a:r>
          </a:p>
        </p:txBody>
      </p:sp>
      <p:sp>
        <p:nvSpPr>
          <p:cNvPr id="16387" name="Inhaltsplatzhalter 1"/>
          <p:cNvSpPr>
            <a:spLocks/>
          </p:cNvSpPr>
          <p:nvPr/>
        </p:nvSpPr>
        <p:spPr bwMode="auto">
          <a:xfrm>
            <a:off x="503238" y="1262063"/>
            <a:ext cx="9072562" cy="5182938"/>
          </a:xfrm>
          <a:prstGeom prst="rect">
            <a:avLst/>
          </a:prstGeom>
          <a:noFill/>
          <a:ln w="9525">
            <a:noFill/>
            <a:miter lim="800000"/>
            <a:headEnd/>
            <a:tailEnd/>
          </a:ln>
        </p:spPr>
        <p:txBody>
          <a:bodyPr lIns="0" tIns="0" rIns="0" bIns="0"/>
          <a:lstStyle/>
          <a:p>
            <a:endParaRPr lang="en-US" sz="2000" i="1" dirty="0" smtClean="0">
              <a:latin typeface="Arial" charset="0"/>
            </a:endParaRPr>
          </a:p>
          <a:p>
            <a:endParaRPr lang="en-US" sz="2000" dirty="0">
              <a:latin typeface="Arial" charset="0"/>
            </a:endParaRPr>
          </a:p>
        </p:txBody>
      </p:sp>
      <p:sp>
        <p:nvSpPr>
          <p:cNvPr id="7" name="Inhaltsplatzhalter 1"/>
          <p:cNvSpPr>
            <a:spLocks/>
          </p:cNvSpPr>
          <p:nvPr/>
        </p:nvSpPr>
        <p:spPr bwMode="auto">
          <a:xfrm>
            <a:off x="655638" y="1262063"/>
            <a:ext cx="9072562" cy="5335338"/>
          </a:xfrm>
          <a:prstGeom prst="rect">
            <a:avLst/>
          </a:prstGeom>
          <a:noFill/>
          <a:ln w="9525">
            <a:noFill/>
            <a:miter lim="800000"/>
            <a:headEnd/>
            <a:tailEnd/>
          </a:ln>
        </p:spPr>
        <p:txBody>
          <a:bodyPr lIns="0" tIns="0" rIns="0" bIns="0"/>
          <a:lstStyle/>
          <a:p>
            <a:endParaRPr lang="en-US" sz="2000" b="1" dirty="0" smtClean="0">
              <a:cs typeface="Courier New" panose="02070309020205020404" pitchFamily="49" charset="0"/>
            </a:endParaRPr>
          </a:p>
          <a:p>
            <a:endParaRPr lang="en-US" sz="2000" b="1" dirty="0" smtClean="0">
              <a:solidFill>
                <a:srgbClr val="00B050"/>
              </a:solidFill>
              <a:cs typeface="Courier New" panose="02070309020205020404" pitchFamily="49" charset="0"/>
            </a:endParaRPr>
          </a:p>
          <a:p>
            <a:endParaRPr lang="en-US" sz="2000" dirty="0" smtClean="0">
              <a:latin typeface="Arial" charset="0"/>
              <a:cs typeface="Courier New" panose="02070309020205020404" pitchFamily="49" charset="0"/>
            </a:endParaRPr>
          </a:p>
          <a:p>
            <a:endParaRPr lang="en-US" sz="2000" b="1" dirty="0" smtClean="0">
              <a:solidFill>
                <a:srgbClr val="0088C2"/>
              </a:solidFill>
              <a:cs typeface="Courier New" panose="02070309020205020404" pitchFamily="49" charset="0"/>
            </a:endParaRPr>
          </a:p>
          <a:p>
            <a:r>
              <a:rPr lang="en-US" sz="2000" b="1" dirty="0" smtClean="0">
                <a:solidFill>
                  <a:srgbClr val="0088C2"/>
                </a:solidFill>
                <a:cs typeface="Courier New" panose="02070309020205020404" pitchFamily="49" charset="0"/>
              </a:rPr>
              <a:t>								</a:t>
            </a:r>
            <a:endParaRPr lang="en-US" sz="2000" dirty="0" smtClean="0">
              <a:latin typeface="Arial" charset="0"/>
            </a:endParaRPr>
          </a:p>
          <a:p>
            <a:endParaRPr lang="en-US" sz="2000" dirty="0" smtClean="0">
              <a:latin typeface="Arial" charset="0"/>
            </a:endParaRPr>
          </a:p>
          <a:p>
            <a:endParaRPr lang="en-US" sz="2000" dirty="0">
              <a:latin typeface="Arial" charset="0"/>
            </a:endParaRPr>
          </a:p>
        </p:txBody>
      </p:sp>
      <p:sp>
        <p:nvSpPr>
          <p:cNvPr id="9" name="Inhaltsplatzhalter 1"/>
          <p:cNvSpPr>
            <a:spLocks/>
          </p:cNvSpPr>
          <p:nvPr/>
        </p:nvSpPr>
        <p:spPr bwMode="auto">
          <a:xfrm>
            <a:off x="808038" y="1414463"/>
            <a:ext cx="9072562" cy="5335338"/>
          </a:xfrm>
          <a:prstGeom prst="rect">
            <a:avLst/>
          </a:prstGeom>
          <a:noFill/>
          <a:ln w="9525">
            <a:noFill/>
            <a:miter lim="800000"/>
            <a:headEnd/>
            <a:tailEnd/>
          </a:ln>
        </p:spPr>
        <p:txBody>
          <a:bodyPr lIns="0" tIns="0" rIns="0" bIns="0"/>
          <a:lstStyle/>
          <a:p>
            <a:r>
              <a:rPr lang="en-US" sz="2000" dirty="0" smtClean="0">
                <a:latin typeface="Arial" charset="0"/>
              </a:rPr>
              <a:t>From all the PWM modes, let us pay attention to:</a:t>
            </a:r>
          </a:p>
          <a:p>
            <a:endParaRPr lang="en-US" sz="2000" b="1" dirty="0" smtClean="0">
              <a:latin typeface="Arial" charset="0"/>
              <a:cs typeface="Courier New" panose="02070309020205020404" pitchFamily="49" charset="0"/>
            </a:endParaRPr>
          </a:p>
          <a:p>
            <a:r>
              <a:rPr lang="en-US" sz="2000" b="1" dirty="0" smtClean="0">
                <a:latin typeface="Arial" charset="0"/>
                <a:cs typeface="Courier New" panose="02070309020205020404" pitchFamily="49" charset="0"/>
              </a:rPr>
              <a:t>Modes 5,6,7 – </a:t>
            </a:r>
            <a:r>
              <a:rPr lang="en-US" sz="2000" b="1" dirty="0" smtClean="0">
                <a:solidFill>
                  <a:srgbClr val="0088C2"/>
                </a:solidFill>
                <a:latin typeface="Arial" charset="0"/>
                <a:cs typeface="Courier New" panose="02070309020205020404" pitchFamily="49" charset="0"/>
              </a:rPr>
              <a:t>8, 9, 10 bit fast PWM</a:t>
            </a:r>
          </a:p>
          <a:p>
            <a:r>
              <a:rPr lang="en-US" sz="2000" b="1" dirty="0" smtClean="0">
                <a:solidFill>
                  <a:srgbClr val="FF0000"/>
                </a:solidFill>
                <a:latin typeface="Arial" charset="0"/>
                <a:cs typeface="Courier New" panose="02070309020205020404" pitchFamily="49" charset="0"/>
              </a:rPr>
              <a:t>(convenient to control LEDs, heaters, fans, magnets, etc.)</a:t>
            </a:r>
          </a:p>
          <a:p>
            <a:r>
              <a:rPr lang="en-US" sz="2000" dirty="0" smtClean="0">
                <a:latin typeface="Arial" charset="0"/>
                <a:cs typeface="Courier New" panose="02070309020205020404" pitchFamily="49" charset="0"/>
              </a:rPr>
              <a:t>Frequency of PWM in this mode will be: </a:t>
            </a:r>
            <a:r>
              <a:rPr lang="en-US" sz="2000" b="1" i="1" dirty="0" err="1" smtClean="0">
                <a:solidFill>
                  <a:srgbClr val="0088C2"/>
                </a:solidFill>
                <a:latin typeface="Arial" charset="0"/>
              </a:rPr>
              <a:t>f</a:t>
            </a:r>
            <a:r>
              <a:rPr lang="en-US" sz="1000" b="1" i="1" dirty="0" err="1" smtClean="0">
                <a:solidFill>
                  <a:srgbClr val="0088C2"/>
                </a:solidFill>
                <a:latin typeface="Arial" charset="0"/>
              </a:rPr>
              <a:t>overflows</a:t>
            </a:r>
            <a:r>
              <a:rPr lang="en-US" sz="2000" i="1" dirty="0" smtClean="0">
                <a:latin typeface="Arial" charset="0"/>
              </a:rPr>
              <a:t> = </a:t>
            </a:r>
            <a:r>
              <a:rPr lang="en-US" sz="2000" b="1" i="1" dirty="0" err="1" smtClean="0">
                <a:solidFill>
                  <a:srgbClr val="0088C2"/>
                </a:solidFill>
                <a:latin typeface="Arial" charset="0"/>
              </a:rPr>
              <a:t>f</a:t>
            </a:r>
            <a:r>
              <a:rPr lang="en-US" sz="1000" b="1" i="1" dirty="0" err="1" smtClean="0">
                <a:solidFill>
                  <a:srgbClr val="0088C2"/>
                </a:solidFill>
                <a:latin typeface="Arial" charset="0"/>
              </a:rPr>
              <a:t>clock</a:t>
            </a:r>
            <a:r>
              <a:rPr lang="en-US" sz="2000" i="1" dirty="0" smtClean="0">
                <a:latin typeface="Arial" charset="0"/>
              </a:rPr>
              <a:t> / ( </a:t>
            </a:r>
            <a:r>
              <a:rPr lang="en-US" sz="2000" b="1" i="1" dirty="0" smtClean="0">
                <a:solidFill>
                  <a:srgbClr val="0088C2"/>
                </a:solidFill>
                <a:latin typeface="Arial" charset="0"/>
              </a:rPr>
              <a:t>P</a:t>
            </a:r>
            <a:r>
              <a:rPr lang="en-US" sz="2000" i="1" dirty="0" smtClean="0">
                <a:latin typeface="Arial" charset="0"/>
              </a:rPr>
              <a:t>   *   2^( </a:t>
            </a:r>
            <a:r>
              <a:rPr lang="en-US" sz="2000" b="1" i="1" dirty="0" err="1" smtClean="0">
                <a:solidFill>
                  <a:srgbClr val="00B050"/>
                </a:solidFill>
                <a:latin typeface="Arial" charset="0"/>
              </a:rPr>
              <a:t>PWM_bits</a:t>
            </a:r>
            <a:r>
              <a:rPr lang="en-US" sz="2000" i="1" dirty="0" smtClean="0">
                <a:latin typeface="Arial" charset="0"/>
              </a:rPr>
              <a:t>) )</a:t>
            </a:r>
          </a:p>
          <a:p>
            <a:endParaRPr lang="en-US" sz="2000" i="1" dirty="0" smtClean="0">
              <a:latin typeface="Arial" charset="0"/>
              <a:cs typeface="Courier New" panose="02070309020205020404" pitchFamily="49" charset="0"/>
            </a:endParaRPr>
          </a:p>
          <a:p>
            <a:r>
              <a:rPr lang="en-US" sz="2000" u="sng" dirty="0" smtClean="0">
                <a:latin typeface="Arial" charset="0"/>
                <a:cs typeface="Courier New" panose="02070309020205020404" pitchFamily="49" charset="0"/>
              </a:rPr>
              <a:t>When choosing PWM mode consider:</a:t>
            </a:r>
            <a:r>
              <a:rPr lang="en-US" sz="2000" dirty="0" smtClean="0">
                <a:latin typeface="Arial" charset="0"/>
                <a:cs typeface="Courier New" panose="02070309020205020404" pitchFamily="49" charset="0"/>
              </a:rPr>
              <a:t> The more bits you have in your PWM, the more precise you can choose the output level (just like bits in ADC). On the other hand, your PWM frequency decreases as </a:t>
            </a:r>
          </a:p>
          <a:p>
            <a:r>
              <a:rPr lang="en-US" sz="2000" i="1" dirty="0" smtClean="0">
                <a:solidFill>
                  <a:srgbClr val="0088C2"/>
                </a:solidFill>
                <a:latin typeface="Arial" charset="0"/>
                <a:cs typeface="Courier New" panose="02070309020205020404" pitchFamily="49" charset="0"/>
              </a:rPr>
              <a:t>f ~ 1 / (2^bits_in_PWM)</a:t>
            </a:r>
          </a:p>
          <a:p>
            <a:endParaRPr lang="en-US" sz="2000" i="1" dirty="0" smtClean="0">
              <a:solidFill>
                <a:srgbClr val="0088C2"/>
              </a:solidFill>
              <a:latin typeface="Arial" charset="0"/>
              <a:cs typeface="Courier New" panose="02070309020205020404" pitchFamily="49" charset="0"/>
            </a:endParaRPr>
          </a:p>
          <a:p>
            <a:r>
              <a:rPr lang="en-US" sz="2000" dirty="0" smtClean="0">
                <a:solidFill>
                  <a:srgbClr val="FF0000"/>
                </a:solidFill>
                <a:latin typeface="Arial" charset="0"/>
                <a:cs typeface="Courier New" panose="02070309020205020404" pitchFamily="49" charset="0"/>
              </a:rPr>
              <a:t>Low frequency means: slower response time; less smooth signal/reaction.</a:t>
            </a:r>
          </a:p>
          <a:p>
            <a:endParaRPr lang="en-US" sz="2000" b="1" i="1" dirty="0" smtClean="0">
              <a:latin typeface="Arial" charset="0"/>
              <a:cs typeface="Courier New" panose="02070309020205020404" pitchFamily="49" charset="0"/>
            </a:endParaRPr>
          </a:p>
          <a:p>
            <a:r>
              <a:rPr lang="en-US" sz="2000" b="1" dirty="0" smtClean="0">
                <a:solidFill>
                  <a:srgbClr val="00B050"/>
                </a:solidFill>
                <a:latin typeface="Arial" charset="0"/>
                <a:cs typeface="Courier New" panose="02070309020205020404" pitchFamily="49" charset="0"/>
              </a:rPr>
              <a:t>//MODE 5 : 8 bit fast PWM</a:t>
            </a:r>
          </a:p>
          <a:p>
            <a:r>
              <a:rPr lang="en-US" sz="2000" b="1" dirty="0" smtClean="0">
                <a:cs typeface="Courier New" panose="02070309020205020404" pitchFamily="49" charset="0"/>
              </a:rPr>
              <a:t>TCCR1B |= 1&lt;&lt; WGM12;</a:t>
            </a:r>
          </a:p>
          <a:p>
            <a:r>
              <a:rPr lang="en-US" sz="2000" b="1" dirty="0" smtClean="0">
                <a:cs typeface="Courier New" panose="02070309020205020404" pitchFamily="49" charset="0"/>
              </a:rPr>
              <a:t>TCCR1A |= 1&lt;&lt; WGM10; </a:t>
            </a:r>
            <a:endParaRPr lang="en-US" sz="2000" b="1" dirty="0" smtClean="0">
              <a:latin typeface="Arial" charset="0"/>
              <a:cs typeface="Courier New" panose="02070309020205020404" pitchFamily="49" charset="0"/>
            </a:endParaRPr>
          </a:p>
          <a:p>
            <a:endParaRPr lang="en-US" sz="2000" b="1" dirty="0" smtClean="0">
              <a:cs typeface="Courier New" panose="02070309020205020404" pitchFamily="49" charset="0"/>
            </a:endParaRPr>
          </a:p>
          <a:p>
            <a:endParaRPr lang="en-US" sz="2000" b="1" dirty="0" smtClean="0">
              <a:cs typeface="Courier New" panose="02070309020205020404" pitchFamily="49" charset="0"/>
            </a:endParaRPr>
          </a:p>
          <a:p>
            <a:endParaRPr lang="en-US" sz="2000" b="1" dirty="0" smtClean="0">
              <a:solidFill>
                <a:srgbClr val="00B050"/>
              </a:solidFill>
              <a:cs typeface="Courier New" panose="02070309020205020404" pitchFamily="49" charset="0"/>
            </a:endParaRPr>
          </a:p>
          <a:p>
            <a:endParaRPr lang="en-US" sz="2000" dirty="0" smtClean="0">
              <a:latin typeface="Arial" charset="0"/>
              <a:cs typeface="Courier New" panose="02070309020205020404" pitchFamily="49" charset="0"/>
            </a:endParaRPr>
          </a:p>
          <a:p>
            <a:endParaRPr lang="en-US" sz="2000" b="1" dirty="0" smtClean="0">
              <a:solidFill>
                <a:srgbClr val="0088C2"/>
              </a:solidFill>
              <a:cs typeface="Courier New" panose="02070309020205020404" pitchFamily="49" charset="0"/>
            </a:endParaRPr>
          </a:p>
          <a:p>
            <a:r>
              <a:rPr lang="en-US" sz="2000" b="1" dirty="0" smtClean="0">
                <a:solidFill>
                  <a:srgbClr val="0088C2"/>
                </a:solidFill>
                <a:cs typeface="Courier New" panose="02070309020205020404" pitchFamily="49" charset="0"/>
              </a:rPr>
              <a:t>								</a:t>
            </a:r>
            <a:endParaRPr lang="en-US" sz="2000" dirty="0" smtClean="0">
              <a:latin typeface="Arial" charset="0"/>
            </a:endParaRPr>
          </a:p>
          <a:p>
            <a:endParaRPr lang="en-US" sz="2000" dirty="0" smtClean="0">
              <a:latin typeface="Arial" charset="0"/>
            </a:endParaRPr>
          </a:p>
          <a:p>
            <a:endParaRPr lang="en-US" sz="2000" dirty="0">
              <a:latin typeface="Arial" charset="0"/>
            </a:endParaRPr>
          </a:p>
        </p:txBody>
      </p:sp>
    </p:spTree>
    <p:extLst>
      <p:ext uri="{BB962C8B-B14F-4D97-AF65-F5344CB8AC3E}">
        <p14:creationId xmlns:p14="http://schemas.microsoft.com/office/powerpoint/2010/main" val="22958014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5"/>
          <p:cNvSpPr>
            <a:spLocks noGrp="1"/>
          </p:cNvSpPr>
          <p:nvPr>
            <p:ph type="title" idx="4294967295"/>
          </p:nvPr>
        </p:nvSpPr>
        <p:spPr/>
        <p:txBody>
          <a:bodyPr/>
          <a:lstStyle/>
          <a:p>
            <a:r>
              <a:rPr lang="en-US" dirty="0" smtClean="0">
                <a:latin typeface="Arial" charset="0"/>
                <a:ea typeface="ＭＳ Ｐゴシック"/>
                <a:cs typeface="Arial" charset="0"/>
              </a:rPr>
              <a:t>Hardware PWM using TC1 (4)</a:t>
            </a:r>
          </a:p>
        </p:txBody>
      </p:sp>
      <p:sp>
        <p:nvSpPr>
          <p:cNvPr id="16386" name="Fußzeilenplatzhalter 8"/>
          <p:cNvSpPr>
            <a:spLocks noGrp="1"/>
          </p:cNvSpPr>
          <p:nvPr>
            <p:ph type="ftr" sz="quarter" idx="11"/>
          </p:nvPr>
        </p:nvSpPr>
        <p:spPr bwMode="auto">
          <a:noFill/>
          <a:ln>
            <a:miter lim="800000"/>
            <a:headEnd/>
            <a:tailEnd/>
          </a:ln>
        </p:spPr>
        <p:txBody>
          <a:bodyPr/>
          <a:lstStyle/>
          <a:p>
            <a:r>
              <a:rPr lang="en-US" dirty="0" smtClean="0">
                <a:cs typeface="ＭＳ Ｐゴシック"/>
              </a:rPr>
              <a:t>Prof. Dr.-Ing. Ivan Volosyak</a:t>
            </a:r>
          </a:p>
        </p:txBody>
      </p:sp>
      <p:sp>
        <p:nvSpPr>
          <p:cNvPr id="16387" name="Inhaltsplatzhalter 1"/>
          <p:cNvSpPr>
            <a:spLocks/>
          </p:cNvSpPr>
          <p:nvPr/>
        </p:nvSpPr>
        <p:spPr bwMode="auto">
          <a:xfrm>
            <a:off x="503238" y="1262063"/>
            <a:ext cx="9072562" cy="5182938"/>
          </a:xfrm>
          <a:prstGeom prst="rect">
            <a:avLst/>
          </a:prstGeom>
          <a:noFill/>
          <a:ln w="9525">
            <a:noFill/>
            <a:miter lim="800000"/>
            <a:headEnd/>
            <a:tailEnd/>
          </a:ln>
        </p:spPr>
        <p:txBody>
          <a:bodyPr lIns="0" tIns="0" rIns="0" bIns="0"/>
          <a:lstStyle/>
          <a:p>
            <a:endParaRPr lang="en-US" sz="2000" i="1" dirty="0" smtClean="0">
              <a:latin typeface="Arial" charset="0"/>
            </a:endParaRPr>
          </a:p>
          <a:p>
            <a:endParaRPr lang="en-US" sz="2000" dirty="0">
              <a:latin typeface="Arial" charset="0"/>
            </a:endParaRPr>
          </a:p>
        </p:txBody>
      </p:sp>
      <p:sp>
        <p:nvSpPr>
          <p:cNvPr id="7" name="Inhaltsplatzhalter 1"/>
          <p:cNvSpPr>
            <a:spLocks/>
          </p:cNvSpPr>
          <p:nvPr/>
        </p:nvSpPr>
        <p:spPr bwMode="auto">
          <a:xfrm>
            <a:off x="655638" y="1262063"/>
            <a:ext cx="9072562" cy="5335338"/>
          </a:xfrm>
          <a:prstGeom prst="rect">
            <a:avLst/>
          </a:prstGeom>
          <a:noFill/>
          <a:ln w="9525">
            <a:noFill/>
            <a:miter lim="800000"/>
            <a:headEnd/>
            <a:tailEnd/>
          </a:ln>
        </p:spPr>
        <p:txBody>
          <a:bodyPr lIns="0" tIns="0" rIns="0" bIns="0"/>
          <a:lstStyle/>
          <a:p>
            <a:endParaRPr lang="en-US" sz="2000" b="1" dirty="0" smtClean="0">
              <a:cs typeface="Courier New" panose="02070309020205020404" pitchFamily="49" charset="0"/>
            </a:endParaRPr>
          </a:p>
          <a:p>
            <a:endParaRPr lang="en-US" sz="2000" b="1" dirty="0" smtClean="0">
              <a:solidFill>
                <a:srgbClr val="00B050"/>
              </a:solidFill>
              <a:cs typeface="Courier New" panose="02070309020205020404" pitchFamily="49" charset="0"/>
            </a:endParaRPr>
          </a:p>
          <a:p>
            <a:endParaRPr lang="en-US" sz="2000" dirty="0" smtClean="0">
              <a:latin typeface="Arial" charset="0"/>
              <a:cs typeface="Courier New" panose="02070309020205020404" pitchFamily="49" charset="0"/>
            </a:endParaRPr>
          </a:p>
          <a:p>
            <a:endParaRPr lang="en-US" sz="2000" b="1" dirty="0" smtClean="0">
              <a:solidFill>
                <a:srgbClr val="0088C2"/>
              </a:solidFill>
              <a:cs typeface="Courier New" panose="02070309020205020404" pitchFamily="49" charset="0"/>
            </a:endParaRPr>
          </a:p>
          <a:p>
            <a:r>
              <a:rPr lang="en-US" sz="2000" b="1" dirty="0" smtClean="0">
                <a:solidFill>
                  <a:srgbClr val="0088C2"/>
                </a:solidFill>
                <a:cs typeface="Courier New" panose="02070309020205020404" pitchFamily="49" charset="0"/>
              </a:rPr>
              <a:t>								</a:t>
            </a:r>
            <a:endParaRPr lang="en-US" sz="2000" dirty="0" smtClean="0">
              <a:latin typeface="Arial" charset="0"/>
            </a:endParaRPr>
          </a:p>
          <a:p>
            <a:endParaRPr lang="en-US" sz="2000" dirty="0" smtClean="0">
              <a:latin typeface="Arial" charset="0"/>
            </a:endParaRPr>
          </a:p>
          <a:p>
            <a:endParaRPr lang="en-US" sz="2000" dirty="0">
              <a:latin typeface="Arial" charset="0"/>
            </a:endParaRPr>
          </a:p>
        </p:txBody>
      </p:sp>
      <p:sp>
        <p:nvSpPr>
          <p:cNvPr id="9" name="Inhaltsplatzhalter 1"/>
          <p:cNvSpPr>
            <a:spLocks/>
          </p:cNvSpPr>
          <p:nvPr/>
        </p:nvSpPr>
        <p:spPr bwMode="auto">
          <a:xfrm>
            <a:off x="808038" y="1414463"/>
            <a:ext cx="9072562" cy="5335338"/>
          </a:xfrm>
          <a:prstGeom prst="rect">
            <a:avLst/>
          </a:prstGeom>
          <a:noFill/>
          <a:ln w="9525">
            <a:noFill/>
            <a:miter lim="800000"/>
            <a:headEnd/>
            <a:tailEnd/>
          </a:ln>
        </p:spPr>
        <p:txBody>
          <a:bodyPr lIns="0" tIns="0" rIns="0" bIns="0"/>
          <a:lstStyle/>
          <a:p>
            <a:endParaRPr lang="en-US" sz="2000" b="1" dirty="0" smtClean="0">
              <a:latin typeface="Arial" charset="0"/>
              <a:cs typeface="Courier New" panose="02070309020205020404" pitchFamily="49" charset="0"/>
            </a:endParaRPr>
          </a:p>
          <a:p>
            <a:r>
              <a:rPr lang="en-US" sz="2000" b="1" dirty="0" smtClean="0">
                <a:solidFill>
                  <a:srgbClr val="00B050"/>
                </a:solidFill>
                <a:latin typeface="Arial" charset="0"/>
                <a:cs typeface="Courier New" panose="02070309020205020404" pitchFamily="49" charset="0"/>
              </a:rPr>
              <a:t>//MODE 6 : 9 bit fast PWM</a:t>
            </a:r>
          </a:p>
          <a:p>
            <a:r>
              <a:rPr lang="en-US" sz="2000" b="1" dirty="0" smtClean="0">
                <a:cs typeface="Courier New" panose="02070309020205020404" pitchFamily="49" charset="0"/>
              </a:rPr>
              <a:t>TCCR1B |= 1&lt;&lt; WGM12;</a:t>
            </a:r>
          </a:p>
          <a:p>
            <a:r>
              <a:rPr lang="en-US" sz="2000" b="1" dirty="0" smtClean="0">
                <a:cs typeface="Courier New" panose="02070309020205020404" pitchFamily="49" charset="0"/>
              </a:rPr>
              <a:t>TCCR1A |= 1&lt;&lt; WGM11;</a:t>
            </a:r>
          </a:p>
          <a:p>
            <a:endParaRPr lang="en-US" sz="2000" b="1" dirty="0" smtClean="0">
              <a:cs typeface="Courier New" panose="02070309020205020404" pitchFamily="49" charset="0"/>
            </a:endParaRPr>
          </a:p>
          <a:p>
            <a:r>
              <a:rPr lang="en-US" sz="2000" b="1" dirty="0" smtClean="0">
                <a:solidFill>
                  <a:srgbClr val="00B050"/>
                </a:solidFill>
                <a:latin typeface="Arial" charset="0"/>
                <a:cs typeface="Courier New" panose="02070309020205020404" pitchFamily="49" charset="0"/>
              </a:rPr>
              <a:t>//MODE 7 : 10 bit fast PWM</a:t>
            </a:r>
          </a:p>
          <a:p>
            <a:r>
              <a:rPr lang="en-US" sz="2000" b="1" dirty="0" smtClean="0">
                <a:cs typeface="Courier New" panose="02070309020205020404" pitchFamily="49" charset="0"/>
              </a:rPr>
              <a:t>TCCR1B |= 1&lt;&lt; WGM12;</a:t>
            </a:r>
          </a:p>
          <a:p>
            <a:r>
              <a:rPr lang="en-US" sz="2000" b="1" dirty="0" smtClean="0">
                <a:cs typeface="Courier New" panose="02070309020205020404" pitchFamily="49" charset="0"/>
              </a:rPr>
              <a:t>TCCR1A |= 1&lt;&lt; WGM10 | 1&lt;&lt; WGM11;</a:t>
            </a:r>
          </a:p>
          <a:p>
            <a:endParaRPr lang="en-US" sz="2000" b="1" dirty="0" smtClean="0">
              <a:latin typeface="Arial" charset="0"/>
              <a:cs typeface="Courier New" panose="02070309020205020404" pitchFamily="49" charset="0"/>
            </a:endParaRPr>
          </a:p>
          <a:p>
            <a:r>
              <a:rPr lang="en-US" sz="2000" b="1" dirty="0" smtClean="0">
                <a:latin typeface="Arial" charset="0"/>
                <a:cs typeface="Courier New" panose="02070309020205020404" pitchFamily="49" charset="0"/>
              </a:rPr>
              <a:t>Mode 14 – </a:t>
            </a:r>
            <a:r>
              <a:rPr lang="en-US" sz="2000" b="1" dirty="0" smtClean="0">
                <a:solidFill>
                  <a:srgbClr val="0088C2"/>
                </a:solidFill>
                <a:latin typeface="Arial" charset="0"/>
                <a:cs typeface="Courier New" panose="02070309020205020404" pitchFamily="49" charset="0"/>
              </a:rPr>
              <a:t>Fast PWM with top at ICR1</a:t>
            </a:r>
          </a:p>
          <a:p>
            <a:r>
              <a:rPr lang="en-US" sz="2000" b="1" dirty="0" smtClean="0">
                <a:solidFill>
                  <a:srgbClr val="FF0000"/>
                </a:solidFill>
                <a:latin typeface="Arial" charset="0"/>
                <a:cs typeface="Courier New" panose="02070309020205020404" pitchFamily="49" charset="0"/>
              </a:rPr>
              <a:t>(used to control servos)</a:t>
            </a:r>
          </a:p>
          <a:p>
            <a:r>
              <a:rPr lang="en-US" sz="2000" dirty="0" smtClean="0">
                <a:latin typeface="Arial" charset="0"/>
                <a:cs typeface="Courier New" panose="02070309020205020404" pitchFamily="49" charset="0"/>
              </a:rPr>
              <a:t>Frequency of PWM in this mode will be: </a:t>
            </a:r>
            <a:r>
              <a:rPr lang="en-US" sz="2000" b="1" i="1" dirty="0" err="1" smtClean="0">
                <a:solidFill>
                  <a:srgbClr val="0088C2"/>
                </a:solidFill>
                <a:latin typeface="Arial" charset="0"/>
              </a:rPr>
              <a:t>f</a:t>
            </a:r>
            <a:r>
              <a:rPr lang="en-US" sz="1000" b="1" i="1" dirty="0" err="1" smtClean="0">
                <a:solidFill>
                  <a:srgbClr val="0088C2"/>
                </a:solidFill>
                <a:latin typeface="Arial" charset="0"/>
              </a:rPr>
              <a:t>overflows</a:t>
            </a:r>
            <a:r>
              <a:rPr lang="en-US" sz="2000" i="1" dirty="0" smtClean="0">
                <a:latin typeface="Arial" charset="0"/>
              </a:rPr>
              <a:t> = </a:t>
            </a:r>
            <a:r>
              <a:rPr lang="en-US" sz="2000" b="1" i="1" dirty="0" err="1" smtClean="0">
                <a:solidFill>
                  <a:srgbClr val="0088C2"/>
                </a:solidFill>
                <a:latin typeface="Arial" charset="0"/>
              </a:rPr>
              <a:t>f</a:t>
            </a:r>
            <a:r>
              <a:rPr lang="en-US" sz="1000" b="1" i="1" dirty="0" err="1" smtClean="0">
                <a:solidFill>
                  <a:srgbClr val="0088C2"/>
                </a:solidFill>
                <a:latin typeface="Arial" charset="0"/>
              </a:rPr>
              <a:t>clock</a:t>
            </a:r>
            <a:r>
              <a:rPr lang="en-US" sz="2000" i="1" dirty="0" smtClean="0">
                <a:latin typeface="Arial" charset="0"/>
              </a:rPr>
              <a:t> / ( </a:t>
            </a:r>
            <a:r>
              <a:rPr lang="en-US" sz="2000" b="1" i="1" dirty="0" smtClean="0">
                <a:solidFill>
                  <a:srgbClr val="0088C2"/>
                </a:solidFill>
                <a:latin typeface="Arial" charset="0"/>
              </a:rPr>
              <a:t>P</a:t>
            </a:r>
            <a:r>
              <a:rPr lang="en-US" sz="2000" i="1" dirty="0" smtClean="0">
                <a:latin typeface="Arial" charset="0"/>
              </a:rPr>
              <a:t>   *   </a:t>
            </a:r>
            <a:r>
              <a:rPr lang="en-US" sz="2000" b="1" i="1" dirty="0" smtClean="0">
                <a:solidFill>
                  <a:srgbClr val="00B050"/>
                </a:solidFill>
                <a:latin typeface="Arial" charset="0"/>
              </a:rPr>
              <a:t>ICR1</a:t>
            </a:r>
            <a:r>
              <a:rPr lang="en-US" sz="2000" i="1" dirty="0" smtClean="0">
                <a:solidFill>
                  <a:srgbClr val="00B050"/>
                </a:solidFill>
                <a:latin typeface="Arial" charset="0"/>
              </a:rPr>
              <a:t> </a:t>
            </a:r>
            <a:r>
              <a:rPr lang="en-US" sz="2000" i="1" dirty="0" smtClean="0">
                <a:latin typeface="Arial" charset="0"/>
              </a:rPr>
              <a:t>)</a:t>
            </a:r>
            <a:endParaRPr lang="en-US" sz="2000" b="1" dirty="0" smtClean="0">
              <a:latin typeface="Arial" charset="0"/>
              <a:cs typeface="Courier New" panose="02070309020205020404" pitchFamily="49" charset="0"/>
            </a:endParaRPr>
          </a:p>
          <a:p>
            <a:endParaRPr lang="en-US" sz="2000" b="1" dirty="0" smtClean="0">
              <a:solidFill>
                <a:srgbClr val="00B050"/>
              </a:solidFill>
              <a:cs typeface="Courier New" panose="02070309020205020404" pitchFamily="49" charset="0"/>
            </a:endParaRPr>
          </a:p>
          <a:p>
            <a:r>
              <a:rPr lang="en-US" sz="2000" b="1" dirty="0" smtClean="0">
                <a:solidFill>
                  <a:srgbClr val="00B050"/>
                </a:solidFill>
                <a:latin typeface="Arial" charset="0"/>
                <a:cs typeface="Courier New" panose="02070309020205020404" pitchFamily="49" charset="0"/>
              </a:rPr>
              <a:t>//MODE 14 : fast PWM with top at ICR1</a:t>
            </a:r>
          </a:p>
          <a:p>
            <a:r>
              <a:rPr lang="en-US" sz="2000" b="1" dirty="0" smtClean="0">
                <a:cs typeface="Courier New" panose="02070309020205020404" pitchFamily="49" charset="0"/>
              </a:rPr>
              <a:t>TCCR1B |= 1&lt;&lt; WGM13  | 1&lt;&lt; WGM12;</a:t>
            </a:r>
          </a:p>
          <a:p>
            <a:r>
              <a:rPr lang="en-US" sz="2000" b="1" dirty="0" smtClean="0">
                <a:cs typeface="Courier New" panose="02070309020205020404" pitchFamily="49" charset="0"/>
              </a:rPr>
              <a:t>TCCR1A |= 1&lt;&lt; WGM10;</a:t>
            </a:r>
          </a:p>
          <a:p>
            <a:endParaRPr lang="en-US" sz="2000" dirty="0" smtClean="0">
              <a:latin typeface="Arial" charset="0"/>
              <a:cs typeface="Courier New" panose="02070309020205020404" pitchFamily="49" charset="0"/>
            </a:endParaRPr>
          </a:p>
          <a:p>
            <a:endParaRPr lang="en-US" sz="2000" b="1" dirty="0" smtClean="0">
              <a:solidFill>
                <a:srgbClr val="0088C2"/>
              </a:solidFill>
              <a:cs typeface="Courier New" panose="02070309020205020404" pitchFamily="49" charset="0"/>
            </a:endParaRPr>
          </a:p>
          <a:p>
            <a:r>
              <a:rPr lang="en-US" sz="2000" b="1" dirty="0" smtClean="0">
                <a:solidFill>
                  <a:srgbClr val="0088C2"/>
                </a:solidFill>
                <a:cs typeface="Courier New" panose="02070309020205020404" pitchFamily="49" charset="0"/>
              </a:rPr>
              <a:t>								</a:t>
            </a:r>
            <a:endParaRPr lang="en-US" sz="2000" dirty="0" smtClean="0">
              <a:latin typeface="Arial" charset="0"/>
            </a:endParaRPr>
          </a:p>
          <a:p>
            <a:endParaRPr lang="en-US" sz="2000" dirty="0" smtClean="0">
              <a:latin typeface="Arial" charset="0"/>
            </a:endParaRPr>
          </a:p>
          <a:p>
            <a:endParaRPr lang="en-US" sz="2000" dirty="0">
              <a:latin typeface="Arial" charset="0"/>
            </a:endParaRPr>
          </a:p>
        </p:txBody>
      </p:sp>
    </p:spTree>
    <p:extLst>
      <p:ext uri="{BB962C8B-B14F-4D97-AF65-F5344CB8AC3E}">
        <p14:creationId xmlns:p14="http://schemas.microsoft.com/office/powerpoint/2010/main" val="20906701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5"/>
          <p:cNvSpPr>
            <a:spLocks noGrp="1"/>
          </p:cNvSpPr>
          <p:nvPr>
            <p:ph type="title" idx="4294967295"/>
          </p:nvPr>
        </p:nvSpPr>
        <p:spPr/>
        <p:txBody>
          <a:bodyPr/>
          <a:lstStyle/>
          <a:p>
            <a:r>
              <a:rPr lang="en-US" sz="3600" dirty="0" smtClean="0">
                <a:latin typeface="Arial" charset="0"/>
                <a:ea typeface="ＭＳ Ｐゴシック"/>
                <a:cs typeface="Arial" charset="0"/>
              </a:rPr>
              <a:t>Hardware PWM using TC1: duty cycle</a:t>
            </a:r>
          </a:p>
        </p:txBody>
      </p:sp>
      <p:sp>
        <p:nvSpPr>
          <p:cNvPr id="16386" name="Fußzeilenplatzhalter 8"/>
          <p:cNvSpPr>
            <a:spLocks noGrp="1"/>
          </p:cNvSpPr>
          <p:nvPr>
            <p:ph type="ftr" sz="quarter" idx="11"/>
          </p:nvPr>
        </p:nvSpPr>
        <p:spPr bwMode="auto">
          <a:noFill/>
          <a:ln>
            <a:miter lim="800000"/>
            <a:headEnd/>
            <a:tailEnd/>
          </a:ln>
        </p:spPr>
        <p:txBody>
          <a:bodyPr/>
          <a:lstStyle/>
          <a:p>
            <a:r>
              <a:rPr lang="en-US" dirty="0" smtClean="0">
                <a:cs typeface="ＭＳ Ｐゴシック"/>
              </a:rPr>
              <a:t>Prof. Dr.-Ing. Ivan Volosyak</a:t>
            </a:r>
          </a:p>
        </p:txBody>
      </p:sp>
      <p:sp>
        <p:nvSpPr>
          <p:cNvPr id="16387" name="Inhaltsplatzhalter 1"/>
          <p:cNvSpPr>
            <a:spLocks/>
          </p:cNvSpPr>
          <p:nvPr/>
        </p:nvSpPr>
        <p:spPr bwMode="auto">
          <a:xfrm>
            <a:off x="503238" y="1262063"/>
            <a:ext cx="9072562" cy="5182938"/>
          </a:xfrm>
          <a:prstGeom prst="rect">
            <a:avLst/>
          </a:prstGeom>
          <a:noFill/>
          <a:ln w="9525">
            <a:noFill/>
            <a:miter lim="800000"/>
            <a:headEnd/>
            <a:tailEnd/>
          </a:ln>
        </p:spPr>
        <p:txBody>
          <a:bodyPr lIns="0" tIns="0" rIns="0" bIns="0"/>
          <a:lstStyle/>
          <a:p>
            <a:endParaRPr lang="en-US" sz="2000" i="1" dirty="0" smtClean="0">
              <a:latin typeface="Arial" charset="0"/>
            </a:endParaRPr>
          </a:p>
          <a:p>
            <a:endParaRPr lang="en-US" sz="2000" dirty="0">
              <a:latin typeface="Arial" charset="0"/>
            </a:endParaRPr>
          </a:p>
        </p:txBody>
      </p:sp>
      <p:sp>
        <p:nvSpPr>
          <p:cNvPr id="7" name="Inhaltsplatzhalter 1"/>
          <p:cNvSpPr>
            <a:spLocks/>
          </p:cNvSpPr>
          <p:nvPr/>
        </p:nvSpPr>
        <p:spPr bwMode="auto">
          <a:xfrm>
            <a:off x="655638" y="1262063"/>
            <a:ext cx="9072562" cy="5335338"/>
          </a:xfrm>
          <a:prstGeom prst="rect">
            <a:avLst/>
          </a:prstGeom>
          <a:noFill/>
          <a:ln w="9525">
            <a:noFill/>
            <a:miter lim="800000"/>
            <a:headEnd/>
            <a:tailEnd/>
          </a:ln>
        </p:spPr>
        <p:txBody>
          <a:bodyPr lIns="0" tIns="0" rIns="0" bIns="0"/>
          <a:lstStyle/>
          <a:p>
            <a:endParaRPr lang="en-US" sz="2000" b="1" dirty="0" smtClean="0">
              <a:cs typeface="Courier New" panose="02070309020205020404" pitchFamily="49" charset="0"/>
            </a:endParaRPr>
          </a:p>
          <a:p>
            <a:endParaRPr lang="en-US" sz="2000" b="1" dirty="0" smtClean="0">
              <a:solidFill>
                <a:srgbClr val="00B050"/>
              </a:solidFill>
              <a:cs typeface="Courier New" panose="02070309020205020404" pitchFamily="49" charset="0"/>
            </a:endParaRPr>
          </a:p>
          <a:p>
            <a:endParaRPr lang="en-US" sz="2000" dirty="0" smtClean="0">
              <a:latin typeface="Arial" charset="0"/>
              <a:cs typeface="Courier New" panose="02070309020205020404" pitchFamily="49" charset="0"/>
            </a:endParaRPr>
          </a:p>
          <a:p>
            <a:endParaRPr lang="en-US" sz="2000" b="1" dirty="0" smtClean="0">
              <a:solidFill>
                <a:srgbClr val="0088C2"/>
              </a:solidFill>
              <a:cs typeface="Courier New" panose="02070309020205020404" pitchFamily="49" charset="0"/>
            </a:endParaRPr>
          </a:p>
          <a:p>
            <a:r>
              <a:rPr lang="en-US" sz="2000" b="1" dirty="0" smtClean="0">
                <a:solidFill>
                  <a:srgbClr val="0088C2"/>
                </a:solidFill>
                <a:cs typeface="Courier New" panose="02070309020205020404" pitchFamily="49" charset="0"/>
              </a:rPr>
              <a:t>								</a:t>
            </a:r>
            <a:endParaRPr lang="en-US" sz="2000" dirty="0" smtClean="0">
              <a:latin typeface="Arial" charset="0"/>
            </a:endParaRPr>
          </a:p>
          <a:p>
            <a:endParaRPr lang="en-US" sz="2000" dirty="0" smtClean="0">
              <a:latin typeface="Arial" charset="0"/>
            </a:endParaRPr>
          </a:p>
          <a:p>
            <a:endParaRPr lang="en-US" sz="2000" dirty="0">
              <a:latin typeface="Arial" charset="0"/>
            </a:endParaRPr>
          </a:p>
        </p:txBody>
      </p:sp>
      <p:sp>
        <p:nvSpPr>
          <p:cNvPr id="9" name="Inhaltsplatzhalter 1"/>
          <p:cNvSpPr>
            <a:spLocks/>
          </p:cNvSpPr>
          <p:nvPr/>
        </p:nvSpPr>
        <p:spPr bwMode="auto">
          <a:xfrm>
            <a:off x="808038" y="1414463"/>
            <a:ext cx="9072562" cy="5335338"/>
          </a:xfrm>
          <a:prstGeom prst="rect">
            <a:avLst/>
          </a:prstGeom>
          <a:noFill/>
          <a:ln w="9525">
            <a:noFill/>
            <a:miter lim="800000"/>
            <a:headEnd/>
            <a:tailEnd/>
          </a:ln>
        </p:spPr>
        <p:txBody>
          <a:bodyPr lIns="0" tIns="0" rIns="0" bIns="0"/>
          <a:lstStyle/>
          <a:p>
            <a:r>
              <a:rPr lang="en-US" sz="2000" b="1" dirty="0" smtClean="0">
                <a:latin typeface="Arial" charset="0"/>
                <a:cs typeface="Courier New" panose="02070309020205020404" pitchFamily="49" charset="0"/>
              </a:rPr>
              <a:t>Duty cycle means what percentage of time the output is HIGH for your PWM signal. </a:t>
            </a:r>
          </a:p>
          <a:p>
            <a:r>
              <a:rPr lang="en-US" sz="2000" b="1" dirty="0" smtClean="0">
                <a:latin typeface="Arial" charset="0"/>
                <a:cs typeface="Courier New" panose="02070309020205020404" pitchFamily="49" charset="0"/>
              </a:rPr>
              <a:t>I.e., it is the value of the analog signal you are approximating : </a:t>
            </a:r>
          </a:p>
          <a:p>
            <a:endParaRPr lang="en-US" sz="2000" b="1" dirty="0" smtClean="0">
              <a:latin typeface="Arial" charset="0"/>
              <a:cs typeface="Courier New" panose="02070309020205020404" pitchFamily="49" charset="0"/>
            </a:endParaRPr>
          </a:p>
          <a:p>
            <a:r>
              <a:rPr lang="en-US" sz="2000" b="1" dirty="0" err="1" smtClean="0">
                <a:latin typeface="Arial" charset="0"/>
                <a:cs typeface="Courier New" panose="02070309020205020404" pitchFamily="49" charset="0"/>
              </a:rPr>
              <a:t>Vout</a:t>
            </a:r>
            <a:r>
              <a:rPr lang="en-US" sz="2000" b="1" dirty="0" smtClean="0">
                <a:latin typeface="Arial" charset="0"/>
                <a:cs typeface="Courier New" panose="02070309020205020404" pitchFamily="49" charset="0"/>
              </a:rPr>
              <a:t> = % duty cycle * </a:t>
            </a:r>
            <a:r>
              <a:rPr lang="en-US" sz="2000" b="1" dirty="0" err="1" smtClean="0">
                <a:latin typeface="Arial" charset="0"/>
                <a:cs typeface="Courier New" panose="02070309020205020404" pitchFamily="49" charset="0"/>
              </a:rPr>
              <a:t>Vcc</a:t>
            </a:r>
            <a:endParaRPr lang="en-US" sz="2000" b="1" dirty="0" smtClean="0">
              <a:latin typeface="Arial" charset="0"/>
              <a:cs typeface="Courier New" panose="02070309020205020404" pitchFamily="49" charset="0"/>
            </a:endParaRPr>
          </a:p>
          <a:p>
            <a:endParaRPr lang="en-US" sz="2000" b="1" dirty="0" smtClean="0">
              <a:latin typeface="Arial" charset="0"/>
              <a:cs typeface="Courier New" panose="02070309020205020404" pitchFamily="49" charset="0"/>
            </a:endParaRPr>
          </a:p>
          <a:p>
            <a:r>
              <a:rPr lang="en-US" sz="2000" b="1" dirty="0" smtClean="0">
                <a:latin typeface="Arial" charset="0"/>
                <a:cs typeface="Courier New" panose="02070309020205020404" pitchFamily="49" charset="0"/>
              </a:rPr>
              <a:t>There are two options, duty cycle can be:</a:t>
            </a:r>
          </a:p>
          <a:p>
            <a:pPr marL="457200" indent="-457200">
              <a:buAutoNum type="arabicParenR"/>
            </a:pPr>
            <a:r>
              <a:rPr lang="en-US" sz="2000" b="1" dirty="0" smtClean="0">
                <a:solidFill>
                  <a:srgbClr val="0088C2"/>
                </a:solidFill>
                <a:latin typeface="Arial" charset="0"/>
                <a:cs typeface="Courier New" panose="02070309020205020404" pitchFamily="49" charset="0"/>
              </a:rPr>
              <a:t>(TOP – OCR)/TOP </a:t>
            </a:r>
          </a:p>
          <a:p>
            <a:pPr marL="457200" indent="-457200">
              <a:buAutoNum type="arabicParenR"/>
            </a:pPr>
            <a:r>
              <a:rPr lang="en-US" sz="2000" b="1" dirty="0" smtClean="0">
                <a:latin typeface="Arial" charset="0"/>
                <a:cs typeface="Courier New" panose="02070309020205020404" pitchFamily="49" charset="0"/>
              </a:rPr>
              <a:t>OCR/TOP.</a:t>
            </a:r>
          </a:p>
          <a:p>
            <a:pPr marL="457200" indent="-457200">
              <a:buAutoNum type="arabicParenR"/>
            </a:pPr>
            <a:endParaRPr lang="en-US" sz="2000" b="1" dirty="0" smtClean="0">
              <a:latin typeface="Arial" charset="0"/>
              <a:cs typeface="Courier New" panose="02070309020205020404" pitchFamily="49" charset="0"/>
            </a:endParaRPr>
          </a:p>
          <a:p>
            <a:r>
              <a:rPr lang="en-US" sz="2000" b="1" dirty="0" smtClean="0">
                <a:latin typeface="Arial" charset="0"/>
                <a:cs typeface="Courier New" panose="02070309020205020404" pitchFamily="49" charset="0"/>
              </a:rPr>
              <a:t>TOP is</a:t>
            </a:r>
            <a:r>
              <a:rPr lang="en-US" sz="2000" b="1" dirty="0" smtClean="0">
                <a:solidFill>
                  <a:srgbClr val="00B050"/>
                </a:solidFill>
                <a:latin typeface="Arial" charset="0"/>
                <a:cs typeface="Courier New" panose="02070309020205020404" pitchFamily="49" charset="0"/>
              </a:rPr>
              <a:t> 2^bits </a:t>
            </a:r>
            <a:r>
              <a:rPr lang="en-US" sz="2000" b="1" dirty="0" smtClean="0">
                <a:latin typeface="Arial" charset="0"/>
                <a:cs typeface="Courier New" panose="02070309020205020404" pitchFamily="49" charset="0"/>
              </a:rPr>
              <a:t>for modes 5-7 and ICR1 for mode 14. Make sure you </a:t>
            </a:r>
            <a:r>
              <a:rPr lang="en-US" sz="2000" b="1" dirty="0" smtClean="0">
                <a:solidFill>
                  <a:srgbClr val="FF0000"/>
                </a:solidFill>
                <a:latin typeface="Arial" charset="0"/>
                <a:cs typeface="Courier New" panose="02070309020205020404" pitchFamily="49" charset="0"/>
              </a:rPr>
              <a:t>do not choose OCR </a:t>
            </a:r>
            <a:r>
              <a:rPr lang="en-US" sz="2000" b="1" dirty="0" smtClean="0">
                <a:latin typeface="Arial" charset="0"/>
                <a:cs typeface="Courier New" panose="02070309020205020404" pitchFamily="49" charset="0"/>
              </a:rPr>
              <a:t>greater than </a:t>
            </a:r>
            <a:r>
              <a:rPr lang="en-US" sz="2000" b="1" dirty="0" smtClean="0">
                <a:solidFill>
                  <a:srgbClr val="00B050"/>
                </a:solidFill>
                <a:latin typeface="Arial" charset="0"/>
                <a:cs typeface="Courier New" panose="02070309020205020404" pitchFamily="49" charset="0"/>
              </a:rPr>
              <a:t>TOP</a:t>
            </a:r>
            <a:r>
              <a:rPr lang="en-US" sz="2000" b="1" dirty="0" smtClean="0">
                <a:latin typeface="Arial" charset="0"/>
                <a:cs typeface="Courier New" panose="02070309020205020404" pitchFamily="49" charset="0"/>
              </a:rPr>
              <a:t>.</a:t>
            </a:r>
          </a:p>
          <a:p>
            <a:endParaRPr lang="en-US" sz="2000" b="1" dirty="0" smtClean="0">
              <a:latin typeface="Arial" charset="0"/>
              <a:cs typeface="Courier New" panose="02070309020205020404" pitchFamily="49" charset="0"/>
            </a:endParaRPr>
          </a:p>
          <a:p>
            <a:r>
              <a:rPr lang="en-US" sz="2000" dirty="0" smtClean="0">
                <a:latin typeface="+mn-lt"/>
                <a:cs typeface="Courier New" panose="02070309020205020404" pitchFamily="49" charset="0"/>
              </a:rPr>
              <a:t>COM ( Compare Output Mode ) bits will determine if option 1 or 2 determines your duty cycle.</a:t>
            </a:r>
          </a:p>
          <a:p>
            <a:endParaRPr lang="en-US" sz="2000" dirty="0" smtClean="0">
              <a:latin typeface="Arial" charset="0"/>
              <a:cs typeface="Courier New" panose="02070309020205020404" pitchFamily="49" charset="0"/>
            </a:endParaRPr>
          </a:p>
          <a:p>
            <a:endParaRPr lang="en-US" sz="2000" b="1" dirty="0" smtClean="0">
              <a:solidFill>
                <a:srgbClr val="0088C2"/>
              </a:solidFill>
              <a:cs typeface="Courier New" panose="02070309020205020404" pitchFamily="49" charset="0"/>
            </a:endParaRPr>
          </a:p>
          <a:p>
            <a:r>
              <a:rPr lang="en-US" sz="2000" b="1" dirty="0" smtClean="0">
                <a:solidFill>
                  <a:srgbClr val="0088C2"/>
                </a:solidFill>
                <a:cs typeface="Courier New" panose="02070309020205020404" pitchFamily="49" charset="0"/>
              </a:rPr>
              <a:t>								</a:t>
            </a:r>
            <a:endParaRPr lang="en-US" sz="2000" dirty="0" smtClean="0">
              <a:latin typeface="Arial" charset="0"/>
            </a:endParaRPr>
          </a:p>
          <a:p>
            <a:endParaRPr lang="en-US" sz="2000" dirty="0" smtClean="0">
              <a:latin typeface="Arial" charset="0"/>
            </a:endParaRPr>
          </a:p>
          <a:p>
            <a:endParaRPr lang="en-US" sz="2000" dirty="0">
              <a:latin typeface="Arial" charset="0"/>
            </a:endParaRPr>
          </a:p>
        </p:txBody>
      </p:sp>
    </p:spTree>
    <p:extLst>
      <p:ext uri="{BB962C8B-B14F-4D97-AF65-F5344CB8AC3E}">
        <p14:creationId xmlns:p14="http://schemas.microsoft.com/office/powerpoint/2010/main" val="25051840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5"/>
          <p:cNvSpPr>
            <a:spLocks noGrp="1"/>
          </p:cNvSpPr>
          <p:nvPr>
            <p:ph type="title" idx="4294967295"/>
          </p:nvPr>
        </p:nvSpPr>
        <p:spPr/>
        <p:txBody>
          <a:bodyPr/>
          <a:lstStyle/>
          <a:p>
            <a:r>
              <a:rPr lang="en-US" sz="3600" dirty="0" smtClean="0">
                <a:latin typeface="Arial" charset="0"/>
                <a:ea typeface="ＭＳ Ｐゴシック"/>
                <a:cs typeface="Arial" charset="0"/>
              </a:rPr>
              <a:t>Hardware PWM using TC1: COM bits</a:t>
            </a:r>
          </a:p>
        </p:txBody>
      </p:sp>
      <p:sp>
        <p:nvSpPr>
          <p:cNvPr id="16386" name="Fußzeilenplatzhalter 8"/>
          <p:cNvSpPr>
            <a:spLocks noGrp="1"/>
          </p:cNvSpPr>
          <p:nvPr>
            <p:ph type="ftr" sz="quarter" idx="11"/>
          </p:nvPr>
        </p:nvSpPr>
        <p:spPr bwMode="auto">
          <a:noFill/>
          <a:ln>
            <a:miter lim="800000"/>
            <a:headEnd/>
            <a:tailEnd/>
          </a:ln>
        </p:spPr>
        <p:txBody>
          <a:bodyPr/>
          <a:lstStyle/>
          <a:p>
            <a:r>
              <a:rPr lang="en-US" dirty="0" smtClean="0">
                <a:cs typeface="ＭＳ Ｐゴシック"/>
              </a:rPr>
              <a:t>Prof. Dr.-Ing. Ivan Volosyak</a:t>
            </a:r>
          </a:p>
        </p:txBody>
      </p:sp>
      <p:sp>
        <p:nvSpPr>
          <p:cNvPr id="16387" name="Inhaltsplatzhalter 1"/>
          <p:cNvSpPr>
            <a:spLocks/>
          </p:cNvSpPr>
          <p:nvPr/>
        </p:nvSpPr>
        <p:spPr bwMode="auto">
          <a:xfrm>
            <a:off x="503238" y="1262063"/>
            <a:ext cx="9072562" cy="5182938"/>
          </a:xfrm>
          <a:prstGeom prst="rect">
            <a:avLst/>
          </a:prstGeom>
          <a:noFill/>
          <a:ln w="9525">
            <a:noFill/>
            <a:miter lim="800000"/>
            <a:headEnd/>
            <a:tailEnd/>
          </a:ln>
        </p:spPr>
        <p:txBody>
          <a:bodyPr lIns="0" tIns="0" rIns="0" bIns="0"/>
          <a:lstStyle/>
          <a:p>
            <a:endParaRPr lang="en-US" sz="2000" i="1" dirty="0" smtClean="0">
              <a:latin typeface="Arial" charset="0"/>
            </a:endParaRPr>
          </a:p>
          <a:p>
            <a:endParaRPr lang="en-US" sz="2000" dirty="0">
              <a:latin typeface="Arial" charset="0"/>
            </a:endParaRPr>
          </a:p>
        </p:txBody>
      </p:sp>
      <p:sp>
        <p:nvSpPr>
          <p:cNvPr id="7" name="Inhaltsplatzhalter 1"/>
          <p:cNvSpPr>
            <a:spLocks/>
          </p:cNvSpPr>
          <p:nvPr/>
        </p:nvSpPr>
        <p:spPr bwMode="auto">
          <a:xfrm>
            <a:off x="655638" y="1262063"/>
            <a:ext cx="9072562" cy="5335338"/>
          </a:xfrm>
          <a:prstGeom prst="rect">
            <a:avLst/>
          </a:prstGeom>
          <a:noFill/>
          <a:ln w="9525">
            <a:noFill/>
            <a:miter lim="800000"/>
            <a:headEnd/>
            <a:tailEnd/>
          </a:ln>
        </p:spPr>
        <p:txBody>
          <a:bodyPr lIns="0" tIns="0" rIns="0" bIns="0"/>
          <a:lstStyle/>
          <a:p>
            <a:endParaRPr lang="en-US" sz="2000" b="1" dirty="0" smtClean="0">
              <a:cs typeface="Courier New" panose="02070309020205020404" pitchFamily="49" charset="0"/>
            </a:endParaRPr>
          </a:p>
          <a:p>
            <a:endParaRPr lang="en-US" sz="2000" b="1" dirty="0" smtClean="0">
              <a:solidFill>
                <a:srgbClr val="00B050"/>
              </a:solidFill>
              <a:cs typeface="Courier New" panose="02070309020205020404" pitchFamily="49" charset="0"/>
            </a:endParaRPr>
          </a:p>
          <a:p>
            <a:endParaRPr lang="en-US" sz="2000" dirty="0" smtClean="0">
              <a:latin typeface="Arial" charset="0"/>
              <a:cs typeface="Courier New" panose="02070309020205020404" pitchFamily="49" charset="0"/>
            </a:endParaRPr>
          </a:p>
          <a:p>
            <a:endParaRPr lang="en-US" sz="2000" b="1" dirty="0" smtClean="0">
              <a:solidFill>
                <a:srgbClr val="0088C2"/>
              </a:solidFill>
              <a:cs typeface="Courier New" panose="02070309020205020404" pitchFamily="49" charset="0"/>
            </a:endParaRPr>
          </a:p>
          <a:p>
            <a:r>
              <a:rPr lang="en-US" sz="2000" b="1" dirty="0" smtClean="0">
                <a:solidFill>
                  <a:srgbClr val="0088C2"/>
                </a:solidFill>
                <a:cs typeface="Courier New" panose="02070309020205020404" pitchFamily="49" charset="0"/>
              </a:rPr>
              <a:t>								</a:t>
            </a:r>
            <a:endParaRPr lang="en-US" sz="2000" dirty="0" smtClean="0">
              <a:latin typeface="Arial" charset="0"/>
            </a:endParaRPr>
          </a:p>
          <a:p>
            <a:endParaRPr lang="en-US" sz="2000" dirty="0" smtClean="0">
              <a:latin typeface="Arial" charset="0"/>
            </a:endParaRPr>
          </a:p>
          <a:p>
            <a:endParaRPr lang="en-US" sz="2000" dirty="0">
              <a:latin typeface="Arial" charset="0"/>
            </a:endParaRPr>
          </a:p>
        </p:txBody>
      </p:sp>
      <p:sp>
        <p:nvSpPr>
          <p:cNvPr id="9" name="Inhaltsplatzhalter 1"/>
          <p:cNvSpPr>
            <a:spLocks/>
          </p:cNvSpPr>
          <p:nvPr/>
        </p:nvSpPr>
        <p:spPr bwMode="auto">
          <a:xfrm>
            <a:off x="808038" y="1414463"/>
            <a:ext cx="9072562" cy="5335338"/>
          </a:xfrm>
          <a:prstGeom prst="rect">
            <a:avLst/>
          </a:prstGeom>
          <a:noFill/>
          <a:ln w="9525">
            <a:noFill/>
            <a:miter lim="800000"/>
            <a:headEnd/>
            <a:tailEnd/>
          </a:ln>
        </p:spPr>
        <p:txBody>
          <a:bodyPr lIns="0" tIns="0" rIns="0" bIns="0"/>
          <a:lstStyle/>
          <a:p>
            <a:endParaRPr lang="en-US" sz="2000" dirty="0" smtClean="0">
              <a:latin typeface="Arial" charset="0"/>
              <a:cs typeface="Courier New" panose="02070309020205020404" pitchFamily="49" charset="0"/>
            </a:endParaRPr>
          </a:p>
          <a:p>
            <a:endParaRPr lang="en-US" sz="2000" b="1" dirty="0" smtClean="0">
              <a:solidFill>
                <a:srgbClr val="0088C2"/>
              </a:solidFill>
              <a:cs typeface="Courier New" panose="02070309020205020404" pitchFamily="49" charset="0"/>
            </a:endParaRPr>
          </a:p>
          <a:p>
            <a:r>
              <a:rPr lang="en-US" sz="2000" b="1" dirty="0" smtClean="0">
                <a:solidFill>
                  <a:srgbClr val="0088C2"/>
                </a:solidFill>
                <a:cs typeface="Courier New" panose="02070309020205020404" pitchFamily="49" charset="0"/>
              </a:rPr>
              <a:t>								</a:t>
            </a:r>
            <a:endParaRPr lang="en-US" sz="2000" dirty="0" smtClean="0">
              <a:latin typeface="Arial" charset="0"/>
            </a:endParaRPr>
          </a:p>
          <a:p>
            <a:endParaRPr lang="en-US" sz="2000" dirty="0" smtClean="0">
              <a:latin typeface="Arial" charset="0"/>
            </a:endParaRPr>
          </a:p>
          <a:p>
            <a:endParaRPr lang="en-US" sz="2000" dirty="0">
              <a:latin typeface="Arial" charset="0"/>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300" y="1445130"/>
            <a:ext cx="5448580" cy="2095608"/>
          </a:xfrm>
          <a:prstGeom prst="rect">
            <a:avLst/>
          </a:prstGeom>
        </p:spPr>
      </p:pic>
      <p:sp>
        <p:nvSpPr>
          <p:cNvPr id="10" name="Inhaltsplatzhalter 1"/>
          <p:cNvSpPr>
            <a:spLocks/>
          </p:cNvSpPr>
          <p:nvPr/>
        </p:nvSpPr>
        <p:spPr bwMode="auto">
          <a:xfrm>
            <a:off x="489007" y="1262063"/>
            <a:ext cx="9072562" cy="5335338"/>
          </a:xfrm>
          <a:prstGeom prst="rect">
            <a:avLst/>
          </a:prstGeom>
          <a:noFill/>
          <a:ln w="9525">
            <a:noFill/>
            <a:miter lim="800000"/>
            <a:headEnd/>
            <a:tailEnd/>
          </a:ln>
        </p:spPr>
        <p:txBody>
          <a:bodyPr lIns="0" tIns="0" rIns="0" bIns="0"/>
          <a:lstStyle/>
          <a:p>
            <a:endParaRPr lang="en-US" sz="2000" dirty="0" smtClean="0">
              <a:latin typeface="Arial" charset="0"/>
              <a:cs typeface="Courier New" panose="02070309020205020404" pitchFamily="49" charset="0"/>
            </a:endParaRPr>
          </a:p>
          <a:p>
            <a:endParaRPr lang="en-US" sz="2000" dirty="0" smtClean="0">
              <a:latin typeface="Arial" charset="0"/>
              <a:cs typeface="Courier New" panose="02070309020205020404" pitchFamily="49" charset="0"/>
            </a:endParaRPr>
          </a:p>
          <a:p>
            <a:endParaRPr lang="en-US" sz="2000" dirty="0" smtClean="0">
              <a:latin typeface="Arial" charset="0"/>
              <a:cs typeface="Courier New" panose="02070309020205020404" pitchFamily="49" charset="0"/>
            </a:endParaRPr>
          </a:p>
          <a:p>
            <a:endParaRPr lang="en-US" sz="2000" dirty="0" smtClean="0">
              <a:latin typeface="Arial" charset="0"/>
              <a:cs typeface="Courier New" panose="02070309020205020404" pitchFamily="49" charset="0"/>
            </a:endParaRPr>
          </a:p>
          <a:p>
            <a:endParaRPr lang="en-US" sz="2000" dirty="0" smtClean="0">
              <a:latin typeface="Arial" charset="0"/>
              <a:cs typeface="Courier New" panose="02070309020205020404" pitchFamily="49" charset="0"/>
            </a:endParaRPr>
          </a:p>
          <a:p>
            <a:endParaRPr lang="en-US" sz="2000" dirty="0" smtClean="0">
              <a:latin typeface="Arial" charset="0"/>
              <a:cs typeface="Courier New" panose="02070309020205020404" pitchFamily="49" charset="0"/>
            </a:endParaRPr>
          </a:p>
          <a:p>
            <a:endParaRPr lang="en-US" sz="2000" dirty="0" smtClean="0">
              <a:latin typeface="Arial" charset="0"/>
              <a:cs typeface="Courier New" panose="02070309020205020404" pitchFamily="49" charset="0"/>
            </a:endParaRPr>
          </a:p>
          <a:p>
            <a:endParaRPr lang="en-US" sz="2000" dirty="0" smtClean="0">
              <a:latin typeface="Arial" charset="0"/>
              <a:cs typeface="Courier New" panose="02070309020205020404" pitchFamily="49" charset="0"/>
            </a:endParaRPr>
          </a:p>
          <a:p>
            <a:endParaRPr lang="en-US" sz="2000" dirty="0" smtClean="0">
              <a:latin typeface="Arial" charset="0"/>
              <a:cs typeface="Courier New" panose="02070309020205020404" pitchFamily="49" charset="0"/>
            </a:endParaRPr>
          </a:p>
          <a:p>
            <a:r>
              <a:rPr lang="en-US" sz="2000" b="1" dirty="0" smtClean="0">
                <a:latin typeface="Arial" charset="0"/>
                <a:cs typeface="Courier New" panose="02070309020205020404" pitchFamily="49" charset="0"/>
              </a:rPr>
              <a:t>Depending on which channel you want to use ( </a:t>
            </a:r>
            <a:r>
              <a:rPr lang="en-US" sz="2000" b="1" dirty="0" smtClean="0">
                <a:solidFill>
                  <a:srgbClr val="FF0000"/>
                </a:solidFill>
                <a:latin typeface="Arial" charset="0"/>
                <a:cs typeface="Courier New" panose="02070309020205020404" pitchFamily="49" charset="0"/>
              </a:rPr>
              <a:t>OCR1A on PB1 </a:t>
            </a:r>
            <a:r>
              <a:rPr lang="en-US" sz="2000" b="1" dirty="0" smtClean="0">
                <a:latin typeface="Arial" charset="0"/>
                <a:cs typeface="Courier New" panose="02070309020205020404" pitchFamily="49" charset="0"/>
              </a:rPr>
              <a:t>or </a:t>
            </a:r>
            <a:r>
              <a:rPr lang="en-US" sz="2000" b="1" dirty="0" smtClean="0">
                <a:solidFill>
                  <a:srgbClr val="0070C0"/>
                </a:solidFill>
                <a:latin typeface="Arial" charset="0"/>
                <a:cs typeface="Courier New" panose="02070309020205020404" pitchFamily="49" charset="0"/>
              </a:rPr>
              <a:t>OCR1B on PB2</a:t>
            </a:r>
            <a:r>
              <a:rPr lang="en-US" sz="2000" b="1" dirty="0" smtClean="0">
                <a:latin typeface="Arial" charset="0"/>
                <a:cs typeface="Courier New" panose="02070309020205020404" pitchFamily="49" charset="0"/>
              </a:rPr>
              <a:t>), you should set </a:t>
            </a:r>
            <a:r>
              <a:rPr lang="en-US" sz="2000" b="1" dirty="0" smtClean="0">
                <a:solidFill>
                  <a:srgbClr val="FF0000"/>
                </a:solidFill>
                <a:latin typeface="Arial" charset="0"/>
                <a:cs typeface="Courier New" panose="02070309020205020404" pitchFamily="49" charset="0"/>
              </a:rPr>
              <a:t>COM1A1 and COM1A0 </a:t>
            </a:r>
            <a:r>
              <a:rPr lang="en-US" sz="2000" b="1" dirty="0" smtClean="0">
                <a:latin typeface="Arial" charset="0"/>
                <a:cs typeface="Courier New" panose="02070309020205020404" pitchFamily="49" charset="0"/>
              </a:rPr>
              <a:t>or </a:t>
            </a:r>
            <a:r>
              <a:rPr lang="en-US" sz="2000" b="1" dirty="0" smtClean="0">
                <a:solidFill>
                  <a:srgbClr val="0088C2"/>
                </a:solidFill>
                <a:latin typeface="Arial" charset="0"/>
                <a:cs typeface="Courier New" panose="02070309020205020404" pitchFamily="49" charset="0"/>
              </a:rPr>
              <a:t>COM1B1 and COM1B0</a:t>
            </a:r>
            <a:r>
              <a:rPr lang="en-US" sz="2000" b="1" dirty="0" smtClean="0">
                <a:latin typeface="Arial" charset="0"/>
                <a:cs typeface="Courier New" panose="02070309020205020404" pitchFamily="49" charset="0"/>
              </a:rPr>
              <a:t>.</a:t>
            </a:r>
            <a:endParaRPr lang="en-US" sz="2000" b="1" dirty="0" smtClean="0">
              <a:cs typeface="Courier New" panose="02070309020205020404" pitchFamily="49" charset="0"/>
            </a:endParaRPr>
          </a:p>
          <a:p>
            <a:r>
              <a:rPr lang="en-US" sz="2000" b="1" dirty="0" smtClean="0">
                <a:cs typeface="Courier New" panose="02070309020205020404" pitchFamily="49" charset="0"/>
              </a:rPr>
              <a:t>								</a:t>
            </a:r>
            <a:endParaRPr lang="en-US" sz="2000" dirty="0" smtClean="0">
              <a:latin typeface="Arial" charset="0"/>
            </a:endParaRPr>
          </a:p>
          <a:p>
            <a:r>
              <a:rPr lang="en-US" sz="2000" dirty="0" smtClean="0">
                <a:latin typeface="Arial" charset="0"/>
              </a:rPr>
              <a:t>It is easiest to use option on 3rd row of this table. </a:t>
            </a:r>
          </a:p>
          <a:p>
            <a:r>
              <a:rPr lang="en-US" sz="2000" dirty="0" smtClean="0">
                <a:latin typeface="Arial" charset="0"/>
              </a:rPr>
              <a:t>Your duty cycle will be </a:t>
            </a:r>
            <a:r>
              <a:rPr lang="en-US" sz="2000" b="1" dirty="0" smtClean="0">
                <a:latin typeface="Arial" charset="0"/>
                <a:cs typeface="Courier New" panose="02070309020205020404" pitchFamily="49" charset="0"/>
              </a:rPr>
              <a:t>OCR/TOP.</a:t>
            </a:r>
          </a:p>
          <a:p>
            <a:endParaRPr lang="en-US" sz="2000" b="1" dirty="0" smtClean="0">
              <a:latin typeface="Arial" charset="0"/>
              <a:cs typeface="Courier New" panose="02070309020205020404" pitchFamily="49" charset="0"/>
            </a:endParaRPr>
          </a:p>
          <a:p>
            <a:r>
              <a:rPr lang="en-US" sz="2000" b="1" dirty="0" smtClean="0">
                <a:cs typeface="Courier New" panose="02070309020205020404" pitchFamily="49" charset="0"/>
              </a:rPr>
              <a:t>TCCR1A |= 1&lt;&lt; COM1A1 ; // for </a:t>
            </a:r>
            <a:r>
              <a:rPr lang="en-US" sz="2000" b="1" dirty="0" smtClean="0">
                <a:solidFill>
                  <a:srgbClr val="FF0000"/>
                </a:solidFill>
                <a:cs typeface="Courier New" panose="02070309020205020404" pitchFamily="49" charset="0"/>
              </a:rPr>
              <a:t>OCR1A on PB1 </a:t>
            </a:r>
          </a:p>
          <a:p>
            <a:r>
              <a:rPr lang="en-US" sz="2000" b="1" dirty="0" smtClean="0">
                <a:cs typeface="Courier New" panose="02070309020205020404" pitchFamily="49" charset="0"/>
              </a:rPr>
              <a:t>TCCR1A |= 1 &lt;&lt; COM1B1 ; // for </a:t>
            </a:r>
            <a:r>
              <a:rPr lang="en-US" sz="2000" b="1" dirty="0" smtClean="0">
                <a:solidFill>
                  <a:srgbClr val="0070C0"/>
                </a:solidFill>
                <a:cs typeface="Courier New" panose="02070309020205020404" pitchFamily="49" charset="0"/>
              </a:rPr>
              <a:t>OCR1B on PB2</a:t>
            </a:r>
            <a:endParaRPr lang="en-US" sz="2000" b="1" dirty="0" smtClean="0">
              <a:cs typeface="Courier New" panose="02070309020205020404" pitchFamily="49" charset="0"/>
            </a:endParaRPr>
          </a:p>
          <a:p>
            <a:endParaRPr lang="en-US" sz="2000" dirty="0" smtClean="0">
              <a:latin typeface="Arial" charset="0"/>
            </a:endParaRPr>
          </a:p>
          <a:p>
            <a:endParaRPr lang="en-US" sz="2000" dirty="0">
              <a:latin typeface="Arial" charset="0"/>
            </a:endParaRPr>
          </a:p>
        </p:txBody>
      </p:sp>
    </p:spTree>
    <p:extLst>
      <p:ext uri="{BB962C8B-B14F-4D97-AF65-F5344CB8AC3E}">
        <p14:creationId xmlns:p14="http://schemas.microsoft.com/office/powerpoint/2010/main" val="32803667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5"/>
          <p:cNvSpPr>
            <a:spLocks noGrp="1"/>
          </p:cNvSpPr>
          <p:nvPr>
            <p:ph type="title" idx="4294967295"/>
          </p:nvPr>
        </p:nvSpPr>
        <p:spPr/>
        <p:txBody>
          <a:bodyPr/>
          <a:lstStyle/>
          <a:p>
            <a:r>
              <a:rPr lang="en-US" sz="3600" dirty="0" smtClean="0">
                <a:latin typeface="Arial" charset="0"/>
                <a:ea typeface="ＭＳ Ｐゴシック"/>
                <a:cs typeface="Arial" charset="0"/>
              </a:rPr>
              <a:t>Hardware PWM using TC1: conclusion</a:t>
            </a:r>
          </a:p>
        </p:txBody>
      </p:sp>
      <p:sp>
        <p:nvSpPr>
          <p:cNvPr id="16386" name="Fußzeilenplatzhalter 8"/>
          <p:cNvSpPr>
            <a:spLocks noGrp="1"/>
          </p:cNvSpPr>
          <p:nvPr>
            <p:ph type="ftr" sz="quarter" idx="11"/>
          </p:nvPr>
        </p:nvSpPr>
        <p:spPr bwMode="auto">
          <a:noFill/>
          <a:ln>
            <a:miter lim="800000"/>
            <a:headEnd/>
            <a:tailEnd/>
          </a:ln>
        </p:spPr>
        <p:txBody>
          <a:bodyPr/>
          <a:lstStyle/>
          <a:p>
            <a:r>
              <a:rPr lang="en-US" dirty="0" smtClean="0">
                <a:cs typeface="ＭＳ Ｐゴシック"/>
              </a:rPr>
              <a:t>Prof. Dr.-Ing. Ivan Volosyak</a:t>
            </a:r>
          </a:p>
        </p:txBody>
      </p:sp>
      <p:sp>
        <p:nvSpPr>
          <p:cNvPr id="16387" name="Inhaltsplatzhalter 1"/>
          <p:cNvSpPr>
            <a:spLocks/>
          </p:cNvSpPr>
          <p:nvPr/>
        </p:nvSpPr>
        <p:spPr bwMode="auto">
          <a:xfrm>
            <a:off x="503238" y="1262063"/>
            <a:ext cx="9072562" cy="5182938"/>
          </a:xfrm>
          <a:prstGeom prst="rect">
            <a:avLst/>
          </a:prstGeom>
          <a:noFill/>
          <a:ln w="9525">
            <a:noFill/>
            <a:miter lim="800000"/>
            <a:headEnd/>
            <a:tailEnd/>
          </a:ln>
        </p:spPr>
        <p:txBody>
          <a:bodyPr lIns="0" tIns="0" rIns="0" bIns="0"/>
          <a:lstStyle/>
          <a:p>
            <a:endParaRPr lang="en-US" sz="2000" i="1" dirty="0" smtClean="0">
              <a:latin typeface="Arial" charset="0"/>
            </a:endParaRPr>
          </a:p>
          <a:p>
            <a:endParaRPr lang="en-US" sz="2000" dirty="0">
              <a:latin typeface="Arial" charset="0"/>
            </a:endParaRPr>
          </a:p>
        </p:txBody>
      </p:sp>
      <p:sp>
        <p:nvSpPr>
          <p:cNvPr id="7" name="Inhaltsplatzhalter 1"/>
          <p:cNvSpPr>
            <a:spLocks/>
          </p:cNvSpPr>
          <p:nvPr/>
        </p:nvSpPr>
        <p:spPr bwMode="auto">
          <a:xfrm>
            <a:off x="655638" y="1262063"/>
            <a:ext cx="9072562" cy="5335338"/>
          </a:xfrm>
          <a:prstGeom prst="rect">
            <a:avLst/>
          </a:prstGeom>
          <a:noFill/>
          <a:ln w="9525">
            <a:noFill/>
            <a:miter lim="800000"/>
            <a:headEnd/>
            <a:tailEnd/>
          </a:ln>
        </p:spPr>
        <p:txBody>
          <a:bodyPr lIns="0" tIns="0" rIns="0" bIns="0"/>
          <a:lstStyle/>
          <a:p>
            <a:endParaRPr lang="en-US" sz="2000" b="1" dirty="0" smtClean="0">
              <a:cs typeface="Courier New" panose="02070309020205020404" pitchFamily="49" charset="0"/>
            </a:endParaRPr>
          </a:p>
          <a:p>
            <a:endParaRPr lang="en-US" sz="2000" b="1" dirty="0" smtClean="0">
              <a:solidFill>
                <a:srgbClr val="00B050"/>
              </a:solidFill>
              <a:cs typeface="Courier New" panose="02070309020205020404" pitchFamily="49" charset="0"/>
            </a:endParaRPr>
          </a:p>
          <a:p>
            <a:endParaRPr lang="en-US" sz="2000" dirty="0" smtClean="0">
              <a:latin typeface="Arial" charset="0"/>
              <a:cs typeface="Courier New" panose="02070309020205020404" pitchFamily="49" charset="0"/>
            </a:endParaRPr>
          </a:p>
          <a:p>
            <a:endParaRPr lang="en-US" sz="2000" b="1" dirty="0" smtClean="0">
              <a:solidFill>
                <a:srgbClr val="0088C2"/>
              </a:solidFill>
              <a:cs typeface="Courier New" panose="02070309020205020404" pitchFamily="49" charset="0"/>
            </a:endParaRPr>
          </a:p>
          <a:p>
            <a:r>
              <a:rPr lang="en-US" sz="2000" b="1" dirty="0" smtClean="0">
                <a:solidFill>
                  <a:srgbClr val="0088C2"/>
                </a:solidFill>
                <a:cs typeface="Courier New" panose="02070309020205020404" pitchFamily="49" charset="0"/>
              </a:rPr>
              <a:t>								</a:t>
            </a:r>
            <a:endParaRPr lang="en-US" sz="2000" dirty="0" smtClean="0">
              <a:latin typeface="Arial" charset="0"/>
            </a:endParaRPr>
          </a:p>
          <a:p>
            <a:endParaRPr lang="en-US" sz="2000" dirty="0" smtClean="0">
              <a:latin typeface="Arial" charset="0"/>
            </a:endParaRPr>
          </a:p>
          <a:p>
            <a:endParaRPr lang="en-US" sz="2000" dirty="0">
              <a:latin typeface="Arial" charset="0"/>
            </a:endParaRPr>
          </a:p>
        </p:txBody>
      </p:sp>
      <p:sp>
        <p:nvSpPr>
          <p:cNvPr id="9" name="Inhaltsplatzhalter 1"/>
          <p:cNvSpPr>
            <a:spLocks/>
          </p:cNvSpPr>
          <p:nvPr/>
        </p:nvSpPr>
        <p:spPr bwMode="auto">
          <a:xfrm>
            <a:off x="808038" y="1414463"/>
            <a:ext cx="9072562" cy="5335338"/>
          </a:xfrm>
          <a:prstGeom prst="rect">
            <a:avLst/>
          </a:prstGeom>
          <a:noFill/>
          <a:ln w="9525">
            <a:noFill/>
            <a:miter lim="800000"/>
            <a:headEnd/>
            <a:tailEnd/>
          </a:ln>
        </p:spPr>
        <p:txBody>
          <a:bodyPr lIns="0" tIns="0" rIns="0" bIns="0"/>
          <a:lstStyle/>
          <a:p>
            <a:endParaRPr lang="en-US" sz="2000" dirty="0" smtClean="0">
              <a:latin typeface="Arial" charset="0"/>
              <a:cs typeface="Courier New" panose="02070309020205020404" pitchFamily="49" charset="0"/>
            </a:endParaRPr>
          </a:p>
          <a:p>
            <a:endParaRPr lang="en-US" sz="2000" b="1" dirty="0" smtClean="0">
              <a:solidFill>
                <a:srgbClr val="0088C2"/>
              </a:solidFill>
              <a:cs typeface="Courier New" panose="02070309020205020404" pitchFamily="49" charset="0"/>
            </a:endParaRPr>
          </a:p>
          <a:p>
            <a:r>
              <a:rPr lang="en-US" sz="2000" b="1" dirty="0" smtClean="0">
                <a:solidFill>
                  <a:srgbClr val="0088C2"/>
                </a:solidFill>
                <a:cs typeface="Courier New" panose="02070309020205020404" pitchFamily="49" charset="0"/>
              </a:rPr>
              <a:t>								</a:t>
            </a:r>
            <a:endParaRPr lang="en-US" sz="2000" dirty="0" smtClean="0">
              <a:latin typeface="Arial" charset="0"/>
            </a:endParaRPr>
          </a:p>
          <a:p>
            <a:endParaRPr lang="en-US" sz="2000" dirty="0" smtClean="0">
              <a:latin typeface="Arial" charset="0"/>
            </a:endParaRPr>
          </a:p>
          <a:p>
            <a:endParaRPr lang="en-US" sz="2000" dirty="0">
              <a:latin typeface="Arial" charset="0"/>
            </a:endParaRPr>
          </a:p>
        </p:txBody>
      </p:sp>
      <p:sp>
        <p:nvSpPr>
          <p:cNvPr id="11" name="Inhaltsplatzhalter 1"/>
          <p:cNvSpPr>
            <a:spLocks/>
          </p:cNvSpPr>
          <p:nvPr/>
        </p:nvSpPr>
        <p:spPr bwMode="auto">
          <a:xfrm>
            <a:off x="489007" y="1262063"/>
            <a:ext cx="9072562" cy="5335338"/>
          </a:xfrm>
          <a:prstGeom prst="rect">
            <a:avLst/>
          </a:prstGeom>
          <a:noFill/>
          <a:ln w="9525">
            <a:noFill/>
            <a:miter lim="800000"/>
            <a:headEnd/>
            <a:tailEnd/>
          </a:ln>
        </p:spPr>
        <p:txBody>
          <a:bodyPr lIns="0" tIns="0" rIns="0" bIns="0"/>
          <a:lstStyle/>
          <a:p>
            <a:r>
              <a:rPr lang="en-US" sz="2000" dirty="0" smtClean="0">
                <a:latin typeface="Arial" charset="0"/>
                <a:cs typeface="Courier New" panose="02070309020205020404" pitchFamily="49" charset="0"/>
              </a:rPr>
              <a:t>Therefore, to use Hardware PWM on TC1, you have to:</a:t>
            </a:r>
          </a:p>
          <a:p>
            <a:endParaRPr lang="en-US" sz="2000" dirty="0" smtClean="0">
              <a:latin typeface="Arial" charset="0"/>
              <a:cs typeface="Courier New" panose="02070309020205020404" pitchFamily="49" charset="0"/>
            </a:endParaRPr>
          </a:p>
          <a:p>
            <a:pPr marL="457200" indent="-457200">
              <a:buFont typeface="+mj-lt"/>
              <a:buAutoNum type="arabicPeriod"/>
            </a:pPr>
            <a:r>
              <a:rPr lang="en-US" sz="2000" b="1" dirty="0" smtClean="0">
                <a:latin typeface="Arial" charset="0"/>
                <a:cs typeface="Courier New" panose="02070309020205020404" pitchFamily="49" charset="0"/>
              </a:rPr>
              <a:t>Choose mode of operation according to the device you work with </a:t>
            </a:r>
            <a:r>
              <a:rPr lang="en-US" sz="2000" dirty="0" smtClean="0">
                <a:latin typeface="Arial" charset="0"/>
                <a:cs typeface="Courier New" panose="02070309020205020404" pitchFamily="49" charset="0"/>
              </a:rPr>
              <a:t>and precision/speed requirement. </a:t>
            </a:r>
            <a:r>
              <a:rPr lang="en-US" sz="2000" b="1" dirty="0" smtClean="0">
                <a:latin typeface="Arial" charset="0"/>
                <a:cs typeface="Courier New" panose="02070309020205020404" pitchFamily="49" charset="0"/>
              </a:rPr>
              <a:t>Initialize TC1 for this mode</a:t>
            </a:r>
            <a:r>
              <a:rPr lang="en-US" sz="2000" dirty="0" smtClean="0">
                <a:latin typeface="Arial" charset="0"/>
                <a:cs typeface="Courier New" panose="02070309020205020404" pitchFamily="49" charset="0"/>
              </a:rPr>
              <a:t>.</a:t>
            </a:r>
          </a:p>
          <a:p>
            <a:pPr marL="457200" indent="-457200">
              <a:buFont typeface="+mj-lt"/>
              <a:buAutoNum type="arabicPeriod"/>
            </a:pPr>
            <a:endParaRPr lang="en-US" sz="2000" b="1" dirty="0" smtClean="0">
              <a:latin typeface="Arial" charset="0"/>
              <a:cs typeface="Courier New" panose="02070309020205020404" pitchFamily="49" charset="0"/>
            </a:endParaRPr>
          </a:p>
          <a:p>
            <a:pPr marL="457200" indent="-457200">
              <a:buFont typeface="+mj-lt"/>
              <a:buAutoNum type="arabicPeriod"/>
            </a:pPr>
            <a:r>
              <a:rPr lang="en-US" sz="2000" dirty="0" smtClean="0">
                <a:latin typeface="Arial" charset="0"/>
                <a:cs typeface="Courier New" panose="02070309020205020404" pitchFamily="49" charset="0"/>
              </a:rPr>
              <a:t>Set COM bits for channels you want to use ( you can have 2 PWM signals in the same mode but different duty cycle coming from TC1)</a:t>
            </a:r>
          </a:p>
          <a:p>
            <a:pPr marL="457200" indent="-457200">
              <a:buFont typeface="+mj-lt"/>
              <a:buAutoNum type="arabicPeriod"/>
            </a:pPr>
            <a:endParaRPr lang="en-US" sz="2000" b="1" dirty="0" smtClean="0">
              <a:latin typeface="Arial" charset="0"/>
              <a:cs typeface="Courier New" panose="02070309020205020404" pitchFamily="49" charset="0"/>
            </a:endParaRPr>
          </a:p>
          <a:p>
            <a:pPr marL="457200" indent="-457200">
              <a:buFont typeface="+mj-lt"/>
              <a:buAutoNum type="arabicPeriod"/>
            </a:pPr>
            <a:r>
              <a:rPr lang="en-US" sz="2000" b="1" dirty="0" smtClean="0">
                <a:latin typeface="Arial" charset="0"/>
                <a:cs typeface="Courier New" panose="02070309020205020404" pitchFamily="49" charset="0"/>
              </a:rPr>
              <a:t>Set </a:t>
            </a:r>
            <a:r>
              <a:rPr lang="en-US" sz="2000" b="1" dirty="0" smtClean="0">
                <a:solidFill>
                  <a:srgbClr val="FF0000"/>
                </a:solidFill>
                <a:latin typeface="Arial" charset="0"/>
                <a:cs typeface="Courier New" panose="02070309020205020404" pitchFamily="49" charset="0"/>
              </a:rPr>
              <a:t>OCR1A</a:t>
            </a:r>
            <a:r>
              <a:rPr lang="en-US" sz="2000" b="1" dirty="0" smtClean="0">
                <a:latin typeface="Arial" charset="0"/>
                <a:cs typeface="Courier New" panose="02070309020205020404" pitchFamily="49" charset="0"/>
              </a:rPr>
              <a:t> or </a:t>
            </a:r>
            <a:r>
              <a:rPr lang="en-US" sz="2000" b="1" dirty="0" smtClean="0">
                <a:solidFill>
                  <a:srgbClr val="0088C2"/>
                </a:solidFill>
                <a:latin typeface="Arial" charset="0"/>
                <a:cs typeface="Courier New" panose="02070309020205020404" pitchFamily="49" charset="0"/>
              </a:rPr>
              <a:t>OCR1B</a:t>
            </a:r>
            <a:r>
              <a:rPr lang="en-US" sz="2000" b="1" dirty="0" smtClean="0">
                <a:latin typeface="Arial" charset="0"/>
                <a:cs typeface="Courier New" panose="02070309020205020404" pitchFamily="49" charset="0"/>
              </a:rPr>
              <a:t> and enjoy your PWM on </a:t>
            </a:r>
            <a:r>
              <a:rPr lang="en-US" sz="2000" b="1" dirty="0" smtClean="0">
                <a:solidFill>
                  <a:srgbClr val="FF0000"/>
                </a:solidFill>
                <a:latin typeface="Arial" charset="0"/>
                <a:cs typeface="Courier New" panose="02070309020205020404" pitchFamily="49" charset="0"/>
              </a:rPr>
              <a:t>PB1</a:t>
            </a:r>
            <a:r>
              <a:rPr lang="en-US" sz="2000" b="1" dirty="0" smtClean="0">
                <a:latin typeface="Arial" charset="0"/>
                <a:cs typeface="Courier New" panose="02070309020205020404" pitchFamily="49" charset="0"/>
              </a:rPr>
              <a:t> or </a:t>
            </a:r>
            <a:r>
              <a:rPr lang="en-US" sz="2000" b="1" dirty="0" smtClean="0">
                <a:solidFill>
                  <a:srgbClr val="0088C2"/>
                </a:solidFill>
                <a:latin typeface="Arial" charset="0"/>
                <a:cs typeface="Courier New" panose="02070309020205020404" pitchFamily="49" charset="0"/>
              </a:rPr>
              <a:t>PB2</a:t>
            </a:r>
            <a:r>
              <a:rPr lang="en-US" sz="2000" b="1" dirty="0" smtClean="0">
                <a:latin typeface="Arial" charset="0"/>
                <a:cs typeface="Courier New" panose="02070309020205020404" pitchFamily="49" charset="0"/>
              </a:rPr>
              <a:t>!</a:t>
            </a:r>
            <a:endParaRPr lang="en-US" sz="2000" b="1" dirty="0" smtClean="0">
              <a:cs typeface="Courier New" panose="02070309020205020404" pitchFamily="49" charset="0"/>
            </a:endParaRPr>
          </a:p>
          <a:p>
            <a:endParaRPr lang="en-US" sz="2000" dirty="0" smtClean="0">
              <a:latin typeface="Arial" charset="0"/>
            </a:endParaRPr>
          </a:p>
          <a:p>
            <a:endParaRPr lang="en-US" sz="2000" dirty="0">
              <a:latin typeface="Arial" charset="0"/>
            </a:endParaRPr>
          </a:p>
        </p:txBody>
      </p:sp>
    </p:spTree>
    <p:extLst>
      <p:ext uri="{BB962C8B-B14F-4D97-AF65-F5344CB8AC3E}">
        <p14:creationId xmlns:p14="http://schemas.microsoft.com/office/powerpoint/2010/main" val="32917100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5"/>
          <p:cNvSpPr>
            <a:spLocks noGrp="1"/>
          </p:cNvSpPr>
          <p:nvPr>
            <p:ph type="title" idx="4294967295"/>
          </p:nvPr>
        </p:nvSpPr>
        <p:spPr/>
        <p:txBody>
          <a:bodyPr/>
          <a:lstStyle/>
          <a:p>
            <a:r>
              <a:rPr lang="en-US" dirty="0" smtClean="0">
                <a:latin typeface="Arial" charset="0"/>
                <a:ea typeface="ＭＳ Ｐゴシック"/>
                <a:cs typeface="Arial" charset="0"/>
              </a:rPr>
              <a:t>Hardware PWM using TC2</a:t>
            </a:r>
          </a:p>
        </p:txBody>
      </p:sp>
      <p:sp>
        <p:nvSpPr>
          <p:cNvPr id="16386" name="Fußzeilenplatzhalter 8"/>
          <p:cNvSpPr>
            <a:spLocks noGrp="1"/>
          </p:cNvSpPr>
          <p:nvPr>
            <p:ph type="ftr" sz="quarter" idx="11"/>
          </p:nvPr>
        </p:nvSpPr>
        <p:spPr bwMode="auto">
          <a:noFill/>
          <a:ln>
            <a:miter lim="800000"/>
            <a:headEnd/>
            <a:tailEnd/>
          </a:ln>
        </p:spPr>
        <p:txBody>
          <a:bodyPr/>
          <a:lstStyle/>
          <a:p>
            <a:r>
              <a:rPr lang="en-US" dirty="0" smtClean="0">
                <a:cs typeface="ＭＳ Ｐゴシック"/>
              </a:rPr>
              <a:t>Prof. Dr.-Ing. Ivan Volosyak</a:t>
            </a:r>
          </a:p>
        </p:txBody>
      </p:sp>
      <p:sp>
        <p:nvSpPr>
          <p:cNvPr id="16387" name="Inhaltsplatzhalter 1"/>
          <p:cNvSpPr>
            <a:spLocks/>
          </p:cNvSpPr>
          <p:nvPr/>
        </p:nvSpPr>
        <p:spPr bwMode="auto">
          <a:xfrm>
            <a:off x="503238" y="1262063"/>
            <a:ext cx="9072562" cy="5182938"/>
          </a:xfrm>
          <a:prstGeom prst="rect">
            <a:avLst/>
          </a:prstGeom>
          <a:noFill/>
          <a:ln w="9525">
            <a:noFill/>
            <a:miter lim="800000"/>
            <a:headEnd/>
            <a:tailEnd/>
          </a:ln>
        </p:spPr>
        <p:txBody>
          <a:bodyPr lIns="0" tIns="0" rIns="0" bIns="0"/>
          <a:lstStyle/>
          <a:p>
            <a:endParaRPr lang="en-US" sz="2000" i="1" dirty="0" smtClean="0">
              <a:latin typeface="Arial" charset="0"/>
            </a:endParaRPr>
          </a:p>
          <a:p>
            <a:endParaRPr lang="en-US" sz="2000" dirty="0">
              <a:latin typeface="Arial" charset="0"/>
            </a:endParaRPr>
          </a:p>
        </p:txBody>
      </p:sp>
      <p:sp>
        <p:nvSpPr>
          <p:cNvPr id="7" name="Inhaltsplatzhalter 1"/>
          <p:cNvSpPr>
            <a:spLocks/>
          </p:cNvSpPr>
          <p:nvPr/>
        </p:nvSpPr>
        <p:spPr bwMode="auto">
          <a:xfrm>
            <a:off x="655638" y="1262063"/>
            <a:ext cx="9072562" cy="5335338"/>
          </a:xfrm>
          <a:prstGeom prst="rect">
            <a:avLst/>
          </a:prstGeom>
          <a:noFill/>
          <a:ln w="9525">
            <a:noFill/>
            <a:miter lim="800000"/>
            <a:headEnd/>
            <a:tailEnd/>
          </a:ln>
        </p:spPr>
        <p:txBody>
          <a:bodyPr lIns="0" tIns="0" rIns="0" bIns="0"/>
          <a:lstStyle/>
          <a:p>
            <a:endParaRPr lang="en-US" sz="2000" b="1" dirty="0" smtClean="0">
              <a:cs typeface="Courier New" panose="02070309020205020404" pitchFamily="49" charset="0"/>
            </a:endParaRPr>
          </a:p>
          <a:p>
            <a:endParaRPr lang="en-US" sz="2000" b="1" dirty="0" smtClean="0">
              <a:solidFill>
                <a:srgbClr val="00B050"/>
              </a:solidFill>
              <a:cs typeface="Courier New" panose="02070309020205020404" pitchFamily="49" charset="0"/>
            </a:endParaRPr>
          </a:p>
          <a:p>
            <a:endParaRPr lang="en-US" sz="2000" dirty="0" smtClean="0">
              <a:latin typeface="Arial" charset="0"/>
              <a:cs typeface="Courier New" panose="02070309020205020404" pitchFamily="49" charset="0"/>
            </a:endParaRPr>
          </a:p>
          <a:p>
            <a:endParaRPr lang="en-US" sz="2000" b="1" dirty="0" smtClean="0">
              <a:solidFill>
                <a:srgbClr val="0088C2"/>
              </a:solidFill>
              <a:cs typeface="Courier New" panose="02070309020205020404" pitchFamily="49" charset="0"/>
            </a:endParaRPr>
          </a:p>
          <a:p>
            <a:r>
              <a:rPr lang="en-US" sz="2000" b="1" dirty="0" smtClean="0">
                <a:solidFill>
                  <a:srgbClr val="0088C2"/>
                </a:solidFill>
                <a:cs typeface="Courier New" panose="02070309020205020404" pitchFamily="49" charset="0"/>
              </a:rPr>
              <a:t>								</a:t>
            </a:r>
            <a:endParaRPr lang="en-US" sz="2000" dirty="0" smtClean="0">
              <a:latin typeface="Arial" charset="0"/>
            </a:endParaRPr>
          </a:p>
          <a:p>
            <a:endParaRPr lang="en-US" sz="2000" dirty="0" smtClean="0">
              <a:latin typeface="Arial" charset="0"/>
            </a:endParaRPr>
          </a:p>
          <a:p>
            <a:endParaRPr lang="en-US" sz="2000" dirty="0">
              <a:latin typeface="Arial" charset="0"/>
            </a:endParaRPr>
          </a:p>
        </p:txBody>
      </p:sp>
      <p:sp>
        <p:nvSpPr>
          <p:cNvPr id="9" name="Inhaltsplatzhalter 1"/>
          <p:cNvSpPr>
            <a:spLocks/>
          </p:cNvSpPr>
          <p:nvPr/>
        </p:nvSpPr>
        <p:spPr bwMode="auto">
          <a:xfrm>
            <a:off x="808038" y="1414463"/>
            <a:ext cx="9072562" cy="5335338"/>
          </a:xfrm>
          <a:prstGeom prst="rect">
            <a:avLst/>
          </a:prstGeom>
          <a:noFill/>
          <a:ln w="9525">
            <a:noFill/>
            <a:miter lim="800000"/>
            <a:headEnd/>
            <a:tailEnd/>
          </a:ln>
        </p:spPr>
        <p:txBody>
          <a:bodyPr lIns="0" tIns="0" rIns="0" bIns="0"/>
          <a:lstStyle/>
          <a:p>
            <a:r>
              <a:rPr lang="en-US" sz="2000" b="1" dirty="0" smtClean="0">
                <a:latin typeface="Arial" charset="0"/>
                <a:cs typeface="Courier New" panose="02070309020205020404" pitchFamily="49" charset="0"/>
              </a:rPr>
              <a:t>Timer/Counter 2 has less modes to choose from:</a:t>
            </a:r>
          </a:p>
          <a:p>
            <a:endParaRPr lang="en-US" sz="2000" b="1" dirty="0" smtClean="0">
              <a:latin typeface="Arial" charset="0"/>
              <a:cs typeface="Courier New" panose="02070309020205020404" pitchFamily="49" charset="0"/>
            </a:endParaRPr>
          </a:p>
          <a:p>
            <a:endParaRPr lang="en-US" sz="2000" b="1" dirty="0" smtClean="0">
              <a:latin typeface="Arial" charset="0"/>
              <a:cs typeface="Courier New" panose="02070309020205020404" pitchFamily="49" charset="0"/>
            </a:endParaRPr>
          </a:p>
          <a:p>
            <a:endParaRPr lang="en-US" sz="2000" b="1" dirty="0" smtClean="0">
              <a:latin typeface="Arial" charset="0"/>
              <a:cs typeface="Courier New" panose="02070309020205020404" pitchFamily="49" charset="0"/>
            </a:endParaRPr>
          </a:p>
          <a:p>
            <a:endParaRPr lang="en-US" sz="2000" b="1" dirty="0" smtClean="0">
              <a:latin typeface="Arial" charset="0"/>
              <a:cs typeface="Courier New" panose="02070309020205020404" pitchFamily="49" charset="0"/>
            </a:endParaRPr>
          </a:p>
          <a:p>
            <a:endParaRPr lang="en-US" sz="2000" b="1" dirty="0" smtClean="0">
              <a:latin typeface="Arial" charset="0"/>
              <a:cs typeface="Courier New" panose="02070309020205020404" pitchFamily="49" charset="0"/>
            </a:endParaRPr>
          </a:p>
          <a:p>
            <a:endParaRPr lang="en-US" sz="2000" b="1" dirty="0" smtClean="0">
              <a:latin typeface="Arial" charset="0"/>
              <a:cs typeface="Courier New" panose="02070309020205020404" pitchFamily="49" charset="0"/>
            </a:endParaRPr>
          </a:p>
          <a:p>
            <a:endParaRPr lang="en-US" sz="2000" b="1" dirty="0" smtClean="0">
              <a:latin typeface="Arial" charset="0"/>
              <a:cs typeface="Courier New" panose="02070309020205020404" pitchFamily="49" charset="0"/>
            </a:endParaRPr>
          </a:p>
          <a:p>
            <a:r>
              <a:rPr lang="en-US" sz="2000" b="1" dirty="0" smtClean="0">
                <a:latin typeface="Arial" charset="0"/>
                <a:cs typeface="Courier New" panose="02070309020205020404" pitchFamily="49" charset="0"/>
              </a:rPr>
              <a:t>To use mode 3: Fast PWM (8 bit), set:</a:t>
            </a:r>
          </a:p>
          <a:p>
            <a:endParaRPr lang="en-US" sz="2000" b="1" dirty="0" smtClean="0">
              <a:cs typeface="Courier New" panose="02070309020205020404" pitchFamily="49" charset="0"/>
            </a:endParaRPr>
          </a:p>
          <a:p>
            <a:r>
              <a:rPr lang="en-US" sz="2000" b="1" dirty="0" smtClean="0">
                <a:solidFill>
                  <a:srgbClr val="FF0000"/>
                </a:solidFill>
                <a:cs typeface="Courier New" panose="02070309020205020404" pitchFamily="49" charset="0"/>
              </a:rPr>
              <a:t>TCCR2</a:t>
            </a:r>
            <a:r>
              <a:rPr lang="en-US" sz="2000" b="1" dirty="0" smtClean="0">
                <a:cs typeface="Courier New" panose="02070309020205020404" pitchFamily="49" charset="0"/>
              </a:rPr>
              <a:t> |= 1 &lt;&lt; </a:t>
            </a:r>
            <a:r>
              <a:rPr lang="en-US" sz="2000" b="1" dirty="0" smtClean="0">
                <a:solidFill>
                  <a:srgbClr val="0088C2"/>
                </a:solidFill>
                <a:cs typeface="Courier New" panose="02070309020205020404" pitchFamily="49" charset="0"/>
              </a:rPr>
              <a:t>WGM21</a:t>
            </a:r>
            <a:r>
              <a:rPr lang="en-US" sz="2000" b="1" dirty="0" smtClean="0">
                <a:cs typeface="Courier New" panose="02070309020205020404" pitchFamily="49" charset="0"/>
              </a:rPr>
              <a:t> | 1 &lt;&lt; </a:t>
            </a:r>
            <a:r>
              <a:rPr lang="en-US" sz="2000" b="1" dirty="0" smtClean="0">
                <a:solidFill>
                  <a:srgbClr val="0088C2"/>
                </a:solidFill>
                <a:cs typeface="Courier New" panose="02070309020205020404" pitchFamily="49" charset="0"/>
              </a:rPr>
              <a:t>WGM20</a:t>
            </a:r>
            <a:r>
              <a:rPr lang="en-US" sz="2000" b="1" dirty="0" smtClean="0">
                <a:cs typeface="Courier New" panose="02070309020205020404" pitchFamily="49" charset="0"/>
              </a:rPr>
              <a:t>;</a:t>
            </a:r>
          </a:p>
          <a:p>
            <a:endParaRPr lang="en-US" sz="2000" b="1" dirty="0" smtClean="0">
              <a:cs typeface="Courier New" panose="02070309020205020404" pitchFamily="49" charset="0"/>
            </a:endParaRPr>
          </a:p>
          <a:p>
            <a:endParaRPr lang="en-US" sz="2000" dirty="0" smtClean="0">
              <a:latin typeface="Arial" charset="0"/>
              <a:cs typeface="Courier New" panose="02070309020205020404" pitchFamily="49" charset="0"/>
            </a:endParaRPr>
          </a:p>
          <a:p>
            <a:endParaRPr lang="en-US" sz="2000" b="1" dirty="0" smtClean="0">
              <a:solidFill>
                <a:srgbClr val="0088C2"/>
              </a:solidFill>
              <a:cs typeface="Courier New" panose="02070309020205020404" pitchFamily="49" charset="0"/>
            </a:endParaRPr>
          </a:p>
          <a:p>
            <a:r>
              <a:rPr lang="en-US" sz="2000" b="1" dirty="0" smtClean="0">
                <a:solidFill>
                  <a:srgbClr val="0088C2"/>
                </a:solidFill>
                <a:cs typeface="Courier New" panose="02070309020205020404" pitchFamily="49" charset="0"/>
              </a:rPr>
              <a:t>								</a:t>
            </a:r>
            <a:endParaRPr lang="en-US" sz="2000" dirty="0" smtClean="0">
              <a:latin typeface="Arial" charset="0"/>
            </a:endParaRPr>
          </a:p>
          <a:p>
            <a:endParaRPr lang="en-US" sz="2000" dirty="0" smtClean="0">
              <a:latin typeface="Arial" charset="0"/>
            </a:endParaRPr>
          </a:p>
          <a:p>
            <a:endParaRPr lang="en-US" sz="2000" dirty="0">
              <a:latin typeface="Arial" charset="0"/>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38" y="1805890"/>
            <a:ext cx="6256934" cy="1748596"/>
          </a:xfrm>
          <a:prstGeom prst="rect">
            <a:avLst/>
          </a:prstGeom>
        </p:spPr>
      </p:pic>
    </p:spTree>
    <p:extLst>
      <p:ext uri="{BB962C8B-B14F-4D97-AF65-F5344CB8AC3E}">
        <p14:creationId xmlns:p14="http://schemas.microsoft.com/office/powerpoint/2010/main" val="36006701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5"/>
          <p:cNvSpPr>
            <a:spLocks noGrp="1"/>
          </p:cNvSpPr>
          <p:nvPr>
            <p:ph type="title" idx="4294967295"/>
          </p:nvPr>
        </p:nvSpPr>
        <p:spPr/>
        <p:txBody>
          <a:bodyPr/>
          <a:lstStyle/>
          <a:p>
            <a:r>
              <a:rPr lang="en-US" sz="3600" dirty="0" smtClean="0">
                <a:latin typeface="Arial" charset="0"/>
                <a:ea typeface="ＭＳ Ｐゴシック"/>
                <a:cs typeface="Arial" charset="0"/>
              </a:rPr>
              <a:t>Hardware PWM using TC2: COM bits</a:t>
            </a:r>
          </a:p>
        </p:txBody>
      </p:sp>
      <p:sp>
        <p:nvSpPr>
          <p:cNvPr id="16386" name="Fußzeilenplatzhalter 8"/>
          <p:cNvSpPr>
            <a:spLocks noGrp="1"/>
          </p:cNvSpPr>
          <p:nvPr>
            <p:ph type="ftr" sz="quarter" idx="11"/>
          </p:nvPr>
        </p:nvSpPr>
        <p:spPr bwMode="auto">
          <a:noFill/>
          <a:ln>
            <a:miter lim="800000"/>
            <a:headEnd/>
            <a:tailEnd/>
          </a:ln>
        </p:spPr>
        <p:txBody>
          <a:bodyPr/>
          <a:lstStyle/>
          <a:p>
            <a:r>
              <a:rPr lang="en-US" dirty="0" smtClean="0">
                <a:cs typeface="ＭＳ Ｐゴシック"/>
              </a:rPr>
              <a:t>Prof. Dr.-Ing. Ivan Volosyak</a:t>
            </a:r>
          </a:p>
        </p:txBody>
      </p:sp>
      <p:sp>
        <p:nvSpPr>
          <p:cNvPr id="16387" name="Inhaltsplatzhalter 1"/>
          <p:cNvSpPr>
            <a:spLocks/>
          </p:cNvSpPr>
          <p:nvPr/>
        </p:nvSpPr>
        <p:spPr bwMode="auto">
          <a:xfrm>
            <a:off x="503238" y="1262063"/>
            <a:ext cx="9072562" cy="5182938"/>
          </a:xfrm>
          <a:prstGeom prst="rect">
            <a:avLst/>
          </a:prstGeom>
          <a:noFill/>
          <a:ln w="9525">
            <a:noFill/>
            <a:miter lim="800000"/>
            <a:headEnd/>
            <a:tailEnd/>
          </a:ln>
        </p:spPr>
        <p:txBody>
          <a:bodyPr lIns="0" tIns="0" rIns="0" bIns="0"/>
          <a:lstStyle/>
          <a:p>
            <a:endParaRPr lang="en-US" sz="2000" i="1" dirty="0" smtClean="0">
              <a:latin typeface="Arial" charset="0"/>
            </a:endParaRPr>
          </a:p>
          <a:p>
            <a:endParaRPr lang="en-US" sz="2000" dirty="0">
              <a:latin typeface="Arial" charset="0"/>
            </a:endParaRPr>
          </a:p>
        </p:txBody>
      </p:sp>
      <p:sp>
        <p:nvSpPr>
          <p:cNvPr id="7" name="Inhaltsplatzhalter 1"/>
          <p:cNvSpPr>
            <a:spLocks/>
          </p:cNvSpPr>
          <p:nvPr/>
        </p:nvSpPr>
        <p:spPr bwMode="auto">
          <a:xfrm>
            <a:off x="655638" y="1262063"/>
            <a:ext cx="9072562" cy="5335338"/>
          </a:xfrm>
          <a:prstGeom prst="rect">
            <a:avLst/>
          </a:prstGeom>
          <a:noFill/>
          <a:ln w="9525">
            <a:noFill/>
            <a:miter lim="800000"/>
            <a:headEnd/>
            <a:tailEnd/>
          </a:ln>
        </p:spPr>
        <p:txBody>
          <a:bodyPr lIns="0" tIns="0" rIns="0" bIns="0"/>
          <a:lstStyle/>
          <a:p>
            <a:endParaRPr lang="en-US" sz="2000" b="1" dirty="0" smtClean="0">
              <a:cs typeface="Courier New" panose="02070309020205020404" pitchFamily="49" charset="0"/>
            </a:endParaRPr>
          </a:p>
          <a:p>
            <a:endParaRPr lang="en-US" sz="2000" b="1" dirty="0" smtClean="0">
              <a:solidFill>
                <a:srgbClr val="00B050"/>
              </a:solidFill>
              <a:cs typeface="Courier New" panose="02070309020205020404" pitchFamily="49" charset="0"/>
            </a:endParaRPr>
          </a:p>
          <a:p>
            <a:endParaRPr lang="en-US" sz="2000" dirty="0" smtClean="0">
              <a:latin typeface="Arial" charset="0"/>
              <a:cs typeface="Courier New" panose="02070309020205020404" pitchFamily="49" charset="0"/>
            </a:endParaRPr>
          </a:p>
          <a:p>
            <a:endParaRPr lang="en-US" sz="2000" b="1" dirty="0" smtClean="0">
              <a:solidFill>
                <a:srgbClr val="0088C2"/>
              </a:solidFill>
              <a:cs typeface="Courier New" panose="02070309020205020404" pitchFamily="49" charset="0"/>
            </a:endParaRPr>
          </a:p>
          <a:p>
            <a:r>
              <a:rPr lang="en-US" sz="2000" b="1" dirty="0" smtClean="0">
                <a:solidFill>
                  <a:srgbClr val="0088C2"/>
                </a:solidFill>
                <a:cs typeface="Courier New" panose="02070309020205020404" pitchFamily="49" charset="0"/>
              </a:rPr>
              <a:t>								</a:t>
            </a:r>
            <a:endParaRPr lang="en-US" sz="2000" dirty="0" smtClean="0">
              <a:latin typeface="Arial" charset="0"/>
            </a:endParaRPr>
          </a:p>
          <a:p>
            <a:endParaRPr lang="en-US" sz="2000" dirty="0" smtClean="0">
              <a:latin typeface="Arial" charset="0"/>
            </a:endParaRPr>
          </a:p>
          <a:p>
            <a:endParaRPr lang="en-US" sz="2000" dirty="0">
              <a:latin typeface="Arial" charset="0"/>
            </a:endParaRPr>
          </a:p>
        </p:txBody>
      </p:sp>
      <p:sp>
        <p:nvSpPr>
          <p:cNvPr id="9" name="Inhaltsplatzhalter 1"/>
          <p:cNvSpPr>
            <a:spLocks/>
          </p:cNvSpPr>
          <p:nvPr/>
        </p:nvSpPr>
        <p:spPr bwMode="auto">
          <a:xfrm>
            <a:off x="808038" y="1414463"/>
            <a:ext cx="9072562" cy="5335338"/>
          </a:xfrm>
          <a:prstGeom prst="rect">
            <a:avLst/>
          </a:prstGeom>
          <a:noFill/>
          <a:ln w="9525">
            <a:noFill/>
            <a:miter lim="800000"/>
            <a:headEnd/>
            <a:tailEnd/>
          </a:ln>
        </p:spPr>
        <p:txBody>
          <a:bodyPr lIns="0" tIns="0" rIns="0" bIns="0"/>
          <a:lstStyle/>
          <a:p>
            <a:endParaRPr lang="en-US" sz="2000" dirty="0" smtClean="0">
              <a:latin typeface="Arial" charset="0"/>
              <a:cs typeface="Courier New" panose="02070309020205020404" pitchFamily="49" charset="0"/>
            </a:endParaRPr>
          </a:p>
          <a:p>
            <a:endParaRPr lang="en-US" sz="2000" b="1" dirty="0" smtClean="0">
              <a:solidFill>
                <a:srgbClr val="0088C2"/>
              </a:solidFill>
              <a:cs typeface="Courier New" panose="02070309020205020404" pitchFamily="49" charset="0"/>
            </a:endParaRPr>
          </a:p>
          <a:p>
            <a:r>
              <a:rPr lang="en-US" sz="2000" b="1" dirty="0" smtClean="0">
                <a:solidFill>
                  <a:srgbClr val="0088C2"/>
                </a:solidFill>
                <a:cs typeface="Courier New" panose="02070309020205020404" pitchFamily="49" charset="0"/>
              </a:rPr>
              <a:t>								</a:t>
            </a:r>
            <a:endParaRPr lang="en-US" sz="2000" dirty="0" smtClean="0">
              <a:latin typeface="Arial" charset="0"/>
            </a:endParaRPr>
          </a:p>
          <a:p>
            <a:endParaRPr lang="en-US" sz="2000" dirty="0" smtClean="0">
              <a:latin typeface="Arial" charset="0"/>
            </a:endParaRPr>
          </a:p>
          <a:p>
            <a:endParaRPr lang="en-US" sz="2000" dirty="0">
              <a:latin typeface="Arial" charset="0"/>
            </a:endParaRPr>
          </a:p>
        </p:txBody>
      </p:sp>
      <p:sp>
        <p:nvSpPr>
          <p:cNvPr id="11" name="Inhaltsplatzhalter 1"/>
          <p:cNvSpPr>
            <a:spLocks/>
          </p:cNvSpPr>
          <p:nvPr/>
        </p:nvSpPr>
        <p:spPr bwMode="auto">
          <a:xfrm>
            <a:off x="489007" y="1262063"/>
            <a:ext cx="9072562" cy="5335338"/>
          </a:xfrm>
          <a:prstGeom prst="rect">
            <a:avLst/>
          </a:prstGeom>
          <a:noFill/>
          <a:ln w="9525">
            <a:noFill/>
            <a:miter lim="800000"/>
            <a:headEnd/>
            <a:tailEnd/>
          </a:ln>
        </p:spPr>
        <p:txBody>
          <a:bodyPr lIns="0" tIns="0" rIns="0" bIns="0"/>
          <a:lstStyle/>
          <a:p>
            <a:endParaRPr lang="en-US" sz="2000" dirty="0" smtClean="0">
              <a:latin typeface="Arial" charset="0"/>
              <a:cs typeface="Courier New" panose="02070309020205020404" pitchFamily="49" charset="0"/>
            </a:endParaRPr>
          </a:p>
          <a:p>
            <a:endParaRPr lang="en-US" sz="2000" dirty="0" smtClean="0">
              <a:latin typeface="Arial" charset="0"/>
              <a:cs typeface="Courier New" panose="02070309020205020404" pitchFamily="49" charset="0"/>
            </a:endParaRPr>
          </a:p>
          <a:p>
            <a:endParaRPr lang="en-US" sz="2000" dirty="0" smtClean="0">
              <a:latin typeface="Arial" charset="0"/>
              <a:cs typeface="Courier New" panose="02070309020205020404" pitchFamily="49" charset="0"/>
            </a:endParaRPr>
          </a:p>
          <a:p>
            <a:endParaRPr lang="en-US" sz="2000" dirty="0" smtClean="0">
              <a:latin typeface="Arial" charset="0"/>
              <a:cs typeface="Courier New" panose="02070309020205020404" pitchFamily="49" charset="0"/>
            </a:endParaRPr>
          </a:p>
          <a:p>
            <a:endParaRPr lang="en-US" sz="2000" dirty="0" smtClean="0">
              <a:latin typeface="Arial" charset="0"/>
              <a:cs typeface="Courier New" panose="02070309020205020404" pitchFamily="49" charset="0"/>
            </a:endParaRPr>
          </a:p>
          <a:p>
            <a:endParaRPr lang="en-US" sz="2000" dirty="0" smtClean="0">
              <a:latin typeface="Arial" charset="0"/>
              <a:cs typeface="Courier New" panose="02070309020205020404" pitchFamily="49" charset="0"/>
            </a:endParaRPr>
          </a:p>
          <a:p>
            <a:r>
              <a:rPr lang="en-US" sz="2000" b="1" dirty="0" smtClean="0">
                <a:latin typeface="Arial" charset="0"/>
                <a:cs typeface="Courier New" panose="02070309020205020404" pitchFamily="49" charset="0"/>
              </a:rPr>
              <a:t>Again we will use non-inverting mode.</a:t>
            </a:r>
            <a:endParaRPr lang="en-US" sz="2000" dirty="0" smtClean="0">
              <a:latin typeface="Arial" charset="0"/>
            </a:endParaRPr>
          </a:p>
          <a:p>
            <a:r>
              <a:rPr lang="en-US" sz="2000" dirty="0" smtClean="0">
                <a:latin typeface="Arial" charset="0"/>
              </a:rPr>
              <a:t>Your duty cycle will be </a:t>
            </a:r>
            <a:r>
              <a:rPr lang="en-US" sz="2000" b="1" dirty="0" smtClean="0">
                <a:latin typeface="Arial" charset="0"/>
                <a:cs typeface="Courier New" panose="02070309020205020404" pitchFamily="49" charset="0"/>
              </a:rPr>
              <a:t>OCR2 / TOP.</a:t>
            </a:r>
          </a:p>
          <a:p>
            <a:endParaRPr lang="en-US" sz="2000" b="1" dirty="0" smtClean="0">
              <a:latin typeface="Arial" charset="0"/>
              <a:cs typeface="Courier New" panose="02070309020205020404" pitchFamily="49" charset="0"/>
            </a:endParaRPr>
          </a:p>
          <a:p>
            <a:r>
              <a:rPr lang="en-US" sz="2000" b="1" dirty="0" smtClean="0">
                <a:solidFill>
                  <a:srgbClr val="FF0000"/>
                </a:solidFill>
                <a:cs typeface="Courier New" panose="02070309020205020404" pitchFamily="49" charset="0"/>
              </a:rPr>
              <a:t>TCCR2</a:t>
            </a:r>
            <a:r>
              <a:rPr lang="en-US" sz="2000" b="1" dirty="0" smtClean="0">
                <a:cs typeface="Courier New" panose="02070309020205020404" pitchFamily="49" charset="0"/>
              </a:rPr>
              <a:t> |= 1&lt;&lt; </a:t>
            </a:r>
            <a:r>
              <a:rPr lang="en-US" sz="2000" b="1" dirty="0" smtClean="0">
                <a:solidFill>
                  <a:srgbClr val="0088C2"/>
                </a:solidFill>
                <a:cs typeface="Courier New" panose="02070309020205020404" pitchFamily="49" charset="0"/>
              </a:rPr>
              <a:t>COM21</a:t>
            </a:r>
            <a:r>
              <a:rPr lang="en-US" sz="2000" b="1" dirty="0" smtClean="0">
                <a:cs typeface="Courier New" panose="02070309020205020404" pitchFamily="49" charset="0"/>
              </a:rPr>
              <a:t> ; // for PWM on PB3</a:t>
            </a:r>
          </a:p>
          <a:p>
            <a:endParaRPr lang="en-US" sz="2000" dirty="0" smtClean="0">
              <a:latin typeface="Arial" charset="0"/>
            </a:endParaRPr>
          </a:p>
          <a:p>
            <a:endParaRPr lang="en-US" sz="2000" dirty="0">
              <a:latin typeface="Arial" charset="0"/>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419" y="1266825"/>
            <a:ext cx="5194567" cy="1441524"/>
          </a:xfrm>
          <a:prstGeom prst="rect">
            <a:avLst/>
          </a:prstGeom>
        </p:spPr>
      </p:pic>
    </p:spTree>
    <p:extLst>
      <p:ext uri="{BB962C8B-B14F-4D97-AF65-F5344CB8AC3E}">
        <p14:creationId xmlns:p14="http://schemas.microsoft.com/office/powerpoint/2010/main" val="5583685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5"/>
          <p:cNvSpPr>
            <a:spLocks noGrp="1"/>
          </p:cNvSpPr>
          <p:nvPr>
            <p:ph type="title" idx="4294967295"/>
          </p:nvPr>
        </p:nvSpPr>
        <p:spPr/>
        <p:txBody>
          <a:bodyPr/>
          <a:lstStyle/>
          <a:p>
            <a:r>
              <a:rPr lang="en-US" sz="3600" dirty="0" smtClean="0">
                <a:latin typeface="Arial" charset="0"/>
                <a:ea typeface="ＭＳ Ｐゴシック"/>
                <a:cs typeface="Arial" charset="0"/>
              </a:rPr>
              <a:t>Hardware PWM using TCs: conclusion</a:t>
            </a:r>
          </a:p>
        </p:txBody>
      </p:sp>
      <p:sp>
        <p:nvSpPr>
          <p:cNvPr id="16386" name="Fußzeilenplatzhalter 8"/>
          <p:cNvSpPr>
            <a:spLocks noGrp="1"/>
          </p:cNvSpPr>
          <p:nvPr>
            <p:ph type="ftr" sz="quarter" idx="11"/>
          </p:nvPr>
        </p:nvSpPr>
        <p:spPr bwMode="auto">
          <a:noFill/>
          <a:ln>
            <a:miter lim="800000"/>
            <a:headEnd/>
            <a:tailEnd/>
          </a:ln>
        </p:spPr>
        <p:txBody>
          <a:bodyPr/>
          <a:lstStyle/>
          <a:p>
            <a:r>
              <a:rPr lang="en-US" dirty="0" smtClean="0">
                <a:cs typeface="ＭＳ Ｐゴシック"/>
              </a:rPr>
              <a:t>Prof. Dr.-Ing. Ivan Volosyak</a:t>
            </a:r>
          </a:p>
        </p:txBody>
      </p:sp>
      <p:sp>
        <p:nvSpPr>
          <p:cNvPr id="16387" name="Inhaltsplatzhalter 1"/>
          <p:cNvSpPr>
            <a:spLocks/>
          </p:cNvSpPr>
          <p:nvPr/>
        </p:nvSpPr>
        <p:spPr bwMode="auto">
          <a:xfrm>
            <a:off x="503238" y="1262063"/>
            <a:ext cx="9072562" cy="5182938"/>
          </a:xfrm>
          <a:prstGeom prst="rect">
            <a:avLst/>
          </a:prstGeom>
          <a:noFill/>
          <a:ln w="9525">
            <a:noFill/>
            <a:miter lim="800000"/>
            <a:headEnd/>
            <a:tailEnd/>
          </a:ln>
        </p:spPr>
        <p:txBody>
          <a:bodyPr lIns="0" tIns="0" rIns="0" bIns="0"/>
          <a:lstStyle/>
          <a:p>
            <a:endParaRPr lang="en-US" sz="2000" i="1" dirty="0" smtClean="0">
              <a:latin typeface="Arial" charset="0"/>
            </a:endParaRPr>
          </a:p>
          <a:p>
            <a:endParaRPr lang="en-US" sz="2000" dirty="0">
              <a:latin typeface="Arial" charset="0"/>
            </a:endParaRPr>
          </a:p>
        </p:txBody>
      </p:sp>
      <p:sp>
        <p:nvSpPr>
          <p:cNvPr id="7" name="Inhaltsplatzhalter 1"/>
          <p:cNvSpPr>
            <a:spLocks/>
          </p:cNvSpPr>
          <p:nvPr/>
        </p:nvSpPr>
        <p:spPr bwMode="auto">
          <a:xfrm>
            <a:off x="655638" y="1262063"/>
            <a:ext cx="9072562" cy="5335338"/>
          </a:xfrm>
          <a:prstGeom prst="rect">
            <a:avLst/>
          </a:prstGeom>
          <a:noFill/>
          <a:ln w="9525">
            <a:noFill/>
            <a:miter lim="800000"/>
            <a:headEnd/>
            <a:tailEnd/>
          </a:ln>
        </p:spPr>
        <p:txBody>
          <a:bodyPr lIns="0" tIns="0" rIns="0" bIns="0"/>
          <a:lstStyle/>
          <a:p>
            <a:endParaRPr lang="en-US" sz="2000" b="1" dirty="0" smtClean="0">
              <a:cs typeface="Courier New" panose="02070309020205020404" pitchFamily="49" charset="0"/>
            </a:endParaRPr>
          </a:p>
          <a:p>
            <a:endParaRPr lang="en-US" sz="2000" b="1" dirty="0" smtClean="0">
              <a:solidFill>
                <a:srgbClr val="00B050"/>
              </a:solidFill>
              <a:cs typeface="Courier New" panose="02070309020205020404" pitchFamily="49" charset="0"/>
            </a:endParaRPr>
          </a:p>
          <a:p>
            <a:endParaRPr lang="en-US" sz="2000" dirty="0" smtClean="0">
              <a:latin typeface="Arial" charset="0"/>
              <a:cs typeface="Courier New" panose="02070309020205020404" pitchFamily="49" charset="0"/>
            </a:endParaRPr>
          </a:p>
          <a:p>
            <a:endParaRPr lang="en-US" sz="2000" b="1" dirty="0" smtClean="0">
              <a:solidFill>
                <a:srgbClr val="0088C2"/>
              </a:solidFill>
              <a:cs typeface="Courier New" panose="02070309020205020404" pitchFamily="49" charset="0"/>
            </a:endParaRPr>
          </a:p>
          <a:p>
            <a:r>
              <a:rPr lang="en-US" sz="2000" b="1" dirty="0" smtClean="0">
                <a:solidFill>
                  <a:srgbClr val="0088C2"/>
                </a:solidFill>
                <a:cs typeface="Courier New" panose="02070309020205020404" pitchFamily="49" charset="0"/>
              </a:rPr>
              <a:t>								</a:t>
            </a:r>
            <a:endParaRPr lang="en-US" sz="2000" dirty="0" smtClean="0">
              <a:latin typeface="Arial" charset="0"/>
            </a:endParaRPr>
          </a:p>
          <a:p>
            <a:endParaRPr lang="en-US" sz="2000" dirty="0" smtClean="0">
              <a:latin typeface="Arial" charset="0"/>
            </a:endParaRPr>
          </a:p>
          <a:p>
            <a:endParaRPr lang="en-US" sz="2000" dirty="0">
              <a:latin typeface="Arial" charset="0"/>
            </a:endParaRPr>
          </a:p>
        </p:txBody>
      </p:sp>
      <p:sp>
        <p:nvSpPr>
          <p:cNvPr id="9" name="Inhaltsplatzhalter 1"/>
          <p:cNvSpPr>
            <a:spLocks/>
          </p:cNvSpPr>
          <p:nvPr/>
        </p:nvSpPr>
        <p:spPr bwMode="auto">
          <a:xfrm>
            <a:off x="808038" y="1414463"/>
            <a:ext cx="9072562" cy="5335338"/>
          </a:xfrm>
          <a:prstGeom prst="rect">
            <a:avLst/>
          </a:prstGeom>
          <a:noFill/>
          <a:ln w="9525">
            <a:noFill/>
            <a:miter lim="800000"/>
            <a:headEnd/>
            <a:tailEnd/>
          </a:ln>
        </p:spPr>
        <p:txBody>
          <a:bodyPr lIns="0" tIns="0" rIns="0" bIns="0"/>
          <a:lstStyle/>
          <a:p>
            <a:endParaRPr lang="en-US" sz="2000" dirty="0" smtClean="0">
              <a:latin typeface="Arial" charset="0"/>
              <a:cs typeface="Courier New" panose="02070309020205020404" pitchFamily="49" charset="0"/>
            </a:endParaRPr>
          </a:p>
          <a:p>
            <a:endParaRPr lang="en-US" sz="2000" b="1" dirty="0" smtClean="0">
              <a:solidFill>
                <a:srgbClr val="0088C2"/>
              </a:solidFill>
              <a:cs typeface="Courier New" panose="02070309020205020404" pitchFamily="49" charset="0"/>
            </a:endParaRPr>
          </a:p>
          <a:p>
            <a:r>
              <a:rPr lang="en-US" sz="2000" b="1" dirty="0" smtClean="0">
                <a:solidFill>
                  <a:srgbClr val="0088C2"/>
                </a:solidFill>
                <a:cs typeface="Courier New" panose="02070309020205020404" pitchFamily="49" charset="0"/>
              </a:rPr>
              <a:t>								</a:t>
            </a:r>
            <a:endParaRPr lang="en-US" sz="2000" dirty="0" smtClean="0">
              <a:latin typeface="Arial" charset="0"/>
            </a:endParaRPr>
          </a:p>
          <a:p>
            <a:endParaRPr lang="en-US" sz="2000" dirty="0" smtClean="0">
              <a:latin typeface="Arial" charset="0"/>
            </a:endParaRPr>
          </a:p>
          <a:p>
            <a:endParaRPr lang="en-US" sz="2000" dirty="0">
              <a:latin typeface="Arial" charset="0"/>
            </a:endParaRPr>
          </a:p>
        </p:txBody>
      </p:sp>
      <p:sp>
        <p:nvSpPr>
          <p:cNvPr id="11" name="Inhaltsplatzhalter 1"/>
          <p:cNvSpPr>
            <a:spLocks/>
          </p:cNvSpPr>
          <p:nvPr/>
        </p:nvSpPr>
        <p:spPr bwMode="auto">
          <a:xfrm>
            <a:off x="489007" y="1262063"/>
            <a:ext cx="9072562" cy="5335338"/>
          </a:xfrm>
          <a:prstGeom prst="rect">
            <a:avLst/>
          </a:prstGeom>
          <a:noFill/>
          <a:ln w="9525">
            <a:noFill/>
            <a:miter lim="800000"/>
            <a:headEnd/>
            <a:tailEnd/>
          </a:ln>
        </p:spPr>
        <p:txBody>
          <a:bodyPr lIns="0" tIns="0" rIns="0" bIns="0"/>
          <a:lstStyle/>
          <a:p>
            <a:r>
              <a:rPr lang="en-US" sz="2000" dirty="0" smtClean="0">
                <a:latin typeface="Arial" charset="0"/>
                <a:cs typeface="Courier New" panose="02070309020205020404" pitchFamily="49" charset="0"/>
              </a:rPr>
              <a:t>Therefore, to use Hardware PWM on TC2:</a:t>
            </a:r>
          </a:p>
          <a:p>
            <a:endParaRPr lang="en-US" sz="2000" dirty="0" smtClean="0">
              <a:latin typeface="Arial" charset="0"/>
              <a:cs typeface="Courier New" panose="02070309020205020404" pitchFamily="49" charset="0"/>
            </a:endParaRPr>
          </a:p>
          <a:p>
            <a:r>
              <a:rPr lang="en-US" sz="2000" b="1" dirty="0" smtClean="0">
                <a:solidFill>
                  <a:srgbClr val="FF0000"/>
                </a:solidFill>
                <a:cs typeface="Courier New" panose="02070309020205020404" pitchFamily="49" charset="0"/>
              </a:rPr>
              <a:t>TCCR2</a:t>
            </a:r>
            <a:r>
              <a:rPr lang="en-US" sz="2000" b="1" dirty="0" smtClean="0">
                <a:cs typeface="Courier New" panose="02070309020205020404" pitchFamily="49" charset="0"/>
              </a:rPr>
              <a:t> |= 1 &lt;&lt; </a:t>
            </a:r>
            <a:r>
              <a:rPr lang="en-US" sz="2000" b="1" dirty="0" smtClean="0">
                <a:solidFill>
                  <a:srgbClr val="00B050"/>
                </a:solidFill>
                <a:cs typeface="Courier New" panose="02070309020205020404" pitchFamily="49" charset="0"/>
              </a:rPr>
              <a:t>WGM21 </a:t>
            </a:r>
            <a:r>
              <a:rPr lang="en-US" sz="2000" b="1" dirty="0" smtClean="0">
                <a:cs typeface="Courier New" panose="02070309020205020404" pitchFamily="49" charset="0"/>
              </a:rPr>
              <a:t>| 1 &lt;&lt; </a:t>
            </a:r>
            <a:r>
              <a:rPr lang="en-US" sz="2000" b="1" dirty="0" smtClean="0">
                <a:solidFill>
                  <a:srgbClr val="00B050"/>
                </a:solidFill>
                <a:cs typeface="Courier New" panose="02070309020205020404" pitchFamily="49" charset="0"/>
              </a:rPr>
              <a:t>WGM20</a:t>
            </a:r>
            <a:r>
              <a:rPr lang="en-US" sz="2000" b="1" dirty="0" smtClean="0">
                <a:cs typeface="Courier New" panose="02070309020205020404" pitchFamily="49" charset="0"/>
              </a:rPr>
              <a:t>;</a:t>
            </a:r>
          </a:p>
          <a:p>
            <a:r>
              <a:rPr lang="en-US" sz="2000" b="1" dirty="0" smtClean="0">
                <a:solidFill>
                  <a:srgbClr val="FF0000"/>
                </a:solidFill>
                <a:cs typeface="Courier New" panose="02070309020205020404" pitchFamily="49" charset="0"/>
              </a:rPr>
              <a:t>TCCR2</a:t>
            </a:r>
            <a:r>
              <a:rPr lang="en-US" sz="2000" b="1" dirty="0" smtClean="0">
                <a:cs typeface="Courier New" panose="02070309020205020404" pitchFamily="49" charset="0"/>
              </a:rPr>
              <a:t> |= 1&lt;&lt; </a:t>
            </a:r>
            <a:r>
              <a:rPr lang="en-US" sz="2000" b="1" dirty="0" smtClean="0">
                <a:solidFill>
                  <a:srgbClr val="00B050"/>
                </a:solidFill>
                <a:cs typeface="Courier New" panose="02070309020205020404" pitchFamily="49" charset="0"/>
              </a:rPr>
              <a:t>COM21 </a:t>
            </a:r>
            <a:r>
              <a:rPr lang="en-US" sz="2000" b="1" dirty="0" smtClean="0">
                <a:cs typeface="Courier New" panose="02070309020205020404" pitchFamily="49" charset="0"/>
              </a:rPr>
              <a:t>; </a:t>
            </a:r>
          </a:p>
          <a:p>
            <a:endParaRPr lang="en-US" sz="2000" b="1" dirty="0" smtClean="0">
              <a:latin typeface="Arial" charset="0"/>
              <a:cs typeface="Courier New" panose="02070309020205020404" pitchFamily="49" charset="0"/>
            </a:endParaRPr>
          </a:p>
          <a:p>
            <a:r>
              <a:rPr lang="en-US" sz="2000" b="1" dirty="0" smtClean="0">
                <a:cs typeface="Courier New" panose="02070309020205020404" pitchFamily="49" charset="0"/>
              </a:rPr>
              <a:t>OCR2 = 200 ; </a:t>
            </a:r>
            <a:r>
              <a:rPr lang="en-US" sz="2000" b="1" dirty="0" smtClean="0">
                <a:solidFill>
                  <a:srgbClr val="0088C2"/>
                </a:solidFill>
                <a:cs typeface="Courier New" panose="02070309020205020404" pitchFamily="49" charset="0"/>
              </a:rPr>
              <a:t>// 200 is an example. Use value from 0 to 255 to choose duty cycle.</a:t>
            </a:r>
          </a:p>
          <a:p>
            <a:endParaRPr lang="en-US" sz="2000" b="1" dirty="0" smtClean="0">
              <a:solidFill>
                <a:srgbClr val="0088C2"/>
              </a:solidFill>
              <a:cs typeface="Courier New" panose="02070309020205020404" pitchFamily="49" charset="0"/>
            </a:endParaRPr>
          </a:p>
          <a:p>
            <a:endParaRPr lang="en-US" sz="2000" b="1" dirty="0" smtClean="0">
              <a:latin typeface="+mn-lt"/>
              <a:cs typeface="Courier New" panose="02070309020205020404" pitchFamily="49" charset="0"/>
            </a:endParaRPr>
          </a:p>
          <a:p>
            <a:r>
              <a:rPr lang="en-US" sz="2000" b="1" dirty="0" smtClean="0">
                <a:latin typeface="+mn-lt"/>
                <a:cs typeface="Courier New" panose="02070309020205020404" pitchFamily="49" charset="0"/>
              </a:rPr>
              <a:t>Remarks: </a:t>
            </a:r>
          </a:p>
          <a:p>
            <a:endParaRPr lang="en-US" sz="2000" b="1" dirty="0" smtClean="0">
              <a:solidFill>
                <a:srgbClr val="0070C0"/>
              </a:solidFill>
              <a:latin typeface="+mn-lt"/>
              <a:cs typeface="Courier New" panose="02070309020205020404" pitchFamily="49" charset="0"/>
            </a:endParaRPr>
          </a:p>
          <a:p>
            <a:pPr marL="342900" indent="-342900">
              <a:buFont typeface="Arial" panose="020B0604020202020204" pitchFamily="34" charset="0"/>
              <a:buChar char="•"/>
            </a:pPr>
            <a:r>
              <a:rPr lang="en-US" sz="2000" b="1" dirty="0" smtClean="0">
                <a:solidFill>
                  <a:srgbClr val="0070C0"/>
                </a:solidFill>
                <a:latin typeface="+mn-lt"/>
                <a:cs typeface="Courier New" panose="02070309020205020404" pitchFamily="49" charset="0"/>
              </a:rPr>
              <a:t>you can use PWM </a:t>
            </a:r>
            <a:r>
              <a:rPr lang="en-US" sz="2000" b="1" dirty="0" smtClean="0">
                <a:solidFill>
                  <a:srgbClr val="FF0000"/>
                </a:solidFill>
                <a:latin typeface="+mn-lt"/>
                <a:cs typeface="Courier New" panose="02070309020205020404" pitchFamily="49" charset="0"/>
              </a:rPr>
              <a:t>AND</a:t>
            </a:r>
            <a:r>
              <a:rPr lang="en-US" sz="2000" b="1" dirty="0" smtClean="0">
                <a:latin typeface="+mn-lt"/>
                <a:cs typeface="Courier New" panose="02070309020205020404" pitchFamily="49" charset="0"/>
              </a:rPr>
              <a:t> </a:t>
            </a:r>
            <a:r>
              <a:rPr lang="en-US" sz="2000" b="1" dirty="0" smtClean="0">
                <a:solidFill>
                  <a:srgbClr val="00B050"/>
                </a:solidFill>
                <a:latin typeface="+mn-lt"/>
                <a:cs typeface="Courier New" panose="02070309020205020404" pitchFamily="49" charset="0"/>
              </a:rPr>
              <a:t>Compare interrupts </a:t>
            </a:r>
            <a:r>
              <a:rPr lang="en-US" sz="2000" b="1" dirty="0" smtClean="0">
                <a:latin typeface="+mn-lt"/>
                <a:cs typeface="Courier New" panose="02070309020205020404" pitchFamily="49" charset="0"/>
              </a:rPr>
              <a:t>at the same time.</a:t>
            </a:r>
          </a:p>
          <a:p>
            <a:pPr marL="342900" indent="-342900">
              <a:buFont typeface="Arial" panose="020B0604020202020204" pitchFamily="34" charset="0"/>
              <a:buChar char="•"/>
            </a:pPr>
            <a:r>
              <a:rPr lang="en-US" sz="2000" b="1" dirty="0" smtClean="0">
                <a:latin typeface="+mn-lt"/>
                <a:cs typeface="Courier New" panose="02070309020205020404" pitchFamily="49" charset="0"/>
              </a:rPr>
              <a:t>BUT: Manipulations to TCNTs can alter the functionality of both PWM and interrupts. </a:t>
            </a:r>
          </a:p>
          <a:p>
            <a:endParaRPr lang="en-US" sz="2000" b="1" dirty="0" smtClean="0">
              <a:latin typeface="+mn-lt"/>
              <a:cs typeface="Courier New" panose="02070309020205020404" pitchFamily="49" charset="0"/>
            </a:endParaRPr>
          </a:p>
          <a:p>
            <a:r>
              <a:rPr lang="en-US" sz="2000" b="1" dirty="0" smtClean="0">
                <a:latin typeface="+mn-lt"/>
                <a:cs typeface="Courier New" panose="02070309020205020404" pitchFamily="49" charset="0"/>
              </a:rPr>
              <a:t> </a:t>
            </a:r>
          </a:p>
          <a:p>
            <a:endParaRPr lang="en-US" sz="2000" dirty="0" smtClean="0">
              <a:latin typeface="Arial" charset="0"/>
            </a:endParaRPr>
          </a:p>
          <a:p>
            <a:endParaRPr lang="en-US" sz="2000" dirty="0">
              <a:latin typeface="Arial" charset="0"/>
            </a:endParaRPr>
          </a:p>
        </p:txBody>
      </p:sp>
    </p:spTree>
    <p:extLst>
      <p:ext uri="{BB962C8B-B14F-4D97-AF65-F5344CB8AC3E}">
        <p14:creationId xmlns:p14="http://schemas.microsoft.com/office/powerpoint/2010/main" val="22533326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5"/>
          <p:cNvSpPr>
            <a:spLocks noGrp="1"/>
          </p:cNvSpPr>
          <p:nvPr>
            <p:ph type="title" idx="4294967295"/>
          </p:nvPr>
        </p:nvSpPr>
        <p:spPr/>
        <p:txBody>
          <a:bodyPr/>
          <a:lstStyle/>
          <a:p>
            <a:r>
              <a:rPr lang="en-US" sz="3600" dirty="0" smtClean="0">
                <a:latin typeface="Arial" charset="0"/>
                <a:ea typeface="ＭＳ Ｐゴシック"/>
                <a:cs typeface="Arial" charset="0"/>
              </a:rPr>
              <a:t>Controlling servos</a:t>
            </a:r>
          </a:p>
        </p:txBody>
      </p:sp>
      <p:sp>
        <p:nvSpPr>
          <p:cNvPr id="16386" name="Fußzeilenplatzhalter 8"/>
          <p:cNvSpPr>
            <a:spLocks noGrp="1"/>
          </p:cNvSpPr>
          <p:nvPr>
            <p:ph type="ftr" sz="quarter" idx="11"/>
          </p:nvPr>
        </p:nvSpPr>
        <p:spPr bwMode="auto">
          <a:noFill/>
          <a:ln>
            <a:miter lim="800000"/>
            <a:headEnd/>
            <a:tailEnd/>
          </a:ln>
        </p:spPr>
        <p:txBody>
          <a:bodyPr/>
          <a:lstStyle/>
          <a:p>
            <a:r>
              <a:rPr lang="en-US" dirty="0" smtClean="0">
                <a:cs typeface="ＭＳ Ｐゴシック"/>
              </a:rPr>
              <a:t>Prof. Dr.-Ing. Ivan Volosyak</a:t>
            </a:r>
          </a:p>
        </p:txBody>
      </p:sp>
      <p:sp>
        <p:nvSpPr>
          <p:cNvPr id="16387" name="Inhaltsplatzhalter 1"/>
          <p:cNvSpPr>
            <a:spLocks/>
          </p:cNvSpPr>
          <p:nvPr/>
        </p:nvSpPr>
        <p:spPr bwMode="auto">
          <a:xfrm>
            <a:off x="503238" y="1262063"/>
            <a:ext cx="9072562" cy="5182938"/>
          </a:xfrm>
          <a:prstGeom prst="rect">
            <a:avLst/>
          </a:prstGeom>
          <a:noFill/>
          <a:ln w="9525">
            <a:noFill/>
            <a:miter lim="800000"/>
            <a:headEnd/>
            <a:tailEnd/>
          </a:ln>
        </p:spPr>
        <p:txBody>
          <a:bodyPr lIns="0" tIns="0" rIns="0" bIns="0"/>
          <a:lstStyle/>
          <a:p>
            <a:endParaRPr lang="en-US" sz="2000" i="1" dirty="0" smtClean="0">
              <a:latin typeface="Arial" charset="0"/>
            </a:endParaRPr>
          </a:p>
          <a:p>
            <a:endParaRPr lang="en-US" sz="2000" dirty="0">
              <a:latin typeface="Arial" charset="0"/>
            </a:endParaRPr>
          </a:p>
        </p:txBody>
      </p:sp>
      <p:sp>
        <p:nvSpPr>
          <p:cNvPr id="7" name="Inhaltsplatzhalter 1"/>
          <p:cNvSpPr>
            <a:spLocks/>
          </p:cNvSpPr>
          <p:nvPr/>
        </p:nvSpPr>
        <p:spPr bwMode="auto">
          <a:xfrm>
            <a:off x="655638" y="1262063"/>
            <a:ext cx="9072562" cy="5335338"/>
          </a:xfrm>
          <a:prstGeom prst="rect">
            <a:avLst/>
          </a:prstGeom>
          <a:noFill/>
          <a:ln w="9525">
            <a:noFill/>
            <a:miter lim="800000"/>
            <a:headEnd/>
            <a:tailEnd/>
          </a:ln>
        </p:spPr>
        <p:txBody>
          <a:bodyPr lIns="0" tIns="0" rIns="0" bIns="0"/>
          <a:lstStyle/>
          <a:p>
            <a:endParaRPr lang="en-US" sz="2000" b="1" dirty="0" smtClean="0">
              <a:cs typeface="Courier New" panose="02070309020205020404" pitchFamily="49" charset="0"/>
            </a:endParaRPr>
          </a:p>
          <a:p>
            <a:endParaRPr lang="en-US" sz="2000" b="1" dirty="0" smtClean="0">
              <a:solidFill>
                <a:srgbClr val="00B050"/>
              </a:solidFill>
              <a:cs typeface="Courier New" panose="02070309020205020404" pitchFamily="49" charset="0"/>
            </a:endParaRPr>
          </a:p>
          <a:p>
            <a:endParaRPr lang="en-US" sz="2000" dirty="0" smtClean="0">
              <a:latin typeface="Arial" charset="0"/>
              <a:cs typeface="Courier New" panose="02070309020205020404" pitchFamily="49" charset="0"/>
            </a:endParaRPr>
          </a:p>
          <a:p>
            <a:endParaRPr lang="en-US" sz="2000" b="1" dirty="0" smtClean="0">
              <a:solidFill>
                <a:srgbClr val="0088C2"/>
              </a:solidFill>
              <a:cs typeface="Courier New" panose="02070309020205020404" pitchFamily="49" charset="0"/>
            </a:endParaRPr>
          </a:p>
          <a:p>
            <a:r>
              <a:rPr lang="en-US" sz="2000" b="1" dirty="0" smtClean="0">
                <a:solidFill>
                  <a:srgbClr val="0088C2"/>
                </a:solidFill>
                <a:cs typeface="Courier New" panose="02070309020205020404" pitchFamily="49" charset="0"/>
              </a:rPr>
              <a:t>								</a:t>
            </a:r>
            <a:endParaRPr lang="en-US" sz="2000" dirty="0" smtClean="0">
              <a:latin typeface="Arial" charset="0"/>
            </a:endParaRPr>
          </a:p>
          <a:p>
            <a:endParaRPr lang="en-US" sz="2000" dirty="0" smtClean="0">
              <a:latin typeface="Arial" charset="0"/>
            </a:endParaRPr>
          </a:p>
          <a:p>
            <a:endParaRPr lang="en-US" sz="2000" dirty="0">
              <a:latin typeface="Arial" charset="0"/>
            </a:endParaRPr>
          </a:p>
        </p:txBody>
      </p:sp>
      <p:sp>
        <p:nvSpPr>
          <p:cNvPr id="9" name="Inhaltsplatzhalter 1"/>
          <p:cNvSpPr>
            <a:spLocks/>
          </p:cNvSpPr>
          <p:nvPr/>
        </p:nvSpPr>
        <p:spPr bwMode="auto">
          <a:xfrm>
            <a:off x="808038" y="1414463"/>
            <a:ext cx="9072562" cy="5335338"/>
          </a:xfrm>
          <a:prstGeom prst="rect">
            <a:avLst/>
          </a:prstGeom>
          <a:noFill/>
          <a:ln w="9525">
            <a:noFill/>
            <a:miter lim="800000"/>
            <a:headEnd/>
            <a:tailEnd/>
          </a:ln>
        </p:spPr>
        <p:txBody>
          <a:bodyPr lIns="0" tIns="0" rIns="0" bIns="0"/>
          <a:lstStyle/>
          <a:p>
            <a:endParaRPr lang="en-US" sz="2000" dirty="0" smtClean="0">
              <a:latin typeface="Arial" charset="0"/>
              <a:cs typeface="Courier New" panose="02070309020205020404" pitchFamily="49" charset="0"/>
            </a:endParaRPr>
          </a:p>
          <a:p>
            <a:endParaRPr lang="en-US" sz="2000" b="1" dirty="0" smtClean="0">
              <a:solidFill>
                <a:srgbClr val="0088C2"/>
              </a:solidFill>
              <a:cs typeface="Courier New" panose="02070309020205020404" pitchFamily="49" charset="0"/>
            </a:endParaRPr>
          </a:p>
          <a:p>
            <a:r>
              <a:rPr lang="en-US" sz="2000" b="1" dirty="0" smtClean="0">
                <a:solidFill>
                  <a:srgbClr val="0088C2"/>
                </a:solidFill>
                <a:cs typeface="Courier New" panose="02070309020205020404" pitchFamily="49" charset="0"/>
              </a:rPr>
              <a:t>								</a:t>
            </a:r>
            <a:endParaRPr lang="en-US" sz="2000" dirty="0" smtClean="0">
              <a:latin typeface="Arial" charset="0"/>
            </a:endParaRPr>
          </a:p>
          <a:p>
            <a:endParaRPr lang="en-US" sz="2000" dirty="0" smtClean="0">
              <a:latin typeface="Arial" charset="0"/>
            </a:endParaRPr>
          </a:p>
          <a:p>
            <a:endParaRPr lang="en-US" sz="2000" dirty="0">
              <a:latin typeface="Arial" charset="0"/>
            </a:endParaRPr>
          </a:p>
        </p:txBody>
      </p:sp>
      <p:sp>
        <p:nvSpPr>
          <p:cNvPr id="11" name="Inhaltsplatzhalter 1"/>
          <p:cNvSpPr>
            <a:spLocks/>
          </p:cNvSpPr>
          <p:nvPr/>
        </p:nvSpPr>
        <p:spPr bwMode="auto">
          <a:xfrm>
            <a:off x="489007" y="1262063"/>
            <a:ext cx="9072562" cy="5335338"/>
          </a:xfrm>
          <a:prstGeom prst="rect">
            <a:avLst/>
          </a:prstGeom>
          <a:noFill/>
          <a:ln w="9525">
            <a:noFill/>
            <a:miter lim="800000"/>
            <a:headEnd/>
            <a:tailEnd/>
          </a:ln>
        </p:spPr>
        <p:txBody>
          <a:bodyPr lIns="0" tIns="0" rIns="0" bIns="0"/>
          <a:lstStyle/>
          <a:p>
            <a:r>
              <a:rPr lang="en-US" sz="2000" dirty="0" smtClean="0">
                <a:latin typeface="Arial" charset="0"/>
                <a:cs typeface="Courier New" panose="02070309020205020404" pitchFamily="49" charset="0"/>
              </a:rPr>
              <a:t>A typical servo will rotate between </a:t>
            </a:r>
            <a:r>
              <a:rPr lang="en-US" sz="2000" b="1" dirty="0" smtClean="0">
                <a:solidFill>
                  <a:srgbClr val="00B050"/>
                </a:solidFill>
                <a:latin typeface="Arial" charset="0"/>
                <a:cs typeface="Courier New" panose="02070309020205020404" pitchFamily="49" charset="0"/>
              </a:rPr>
              <a:t>NEGATIVE_LIMIT</a:t>
            </a:r>
            <a:r>
              <a:rPr lang="en-US" sz="2000" dirty="0" smtClean="0">
                <a:latin typeface="Arial" charset="0"/>
                <a:cs typeface="Courier New" panose="02070309020205020404" pitchFamily="49" charset="0"/>
              </a:rPr>
              <a:t>, </a:t>
            </a:r>
            <a:r>
              <a:rPr lang="en-US" sz="2000" b="1" dirty="0" smtClean="0">
                <a:solidFill>
                  <a:srgbClr val="00B050"/>
                </a:solidFill>
                <a:latin typeface="Arial" charset="0"/>
                <a:cs typeface="Courier New" panose="02070309020205020404" pitchFamily="49" charset="0"/>
              </a:rPr>
              <a:t>0</a:t>
            </a:r>
            <a:r>
              <a:rPr lang="en-US" sz="2000" dirty="0" smtClean="0">
                <a:latin typeface="Arial" charset="0"/>
                <a:cs typeface="Courier New" panose="02070309020205020404" pitchFamily="49" charset="0"/>
              </a:rPr>
              <a:t> and </a:t>
            </a:r>
            <a:r>
              <a:rPr lang="en-US" sz="2000" b="1" dirty="0" smtClean="0">
                <a:solidFill>
                  <a:srgbClr val="00B050"/>
                </a:solidFill>
                <a:latin typeface="Arial" charset="0"/>
                <a:cs typeface="Courier New" panose="02070309020205020404" pitchFamily="49" charset="0"/>
              </a:rPr>
              <a:t>POSITIVE_LIMIT</a:t>
            </a:r>
            <a:r>
              <a:rPr lang="en-US" sz="2000" dirty="0" smtClean="0">
                <a:latin typeface="Arial" charset="0"/>
                <a:cs typeface="Courier New" panose="02070309020205020404" pitchFamily="49" charset="0"/>
              </a:rPr>
              <a:t> according to pulse length in </a:t>
            </a:r>
            <a:r>
              <a:rPr lang="en-US" sz="2000" b="1" dirty="0" smtClean="0">
                <a:solidFill>
                  <a:srgbClr val="FF0000"/>
                </a:solidFill>
                <a:latin typeface="Arial" charset="0"/>
                <a:cs typeface="Courier New" panose="02070309020205020404" pitchFamily="49" charset="0"/>
              </a:rPr>
              <a:t>PWM</a:t>
            </a:r>
            <a:r>
              <a:rPr lang="en-US" sz="2000" dirty="0" smtClean="0">
                <a:latin typeface="Arial" charset="0"/>
                <a:cs typeface="Courier New" panose="02070309020205020404" pitchFamily="49" charset="0"/>
              </a:rPr>
              <a:t> signal it receives. </a:t>
            </a:r>
          </a:p>
          <a:p>
            <a:endParaRPr lang="en-US" sz="2000" b="1" dirty="0" smtClean="0">
              <a:latin typeface="Arial" charset="0"/>
              <a:cs typeface="Courier New" panose="02070309020205020404" pitchFamily="49" charset="0"/>
            </a:endParaRPr>
          </a:p>
          <a:p>
            <a:r>
              <a:rPr lang="en-US" sz="2000" dirty="0" smtClean="0">
                <a:latin typeface="Arial" charset="0"/>
                <a:cs typeface="Courier New" panose="02070309020205020404" pitchFamily="49" charset="0"/>
              </a:rPr>
              <a:t>The servos you work with in the labs need:</a:t>
            </a:r>
          </a:p>
          <a:p>
            <a:r>
              <a:rPr lang="en-US" sz="2000" b="1" dirty="0" smtClean="0">
                <a:solidFill>
                  <a:srgbClr val="FF0000"/>
                </a:solidFill>
                <a:latin typeface="Arial" charset="0"/>
                <a:cs typeface="Courier New" panose="02070309020205020404" pitchFamily="49" charset="0"/>
              </a:rPr>
              <a:t>1 </a:t>
            </a:r>
            <a:r>
              <a:rPr lang="en-US" sz="2000" b="1" dirty="0" err="1" smtClean="0">
                <a:solidFill>
                  <a:srgbClr val="FF0000"/>
                </a:solidFill>
                <a:latin typeface="Arial" charset="0"/>
                <a:cs typeface="Courier New" panose="02070309020205020404" pitchFamily="49" charset="0"/>
              </a:rPr>
              <a:t>ms</a:t>
            </a:r>
            <a:r>
              <a:rPr lang="en-US" sz="2000" b="1" dirty="0" smtClean="0">
                <a:solidFill>
                  <a:srgbClr val="FF0000"/>
                </a:solidFill>
                <a:latin typeface="Arial" charset="0"/>
                <a:cs typeface="Courier New" panose="02070309020205020404" pitchFamily="49" charset="0"/>
              </a:rPr>
              <a:t> </a:t>
            </a:r>
            <a:r>
              <a:rPr lang="en-US" sz="2000" dirty="0" smtClean="0">
                <a:latin typeface="Arial" charset="0"/>
                <a:cs typeface="Courier New" panose="02070309020205020404" pitchFamily="49" charset="0"/>
              </a:rPr>
              <a:t>pulse for </a:t>
            </a:r>
            <a:r>
              <a:rPr lang="en-US" sz="2000" b="1" dirty="0" smtClean="0">
                <a:solidFill>
                  <a:srgbClr val="00B050"/>
                </a:solidFill>
                <a:latin typeface="Arial" charset="0"/>
                <a:cs typeface="Courier New" panose="02070309020205020404" pitchFamily="49" charset="0"/>
              </a:rPr>
              <a:t>NEGATIVE_LIMIT</a:t>
            </a:r>
            <a:r>
              <a:rPr lang="en-US" sz="2000" dirty="0" smtClean="0">
                <a:latin typeface="Arial" charset="0"/>
                <a:cs typeface="Courier New" panose="02070309020205020404" pitchFamily="49" charset="0"/>
              </a:rPr>
              <a:t>; </a:t>
            </a:r>
          </a:p>
          <a:p>
            <a:r>
              <a:rPr lang="en-US" sz="2000" b="1" dirty="0" smtClean="0">
                <a:solidFill>
                  <a:srgbClr val="FF0000"/>
                </a:solidFill>
                <a:latin typeface="Arial" charset="0"/>
                <a:cs typeface="Courier New" panose="02070309020205020404" pitchFamily="49" charset="0"/>
              </a:rPr>
              <a:t>1,5 </a:t>
            </a:r>
            <a:r>
              <a:rPr lang="en-US" sz="2000" b="1" dirty="0" err="1" smtClean="0">
                <a:solidFill>
                  <a:srgbClr val="FF0000"/>
                </a:solidFill>
                <a:latin typeface="Arial" charset="0"/>
                <a:cs typeface="Courier New" panose="02070309020205020404" pitchFamily="49" charset="0"/>
              </a:rPr>
              <a:t>ms</a:t>
            </a:r>
            <a:r>
              <a:rPr lang="en-US" sz="2000" b="1" dirty="0" smtClean="0">
                <a:solidFill>
                  <a:srgbClr val="FF0000"/>
                </a:solidFill>
                <a:latin typeface="Arial" charset="0"/>
                <a:cs typeface="Courier New" panose="02070309020205020404" pitchFamily="49" charset="0"/>
              </a:rPr>
              <a:t> </a:t>
            </a:r>
            <a:r>
              <a:rPr lang="en-US" sz="2000" dirty="0" smtClean="0">
                <a:latin typeface="Arial" charset="0"/>
                <a:cs typeface="Courier New" panose="02070309020205020404" pitchFamily="49" charset="0"/>
              </a:rPr>
              <a:t>pulse for </a:t>
            </a:r>
            <a:r>
              <a:rPr lang="en-US" sz="2000" b="1" dirty="0" smtClean="0">
                <a:solidFill>
                  <a:srgbClr val="00B050"/>
                </a:solidFill>
                <a:latin typeface="Arial" charset="0"/>
                <a:cs typeface="Courier New" panose="02070309020205020404" pitchFamily="49" charset="0"/>
              </a:rPr>
              <a:t>0</a:t>
            </a:r>
            <a:r>
              <a:rPr lang="en-US" sz="2000" dirty="0" smtClean="0">
                <a:latin typeface="Arial" charset="0"/>
                <a:cs typeface="Courier New" panose="02070309020205020404" pitchFamily="49" charset="0"/>
              </a:rPr>
              <a:t> ;</a:t>
            </a:r>
          </a:p>
          <a:p>
            <a:r>
              <a:rPr lang="en-US" sz="2000" b="1" dirty="0" smtClean="0">
                <a:solidFill>
                  <a:srgbClr val="FF0000"/>
                </a:solidFill>
                <a:latin typeface="Arial" charset="0"/>
                <a:cs typeface="Courier New" panose="02070309020205020404" pitchFamily="49" charset="0"/>
              </a:rPr>
              <a:t>2 </a:t>
            </a:r>
            <a:r>
              <a:rPr lang="en-US" sz="2000" b="1" dirty="0" err="1" smtClean="0">
                <a:solidFill>
                  <a:srgbClr val="FF0000"/>
                </a:solidFill>
                <a:latin typeface="Arial" charset="0"/>
                <a:cs typeface="Courier New" panose="02070309020205020404" pitchFamily="49" charset="0"/>
              </a:rPr>
              <a:t>ms</a:t>
            </a:r>
            <a:r>
              <a:rPr lang="en-US" sz="2000" b="1" dirty="0" smtClean="0">
                <a:solidFill>
                  <a:srgbClr val="FF0000"/>
                </a:solidFill>
                <a:latin typeface="Arial" charset="0"/>
                <a:cs typeface="Courier New" panose="02070309020205020404" pitchFamily="49" charset="0"/>
              </a:rPr>
              <a:t> </a:t>
            </a:r>
            <a:r>
              <a:rPr lang="en-US" sz="2000" dirty="0" smtClean="0">
                <a:latin typeface="Arial" charset="0"/>
                <a:cs typeface="Courier New" panose="02070309020205020404" pitchFamily="49" charset="0"/>
              </a:rPr>
              <a:t>pulse for </a:t>
            </a:r>
            <a:r>
              <a:rPr lang="en-US" sz="2000" b="1" dirty="0" smtClean="0">
                <a:solidFill>
                  <a:srgbClr val="00B050"/>
                </a:solidFill>
                <a:latin typeface="Arial" charset="0"/>
                <a:cs typeface="Courier New" panose="02070309020205020404" pitchFamily="49" charset="0"/>
              </a:rPr>
              <a:t>POSITIVE_LIMIT</a:t>
            </a:r>
            <a:r>
              <a:rPr lang="en-US" sz="2000" dirty="0" smtClean="0">
                <a:latin typeface="Arial" charset="0"/>
                <a:cs typeface="Courier New" panose="02070309020205020404" pitchFamily="49" charset="0"/>
              </a:rPr>
              <a:t>.</a:t>
            </a:r>
            <a:endParaRPr lang="en-US" sz="2000" dirty="0" smtClean="0">
              <a:latin typeface="+mn-lt"/>
              <a:cs typeface="Courier New" panose="02070309020205020404" pitchFamily="49" charset="0"/>
            </a:endParaRPr>
          </a:p>
          <a:p>
            <a:endParaRPr lang="en-US" sz="2000" dirty="0" smtClean="0">
              <a:latin typeface="+mn-lt"/>
              <a:cs typeface="Courier New" panose="02070309020205020404" pitchFamily="49" charset="0"/>
            </a:endParaRPr>
          </a:p>
          <a:p>
            <a:r>
              <a:rPr lang="en-US" sz="2000" dirty="0" smtClean="0">
                <a:latin typeface="+mn-lt"/>
                <a:cs typeface="Courier New" panose="02070309020205020404" pitchFamily="49" charset="0"/>
              </a:rPr>
              <a:t>According to specification, we should keep </a:t>
            </a:r>
            <a:r>
              <a:rPr lang="en-US" sz="2000" b="1" dirty="0" smtClean="0">
                <a:solidFill>
                  <a:srgbClr val="0088C2"/>
                </a:solidFill>
                <a:latin typeface="+mn-lt"/>
                <a:cs typeface="Courier New" panose="02070309020205020404" pitchFamily="49" charset="0"/>
              </a:rPr>
              <a:t>pulse width </a:t>
            </a:r>
            <a:r>
              <a:rPr lang="en-US" sz="2000" dirty="0" smtClean="0">
                <a:latin typeface="+mn-lt"/>
                <a:cs typeface="Courier New" panose="02070309020205020404" pitchFamily="49" charset="0"/>
              </a:rPr>
              <a:t>at </a:t>
            </a:r>
            <a:r>
              <a:rPr lang="en-US" sz="2000" b="1" dirty="0" smtClean="0">
                <a:solidFill>
                  <a:srgbClr val="0088C2"/>
                </a:solidFill>
                <a:latin typeface="+mn-lt"/>
                <a:cs typeface="Courier New" panose="02070309020205020404" pitchFamily="49" charset="0"/>
              </a:rPr>
              <a:t>20 </a:t>
            </a:r>
            <a:r>
              <a:rPr lang="en-US" sz="2000" b="1" dirty="0" err="1" smtClean="0">
                <a:solidFill>
                  <a:srgbClr val="0088C2"/>
                </a:solidFill>
                <a:latin typeface="+mn-lt"/>
                <a:cs typeface="Courier New" panose="02070309020205020404" pitchFamily="49" charset="0"/>
              </a:rPr>
              <a:t>ms</a:t>
            </a:r>
            <a:r>
              <a:rPr lang="en-US" sz="2000" dirty="0" smtClean="0">
                <a:latin typeface="+mn-lt"/>
                <a:cs typeface="Courier New" panose="02070309020205020404" pitchFamily="49" charset="0"/>
              </a:rPr>
              <a:t>, but in practice we can go as low as </a:t>
            </a:r>
            <a:r>
              <a:rPr lang="en-US" sz="2000" b="1" dirty="0" smtClean="0">
                <a:solidFill>
                  <a:srgbClr val="0088C2"/>
                </a:solidFill>
                <a:latin typeface="+mn-lt"/>
                <a:cs typeface="Courier New" panose="02070309020205020404" pitchFamily="49" charset="0"/>
              </a:rPr>
              <a:t>7 </a:t>
            </a:r>
            <a:r>
              <a:rPr lang="en-US" sz="2000" b="1" dirty="0" err="1" smtClean="0">
                <a:solidFill>
                  <a:srgbClr val="0088C2"/>
                </a:solidFill>
                <a:latin typeface="+mn-lt"/>
                <a:cs typeface="Courier New" panose="02070309020205020404" pitchFamily="49" charset="0"/>
              </a:rPr>
              <a:t>ms</a:t>
            </a:r>
            <a:r>
              <a:rPr lang="en-US" sz="2000" dirty="0" smtClean="0">
                <a:latin typeface="+mn-lt"/>
                <a:cs typeface="Courier New" panose="02070309020205020404" pitchFamily="49" charset="0"/>
              </a:rPr>
              <a:t>, updating servo set point even more frequently.</a:t>
            </a:r>
          </a:p>
          <a:p>
            <a:endParaRPr lang="en-US" sz="2000" b="1" dirty="0" smtClean="0">
              <a:latin typeface="+mn-lt"/>
              <a:cs typeface="Courier New" panose="02070309020205020404" pitchFamily="49" charset="0"/>
            </a:endParaRPr>
          </a:p>
          <a:p>
            <a:endParaRPr lang="en-US" sz="2000" b="1" dirty="0" smtClean="0">
              <a:latin typeface="+mn-lt"/>
              <a:cs typeface="Courier New" panose="02070309020205020404" pitchFamily="49" charset="0"/>
            </a:endParaRPr>
          </a:p>
          <a:p>
            <a:endParaRPr lang="en-US" sz="2000" dirty="0" smtClean="0">
              <a:latin typeface="Arial" charset="0"/>
            </a:endParaRPr>
          </a:p>
          <a:p>
            <a:endParaRPr lang="en-US" sz="2000" dirty="0">
              <a:latin typeface="Arial" charset="0"/>
            </a:endParaRPr>
          </a:p>
        </p:txBody>
      </p:sp>
    </p:spTree>
    <p:extLst>
      <p:ext uri="{BB962C8B-B14F-4D97-AF65-F5344CB8AC3E}">
        <p14:creationId xmlns:p14="http://schemas.microsoft.com/office/powerpoint/2010/main" val="35549106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5"/>
          <p:cNvSpPr>
            <a:spLocks noGrp="1"/>
          </p:cNvSpPr>
          <p:nvPr>
            <p:ph type="title" idx="4294967295"/>
          </p:nvPr>
        </p:nvSpPr>
        <p:spPr/>
        <p:txBody>
          <a:bodyPr/>
          <a:lstStyle/>
          <a:p>
            <a:r>
              <a:rPr lang="en-US" sz="3600" dirty="0" smtClean="0">
                <a:latin typeface="Arial" charset="0"/>
                <a:ea typeface="ＭＳ Ｐゴシック"/>
                <a:cs typeface="Arial" charset="0"/>
              </a:rPr>
              <a:t>Controlling servos (1)</a:t>
            </a:r>
          </a:p>
        </p:txBody>
      </p:sp>
      <p:sp>
        <p:nvSpPr>
          <p:cNvPr id="16386" name="Fußzeilenplatzhalter 8"/>
          <p:cNvSpPr>
            <a:spLocks noGrp="1"/>
          </p:cNvSpPr>
          <p:nvPr>
            <p:ph type="ftr" sz="quarter" idx="11"/>
          </p:nvPr>
        </p:nvSpPr>
        <p:spPr bwMode="auto">
          <a:noFill/>
          <a:ln>
            <a:miter lim="800000"/>
            <a:headEnd/>
            <a:tailEnd/>
          </a:ln>
        </p:spPr>
        <p:txBody>
          <a:bodyPr/>
          <a:lstStyle/>
          <a:p>
            <a:r>
              <a:rPr lang="en-US" dirty="0" smtClean="0">
                <a:cs typeface="ＭＳ Ｐゴシック"/>
              </a:rPr>
              <a:t>Prof. Dr.-Ing. Ivan Volosyak</a:t>
            </a:r>
          </a:p>
        </p:txBody>
      </p:sp>
      <p:sp>
        <p:nvSpPr>
          <p:cNvPr id="16387" name="Inhaltsplatzhalter 1"/>
          <p:cNvSpPr>
            <a:spLocks/>
          </p:cNvSpPr>
          <p:nvPr/>
        </p:nvSpPr>
        <p:spPr bwMode="auto">
          <a:xfrm>
            <a:off x="503238" y="1262063"/>
            <a:ext cx="9072562" cy="5182938"/>
          </a:xfrm>
          <a:prstGeom prst="rect">
            <a:avLst/>
          </a:prstGeom>
          <a:noFill/>
          <a:ln w="9525">
            <a:noFill/>
            <a:miter lim="800000"/>
            <a:headEnd/>
            <a:tailEnd/>
          </a:ln>
        </p:spPr>
        <p:txBody>
          <a:bodyPr lIns="0" tIns="0" rIns="0" bIns="0"/>
          <a:lstStyle/>
          <a:p>
            <a:endParaRPr lang="en-US" sz="2000" i="1" dirty="0" smtClean="0">
              <a:latin typeface="Arial" charset="0"/>
            </a:endParaRPr>
          </a:p>
          <a:p>
            <a:endParaRPr lang="en-US" sz="2000" dirty="0">
              <a:latin typeface="Arial" charset="0"/>
            </a:endParaRPr>
          </a:p>
        </p:txBody>
      </p:sp>
      <p:sp>
        <p:nvSpPr>
          <p:cNvPr id="7" name="Inhaltsplatzhalter 1"/>
          <p:cNvSpPr>
            <a:spLocks/>
          </p:cNvSpPr>
          <p:nvPr/>
        </p:nvSpPr>
        <p:spPr bwMode="auto">
          <a:xfrm>
            <a:off x="655638" y="1262063"/>
            <a:ext cx="9072562" cy="5335338"/>
          </a:xfrm>
          <a:prstGeom prst="rect">
            <a:avLst/>
          </a:prstGeom>
          <a:noFill/>
          <a:ln w="9525">
            <a:noFill/>
            <a:miter lim="800000"/>
            <a:headEnd/>
            <a:tailEnd/>
          </a:ln>
        </p:spPr>
        <p:txBody>
          <a:bodyPr lIns="0" tIns="0" rIns="0" bIns="0"/>
          <a:lstStyle/>
          <a:p>
            <a:endParaRPr lang="en-US" sz="2000" b="1" dirty="0" smtClean="0">
              <a:cs typeface="Courier New" panose="02070309020205020404" pitchFamily="49" charset="0"/>
            </a:endParaRPr>
          </a:p>
          <a:p>
            <a:endParaRPr lang="en-US" sz="2000" b="1" dirty="0" smtClean="0">
              <a:solidFill>
                <a:srgbClr val="00B050"/>
              </a:solidFill>
              <a:cs typeface="Courier New" panose="02070309020205020404" pitchFamily="49" charset="0"/>
            </a:endParaRPr>
          </a:p>
          <a:p>
            <a:endParaRPr lang="en-US" sz="2000" dirty="0" smtClean="0">
              <a:latin typeface="Arial" charset="0"/>
              <a:cs typeface="Courier New" panose="02070309020205020404" pitchFamily="49" charset="0"/>
            </a:endParaRPr>
          </a:p>
          <a:p>
            <a:endParaRPr lang="en-US" sz="2000" b="1" dirty="0" smtClean="0">
              <a:solidFill>
                <a:srgbClr val="0088C2"/>
              </a:solidFill>
              <a:cs typeface="Courier New" panose="02070309020205020404" pitchFamily="49" charset="0"/>
            </a:endParaRPr>
          </a:p>
          <a:p>
            <a:r>
              <a:rPr lang="en-US" sz="2000" b="1" dirty="0" smtClean="0">
                <a:solidFill>
                  <a:srgbClr val="0088C2"/>
                </a:solidFill>
                <a:cs typeface="Courier New" panose="02070309020205020404" pitchFamily="49" charset="0"/>
              </a:rPr>
              <a:t>								</a:t>
            </a:r>
            <a:endParaRPr lang="en-US" sz="2000" dirty="0" smtClean="0">
              <a:latin typeface="Arial" charset="0"/>
            </a:endParaRPr>
          </a:p>
          <a:p>
            <a:endParaRPr lang="en-US" sz="2000" dirty="0" smtClean="0">
              <a:latin typeface="Arial" charset="0"/>
            </a:endParaRPr>
          </a:p>
          <a:p>
            <a:endParaRPr lang="en-US" sz="2000" dirty="0">
              <a:latin typeface="Arial" charset="0"/>
            </a:endParaRPr>
          </a:p>
        </p:txBody>
      </p:sp>
      <p:sp>
        <p:nvSpPr>
          <p:cNvPr id="9" name="Inhaltsplatzhalter 1"/>
          <p:cNvSpPr>
            <a:spLocks/>
          </p:cNvSpPr>
          <p:nvPr/>
        </p:nvSpPr>
        <p:spPr bwMode="auto">
          <a:xfrm>
            <a:off x="808038" y="1414463"/>
            <a:ext cx="9072562" cy="5335338"/>
          </a:xfrm>
          <a:prstGeom prst="rect">
            <a:avLst/>
          </a:prstGeom>
          <a:noFill/>
          <a:ln w="9525">
            <a:noFill/>
            <a:miter lim="800000"/>
            <a:headEnd/>
            <a:tailEnd/>
          </a:ln>
        </p:spPr>
        <p:txBody>
          <a:bodyPr lIns="0" tIns="0" rIns="0" bIns="0"/>
          <a:lstStyle/>
          <a:p>
            <a:endParaRPr lang="en-US" sz="2000" dirty="0" smtClean="0">
              <a:latin typeface="Arial" charset="0"/>
              <a:cs typeface="Courier New" panose="02070309020205020404" pitchFamily="49" charset="0"/>
            </a:endParaRPr>
          </a:p>
          <a:p>
            <a:endParaRPr lang="en-US" sz="2000" b="1" dirty="0" smtClean="0">
              <a:solidFill>
                <a:srgbClr val="0088C2"/>
              </a:solidFill>
              <a:cs typeface="Courier New" panose="02070309020205020404" pitchFamily="49" charset="0"/>
            </a:endParaRPr>
          </a:p>
          <a:p>
            <a:r>
              <a:rPr lang="en-US" sz="2000" b="1" dirty="0" smtClean="0">
                <a:solidFill>
                  <a:srgbClr val="0088C2"/>
                </a:solidFill>
                <a:cs typeface="Courier New" panose="02070309020205020404" pitchFamily="49" charset="0"/>
              </a:rPr>
              <a:t>								</a:t>
            </a:r>
            <a:endParaRPr lang="en-US" sz="2000" dirty="0" smtClean="0">
              <a:latin typeface="Arial" charset="0"/>
            </a:endParaRPr>
          </a:p>
          <a:p>
            <a:endParaRPr lang="en-US" sz="2000" dirty="0" smtClean="0">
              <a:latin typeface="Arial" charset="0"/>
            </a:endParaRPr>
          </a:p>
          <a:p>
            <a:endParaRPr lang="en-US" sz="2000" dirty="0">
              <a:latin typeface="Arial" charset="0"/>
            </a:endParaRPr>
          </a:p>
        </p:txBody>
      </p:sp>
      <p:sp>
        <p:nvSpPr>
          <p:cNvPr id="11" name="Inhaltsplatzhalter 1"/>
          <p:cNvSpPr>
            <a:spLocks/>
          </p:cNvSpPr>
          <p:nvPr/>
        </p:nvSpPr>
        <p:spPr bwMode="auto">
          <a:xfrm>
            <a:off x="489007" y="1262063"/>
            <a:ext cx="9072562" cy="5614998"/>
          </a:xfrm>
          <a:prstGeom prst="rect">
            <a:avLst/>
          </a:prstGeom>
          <a:noFill/>
          <a:ln w="9525">
            <a:noFill/>
            <a:miter lim="800000"/>
            <a:headEnd/>
            <a:tailEnd/>
          </a:ln>
        </p:spPr>
        <p:txBody>
          <a:bodyPr lIns="0" tIns="0" rIns="0" bIns="0"/>
          <a:lstStyle/>
          <a:p>
            <a:r>
              <a:rPr lang="en-US" sz="2000" b="1" dirty="0" smtClean="0">
                <a:latin typeface="+mn-lt"/>
                <a:cs typeface="Courier New" panose="02070309020205020404" pitchFamily="49" charset="0"/>
              </a:rPr>
              <a:t>How many independent servos can a single ATMega8 control?</a:t>
            </a:r>
          </a:p>
          <a:p>
            <a:endParaRPr lang="en-US" sz="2000" b="1" dirty="0" smtClean="0">
              <a:latin typeface="+mn-lt"/>
              <a:cs typeface="Courier New" panose="02070309020205020404" pitchFamily="49" charset="0"/>
            </a:endParaRPr>
          </a:p>
          <a:p>
            <a:r>
              <a:rPr lang="en-US" sz="2000" b="1" dirty="0" smtClean="0">
                <a:latin typeface="+mn-lt"/>
                <a:cs typeface="Courier New" panose="02070309020205020404" pitchFamily="49" charset="0"/>
              </a:rPr>
              <a:t>Actually all 3 with hardware PWM: </a:t>
            </a:r>
          </a:p>
          <a:p>
            <a:endParaRPr lang="en-US" sz="2000" b="1" dirty="0" smtClean="0">
              <a:latin typeface="+mn-lt"/>
              <a:cs typeface="Courier New" panose="02070309020205020404" pitchFamily="49" charset="0"/>
            </a:endParaRPr>
          </a:p>
          <a:p>
            <a:endParaRPr lang="en-US" sz="2000" b="1" dirty="0" smtClean="0">
              <a:latin typeface="+mn-lt"/>
              <a:cs typeface="Courier New" panose="02070309020205020404" pitchFamily="49" charset="0"/>
            </a:endParaRPr>
          </a:p>
          <a:p>
            <a:endParaRPr lang="en-US" sz="2000" b="1" dirty="0" smtClean="0">
              <a:latin typeface="+mn-lt"/>
              <a:cs typeface="Courier New" panose="02070309020205020404" pitchFamily="49" charset="0"/>
            </a:endParaRPr>
          </a:p>
          <a:p>
            <a:endParaRPr lang="en-US" sz="2000" b="1" dirty="0" smtClean="0">
              <a:latin typeface="+mn-lt"/>
              <a:cs typeface="Courier New" panose="02070309020205020404" pitchFamily="49" charset="0"/>
            </a:endParaRPr>
          </a:p>
          <a:p>
            <a:endParaRPr lang="en-US" sz="2000" b="1" dirty="0" smtClean="0">
              <a:latin typeface="+mn-lt"/>
              <a:cs typeface="Courier New" panose="02070309020205020404" pitchFamily="49" charset="0"/>
            </a:endParaRPr>
          </a:p>
          <a:p>
            <a:endParaRPr lang="en-US" sz="2000" b="1" dirty="0" smtClean="0">
              <a:latin typeface="+mn-lt"/>
              <a:cs typeface="Courier New" panose="02070309020205020404" pitchFamily="49" charset="0"/>
            </a:endParaRPr>
          </a:p>
          <a:p>
            <a:endParaRPr lang="en-US" sz="2000" b="1" dirty="0" smtClean="0">
              <a:latin typeface="+mn-lt"/>
              <a:cs typeface="Courier New" panose="02070309020205020404" pitchFamily="49" charset="0"/>
            </a:endParaRPr>
          </a:p>
          <a:p>
            <a:endParaRPr lang="en-US" sz="2000" b="1" dirty="0" smtClean="0">
              <a:latin typeface="+mn-lt"/>
              <a:cs typeface="Courier New" panose="02070309020205020404" pitchFamily="49" charset="0"/>
            </a:endParaRPr>
          </a:p>
          <a:p>
            <a:endParaRPr lang="en-US" sz="2000" b="1" dirty="0" smtClean="0">
              <a:latin typeface="+mn-lt"/>
              <a:cs typeface="Courier New" panose="02070309020205020404" pitchFamily="49" charset="0"/>
            </a:endParaRPr>
          </a:p>
          <a:p>
            <a:endParaRPr lang="en-US" sz="2000" b="1" dirty="0" smtClean="0">
              <a:latin typeface="+mn-lt"/>
              <a:cs typeface="Courier New" panose="02070309020205020404" pitchFamily="49" charset="0"/>
            </a:endParaRPr>
          </a:p>
          <a:p>
            <a:endParaRPr lang="en-US" sz="2000" b="1" dirty="0" smtClean="0">
              <a:latin typeface="+mn-lt"/>
              <a:cs typeface="Courier New" panose="02070309020205020404" pitchFamily="49" charset="0"/>
            </a:endParaRPr>
          </a:p>
          <a:p>
            <a:endParaRPr lang="en-US" sz="2000" b="1" dirty="0" smtClean="0">
              <a:latin typeface="+mn-lt"/>
              <a:cs typeface="Courier New" panose="02070309020205020404" pitchFamily="49" charset="0"/>
            </a:endParaRPr>
          </a:p>
          <a:p>
            <a:endParaRPr lang="en-US" sz="2000" b="1" dirty="0" smtClean="0">
              <a:latin typeface="+mn-lt"/>
              <a:cs typeface="Courier New" panose="02070309020205020404" pitchFamily="49" charset="0"/>
            </a:endParaRPr>
          </a:p>
          <a:p>
            <a:r>
              <a:rPr lang="en-US" sz="2000" dirty="0" smtClean="0">
                <a:latin typeface="+mn-lt"/>
                <a:cs typeface="Courier New" panose="02070309020205020404" pitchFamily="49" charset="0"/>
              </a:rPr>
              <a:t>And more with software PWM!  Limited by total pin number and PWM current consumption, which could be made low.</a:t>
            </a:r>
            <a:endParaRPr lang="en-US" sz="2000" dirty="0" smtClean="0">
              <a:latin typeface="Arial" charset="0"/>
            </a:endParaRPr>
          </a:p>
          <a:p>
            <a:endParaRPr lang="en-US" sz="2000" dirty="0">
              <a:latin typeface="Arial" charset="0"/>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768" y="2253787"/>
            <a:ext cx="6317893" cy="3656690"/>
          </a:xfrm>
          <a:prstGeom prst="rect">
            <a:avLst/>
          </a:prstGeom>
        </p:spPr>
      </p:pic>
    </p:spTree>
    <p:extLst>
      <p:ext uri="{BB962C8B-B14F-4D97-AF65-F5344CB8AC3E}">
        <p14:creationId xmlns:p14="http://schemas.microsoft.com/office/powerpoint/2010/main" val="21169868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5"/>
          <p:cNvSpPr>
            <a:spLocks noGrp="1"/>
          </p:cNvSpPr>
          <p:nvPr>
            <p:ph type="title" idx="4294967295"/>
          </p:nvPr>
        </p:nvSpPr>
        <p:spPr/>
        <p:txBody>
          <a:bodyPr/>
          <a:lstStyle/>
          <a:p>
            <a:pPr>
              <a:defRPr/>
            </a:pPr>
            <a:r>
              <a:rPr lang="en-US" dirty="0" smtClean="0">
                <a:latin typeface="Arial" charset="0"/>
                <a:ea typeface="ＭＳ Ｐゴシック"/>
                <a:cs typeface="Arial" charset="0"/>
              </a:rPr>
              <a:t>Summary: Output pins</a:t>
            </a:r>
            <a:endParaRPr lang="en-US" dirty="0">
              <a:latin typeface="Arial" charset="0"/>
              <a:ea typeface="ＭＳ Ｐゴシック"/>
              <a:cs typeface="Arial" charset="0"/>
            </a:endParaRPr>
          </a:p>
        </p:txBody>
      </p:sp>
      <p:sp>
        <p:nvSpPr>
          <p:cNvPr id="16386" name="Fußzeilenplatzhalter 8"/>
          <p:cNvSpPr>
            <a:spLocks noGrp="1"/>
          </p:cNvSpPr>
          <p:nvPr>
            <p:ph type="ftr" sz="quarter" idx="11"/>
          </p:nvPr>
        </p:nvSpPr>
        <p:spPr bwMode="auto">
          <a:noFill/>
          <a:ln>
            <a:miter lim="800000"/>
            <a:headEnd/>
            <a:tailEnd/>
          </a:ln>
        </p:spPr>
        <p:txBody>
          <a:bodyPr/>
          <a:lstStyle/>
          <a:p>
            <a:r>
              <a:rPr lang="en-US" dirty="0" smtClean="0">
                <a:cs typeface="ＭＳ Ｐゴシック"/>
              </a:rPr>
              <a:t>Prof. Dr.-Ing. Ivan Volosyak</a:t>
            </a:r>
          </a:p>
        </p:txBody>
      </p:sp>
      <p:sp>
        <p:nvSpPr>
          <p:cNvPr id="16387" name="Inhaltsplatzhalter 1"/>
          <p:cNvSpPr>
            <a:spLocks/>
          </p:cNvSpPr>
          <p:nvPr/>
        </p:nvSpPr>
        <p:spPr bwMode="auto">
          <a:xfrm>
            <a:off x="503238" y="1262063"/>
            <a:ext cx="6553354" cy="5182938"/>
          </a:xfrm>
          <a:prstGeom prst="rect">
            <a:avLst/>
          </a:prstGeom>
          <a:noFill/>
          <a:ln w="9525">
            <a:noFill/>
            <a:miter lim="800000"/>
            <a:headEnd/>
            <a:tailEnd/>
          </a:ln>
        </p:spPr>
        <p:txBody>
          <a:bodyPr lIns="0" tIns="0" rIns="0" bIns="0"/>
          <a:lstStyle/>
          <a:p>
            <a:r>
              <a:rPr lang="en-US" sz="2000" dirty="0" smtClean="0">
                <a:latin typeface="Arial" charset="0"/>
              </a:rPr>
              <a:t>To output a digital value, PWM signal or use pins in modes like SPI, set corresponding DDR bits to 1:</a:t>
            </a:r>
          </a:p>
          <a:p>
            <a:endParaRPr lang="en-US" sz="2000" dirty="0" smtClean="0">
              <a:latin typeface="Arial" charset="0"/>
            </a:endParaRPr>
          </a:p>
          <a:p>
            <a:r>
              <a:rPr lang="en-US" sz="2000" dirty="0" smtClean="0">
                <a:latin typeface="Arial" charset="0"/>
              </a:rPr>
              <a:t> </a:t>
            </a:r>
            <a:r>
              <a:rPr lang="en-US" sz="2000" b="1" dirty="0" smtClean="0">
                <a:cs typeface="Courier New" panose="02070309020205020404" pitchFamily="49" charset="0"/>
              </a:rPr>
              <a:t>DDR</a:t>
            </a:r>
            <a:r>
              <a:rPr lang="en-US" sz="2000" b="1" dirty="0" smtClean="0">
                <a:solidFill>
                  <a:srgbClr val="FF0000"/>
                </a:solidFill>
                <a:cs typeface="Courier New" panose="02070309020205020404" pitchFamily="49" charset="0"/>
              </a:rPr>
              <a:t>X</a:t>
            </a:r>
            <a:r>
              <a:rPr lang="en-US" sz="2000" b="1" dirty="0" smtClean="0">
                <a:cs typeface="Courier New" panose="02070309020205020404" pitchFamily="49" charset="0"/>
              </a:rPr>
              <a:t> |= (1&lt;&lt; </a:t>
            </a:r>
            <a:r>
              <a:rPr lang="en-US" sz="2000" b="1" dirty="0" smtClean="0">
                <a:solidFill>
                  <a:srgbClr val="0088C2"/>
                </a:solidFill>
                <a:cs typeface="Courier New" panose="02070309020205020404" pitchFamily="49" charset="0"/>
              </a:rPr>
              <a:t>pin</a:t>
            </a:r>
            <a:r>
              <a:rPr lang="en-US" sz="2000" b="1" dirty="0" smtClean="0">
                <a:cs typeface="Courier New" panose="02070309020205020404" pitchFamily="49" charset="0"/>
              </a:rPr>
              <a:t>); //set </a:t>
            </a:r>
            <a:r>
              <a:rPr lang="en-US" sz="2000" b="1" dirty="0" smtClean="0">
                <a:solidFill>
                  <a:srgbClr val="0088C2"/>
                </a:solidFill>
                <a:cs typeface="Courier New" panose="02070309020205020404" pitchFamily="49" charset="0"/>
              </a:rPr>
              <a:t>pin</a:t>
            </a:r>
            <a:r>
              <a:rPr lang="en-US" sz="2000" b="1" dirty="0" smtClean="0">
                <a:cs typeface="Courier New" panose="02070309020205020404" pitchFamily="49" charset="0"/>
              </a:rPr>
              <a:t> as output</a:t>
            </a:r>
          </a:p>
          <a:p>
            <a:endParaRPr lang="en-US" sz="2000" b="1" dirty="0" smtClean="0">
              <a:cs typeface="Courier New" panose="02070309020205020404" pitchFamily="49" charset="0"/>
            </a:endParaRPr>
          </a:p>
          <a:p>
            <a:r>
              <a:rPr lang="en-US" sz="2000" dirty="0" smtClean="0">
                <a:latin typeface="+mj-lt"/>
                <a:cs typeface="Courier New" panose="02070309020205020404" pitchFamily="49" charset="0"/>
              </a:rPr>
              <a:t>Then use </a:t>
            </a:r>
            <a:r>
              <a:rPr lang="en-US" sz="2000" b="1" dirty="0" smtClean="0">
                <a:latin typeface="+mj-lt"/>
                <a:cs typeface="Courier New" panose="02070309020205020404" pitchFamily="49" charset="0"/>
              </a:rPr>
              <a:t>PORT</a:t>
            </a:r>
            <a:r>
              <a:rPr lang="en-US" sz="2000" b="1" dirty="0" smtClean="0">
                <a:solidFill>
                  <a:srgbClr val="FF0000"/>
                </a:solidFill>
                <a:latin typeface="+mj-lt"/>
                <a:cs typeface="Courier New" panose="02070309020205020404" pitchFamily="49" charset="0"/>
              </a:rPr>
              <a:t>X</a:t>
            </a:r>
            <a:r>
              <a:rPr lang="en-US" sz="2000" dirty="0" smtClean="0">
                <a:latin typeface="+mj-lt"/>
                <a:cs typeface="Courier New" panose="02070309020205020404" pitchFamily="49" charset="0"/>
              </a:rPr>
              <a:t> to choose if output should be high or low:</a:t>
            </a:r>
          </a:p>
          <a:p>
            <a:endParaRPr lang="en-US" sz="2000" dirty="0" smtClean="0">
              <a:latin typeface="+mj-lt"/>
              <a:cs typeface="Courier New" panose="02070309020205020404" pitchFamily="49" charset="0"/>
            </a:endParaRPr>
          </a:p>
          <a:p>
            <a:r>
              <a:rPr lang="en-US" sz="2000" b="1" dirty="0" smtClean="0">
                <a:cs typeface="Courier New" panose="02070309020205020404" pitchFamily="49" charset="0"/>
              </a:rPr>
              <a:t>PORT</a:t>
            </a:r>
            <a:r>
              <a:rPr lang="en-US" sz="2000" b="1" dirty="0" smtClean="0">
                <a:solidFill>
                  <a:srgbClr val="FF0000"/>
                </a:solidFill>
                <a:cs typeface="Courier New" panose="02070309020205020404" pitchFamily="49" charset="0"/>
              </a:rPr>
              <a:t>X</a:t>
            </a:r>
            <a:r>
              <a:rPr lang="en-US" sz="2000" b="1" dirty="0" smtClean="0">
                <a:cs typeface="Courier New" panose="02070309020205020404" pitchFamily="49" charset="0"/>
              </a:rPr>
              <a:t> |= (1&lt;&lt; </a:t>
            </a:r>
            <a:r>
              <a:rPr lang="en-US" sz="2000" b="1" dirty="0" smtClean="0">
                <a:solidFill>
                  <a:srgbClr val="0088C2"/>
                </a:solidFill>
                <a:cs typeface="Courier New" panose="02070309020205020404" pitchFamily="49" charset="0"/>
              </a:rPr>
              <a:t>pin</a:t>
            </a:r>
            <a:r>
              <a:rPr lang="en-US" sz="2000" b="1" dirty="0" smtClean="0">
                <a:cs typeface="Courier New" panose="02070309020205020404" pitchFamily="49" charset="0"/>
              </a:rPr>
              <a:t>);  //set </a:t>
            </a:r>
            <a:r>
              <a:rPr lang="en-US" sz="2000" b="1" dirty="0" smtClean="0">
                <a:solidFill>
                  <a:srgbClr val="0088C2"/>
                </a:solidFill>
                <a:cs typeface="Courier New" panose="02070309020205020404" pitchFamily="49" charset="0"/>
              </a:rPr>
              <a:t>pin</a:t>
            </a:r>
            <a:r>
              <a:rPr lang="en-US" sz="2000" b="1" dirty="0" smtClean="0">
                <a:cs typeface="Courier New" panose="02070309020205020404" pitchFamily="49" charset="0"/>
              </a:rPr>
              <a:t> to high</a:t>
            </a:r>
          </a:p>
          <a:p>
            <a:r>
              <a:rPr lang="en-US" sz="2000" b="1" dirty="0" smtClean="0">
                <a:cs typeface="Courier New" panose="02070309020205020404" pitchFamily="49" charset="0"/>
              </a:rPr>
              <a:t>PORT</a:t>
            </a:r>
            <a:r>
              <a:rPr lang="en-US" sz="2000" b="1" dirty="0" smtClean="0">
                <a:solidFill>
                  <a:srgbClr val="FF0000"/>
                </a:solidFill>
                <a:cs typeface="Courier New" panose="02070309020205020404" pitchFamily="49" charset="0"/>
              </a:rPr>
              <a:t>X</a:t>
            </a:r>
            <a:r>
              <a:rPr lang="en-US" sz="2000" b="1" dirty="0" smtClean="0">
                <a:cs typeface="Courier New" panose="02070309020205020404" pitchFamily="49" charset="0"/>
              </a:rPr>
              <a:t> &amp;= ~(1&lt;&lt; </a:t>
            </a:r>
            <a:r>
              <a:rPr lang="en-US" sz="2000" b="1" dirty="0" smtClean="0">
                <a:solidFill>
                  <a:srgbClr val="0088C2"/>
                </a:solidFill>
                <a:cs typeface="Courier New" panose="02070309020205020404" pitchFamily="49" charset="0"/>
              </a:rPr>
              <a:t>pin</a:t>
            </a:r>
            <a:r>
              <a:rPr lang="en-US" sz="2000" b="1" dirty="0" smtClean="0">
                <a:cs typeface="Courier New" panose="02070309020205020404" pitchFamily="49" charset="0"/>
              </a:rPr>
              <a:t>); // set </a:t>
            </a:r>
            <a:r>
              <a:rPr lang="en-US" sz="2000" b="1" dirty="0" smtClean="0">
                <a:solidFill>
                  <a:srgbClr val="0088C2"/>
                </a:solidFill>
                <a:cs typeface="Courier New" panose="02070309020205020404" pitchFamily="49" charset="0"/>
              </a:rPr>
              <a:t>pin</a:t>
            </a:r>
            <a:r>
              <a:rPr lang="en-US" sz="2000" b="1" dirty="0" smtClean="0">
                <a:cs typeface="Courier New" panose="02070309020205020404" pitchFamily="49" charset="0"/>
              </a:rPr>
              <a:t> to low</a:t>
            </a:r>
          </a:p>
          <a:p>
            <a:endParaRPr lang="en-US" sz="2000" b="1" dirty="0" smtClean="0">
              <a:solidFill>
                <a:srgbClr val="0088C2"/>
              </a:solidFill>
              <a:latin typeface="Arial" charset="0"/>
            </a:endParaRPr>
          </a:p>
          <a:p>
            <a:endParaRPr lang="en-US" sz="2000" dirty="0">
              <a:latin typeface="Arial" charset="0"/>
            </a:endParaRPr>
          </a:p>
        </p:txBody>
      </p:sp>
    </p:spTree>
    <p:extLst>
      <p:ext uri="{BB962C8B-B14F-4D97-AF65-F5344CB8AC3E}">
        <p14:creationId xmlns:p14="http://schemas.microsoft.com/office/powerpoint/2010/main" val="21557677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5"/>
          <p:cNvSpPr>
            <a:spLocks noGrp="1"/>
          </p:cNvSpPr>
          <p:nvPr>
            <p:ph type="title" idx="4294967295"/>
          </p:nvPr>
        </p:nvSpPr>
        <p:spPr>
          <a:xfrm>
            <a:off x="496888" y="492125"/>
            <a:ext cx="9074150" cy="774700"/>
          </a:xfrm>
        </p:spPr>
        <p:txBody>
          <a:bodyPr/>
          <a:lstStyle/>
          <a:p>
            <a:r>
              <a:rPr lang="en-US" sz="3600" dirty="0" smtClean="0">
                <a:latin typeface="Arial" charset="0"/>
                <a:ea typeface="ＭＳ Ｐゴシック"/>
                <a:cs typeface="Arial" charset="0"/>
              </a:rPr>
              <a:t>Hardware PWM using TCs: conclusion (1)</a:t>
            </a:r>
          </a:p>
        </p:txBody>
      </p:sp>
      <p:sp>
        <p:nvSpPr>
          <p:cNvPr id="16386" name="Fußzeilenplatzhalter 8"/>
          <p:cNvSpPr>
            <a:spLocks noGrp="1"/>
          </p:cNvSpPr>
          <p:nvPr>
            <p:ph type="ftr" sz="quarter" idx="11"/>
          </p:nvPr>
        </p:nvSpPr>
        <p:spPr bwMode="auto">
          <a:noFill/>
          <a:ln>
            <a:miter lim="800000"/>
            <a:headEnd/>
            <a:tailEnd/>
          </a:ln>
        </p:spPr>
        <p:txBody>
          <a:bodyPr/>
          <a:lstStyle/>
          <a:p>
            <a:r>
              <a:rPr lang="en-US" dirty="0" smtClean="0">
                <a:cs typeface="ＭＳ Ｐゴシック"/>
              </a:rPr>
              <a:t>Prof. Dr.-Ing. Ivan Volosyak</a:t>
            </a:r>
          </a:p>
        </p:txBody>
      </p:sp>
      <p:sp>
        <p:nvSpPr>
          <p:cNvPr id="16387" name="Inhaltsplatzhalter 1"/>
          <p:cNvSpPr>
            <a:spLocks/>
          </p:cNvSpPr>
          <p:nvPr/>
        </p:nvSpPr>
        <p:spPr bwMode="auto">
          <a:xfrm>
            <a:off x="503238" y="1262063"/>
            <a:ext cx="9072562" cy="5182938"/>
          </a:xfrm>
          <a:prstGeom prst="rect">
            <a:avLst/>
          </a:prstGeom>
          <a:noFill/>
          <a:ln w="9525">
            <a:noFill/>
            <a:miter lim="800000"/>
            <a:headEnd/>
            <a:tailEnd/>
          </a:ln>
        </p:spPr>
        <p:txBody>
          <a:bodyPr lIns="0" tIns="0" rIns="0" bIns="0"/>
          <a:lstStyle/>
          <a:p>
            <a:endParaRPr lang="en-US" sz="2000" i="1" dirty="0" smtClean="0">
              <a:latin typeface="Arial" charset="0"/>
            </a:endParaRPr>
          </a:p>
          <a:p>
            <a:endParaRPr lang="en-US" sz="2000" dirty="0">
              <a:latin typeface="Arial" charset="0"/>
            </a:endParaRPr>
          </a:p>
        </p:txBody>
      </p:sp>
      <p:sp>
        <p:nvSpPr>
          <p:cNvPr id="7" name="Inhaltsplatzhalter 1"/>
          <p:cNvSpPr>
            <a:spLocks/>
          </p:cNvSpPr>
          <p:nvPr/>
        </p:nvSpPr>
        <p:spPr bwMode="auto">
          <a:xfrm>
            <a:off x="499990" y="1128142"/>
            <a:ext cx="9072562" cy="5335338"/>
          </a:xfrm>
          <a:prstGeom prst="rect">
            <a:avLst/>
          </a:prstGeom>
          <a:noFill/>
          <a:ln w="9525">
            <a:noFill/>
            <a:miter lim="800000"/>
            <a:headEnd/>
            <a:tailEnd/>
          </a:ln>
        </p:spPr>
        <p:txBody>
          <a:bodyPr lIns="0" tIns="0" rIns="0" bIns="0"/>
          <a:lstStyle/>
          <a:p>
            <a:r>
              <a:rPr lang="en-US" sz="2000" dirty="0" smtClean="0">
                <a:latin typeface="Arial" charset="0"/>
              </a:rPr>
              <a:t>On connection between the programming and real electrical signal:</a:t>
            </a:r>
          </a:p>
          <a:p>
            <a:endParaRPr lang="en-US" sz="2000" dirty="0" smtClean="0">
              <a:latin typeface="Arial" charset="0"/>
              <a:cs typeface="Courier New" panose="02070309020205020404" pitchFamily="49" charset="0"/>
            </a:endParaRPr>
          </a:p>
          <a:p>
            <a:endParaRPr lang="en-US" sz="2000" dirty="0" smtClean="0">
              <a:latin typeface="Arial" charset="0"/>
              <a:cs typeface="Courier New" panose="02070309020205020404" pitchFamily="49" charset="0"/>
            </a:endParaRPr>
          </a:p>
          <a:p>
            <a:endParaRPr lang="en-US" sz="2000" dirty="0" smtClean="0">
              <a:latin typeface="Arial" charset="0"/>
              <a:cs typeface="Courier New" panose="02070309020205020404" pitchFamily="49" charset="0"/>
            </a:endParaRPr>
          </a:p>
          <a:p>
            <a:endParaRPr lang="en-US" sz="2000" dirty="0" smtClean="0">
              <a:latin typeface="Arial" charset="0"/>
              <a:cs typeface="Courier New" panose="02070309020205020404" pitchFamily="49" charset="0"/>
            </a:endParaRPr>
          </a:p>
          <a:p>
            <a:endParaRPr lang="en-US" sz="2000" dirty="0" smtClean="0">
              <a:latin typeface="Arial" charset="0"/>
              <a:cs typeface="Courier New" panose="02070309020205020404" pitchFamily="49" charset="0"/>
            </a:endParaRPr>
          </a:p>
          <a:p>
            <a:endParaRPr lang="en-US" sz="2000" dirty="0" smtClean="0">
              <a:latin typeface="Arial" charset="0"/>
              <a:cs typeface="Courier New" panose="02070309020205020404" pitchFamily="49" charset="0"/>
            </a:endParaRPr>
          </a:p>
          <a:p>
            <a:r>
              <a:rPr lang="en-US" sz="2000" dirty="0" smtClean="0">
                <a:latin typeface="Arial" charset="0"/>
                <a:cs typeface="Courier New" panose="02070309020205020404" pitchFamily="49" charset="0"/>
              </a:rPr>
              <a:t>First, selection of PWM mode will determine the Period of PWM (together with prescaler setting). Imagine, you use </a:t>
            </a:r>
          </a:p>
          <a:p>
            <a:r>
              <a:rPr lang="en-US" sz="2000" b="1" dirty="0" smtClean="0">
                <a:solidFill>
                  <a:srgbClr val="00B050"/>
                </a:solidFill>
                <a:latin typeface="Arial" charset="0"/>
                <a:cs typeface="Courier New" panose="02070309020205020404" pitchFamily="49" charset="0"/>
              </a:rPr>
              <a:t>//MODE 7 : 10 bit fast PWM </a:t>
            </a:r>
            <a:r>
              <a:rPr lang="en-US" sz="2000" b="1" dirty="0" smtClean="0">
                <a:solidFill>
                  <a:srgbClr val="00B050"/>
                </a:solidFill>
                <a:latin typeface="Arial" charset="0"/>
                <a:cs typeface="Courier New" panose="02070309020205020404" pitchFamily="49" charset="0"/>
                <a:sym typeface="Wingdings" panose="05000000000000000000" pitchFamily="2" charset="2"/>
              </a:rPr>
              <a:t> </a:t>
            </a:r>
            <a:r>
              <a:rPr lang="en-US" sz="2000" b="1" dirty="0" smtClean="0">
                <a:solidFill>
                  <a:srgbClr val="FF0000"/>
                </a:solidFill>
                <a:latin typeface="Arial" charset="0"/>
                <a:cs typeface="Courier New" panose="02070309020205020404" pitchFamily="49" charset="0"/>
                <a:sym typeface="Wingdings" panose="05000000000000000000" pitchFamily="2" charset="2"/>
              </a:rPr>
              <a:t>T = 2^10 * P / </a:t>
            </a:r>
            <a:r>
              <a:rPr lang="en-US" sz="2000" b="1" i="1" dirty="0" err="1" smtClean="0">
                <a:solidFill>
                  <a:srgbClr val="FF0000"/>
                </a:solidFill>
                <a:latin typeface="Arial" charset="0"/>
              </a:rPr>
              <a:t>f</a:t>
            </a:r>
            <a:r>
              <a:rPr lang="en-US" sz="1000" b="1" i="1" dirty="0" err="1" smtClean="0">
                <a:solidFill>
                  <a:srgbClr val="FF0000"/>
                </a:solidFill>
                <a:latin typeface="Arial" charset="0"/>
              </a:rPr>
              <a:t>clock</a:t>
            </a:r>
            <a:r>
              <a:rPr lang="en-US" sz="1000" b="1" i="1" dirty="0" smtClean="0">
                <a:solidFill>
                  <a:srgbClr val="FF0000"/>
                </a:solidFill>
                <a:latin typeface="Arial" charset="0"/>
              </a:rPr>
              <a:t> </a:t>
            </a:r>
          </a:p>
          <a:p>
            <a:r>
              <a:rPr lang="en-US" sz="2000" b="1" dirty="0" smtClean="0">
                <a:cs typeface="Courier New" panose="02070309020205020404" pitchFamily="49" charset="0"/>
              </a:rPr>
              <a:t>TCCR1B |= 1&lt;&lt; WGM12;</a:t>
            </a:r>
          </a:p>
          <a:p>
            <a:r>
              <a:rPr lang="en-US" sz="2000" b="1" dirty="0" smtClean="0">
                <a:cs typeface="Courier New" panose="02070309020205020404" pitchFamily="49" charset="0"/>
              </a:rPr>
              <a:t>TCCR1A |= 1&lt;&lt; WGM10 | 1&lt;&lt; WGM11;</a:t>
            </a:r>
          </a:p>
          <a:p>
            <a:endParaRPr lang="en-US" sz="2000" b="1" dirty="0" smtClean="0">
              <a:cs typeface="Courier New" panose="02070309020205020404" pitchFamily="49" charset="0"/>
            </a:endParaRPr>
          </a:p>
          <a:p>
            <a:r>
              <a:rPr lang="en-US" sz="2000" dirty="0" smtClean="0">
                <a:latin typeface="Arial" charset="0"/>
                <a:cs typeface="Courier New" panose="02070309020205020404" pitchFamily="49" charset="0"/>
              </a:rPr>
              <a:t>And now you want to have duty cycle of 30%. What OCR value corresponds to this? </a:t>
            </a:r>
          </a:p>
          <a:p>
            <a:endParaRPr lang="en-US" sz="2000" dirty="0" smtClean="0">
              <a:latin typeface="Arial" charset="0"/>
              <a:cs typeface="Courier New" panose="02070309020205020404" pitchFamily="49" charset="0"/>
            </a:endParaRPr>
          </a:p>
          <a:p>
            <a:r>
              <a:rPr lang="en-US" sz="2000" dirty="0" smtClean="0">
                <a:latin typeface="Arial" charset="0"/>
                <a:cs typeface="Courier New" panose="02070309020205020404" pitchFamily="49" charset="0"/>
              </a:rPr>
              <a:t>30%* </a:t>
            </a:r>
            <a:r>
              <a:rPr lang="en-US" sz="2000" dirty="0" smtClean="0">
                <a:solidFill>
                  <a:srgbClr val="00B050"/>
                </a:solidFill>
                <a:latin typeface="Arial" charset="0"/>
                <a:cs typeface="Courier New" panose="02070309020205020404" pitchFamily="49" charset="0"/>
              </a:rPr>
              <a:t>2^10</a:t>
            </a:r>
            <a:r>
              <a:rPr lang="en-US" sz="2000" dirty="0" smtClean="0">
                <a:latin typeface="Arial" charset="0"/>
                <a:cs typeface="Courier New" panose="02070309020205020404" pitchFamily="49" charset="0"/>
              </a:rPr>
              <a:t> = 307. This is the value you should set in OCR1A or OCR1B.</a:t>
            </a:r>
            <a:endParaRPr lang="en-US" sz="2000" dirty="0" smtClean="0">
              <a:latin typeface="Arial" charset="0"/>
            </a:endParaRPr>
          </a:p>
          <a:p>
            <a:endParaRPr lang="en-US" sz="2000" dirty="0">
              <a:latin typeface="Arial" charset="0"/>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238" y="1476311"/>
            <a:ext cx="6584950" cy="1498600"/>
          </a:xfrm>
          <a:prstGeom prst="rect">
            <a:avLst/>
          </a:prstGeom>
        </p:spPr>
      </p:pic>
    </p:spTree>
    <p:extLst>
      <p:ext uri="{BB962C8B-B14F-4D97-AF65-F5344CB8AC3E}">
        <p14:creationId xmlns:p14="http://schemas.microsoft.com/office/powerpoint/2010/main" val="4208197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5"/>
          <p:cNvSpPr>
            <a:spLocks noGrp="1"/>
          </p:cNvSpPr>
          <p:nvPr>
            <p:ph type="title" idx="4294967295"/>
          </p:nvPr>
        </p:nvSpPr>
        <p:spPr/>
        <p:txBody>
          <a:bodyPr/>
          <a:lstStyle/>
          <a:p>
            <a:r>
              <a:rPr lang="en-US" sz="3600" dirty="0" smtClean="0">
                <a:solidFill>
                  <a:srgbClr val="0088C2"/>
                </a:solidFill>
                <a:cs typeface="Courier New" panose="02070309020205020404" pitchFamily="49" charset="0"/>
              </a:rPr>
              <a:t>8-bit PWM on PB1 and PB2, using TC1</a:t>
            </a:r>
            <a:endParaRPr lang="en-US" sz="3600" dirty="0">
              <a:solidFill>
                <a:srgbClr val="0088C2"/>
              </a:solidFill>
              <a:cs typeface="Courier New" panose="02070309020205020404" pitchFamily="49" charset="0"/>
            </a:endParaRPr>
          </a:p>
        </p:txBody>
      </p:sp>
      <p:sp>
        <p:nvSpPr>
          <p:cNvPr id="16386" name="Fußzeilenplatzhalter 8"/>
          <p:cNvSpPr>
            <a:spLocks noGrp="1"/>
          </p:cNvSpPr>
          <p:nvPr>
            <p:ph type="ftr" sz="quarter" idx="11"/>
          </p:nvPr>
        </p:nvSpPr>
        <p:spPr bwMode="auto">
          <a:noFill/>
          <a:ln>
            <a:miter lim="800000"/>
            <a:headEnd/>
            <a:tailEnd/>
          </a:ln>
        </p:spPr>
        <p:txBody>
          <a:bodyPr/>
          <a:lstStyle/>
          <a:p>
            <a:r>
              <a:rPr lang="en-US" dirty="0" smtClean="0">
                <a:cs typeface="ＭＳ Ｐゴシック"/>
              </a:rPr>
              <a:t>Prof. Dr.-Ing. Ivan Volosyak</a:t>
            </a:r>
          </a:p>
        </p:txBody>
      </p:sp>
      <p:sp>
        <p:nvSpPr>
          <p:cNvPr id="16387" name="Inhaltsplatzhalter 1"/>
          <p:cNvSpPr>
            <a:spLocks/>
          </p:cNvSpPr>
          <p:nvPr/>
        </p:nvSpPr>
        <p:spPr bwMode="auto">
          <a:xfrm>
            <a:off x="503238" y="1262063"/>
            <a:ext cx="9072562" cy="5182938"/>
          </a:xfrm>
          <a:prstGeom prst="rect">
            <a:avLst/>
          </a:prstGeom>
          <a:noFill/>
          <a:ln w="9525">
            <a:noFill/>
            <a:miter lim="800000"/>
            <a:headEnd/>
            <a:tailEnd/>
          </a:ln>
        </p:spPr>
        <p:txBody>
          <a:bodyPr lIns="0" tIns="0" rIns="0" bIns="0"/>
          <a:lstStyle/>
          <a:p>
            <a:endParaRPr lang="en-US" sz="2000" i="1" dirty="0" smtClean="0">
              <a:latin typeface="Arial" charset="0"/>
            </a:endParaRPr>
          </a:p>
          <a:p>
            <a:endParaRPr lang="en-US" sz="2000" dirty="0">
              <a:latin typeface="Arial" charset="0"/>
            </a:endParaRPr>
          </a:p>
        </p:txBody>
      </p:sp>
      <p:sp>
        <p:nvSpPr>
          <p:cNvPr id="7" name="Inhaltsplatzhalter 1"/>
          <p:cNvSpPr>
            <a:spLocks/>
          </p:cNvSpPr>
          <p:nvPr/>
        </p:nvSpPr>
        <p:spPr bwMode="auto">
          <a:xfrm>
            <a:off x="655638" y="1262063"/>
            <a:ext cx="9072562" cy="5335338"/>
          </a:xfrm>
          <a:prstGeom prst="rect">
            <a:avLst/>
          </a:prstGeom>
          <a:noFill/>
          <a:ln w="9525">
            <a:noFill/>
            <a:miter lim="800000"/>
            <a:headEnd/>
            <a:tailEnd/>
          </a:ln>
        </p:spPr>
        <p:txBody>
          <a:bodyPr lIns="0" tIns="0" rIns="0" bIns="0"/>
          <a:lstStyle/>
          <a:p>
            <a:endParaRPr lang="en-US" sz="2000" b="1" dirty="0" smtClean="0">
              <a:cs typeface="Courier New" panose="02070309020205020404" pitchFamily="49" charset="0"/>
            </a:endParaRPr>
          </a:p>
          <a:p>
            <a:endParaRPr lang="en-US" sz="2000" b="1" dirty="0" smtClean="0">
              <a:cs typeface="Courier New" panose="02070309020205020404" pitchFamily="49" charset="0"/>
            </a:endParaRPr>
          </a:p>
          <a:p>
            <a:endParaRPr lang="en-US" sz="2000" b="1" dirty="0" smtClean="0">
              <a:solidFill>
                <a:srgbClr val="00B050"/>
              </a:solidFill>
              <a:cs typeface="Courier New" panose="02070309020205020404" pitchFamily="49" charset="0"/>
            </a:endParaRPr>
          </a:p>
          <a:p>
            <a:endParaRPr lang="en-US" sz="2000" dirty="0" smtClean="0">
              <a:latin typeface="Arial" charset="0"/>
              <a:cs typeface="Courier New" panose="02070309020205020404" pitchFamily="49" charset="0"/>
            </a:endParaRPr>
          </a:p>
          <a:p>
            <a:endParaRPr lang="en-US" sz="2000" b="1" dirty="0" smtClean="0">
              <a:solidFill>
                <a:srgbClr val="0088C2"/>
              </a:solidFill>
              <a:cs typeface="Courier New" panose="02070309020205020404" pitchFamily="49" charset="0"/>
            </a:endParaRPr>
          </a:p>
          <a:p>
            <a:r>
              <a:rPr lang="en-US" sz="2000" b="1" dirty="0" smtClean="0">
                <a:solidFill>
                  <a:srgbClr val="0088C2"/>
                </a:solidFill>
                <a:cs typeface="Courier New" panose="02070309020205020404" pitchFamily="49" charset="0"/>
              </a:rPr>
              <a:t>								</a:t>
            </a:r>
            <a:endParaRPr lang="en-US" sz="2000" dirty="0" smtClean="0">
              <a:latin typeface="Arial" charset="0"/>
            </a:endParaRPr>
          </a:p>
          <a:p>
            <a:endParaRPr lang="en-US" sz="2000" dirty="0" smtClean="0">
              <a:latin typeface="Arial" charset="0"/>
            </a:endParaRPr>
          </a:p>
          <a:p>
            <a:endParaRPr lang="en-US" sz="2000" dirty="0">
              <a:latin typeface="Arial" charset="0"/>
            </a:endParaRPr>
          </a:p>
        </p:txBody>
      </p:sp>
      <p:sp>
        <p:nvSpPr>
          <p:cNvPr id="9" name="Inhaltsplatzhalter 1"/>
          <p:cNvSpPr>
            <a:spLocks/>
          </p:cNvSpPr>
          <p:nvPr/>
        </p:nvSpPr>
        <p:spPr bwMode="auto">
          <a:xfrm>
            <a:off x="808038" y="1414463"/>
            <a:ext cx="9072562" cy="5335338"/>
          </a:xfrm>
          <a:prstGeom prst="rect">
            <a:avLst/>
          </a:prstGeom>
          <a:noFill/>
          <a:ln w="9525">
            <a:noFill/>
            <a:miter lim="800000"/>
            <a:headEnd/>
            <a:tailEnd/>
          </a:ln>
        </p:spPr>
        <p:txBody>
          <a:bodyPr lIns="0" tIns="0" rIns="0" bIns="0"/>
          <a:lstStyle/>
          <a:p>
            <a:r>
              <a:rPr lang="en-US" sz="1800" b="1" dirty="0" smtClean="0">
                <a:solidFill>
                  <a:srgbClr val="D59829"/>
                </a:solidFill>
                <a:cs typeface="Courier New" panose="02070309020205020404" pitchFamily="49" charset="0"/>
              </a:rPr>
              <a:t>void </a:t>
            </a:r>
            <a:r>
              <a:rPr lang="en-US" sz="1800" b="1" dirty="0" err="1" smtClean="0">
                <a:solidFill>
                  <a:srgbClr val="D59829"/>
                </a:solidFill>
                <a:cs typeface="Courier New" panose="02070309020205020404" pitchFamily="49" charset="0"/>
              </a:rPr>
              <a:t>init</a:t>
            </a:r>
            <a:r>
              <a:rPr lang="en-US" sz="1800" b="1" dirty="0" smtClean="0">
                <a:solidFill>
                  <a:srgbClr val="D59829"/>
                </a:solidFill>
                <a:cs typeface="Courier New" panose="02070309020205020404" pitchFamily="49" charset="0"/>
              </a:rPr>
              <a:t>(void)</a:t>
            </a:r>
          </a:p>
          <a:p>
            <a:r>
              <a:rPr lang="en-US" sz="1800" b="1" dirty="0" smtClean="0">
                <a:solidFill>
                  <a:srgbClr val="D59829"/>
                </a:solidFill>
                <a:cs typeface="Courier New" panose="02070309020205020404" pitchFamily="49" charset="0"/>
              </a:rPr>
              <a:t>{</a:t>
            </a:r>
          </a:p>
          <a:p>
            <a:r>
              <a:rPr lang="en-US" sz="1800" b="1" dirty="0" smtClean="0">
                <a:cs typeface="Courier New" panose="02070309020205020404" pitchFamily="49" charset="0"/>
              </a:rPr>
              <a:t>DDRB |= 1&lt;&lt; </a:t>
            </a:r>
            <a:r>
              <a:rPr lang="en-US" sz="1800" b="1" dirty="0" smtClean="0">
                <a:solidFill>
                  <a:srgbClr val="0088C2"/>
                </a:solidFill>
                <a:cs typeface="Courier New" panose="02070309020205020404" pitchFamily="49" charset="0"/>
              </a:rPr>
              <a:t>PB1</a:t>
            </a:r>
            <a:r>
              <a:rPr lang="en-US" sz="1800" b="1" dirty="0" smtClean="0">
                <a:cs typeface="Courier New" panose="02070309020205020404" pitchFamily="49" charset="0"/>
              </a:rPr>
              <a:t> | 1&lt;&lt; </a:t>
            </a:r>
            <a:r>
              <a:rPr lang="en-US" sz="1800" b="1" dirty="0" smtClean="0">
                <a:solidFill>
                  <a:srgbClr val="0088C2"/>
                </a:solidFill>
                <a:cs typeface="Courier New" panose="02070309020205020404" pitchFamily="49" charset="0"/>
              </a:rPr>
              <a:t>PB2</a:t>
            </a:r>
            <a:r>
              <a:rPr lang="en-US" sz="1800" b="1" dirty="0" smtClean="0">
                <a:cs typeface="Courier New" panose="02070309020205020404" pitchFamily="49" charset="0"/>
              </a:rPr>
              <a:t>; </a:t>
            </a:r>
          </a:p>
          <a:p>
            <a:r>
              <a:rPr lang="en-US" sz="1800" b="1" dirty="0" smtClean="0">
                <a:solidFill>
                  <a:srgbClr val="FF0000"/>
                </a:solidFill>
                <a:cs typeface="Courier New" panose="02070309020205020404" pitchFamily="49" charset="0"/>
              </a:rPr>
              <a:t>TCCR1B |= (1 &lt;&lt; CS10) ;   </a:t>
            </a:r>
            <a:r>
              <a:rPr lang="en-US" sz="1800" b="1" dirty="0" smtClean="0">
                <a:solidFill>
                  <a:srgbClr val="0088C2"/>
                </a:solidFill>
                <a:cs typeface="Courier New" panose="02070309020205020404" pitchFamily="49" charset="0"/>
              </a:rPr>
              <a:t>// P = 1</a:t>
            </a:r>
          </a:p>
          <a:p>
            <a:r>
              <a:rPr lang="en-US" sz="1800" b="1" dirty="0" smtClean="0">
                <a:solidFill>
                  <a:srgbClr val="00B050"/>
                </a:solidFill>
                <a:latin typeface="Arial" charset="0"/>
                <a:cs typeface="Courier New" panose="02070309020205020404" pitchFamily="49" charset="0"/>
              </a:rPr>
              <a:t>//MODE 5 : 8 bit fast PWM, </a:t>
            </a:r>
            <a:r>
              <a:rPr lang="en-US" sz="1800" b="1" dirty="0" smtClean="0">
                <a:solidFill>
                  <a:srgbClr val="0088C2"/>
                </a:solidFill>
                <a:latin typeface="+mn-lt"/>
                <a:cs typeface="Courier New" panose="02070309020205020404" pitchFamily="49" charset="0"/>
              </a:rPr>
              <a:t>frequency = 64 kHz </a:t>
            </a:r>
            <a:endParaRPr lang="en-US" sz="1800" b="1" dirty="0" smtClean="0">
              <a:solidFill>
                <a:srgbClr val="00B050"/>
              </a:solidFill>
              <a:latin typeface="+mn-lt"/>
              <a:cs typeface="Courier New" panose="02070309020205020404" pitchFamily="49" charset="0"/>
            </a:endParaRPr>
          </a:p>
          <a:p>
            <a:r>
              <a:rPr lang="en-US" sz="1800" b="1" dirty="0" smtClean="0">
                <a:cs typeface="Courier New" panose="02070309020205020404" pitchFamily="49" charset="0"/>
              </a:rPr>
              <a:t>TCCR1B |= 1&lt;&lt; WGM12;</a:t>
            </a:r>
          </a:p>
          <a:p>
            <a:r>
              <a:rPr lang="en-US" sz="1800" b="1" dirty="0" smtClean="0">
                <a:cs typeface="Courier New" panose="02070309020205020404" pitchFamily="49" charset="0"/>
              </a:rPr>
              <a:t>TCCR1A |= 1&lt;&lt; WGM10;</a:t>
            </a:r>
          </a:p>
          <a:p>
            <a:r>
              <a:rPr lang="en-US" sz="1800" b="1" dirty="0" smtClean="0">
                <a:cs typeface="Courier New" panose="02070309020205020404" pitchFamily="49" charset="0"/>
              </a:rPr>
              <a:t>TCCR1A |= 1&lt;&lt; COM1A1 ; // for </a:t>
            </a:r>
            <a:r>
              <a:rPr lang="en-US" sz="1800" b="1" dirty="0" smtClean="0">
                <a:solidFill>
                  <a:srgbClr val="FF0000"/>
                </a:solidFill>
                <a:cs typeface="Courier New" panose="02070309020205020404" pitchFamily="49" charset="0"/>
              </a:rPr>
              <a:t>OCR1A on PB1 </a:t>
            </a:r>
          </a:p>
          <a:p>
            <a:r>
              <a:rPr lang="en-US" sz="1800" b="1" dirty="0" smtClean="0">
                <a:cs typeface="Courier New" panose="02070309020205020404" pitchFamily="49" charset="0"/>
              </a:rPr>
              <a:t>TCCR1A |= 1 &lt;&lt; COM1B1 ; // for </a:t>
            </a:r>
            <a:r>
              <a:rPr lang="en-US" sz="1800" b="1" dirty="0" smtClean="0">
                <a:solidFill>
                  <a:srgbClr val="0070C0"/>
                </a:solidFill>
                <a:cs typeface="Courier New" panose="02070309020205020404" pitchFamily="49" charset="0"/>
              </a:rPr>
              <a:t>OCR1B on PB2</a:t>
            </a:r>
            <a:r>
              <a:rPr lang="en-US" sz="1800" b="1" dirty="0" smtClean="0">
                <a:cs typeface="Courier New" panose="02070309020205020404" pitchFamily="49" charset="0"/>
              </a:rPr>
              <a:t> </a:t>
            </a:r>
          </a:p>
          <a:p>
            <a:r>
              <a:rPr lang="en-US" sz="1800" b="1" dirty="0" smtClean="0">
                <a:solidFill>
                  <a:srgbClr val="D59829"/>
                </a:solidFill>
                <a:cs typeface="Courier New" panose="02070309020205020404" pitchFamily="49" charset="0"/>
              </a:rPr>
              <a:t>}</a:t>
            </a:r>
          </a:p>
          <a:p>
            <a:endParaRPr lang="en-US" sz="1800" b="1" dirty="0" smtClean="0">
              <a:solidFill>
                <a:srgbClr val="D59829"/>
              </a:solidFill>
              <a:cs typeface="Courier New" panose="02070309020205020404" pitchFamily="49" charset="0"/>
            </a:endParaRPr>
          </a:p>
          <a:p>
            <a:r>
              <a:rPr lang="en-US" sz="1800" b="1" dirty="0">
                <a:solidFill>
                  <a:srgbClr val="D59829"/>
                </a:solidFill>
                <a:cs typeface="Courier New" panose="02070309020205020404" pitchFamily="49" charset="0"/>
              </a:rPr>
              <a:t>m</a:t>
            </a:r>
            <a:r>
              <a:rPr lang="en-US" sz="1800" b="1" dirty="0" smtClean="0">
                <a:solidFill>
                  <a:srgbClr val="D59829"/>
                </a:solidFill>
                <a:cs typeface="Courier New" panose="02070309020205020404" pitchFamily="49" charset="0"/>
              </a:rPr>
              <a:t>ain(){</a:t>
            </a:r>
          </a:p>
          <a:p>
            <a:r>
              <a:rPr lang="en-US" sz="1800" b="1" dirty="0" smtClean="0">
                <a:solidFill>
                  <a:srgbClr val="D59829"/>
                </a:solidFill>
                <a:cs typeface="Courier New" panose="02070309020205020404" pitchFamily="49" charset="0"/>
              </a:rPr>
              <a:t>while(1)</a:t>
            </a:r>
          </a:p>
          <a:p>
            <a:r>
              <a:rPr lang="en-US" sz="1800" b="1" dirty="0" smtClean="0">
                <a:solidFill>
                  <a:srgbClr val="D59829"/>
                </a:solidFill>
                <a:cs typeface="Courier New" panose="02070309020205020404" pitchFamily="49" charset="0"/>
              </a:rPr>
              <a:t>{</a:t>
            </a:r>
          </a:p>
          <a:p>
            <a:r>
              <a:rPr lang="en-US" sz="1800" b="1" dirty="0" smtClean="0">
                <a:cs typeface="Courier New" panose="02070309020205020404" pitchFamily="49" charset="0"/>
              </a:rPr>
              <a:t>OCR1A=200; </a:t>
            </a:r>
            <a:r>
              <a:rPr lang="en-US" sz="1800" b="1" dirty="0" smtClean="0">
                <a:solidFill>
                  <a:srgbClr val="0088C2"/>
                </a:solidFill>
                <a:cs typeface="Courier New" panose="02070309020205020404" pitchFamily="49" charset="0"/>
              </a:rPr>
              <a:t>//PB1 duty cycle ~80%, change this to your value</a:t>
            </a:r>
          </a:p>
          <a:p>
            <a:r>
              <a:rPr lang="en-US" sz="1800" b="1" dirty="0" smtClean="0">
                <a:cs typeface="Courier New" panose="02070309020205020404" pitchFamily="49" charset="0"/>
              </a:rPr>
              <a:t>OCR1B=100; </a:t>
            </a:r>
            <a:r>
              <a:rPr lang="en-US" sz="1800" b="1" dirty="0" smtClean="0">
                <a:solidFill>
                  <a:srgbClr val="0088C2"/>
                </a:solidFill>
                <a:cs typeface="Courier New" panose="02070309020205020404" pitchFamily="49" charset="0"/>
              </a:rPr>
              <a:t>//PB2 duty cycle ~40%</a:t>
            </a:r>
          </a:p>
          <a:p>
            <a:r>
              <a:rPr lang="en-US" sz="1800" b="1" dirty="0" smtClean="0">
                <a:solidFill>
                  <a:srgbClr val="D59829"/>
                </a:solidFill>
                <a:cs typeface="Courier New" panose="02070309020205020404" pitchFamily="49" charset="0"/>
              </a:rPr>
              <a:t>}}</a:t>
            </a:r>
            <a:endParaRPr lang="en-US" sz="1800" b="1" dirty="0" smtClean="0">
              <a:solidFill>
                <a:srgbClr val="00B050"/>
              </a:solidFill>
              <a:cs typeface="Courier New" panose="02070309020205020404" pitchFamily="49" charset="0"/>
            </a:endParaRPr>
          </a:p>
        </p:txBody>
      </p:sp>
    </p:spTree>
    <p:extLst>
      <p:ext uri="{BB962C8B-B14F-4D97-AF65-F5344CB8AC3E}">
        <p14:creationId xmlns:p14="http://schemas.microsoft.com/office/powerpoint/2010/main" val="192563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5"/>
          <p:cNvSpPr>
            <a:spLocks noGrp="1"/>
          </p:cNvSpPr>
          <p:nvPr>
            <p:ph type="title" idx="4294967295"/>
          </p:nvPr>
        </p:nvSpPr>
        <p:spPr/>
        <p:txBody>
          <a:bodyPr/>
          <a:lstStyle/>
          <a:p>
            <a:r>
              <a:rPr lang="en-US" sz="3600" dirty="0" smtClean="0">
                <a:solidFill>
                  <a:srgbClr val="0088C2"/>
                </a:solidFill>
                <a:cs typeface="Courier New" panose="02070309020205020404" pitchFamily="49" charset="0"/>
              </a:rPr>
              <a:t>Servo PWM on PB1 and PB2, using TC1</a:t>
            </a:r>
            <a:endParaRPr lang="en-US" sz="3600" dirty="0" smtClean="0">
              <a:latin typeface="Arial" charset="0"/>
              <a:ea typeface="ＭＳ Ｐゴシック"/>
              <a:cs typeface="Arial" charset="0"/>
            </a:endParaRPr>
          </a:p>
        </p:txBody>
      </p:sp>
      <p:sp>
        <p:nvSpPr>
          <p:cNvPr id="16386" name="Fußzeilenplatzhalter 8"/>
          <p:cNvSpPr>
            <a:spLocks noGrp="1"/>
          </p:cNvSpPr>
          <p:nvPr>
            <p:ph type="ftr" sz="quarter" idx="11"/>
          </p:nvPr>
        </p:nvSpPr>
        <p:spPr bwMode="auto">
          <a:noFill/>
          <a:ln>
            <a:miter lim="800000"/>
            <a:headEnd/>
            <a:tailEnd/>
          </a:ln>
        </p:spPr>
        <p:txBody>
          <a:bodyPr/>
          <a:lstStyle/>
          <a:p>
            <a:r>
              <a:rPr lang="en-US" dirty="0" smtClean="0">
                <a:cs typeface="ＭＳ Ｐゴシック"/>
              </a:rPr>
              <a:t>Prof. Dr.-Ing. Ivan Volosyak</a:t>
            </a:r>
          </a:p>
        </p:txBody>
      </p:sp>
      <p:sp>
        <p:nvSpPr>
          <p:cNvPr id="16387" name="Inhaltsplatzhalter 1"/>
          <p:cNvSpPr>
            <a:spLocks/>
          </p:cNvSpPr>
          <p:nvPr/>
        </p:nvSpPr>
        <p:spPr bwMode="auto">
          <a:xfrm>
            <a:off x="503238" y="1262063"/>
            <a:ext cx="9072562" cy="5182938"/>
          </a:xfrm>
          <a:prstGeom prst="rect">
            <a:avLst/>
          </a:prstGeom>
          <a:noFill/>
          <a:ln w="9525">
            <a:noFill/>
            <a:miter lim="800000"/>
            <a:headEnd/>
            <a:tailEnd/>
          </a:ln>
        </p:spPr>
        <p:txBody>
          <a:bodyPr lIns="0" tIns="0" rIns="0" bIns="0"/>
          <a:lstStyle/>
          <a:p>
            <a:endParaRPr lang="en-US" sz="2000" i="1" dirty="0" smtClean="0">
              <a:latin typeface="Arial" charset="0"/>
            </a:endParaRPr>
          </a:p>
          <a:p>
            <a:endParaRPr lang="en-US" sz="2000" dirty="0">
              <a:latin typeface="Arial" charset="0"/>
            </a:endParaRPr>
          </a:p>
        </p:txBody>
      </p:sp>
      <p:sp>
        <p:nvSpPr>
          <p:cNvPr id="7" name="Inhaltsplatzhalter 1"/>
          <p:cNvSpPr>
            <a:spLocks/>
          </p:cNvSpPr>
          <p:nvPr/>
        </p:nvSpPr>
        <p:spPr bwMode="auto">
          <a:xfrm>
            <a:off x="655638" y="1262063"/>
            <a:ext cx="9072562" cy="5335338"/>
          </a:xfrm>
          <a:prstGeom prst="rect">
            <a:avLst/>
          </a:prstGeom>
          <a:noFill/>
          <a:ln w="9525">
            <a:noFill/>
            <a:miter lim="800000"/>
            <a:headEnd/>
            <a:tailEnd/>
          </a:ln>
        </p:spPr>
        <p:txBody>
          <a:bodyPr lIns="0" tIns="0" rIns="0" bIns="0"/>
          <a:lstStyle/>
          <a:p>
            <a:endParaRPr lang="en-US" sz="2000" b="1" dirty="0" smtClean="0">
              <a:cs typeface="Courier New" panose="02070309020205020404" pitchFamily="49" charset="0"/>
            </a:endParaRPr>
          </a:p>
          <a:p>
            <a:endParaRPr lang="en-US" sz="2000" b="1" dirty="0" smtClean="0">
              <a:cs typeface="Courier New" panose="02070309020205020404" pitchFamily="49" charset="0"/>
            </a:endParaRPr>
          </a:p>
          <a:p>
            <a:endParaRPr lang="en-US" sz="2000" b="1" dirty="0" smtClean="0">
              <a:solidFill>
                <a:srgbClr val="00B050"/>
              </a:solidFill>
              <a:cs typeface="Courier New" panose="02070309020205020404" pitchFamily="49" charset="0"/>
            </a:endParaRPr>
          </a:p>
          <a:p>
            <a:endParaRPr lang="en-US" sz="2000" dirty="0" smtClean="0">
              <a:latin typeface="Arial" charset="0"/>
              <a:cs typeface="Courier New" panose="02070309020205020404" pitchFamily="49" charset="0"/>
            </a:endParaRPr>
          </a:p>
          <a:p>
            <a:endParaRPr lang="en-US" sz="2000" b="1" dirty="0" smtClean="0">
              <a:solidFill>
                <a:srgbClr val="0088C2"/>
              </a:solidFill>
              <a:cs typeface="Courier New" panose="02070309020205020404" pitchFamily="49" charset="0"/>
            </a:endParaRPr>
          </a:p>
          <a:p>
            <a:r>
              <a:rPr lang="en-US" sz="2000" b="1" dirty="0" smtClean="0">
                <a:solidFill>
                  <a:srgbClr val="0088C2"/>
                </a:solidFill>
                <a:cs typeface="Courier New" panose="02070309020205020404" pitchFamily="49" charset="0"/>
              </a:rPr>
              <a:t>								</a:t>
            </a:r>
            <a:endParaRPr lang="en-US" sz="2000" dirty="0" smtClean="0">
              <a:latin typeface="Arial" charset="0"/>
            </a:endParaRPr>
          </a:p>
          <a:p>
            <a:endParaRPr lang="en-US" sz="2000" dirty="0" smtClean="0">
              <a:latin typeface="Arial" charset="0"/>
            </a:endParaRPr>
          </a:p>
          <a:p>
            <a:endParaRPr lang="en-US" sz="2000" dirty="0">
              <a:latin typeface="Arial" charset="0"/>
            </a:endParaRPr>
          </a:p>
        </p:txBody>
      </p:sp>
      <p:sp>
        <p:nvSpPr>
          <p:cNvPr id="9" name="Inhaltsplatzhalter 1"/>
          <p:cNvSpPr>
            <a:spLocks/>
          </p:cNvSpPr>
          <p:nvPr/>
        </p:nvSpPr>
        <p:spPr bwMode="auto">
          <a:xfrm>
            <a:off x="808038" y="1414463"/>
            <a:ext cx="9072562" cy="5335338"/>
          </a:xfrm>
          <a:prstGeom prst="rect">
            <a:avLst/>
          </a:prstGeom>
          <a:noFill/>
          <a:ln w="9525">
            <a:noFill/>
            <a:miter lim="800000"/>
            <a:headEnd/>
            <a:tailEnd/>
          </a:ln>
        </p:spPr>
        <p:txBody>
          <a:bodyPr lIns="0" tIns="0" rIns="0" bIns="0"/>
          <a:lstStyle/>
          <a:p>
            <a:r>
              <a:rPr lang="en-US" sz="1800" b="1" dirty="0" smtClean="0">
                <a:solidFill>
                  <a:srgbClr val="D59829"/>
                </a:solidFill>
                <a:cs typeface="Courier New" panose="02070309020205020404" pitchFamily="49" charset="0"/>
              </a:rPr>
              <a:t>void </a:t>
            </a:r>
            <a:r>
              <a:rPr lang="en-US" sz="1800" b="1" dirty="0" err="1" smtClean="0">
                <a:solidFill>
                  <a:srgbClr val="D59829"/>
                </a:solidFill>
                <a:cs typeface="Courier New" panose="02070309020205020404" pitchFamily="49" charset="0"/>
              </a:rPr>
              <a:t>init</a:t>
            </a:r>
            <a:r>
              <a:rPr lang="en-US" sz="1800" b="1" dirty="0" smtClean="0">
                <a:solidFill>
                  <a:srgbClr val="D59829"/>
                </a:solidFill>
                <a:cs typeface="Courier New" panose="02070309020205020404" pitchFamily="49" charset="0"/>
              </a:rPr>
              <a:t>(void)</a:t>
            </a:r>
          </a:p>
          <a:p>
            <a:r>
              <a:rPr lang="en-US" sz="1800" b="1" dirty="0" smtClean="0">
                <a:solidFill>
                  <a:srgbClr val="D59829"/>
                </a:solidFill>
                <a:cs typeface="Courier New" panose="02070309020205020404" pitchFamily="49" charset="0"/>
              </a:rPr>
              <a:t>{</a:t>
            </a:r>
          </a:p>
          <a:p>
            <a:r>
              <a:rPr lang="en-US" sz="1800" b="1" dirty="0" smtClean="0">
                <a:cs typeface="Courier New" panose="02070309020205020404" pitchFamily="49" charset="0"/>
              </a:rPr>
              <a:t>DDRB |= 1&lt;&lt; </a:t>
            </a:r>
            <a:r>
              <a:rPr lang="en-US" sz="1800" b="1" dirty="0" smtClean="0">
                <a:solidFill>
                  <a:srgbClr val="0088C2"/>
                </a:solidFill>
                <a:cs typeface="Courier New" panose="02070309020205020404" pitchFamily="49" charset="0"/>
              </a:rPr>
              <a:t>PB1</a:t>
            </a:r>
            <a:r>
              <a:rPr lang="en-US" sz="1800" b="1" dirty="0" smtClean="0">
                <a:cs typeface="Courier New" panose="02070309020205020404" pitchFamily="49" charset="0"/>
              </a:rPr>
              <a:t> | 1&lt;&lt; </a:t>
            </a:r>
            <a:r>
              <a:rPr lang="en-US" sz="1800" b="1" dirty="0" smtClean="0">
                <a:solidFill>
                  <a:srgbClr val="0088C2"/>
                </a:solidFill>
                <a:cs typeface="Courier New" panose="02070309020205020404" pitchFamily="49" charset="0"/>
              </a:rPr>
              <a:t>PB2</a:t>
            </a:r>
            <a:r>
              <a:rPr lang="en-US" sz="1800" b="1" dirty="0" smtClean="0">
                <a:cs typeface="Courier New" panose="02070309020205020404" pitchFamily="49" charset="0"/>
              </a:rPr>
              <a:t>; </a:t>
            </a:r>
          </a:p>
          <a:p>
            <a:r>
              <a:rPr lang="en-US" sz="1800" b="1" dirty="0" smtClean="0">
                <a:solidFill>
                  <a:srgbClr val="FF0000"/>
                </a:solidFill>
                <a:cs typeface="Courier New" panose="02070309020205020404" pitchFamily="49" charset="0"/>
              </a:rPr>
              <a:t>TCCR1B |= (1 &lt;&lt; CS11) ;   </a:t>
            </a:r>
            <a:r>
              <a:rPr lang="en-US" sz="1800" b="1" dirty="0" smtClean="0">
                <a:solidFill>
                  <a:srgbClr val="0088C2"/>
                </a:solidFill>
                <a:cs typeface="Courier New" panose="02070309020205020404" pitchFamily="49" charset="0"/>
              </a:rPr>
              <a:t>// P = 8</a:t>
            </a:r>
          </a:p>
          <a:p>
            <a:r>
              <a:rPr lang="en-US" sz="1800" b="1" dirty="0" smtClean="0">
                <a:solidFill>
                  <a:srgbClr val="00B050"/>
                </a:solidFill>
                <a:latin typeface="Arial" charset="0"/>
                <a:cs typeface="Courier New" panose="02070309020205020404" pitchFamily="49" charset="0"/>
              </a:rPr>
              <a:t>//MODE 14 : fast PWM with top at ICR1</a:t>
            </a:r>
          </a:p>
          <a:p>
            <a:r>
              <a:rPr lang="en-US" sz="1800" b="1" dirty="0" smtClean="0">
                <a:cs typeface="Courier New" panose="02070309020205020404" pitchFamily="49" charset="0"/>
              </a:rPr>
              <a:t>TCCR1B |= 1&lt;&lt; WGM13  | 1&lt;&lt; WGM12;</a:t>
            </a:r>
          </a:p>
          <a:p>
            <a:r>
              <a:rPr lang="en-US" sz="1800" b="1" dirty="0" smtClean="0">
                <a:cs typeface="Courier New" panose="02070309020205020404" pitchFamily="49" charset="0"/>
              </a:rPr>
              <a:t>TCCR1A |= 1&lt;&lt; WGM10;</a:t>
            </a:r>
          </a:p>
          <a:p>
            <a:r>
              <a:rPr lang="en-US" sz="1800" b="1" dirty="0" smtClean="0">
                <a:cs typeface="Courier New" panose="02070309020205020404" pitchFamily="49" charset="0"/>
              </a:rPr>
              <a:t>TCCR1A |= 1&lt;&lt; COM1A1 ; // for </a:t>
            </a:r>
            <a:r>
              <a:rPr lang="en-US" sz="1800" b="1" dirty="0" smtClean="0">
                <a:solidFill>
                  <a:srgbClr val="FF0000"/>
                </a:solidFill>
                <a:cs typeface="Courier New" panose="02070309020205020404" pitchFamily="49" charset="0"/>
              </a:rPr>
              <a:t>OCR1A on PB1 </a:t>
            </a:r>
          </a:p>
          <a:p>
            <a:r>
              <a:rPr lang="en-US" sz="1800" b="1" dirty="0" smtClean="0">
                <a:cs typeface="Courier New" panose="02070309020205020404" pitchFamily="49" charset="0"/>
              </a:rPr>
              <a:t>TCCR1A |= 1 &lt;&lt; COM1B1 ; // for </a:t>
            </a:r>
            <a:r>
              <a:rPr lang="en-US" sz="1800" b="1" dirty="0" smtClean="0">
                <a:solidFill>
                  <a:srgbClr val="0070C0"/>
                </a:solidFill>
                <a:cs typeface="Courier New" panose="02070309020205020404" pitchFamily="49" charset="0"/>
              </a:rPr>
              <a:t>OCR1B on PB2</a:t>
            </a:r>
            <a:endParaRPr lang="en-US" sz="1800" b="1" dirty="0" smtClean="0">
              <a:cs typeface="Courier New" panose="02070309020205020404" pitchFamily="49" charset="0"/>
            </a:endParaRPr>
          </a:p>
          <a:p>
            <a:r>
              <a:rPr lang="en-US" sz="1800" b="1" dirty="0" smtClean="0">
                <a:cs typeface="Courier New" panose="02070309020205020404" pitchFamily="49" charset="0"/>
              </a:rPr>
              <a:t>ICR1=7000UL;</a:t>
            </a:r>
          </a:p>
          <a:p>
            <a:r>
              <a:rPr lang="en-US" sz="1800" b="1" dirty="0" smtClean="0">
                <a:solidFill>
                  <a:srgbClr val="D59829"/>
                </a:solidFill>
                <a:cs typeface="Courier New" panose="02070309020205020404" pitchFamily="49" charset="0"/>
              </a:rPr>
              <a:t>}</a:t>
            </a:r>
          </a:p>
          <a:p>
            <a:r>
              <a:rPr lang="en-US" sz="1800" b="1" dirty="0">
                <a:solidFill>
                  <a:srgbClr val="D59829"/>
                </a:solidFill>
                <a:cs typeface="Courier New" panose="02070309020205020404" pitchFamily="49" charset="0"/>
              </a:rPr>
              <a:t>m</a:t>
            </a:r>
            <a:r>
              <a:rPr lang="en-US" sz="1800" b="1" dirty="0" smtClean="0">
                <a:solidFill>
                  <a:srgbClr val="D59829"/>
                </a:solidFill>
                <a:cs typeface="Courier New" panose="02070309020205020404" pitchFamily="49" charset="0"/>
              </a:rPr>
              <a:t>ain(){</a:t>
            </a:r>
          </a:p>
          <a:p>
            <a:r>
              <a:rPr lang="en-US" sz="1800" b="1" dirty="0" smtClean="0">
                <a:solidFill>
                  <a:srgbClr val="D59829"/>
                </a:solidFill>
                <a:cs typeface="Courier New" panose="02070309020205020404" pitchFamily="49" charset="0"/>
              </a:rPr>
              <a:t>while(1)</a:t>
            </a:r>
          </a:p>
          <a:p>
            <a:r>
              <a:rPr lang="en-US" sz="1800" b="1" dirty="0" smtClean="0">
                <a:solidFill>
                  <a:srgbClr val="D59829"/>
                </a:solidFill>
                <a:cs typeface="Courier New" panose="02070309020205020404" pitchFamily="49" charset="0"/>
              </a:rPr>
              <a:t>{</a:t>
            </a:r>
          </a:p>
          <a:p>
            <a:r>
              <a:rPr lang="en-US" sz="1800" b="1" dirty="0" smtClean="0">
                <a:cs typeface="Courier New" panose="02070309020205020404" pitchFamily="49" charset="0"/>
              </a:rPr>
              <a:t>OCR1A=1500; </a:t>
            </a:r>
            <a:r>
              <a:rPr lang="en-US" sz="1800" b="1" dirty="0" smtClean="0">
                <a:solidFill>
                  <a:srgbClr val="0088C2"/>
                </a:solidFill>
                <a:cs typeface="Courier New" panose="02070309020205020404" pitchFamily="49" charset="0"/>
              </a:rPr>
              <a:t>// PB1 sets servo close to 0 </a:t>
            </a:r>
            <a:r>
              <a:rPr lang="en-US" sz="1800" b="1" dirty="0" err="1" smtClean="0">
                <a:solidFill>
                  <a:srgbClr val="0088C2"/>
                </a:solidFill>
                <a:cs typeface="Courier New" panose="02070309020205020404" pitchFamily="49" charset="0"/>
              </a:rPr>
              <a:t>deg</a:t>
            </a:r>
            <a:r>
              <a:rPr lang="en-US" sz="1800" b="1" dirty="0" smtClean="0">
                <a:solidFill>
                  <a:srgbClr val="0088C2"/>
                </a:solidFill>
                <a:cs typeface="Courier New" panose="02070309020205020404" pitchFamily="49" charset="0"/>
              </a:rPr>
              <a:t>, 1.5 </a:t>
            </a:r>
            <a:r>
              <a:rPr lang="en-US" sz="1800" b="1" dirty="0" err="1" smtClean="0">
                <a:solidFill>
                  <a:srgbClr val="0088C2"/>
                </a:solidFill>
                <a:cs typeface="Courier New" panose="02070309020205020404" pitchFamily="49" charset="0"/>
              </a:rPr>
              <a:t>ms</a:t>
            </a:r>
            <a:endParaRPr lang="en-US" sz="1800" b="1" dirty="0" smtClean="0">
              <a:solidFill>
                <a:srgbClr val="0088C2"/>
              </a:solidFill>
              <a:cs typeface="Courier New" panose="02070309020205020404" pitchFamily="49" charset="0"/>
            </a:endParaRPr>
          </a:p>
          <a:p>
            <a:r>
              <a:rPr lang="en-US" sz="1800" b="1" dirty="0" smtClean="0">
                <a:cs typeface="Courier New" panose="02070309020205020404" pitchFamily="49" charset="0"/>
              </a:rPr>
              <a:t>OCR1B=1000; </a:t>
            </a:r>
            <a:r>
              <a:rPr lang="en-US" sz="1800" b="1" dirty="0" smtClean="0">
                <a:solidFill>
                  <a:srgbClr val="0088C2"/>
                </a:solidFill>
                <a:cs typeface="Courier New" panose="02070309020205020404" pitchFamily="49" charset="0"/>
              </a:rPr>
              <a:t>//PB2 sets servo close to minimal angle, 1.0 </a:t>
            </a:r>
            <a:r>
              <a:rPr lang="en-US" sz="1800" b="1" dirty="0" err="1" smtClean="0">
                <a:solidFill>
                  <a:srgbClr val="0088C2"/>
                </a:solidFill>
                <a:cs typeface="Courier New" panose="02070309020205020404" pitchFamily="49" charset="0"/>
              </a:rPr>
              <a:t>ms</a:t>
            </a:r>
            <a:endParaRPr lang="en-US" sz="1800" b="1" dirty="0" smtClean="0">
              <a:solidFill>
                <a:srgbClr val="0088C2"/>
              </a:solidFill>
              <a:cs typeface="Courier New" panose="02070309020205020404" pitchFamily="49" charset="0"/>
            </a:endParaRPr>
          </a:p>
          <a:p>
            <a:r>
              <a:rPr lang="en-US" sz="1800" b="1" dirty="0" smtClean="0">
                <a:solidFill>
                  <a:srgbClr val="D59829"/>
                </a:solidFill>
                <a:cs typeface="Courier New" panose="02070309020205020404" pitchFamily="49" charset="0"/>
              </a:rPr>
              <a:t>}}</a:t>
            </a:r>
            <a:r>
              <a:rPr lang="en-US" sz="1800" b="1" dirty="0" smtClean="0">
                <a:solidFill>
                  <a:srgbClr val="0088C2"/>
                </a:solidFill>
                <a:cs typeface="Courier New" panose="02070309020205020404" pitchFamily="49" charset="0"/>
              </a:rPr>
              <a:t>						</a:t>
            </a:r>
            <a:endParaRPr lang="en-US" sz="1800" dirty="0" smtClean="0">
              <a:latin typeface="Arial" charset="0"/>
            </a:endParaRPr>
          </a:p>
          <a:p>
            <a:endParaRPr lang="en-US" sz="1800" dirty="0" smtClean="0">
              <a:latin typeface="Arial" charset="0"/>
            </a:endParaRPr>
          </a:p>
          <a:p>
            <a:endParaRPr lang="en-US" sz="1800" dirty="0">
              <a:latin typeface="Arial" charset="0"/>
            </a:endParaRPr>
          </a:p>
        </p:txBody>
      </p:sp>
    </p:spTree>
    <p:extLst>
      <p:ext uri="{BB962C8B-B14F-4D97-AF65-F5344CB8AC3E}">
        <p14:creationId xmlns:p14="http://schemas.microsoft.com/office/powerpoint/2010/main" val="10110832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5"/>
          <p:cNvSpPr>
            <a:spLocks noGrp="1"/>
          </p:cNvSpPr>
          <p:nvPr>
            <p:ph type="title" idx="4294967295"/>
          </p:nvPr>
        </p:nvSpPr>
        <p:spPr/>
        <p:txBody>
          <a:bodyPr/>
          <a:lstStyle/>
          <a:p>
            <a:r>
              <a:rPr lang="en-US" dirty="0" smtClean="0">
                <a:solidFill>
                  <a:srgbClr val="0088C2"/>
                </a:solidFill>
                <a:cs typeface="Courier New" panose="02070309020205020404" pitchFamily="49" charset="0"/>
              </a:rPr>
              <a:t>8-bit fast PWM on PB3, TC2</a:t>
            </a:r>
            <a:endParaRPr lang="en-US" dirty="0">
              <a:solidFill>
                <a:srgbClr val="0088C2"/>
              </a:solidFill>
              <a:cs typeface="Courier New" panose="02070309020205020404" pitchFamily="49" charset="0"/>
            </a:endParaRPr>
          </a:p>
        </p:txBody>
      </p:sp>
      <p:sp>
        <p:nvSpPr>
          <p:cNvPr id="16386" name="Fußzeilenplatzhalter 8"/>
          <p:cNvSpPr>
            <a:spLocks noGrp="1"/>
          </p:cNvSpPr>
          <p:nvPr>
            <p:ph type="ftr" sz="quarter" idx="11"/>
          </p:nvPr>
        </p:nvSpPr>
        <p:spPr bwMode="auto">
          <a:noFill/>
          <a:ln>
            <a:miter lim="800000"/>
            <a:headEnd/>
            <a:tailEnd/>
          </a:ln>
        </p:spPr>
        <p:txBody>
          <a:bodyPr/>
          <a:lstStyle/>
          <a:p>
            <a:r>
              <a:rPr lang="en-US" dirty="0" smtClean="0">
                <a:cs typeface="ＭＳ Ｐゴシック"/>
              </a:rPr>
              <a:t>Prof. Dr.-Ing. Ivan Volosyak</a:t>
            </a:r>
          </a:p>
        </p:txBody>
      </p:sp>
      <p:sp>
        <p:nvSpPr>
          <p:cNvPr id="16387" name="Inhaltsplatzhalter 1"/>
          <p:cNvSpPr>
            <a:spLocks/>
          </p:cNvSpPr>
          <p:nvPr/>
        </p:nvSpPr>
        <p:spPr bwMode="auto">
          <a:xfrm>
            <a:off x="503238" y="1262063"/>
            <a:ext cx="9072562" cy="5182938"/>
          </a:xfrm>
          <a:prstGeom prst="rect">
            <a:avLst/>
          </a:prstGeom>
          <a:noFill/>
          <a:ln w="9525">
            <a:noFill/>
            <a:miter lim="800000"/>
            <a:headEnd/>
            <a:tailEnd/>
          </a:ln>
        </p:spPr>
        <p:txBody>
          <a:bodyPr lIns="0" tIns="0" rIns="0" bIns="0"/>
          <a:lstStyle/>
          <a:p>
            <a:endParaRPr lang="en-US" sz="2000" i="1" dirty="0" smtClean="0">
              <a:latin typeface="Arial" charset="0"/>
            </a:endParaRPr>
          </a:p>
          <a:p>
            <a:endParaRPr lang="en-US" sz="2000" dirty="0">
              <a:latin typeface="Arial" charset="0"/>
            </a:endParaRPr>
          </a:p>
        </p:txBody>
      </p:sp>
      <p:sp>
        <p:nvSpPr>
          <p:cNvPr id="7" name="Inhaltsplatzhalter 1"/>
          <p:cNvSpPr>
            <a:spLocks/>
          </p:cNvSpPr>
          <p:nvPr/>
        </p:nvSpPr>
        <p:spPr bwMode="auto">
          <a:xfrm>
            <a:off x="655638" y="1262063"/>
            <a:ext cx="9072562" cy="5335338"/>
          </a:xfrm>
          <a:prstGeom prst="rect">
            <a:avLst/>
          </a:prstGeom>
          <a:noFill/>
          <a:ln w="9525">
            <a:noFill/>
            <a:miter lim="800000"/>
            <a:headEnd/>
            <a:tailEnd/>
          </a:ln>
        </p:spPr>
        <p:txBody>
          <a:bodyPr lIns="0" tIns="0" rIns="0" bIns="0"/>
          <a:lstStyle/>
          <a:p>
            <a:endParaRPr lang="en-US" sz="2000" b="1" dirty="0" smtClean="0">
              <a:cs typeface="Courier New" panose="02070309020205020404" pitchFamily="49" charset="0"/>
            </a:endParaRPr>
          </a:p>
          <a:p>
            <a:endParaRPr lang="en-US" sz="2000" b="1" dirty="0" smtClean="0">
              <a:cs typeface="Courier New" panose="02070309020205020404" pitchFamily="49" charset="0"/>
            </a:endParaRPr>
          </a:p>
          <a:p>
            <a:endParaRPr lang="en-US" sz="2000" b="1" dirty="0" smtClean="0">
              <a:solidFill>
                <a:srgbClr val="00B050"/>
              </a:solidFill>
              <a:cs typeface="Courier New" panose="02070309020205020404" pitchFamily="49" charset="0"/>
            </a:endParaRPr>
          </a:p>
          <a:p>
            <a:endParaRPr lang="en-US" sz="2000" dirty="0" smtClean="0">
              <a:latin typeface="Arial" charset="0"/>
              <a:cs typeface="Courier New" panose="02070309020205020404" pitchFamily="49" charset="0"/>
            </a:endParaRPr>
          </a:p>
          <a:p>
            <a:endParaRPr lang="en-US" sz="2000" b="1" dirty="0" smtClean="0">
              <a:solidFill>
                <a:srgbClr val="0088C2"/>
              </a:solidFill>
              <a:cs typeface="Courier New" panose="02070309020205020404" pitchFamily="49" charset="0"/>
            </a:endParaRPr>
          </a:p>
          <a:p>
            <a:r>
              <a:rPr lang="en-US" sz="2000" b="1" dirty="0" smtClean="0">
                <a:solidFill>
                  <a:srgbClr val="0088C2"/>
                </a:solidFill>
                <a:cs typeface="Courier New" panose="02070309020205020404" pitchFamily="49" charset="0"/>
              </a:rPr>
              <a:t>								</a:t>
            </a:r>
            <a:endParaRPr lang="en-US" sz="2000" dirty="0" smtClean="0">
              <a:latin typeface="Arial" charset="0"/>
            </a:endParaRPr>
          </a:p>
          <a:p>
            <a:endParaRPr lang="en-US" sz="2000" dirty="0" smtClean="0">
              <a:latin typeface="Arial" charset="0"/>
            </a:endParaRPr>
          </a:p>
          <a:p>
            <a:endParaRPr lang="en-US" sz="2000" dirty="0">
              <a:latin typeface="Arial" charset="0"/>
            </a:endParaRPr>
          </a:p>
        </p:txBody>
      </p:sp>
      <p:sp>
        <p:nvSpPr>
          <p:cNvPr id="9" name="Inhaltsplatzhalter 1"/>
          <p:cNvSpPr>
            <a:spLocks/>
          </p:cNvSpPr>
          <p:nvPr/>
        </p:nvSpPr>
        <p:spPr bwMode="auto">
          <a:xfrm>
            <a:off x="808038" y="1414463"/>
            <a:ext cx="9072562" cy="5335338"/>
          </a:xfrm>
          <a:prstGeom prst="rect">
            <a:avLst/>
          </a:prstGeom>
          <a:noFill/>
          <a:ln w="9525">
            <a:noFill/>
            <a:miter lim="800000"/>
            <a:headEnd/>
            <a:tailEnd/>
          </a:ln>
        </p:spPr>
        <p:txBody>
          <a:bodyPr lIns="0" tIns="0" rIns="0" bIns="0"/>
          <a:lstStyle/>
          <a:p>
            <a:r>
              <a:rPr lang="en-US" sz="2000" b="1" dirty="0" smtClean="0">
                <a:solidFill>
                  <a:srgbClr val="FF0000"/>
                </a:solidFill>
                <a:cs typeface="Courier New" panose="02070309020205020404" pitchFamily="49" charset="0"/>
              </a:rPr>
              <a:t>8-bit fast PWM on PB3, frequency = 64 kHz, TC2</a:t>
            </a:r>
          </a:p>
          <a:p>
            <a:endParaRPr lang="en-US" sz="2000" b="1" dirty="0" smtClean="0">
              <a:cs typeface="Courier New" panose="02070309020205020404" pitchFamily="49" charset="0"/>
            </a:endParaRPr>
          </a:p>
          <a:p>
            <a:r>
              <a:rPr lang="en-US" sz="2000" b="1" dirty="0" smtClean="0">
                <a:solidFill>
                  <a:srgbClr val="D59829"/>
                </a:solidFill>
                <a:cs typeface="Courier New" panose="02070309020205020404" pitchFamily="49" charset="0"/>
              </a:rPr>
              <a:t>void </a:t>
            </a:r>
            <a:r>
              <a:rPr lang="en-US" sz="2000" b="1" dirty="0" err="1" smtClean="0">
                <a:solidFill>
                  <a:srgbClr val="D59829"/>
                </a:solidFill>
                <a:cs typeface="Courier New" panose="02070309020205020404" pitchFamily="49" charset="0"/>
              </a:rPr>
              <a:t>init</a:t>
            </a:r>
            <a:r>
              <a:rPr lang="en-US" sz="2000" b="1" dirty="0" smtClean="0">
                <a:solidFill>
                  <a:srgbClr val="D59829"/>
                </a:solidFill>
                <a:cs typeface="Courier New" panose="02070309020205020404" pitchFamily="49" charset="0"/>
              </a:rPr>
              <a:t>(void)</a:t>
            </a:r>
          </a:p>
          <a:p>
            <a:r>
              <a:rPr lang="en-US" sz="2000" b="1" dirty="0" smtClean="0">
                <a:solidFill>
                  <a:srgbClr val="D59829"/>
                </a:solidFill>
                <a:cs typeface="Courier New" panose="02070309020205020404" pitchFamily="49" charset="0"/>
              </a:rPr>
              <a:t>{</a:t>
            </a:r>
          </a:p>
          <a:p>
            <a:r>
              <a:rPr lang="en-US" sz="2000" b="1" dirty="0" smtClean="0">
                <a:cs typeface="Courier New" panose="02070309020205020404" pitchFamily="49" charset="0"/>
              </a:rPr>
              <a:t>DDRB |= 1&lt;&lt; </a:t>
            </a:r>
            <a:r>
              <a:rPr lang="en-US" sz="2000" b="1" dirty="0" smtClean="0">
                <a:solidFill>
                  <a:srgbClr val="0088C2"/>
                </a:solidFill>
                <a:cs typeface="Courier New" panose="02070309020205020404" pitchFamily="49" charset="0"/>
              </a:rPr>
              <a:t>PB3</a:t>
            </a:r>
            <a:r>
              <a:rPr lang="en-US" sz="2000" b="1" dirty="0" smtClean="0">
                <a:cs typeface="Courier New" panose="02070309020205020404" pitchFamily="49" charset="0"/>
              </a:rPr>
              <a:t>; </a:t>
            </a:r>
          </a:p>
          <a:p>
            <a:r>
              <a:rPr lang="en-US" sz="2000" b="1" dirty="0" smtClean="0">
                <a:solidFill>
                  <a:srgbClr val="FF0000"/>
                </a:solidFill>
                <a:cs typeface="Courier New" panose="02070309020205020404" pitchFamily="49" charset="0"/>
              </a:rPr>
              <a:t>TCCR2 </a:t>
            </a:r>
            <a:r>
              <a:rPr lang="en-US" sz="2000" b="1" dirty="0" smtClean="0">
                <a:cs typeface="Courier New" panose="02070309020205020404" pitchFamily="49" charset="0"/>
              </a:rPr>
              <a:t>|=</a:t>
            </a:r>
            <a:r>
              <a:rPr lang="en-US" sz="2000" b="1" dirty="0" smtClean="0">
                <a:solidFill>
                  <a:srgbClr val="FF0000"/>
                </a:solidFill>
                <a:cs typeface="Courier New" panose="02070309020205020404" pitchFamily="49" charset="0"/>
              </a:rPr>
              <a:t> </a:t>
            </a:r>
            <a:r>
              <a:rPr lang="en-US" sz="2000" b="1" dirty="0" smtClean="0">
                <a:cs typeface="Courier New" panose="02070309020205020404" pitchFamily="49" charset="0"/>
              </a:rPr>
              <a:t>(1 &lt;&lt; </a:t>
            </a:r>
            <a:r>
              <a:rPr lang="en-US" sz="2000" b="1" dirty="0" smtClean="0">
                <a:solidFill>
                  <a:srgbClr val="FF0000"/>
                </a:solidFill>
                <a:cs typeface="Courier New" panose="02070309020205020404" pitchFamily="49" charset="0"/>
              </a:rPr>
              <a:t>CS20</a:t>
            </a:r>
            <a:r>
              <a:rPr lang="en-US" sz="2000" b="1" dirty="0" smtClean="0">
                <a:cs typeface="Courier New" panose="02070309020205020404" pitchFamily="49" charset="0"/>
              </a:rPr>
              <a:t>) ;</a:t>
            </a:r>
            <a:r>
              <a:rPr lang="en-US" sz="2000" b="1" dirty="0" smtClean="0">
                <a:solidFill>
                  <a:srgbClr val="FF0000"/>
                </a:solidFill>
                <a:cs typeface="Courier New" panose="02070309020205020404" pitchFamily="49" charset="0"/>
              </a:rPr>
              <a:t>   </a:t>
            </a:r>
            <a:r>
              <a:rPr lang="en-US" sz="2000" b="1" dirty="0" smtClean="0">
                <a:solidFill>
                  <a:srgbClr val="0088C2"/>
                </a:solidFill>
                <a:cs typeface="Courier New" panose="02070309020205020404" pitchFamily="49" charset="0"/>
              </a:rPr>
              <a:t>// P = 1</a:t>
            </a:r>
          </a:p>
          <a:p>
            <a:r>
              <a:rPr lang="en-US" sz="2000" b="1" dirty="0" smtClean="0">
                <a:solidFill>
                  <a:srgbClr val="FF0000"/>
                </a:solidFill>
                <a:cs typeface="Courier New" panose="02070309020205020404" pitchFamily="49" charset="0"/>
              </a:rPr>
              <a:t>TCCR2</a:t>
            </a:r>
            <a:r>
              <a:rPr lang="en-US" sz="2000" b="1" dirty="0" smtClean="0">
                <a:cs typeface="Courier New" panose="02070309020205020404" pitchFamily="49" charset="0"/>
              </a:rPr>
              <a:t> |= 1&lt;&lt; </a:t>
            </a:r>
            <a:r>
              <a:rPr lang="en-US" sz="2000" b="1" dirty="0" smtClean="0">
                <a:solidFill>
                  <a:srgbClr val="00B050"/>
                </a:solidFill>
                <a:cs typeface="Courier New" panose="02070309020205020404" pitchFamily="49" charset="0"/>
              </a:rPr>
              <a:t>COM21 </a:t>
            </a:r>
            <a:r>
              <a:rPr lang="en-US" sz="2000" b="1" dirty="0" smtClean="0">
                <a:cs typeface="Courier New" panose="02070309020205020404" pitchFamily="49" charset="0"/>
              </a:rPr>
              <a:t>;</a:t>
            </a:r>
            <a:endParaRPr lang="en-US" sz="2000" b="1" dirty="0" smtClean="0">
              <a:solidFill>
                <a:srgbClr val="0088C2"/>
              </a:solidFill>
              <a:cs typeface="Courier New" panose="02070309020205020404" pitchFamily="49" charset="0"/>
            </a:endParaRPr>
          </a:p>
          <a:p>
            <a:r>
              <a:rPr lang="en-US" sz="2000" b="1" dirty="0" smtClean="0">
                <a:solidFill>
                  <a:srgbClr val="FF0000"/>
                </a:solidFill>
                <a:cs typeface="Courier New" panose="02070309020205020404" pitchFamily="49" charset="0"/>
              </a:rPr>
              <a:t>TCCR2</a:t>
            </a:r>
            <a:r>
              <a:rPr lang="en-US" sz="2000" b="1" dirty="0" smtClean="0">
                <a:cs typeface="Courier New" panose="02070309020205020404" pitchFamily="49" charset="0"/>
              </a:rPr>
              <a:t> |= 1 &lt;&lt; </a:t>
            </a:r>
            <a:r>
              <a:rPr lang="en-US" sz="2000" b="1" dirty="0" smtClean="0">
                <a:solidFill>
                  <a:srgbClr val="00B050"/>
                </a:solidFill>
                <a:cs typeface="Courier New" panose="02070309020205020404" pitchFamily="49" charset="0"/>
              </a:rPr>
              <a:t>WGM21 </a:t>
            </a:r>
            <a:r>
              <a:rPr lang="en-US" sz="2000" b="1" dirty="0" smtClean="0">
                <a:cs typeface="Courier New" panose="02070309020205020404" pitchFamily="49" charset="0"/>
              </a:rPr>
              <a:t>| 1 &lt;&lt; </a:t>
            </a:r>
            <a:r>
              <a:rPr lang="en-US" sz="2000" b="1" dirty="0" smtClean="0">
                <a:solidFill>
                  <a:srgbClr val="00B050"/>
                </a:solidFill>
                <a:cs typeface="Courier New" panose="02070309020205020404" pitchFamily="49" charset="0"/>
              </a:rPr>
              <a:t>WGM20</a:t>
            </a:r>
            <a:r>
              <a:rPr lang="en-US" sz="2000" b="1" dirty="0" smtClean="0">
                <a:cs typeface="Courier New" panose="02070309020205020404" pitchFamily="49" charset="0"/>
              </a:rPr>
              <a:t>;</a:t>
            </a:r>
          </a:p>
          <a:p>
            <a:r>
              <a:rPr lang="en-US" sz="2000" b="1" dirty="0" smtClean="0">
                <a:solidFill>
                  <a:srgbClr val="FF0000"/>
                </a:solidFill>
                <a:cs typeface="Courier New" panose="02070309020205020404" pitchFamily="49" charset="0"/>
              </a:rPr>
              <a:t>TCCR2</a:t>
            </a:r>
            <a:r>
              <a:rPr lang="en-US" sz="2000" b="1" dirty="0" smtClean="0">
                <a:cs typeface="Courier New" panose="02070309020205020404" pitchFamily="49" charset="0"/>
              </a:rPr>
              <a:t> |= 1&lt;&lt; </a:t>
            </a:r>
            <a:r>
              <a:rPr lang="en-US" sz="2000" b="1" dirty="0" smtClean="0">
                <a:solidFill>
                  <a:srgbClr val="00B050"/>
                </a:solidFill>
                <a:cs typeface="Courier New" panose="02070309020205020404" pitchFamily="49" charset="0"/>
              </a:rPr>
              <a:t>COM21 </a:t>
            </a:r>
            <a:r>
              <a:rPr lang="en-US" sz="2000" b="1" dirty="0" smtClean="0">
                <a:cs typeface="Courier New" panose="02070309020205020404" pitchFamily="49" charset="0"/>
              </a:rPr>
              <a:t>; // for PWM on </a:t>
            </a:r>
            <a:r>
              <a:rPr lang="en-US" sz="2000" b="1" dirty="0" smtClean="0">
                <a:solidFill>
                  <a:srgbClr val="00B050"/>
                </a:solidFill>
                <a:cs typeface="Courier New" panose="02070309020205020404" pitchFamily="49" charset="0"/>
              </a:rPr>
              <a:t>PB3</a:t>
            </a:r>
          </a:p>
          <a:p>
            <a:r>
              <a:rPr lang="en-US" sz="2000" b="1" dirty="0" smtClean="0">
                <a:solidFill>
                  <a:srgbClr val="D59829"/>
                </a:solidFill>
                <a:cs typeface="Courier New" panose="02070309020205020404" pitchFamily="49" charset="0"/>
              </a:rPr>
              <a:t>}</a:t>
            </a:r>
          </a:p>
          <a:p>
            <a:r>
              <a:rPr lang="en-US" sz="2000" b="1" dirty="0">
                <a:solidFill>
                  <a:srgbClr val="D59829"/>
                </a:solidFill>
                <a:cs typeface="Courier New" panose="02070309020205020404" pitchFamily="49" charset="0"/>
              </a:rPr>
              <a:t>m</a:t>
            </a:r>
            <a:r>
              <a:rPr lang="en-US" sz="2000" b="1" dirty="0" smtClean="0">
                <a:solidFill>
                  <a:srgbClr val="D59829"/>
                </a:solidFill>
                <a:cs typeface="Courier New" panose="02070309020205020404" pitchFamily="49" charset="0"/>
              </a:rPr>
              <a:t>ain(){</a:t>
            </a:r>
          </a:p>
          <a:p>
            <a:r>
              <a:rPr lang="en-US" sz="2000" b="1" dirty="0" smtClean="0">
                <a:solidFill>
                  <a:srgbClr val="D59829"/>
                </a:solidFill>
                <a:cs typeface="Courier New" panose="02070309020205020404" pitchFamily="49" charset="0"/>
              </a:rPr>
              <a:t>while(1)</a:t>
            </a:r>
          </a:p>
          <a:p>
            <a:r>
              <a:rPr lang="en-US" sz="2000" b="1" dirty="0" smtClean="0">
                <a:solidFill>
                  <a:srgbClr val="D59829"/>
                </a:solidFill>
                <a:cs typeface="Courier New" panose="02070309020205020404" pitchFamily="49" charset="0"/>
              </a:rPr>
              <a:t>{</a:t>
            </a:r>
          </a:p>
          <a:p>
            <a:r>
              <a:rPr lang="en-US" sz="2000" b="1" dirty="0" smtClean="0">
                <a:cs typeface="Courier New" panose="02070309020205020404" pitchFamily="49" charset="0"/>
              </a:rPr>
              <a:t>OCR2=150; </a:t>
            </a:r>
            <a:r>
              <a:rPr lang="en-US" sz="2000" b="1" dirty="0" smtClean="0">
                <a:solidFill>
                  <a:srgbClr val="0088C2"/>
                </a:solidFill>
                <a:cs typeface="Courier New" panose="02070309020205020404" pitchFamily="49" charset="0"/>
              </a:rPr>
              <a:t>// set to the needed value</a:t>
            </a:r>
          </a:p>
          <a:p>
            <a:r>
              <a:rPr lang="en-US" sz="2000" b="1" dirty="0" smtClean="0">
                <a:solidFill>
                  <a:srgbClr val="D59829"/>
                </a:solidFill>
                <a:cs typeface="Courier New" panose="02070309020205020404" pitchFamily="49" charset="0"/>
              </a:rPr>
              <a:t>}}</a:t>
            </a:r>
            <a:endParaRPr lang="en-US" sz="2000" dirty="0" smtClean="0">
              <a:latin typeface="Arial" charset="0"/>
            </a:endParaRPr>
          </a:p>
          <a:p>
            <a:endParaRPr lang="en-US" sz="2000" dirty="0">
              <a:latin typeface="Arial" charset="0"/>
            </a:endParaRPr>
          </a:p>
        </p:txBody>
      </p:sp>
    </p:spTree>
    <p:extLst>
      <p:ext uri="{BB962C8B-B14F-4D97-AF65-F5344CB8AC3E}">
        <p14:creationId xmlns:p14="http://schemas.microsoft.com/office/powerpoint/2010/main" val="3510169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5"/>
          <p:cNvSpPr>
            <a:spLocks noGrp="1"/>
          </p:cNvSpPr>
          <p:nvPr>
            <p:ph type="title" idx="4294967295"/>
          </p:nvPr>
        </p:nvSpPr>
        <p:spPr/>
        <p:txBody>
          <a:bodyPr/>
          <a:lstStyle/>
          <a:p>
            <a:r>
              <a:rPr lang="en-US" sz="3600" dirty="0" smtClean="0">
                <a:solidFill>
                  <a:srgbClr val="0088C2"/>
                </a:solidFill>
                <a:cs typeface="Courier New" panose="02070309020205020404" pitchFamily="49" charset="0"/>
              </a:rPr>
              <a:t>DDR / PORT setup and usage example</a:t>
            </a:r>
            <a:endParaRPr lang="en-US" sz="3600" dirty="0">
              <a:solidFill>
                <a:srgbClr val="0088C2"/>
              </a:solidFill>
              <a:cs typeface="Courier New" panose="02070309020205020404" pitchFamily="49" charset="0"/>
            </a:endParaRPr>
          </a:p>
        </p:txBody>
      </p:sp>
      <p:sp>
        <p:nvSpPr>
          <p:cNvPr id="16386" name="Fußzeilenplatzhalter 8"/>
          <p:cNvSpPr>
            <a:spLocks noGrp="1"/>
          </p:cNvSpPr>
          <p:nvPr>
            <p:ph type="ftr" sz="quarter" idx="11"/>
          </p:nvPr>
        </p:nvSpPr>
        <p:spPr bwMode="auto">
          <a:noFill/>
          <a:ln>
            <a:miter lim="800000"/>
            <a:headEnd/>
            <a:tailEnd/>
          </a:ln>
        </p:spPr>
        <p:txBody>
          <a:bodyPr/>
          <a:lstStyle/>
          <a:p>
            <a:r>
              <a:rPr lang="en-US" dirty="0" smtClean="0">
                <a:cs typeface="ＭＳ Ｐゴシック"/>
              </a:rPr>
              <a:t>Prof. Dr.-Ing. Ivan Volosyak</a:t>
            </a:r>
          </a:p>
        </p:txBody>
      </p:sp>
      <p:sp>
        <p:nvSpPr>
          <p:cNvPr id="16387" name="Inhaltsplatzhalter 1"/>
          <p:cNvSpPr>
            <a:spLocks/>
          </p:cNvSpPr>
          <p:nvPr/>
        </p:nvSpPr>
        <p:spPr bwMode="auto">
          <a:xfrm>
            <a:off x="503238" y="1262063"/>
            <a:ext cx="9072562" cy="5182938"/>
          </a:xfrm>
          <a:prstGeom prst="rect">
            <a:avLst/>
          </a:prstGeom>
          <a:noFill/>
          <a:ln w="9525">
            <a:noFill/>
            <a:miter lim="800000"/>
            <a:headEnd/>
            <a:tailEnd/>
          </a:ln>
        </p:spPr>
        <p:txBody>
          <a:bodyPr lIns="0" tIns="0" rIns="0" bIns="0"/>
          <a:lstStyle/>
          <a:p>
            <a:endParaRPr lang="en-US" sz="2000" i="1" dirty="0" smtClean="0">
              <a:latin typeface="Arial" charset="0"/>
            </a:endParaRPr>
          </a:p>
          <a:p>
            <a:endParaRPr lang="en-US" sz="2000" dirty="0">
              <a:latin typeface="Arial" charset="0"/>
            </a:endParaRPr>
          </a:p>
        </p:txBody>
      </p:sp>
      <p:sp>
        <p:nvSpPr>
          <p:cNvPr id="7" name="Inhaltsplatzhalter 1"/>
          <p:cNvSpPr>
            <a:spLocks/>
          </p:cNvSpPr>
          <p:nvPr/>
        </p:nvSpPr>
        <p:spPr bwMode="auto">
          <a:xfrm>
            <a:off x="655638" y="1262063"/>
            <a:ext cx="9072562" cy="5335338"/>
          </a:xfrm>
          <a:prstGeom prst="rect">
            <a:avLst/>
          </a:prstGeom>
          <a:noFill/>
          <a:ln w="9525">
            <a:noFill/>
            <a:miter lim="800000"/>
            <a:headEnd/>
            <a:tailEnd/>
          </a:ln>
        </p:spPr>
        <p:txBody>
          <a:bodyPr lIns="0" tIns="0" rIns="0" bIns="0"/>
          <a:lstStyle/>
          <a:p>
            <a:endParaRPr lang="en-US" sz="2000" b="1" dirty="0" smtClean="0">
              <a:cs typeface="Courier New" panose="02070309020205020404" pitchFamily="49" charset="0"/>
            </a:endParaRPr>
          </a:p>
          <a:p>
            <a:endParaRPr lang="en-US" sz="2000" b="1" dirty="0" smtClean="0">
              <a:cs typeface="Courier New" panose="02070309020205020404" pitchFamily="49" charset="0"/>
            </a:endParaRPr>
          </a:p>
          <a:p>
            <a:endParaRPr lang="en-US" sz="2000" b="1" dirty="0" smtClean="0">
              <a:solidFill>
                <a:srgbClr val="00B050"/>
              </a:solidFill>
              <a:cs typeface="Courier New" panose="02070309020205020404" pitchFamily="49" charset="0"/>
            </a:endParaRPr>
          </a:p>
          <a:p>
            <a:endParaRPr lang="en-US" sz="2000" dirty="0" smtClean="0">
              <a:latin typeface="Arial" charset="0"/>
              <a:cs typeface="Courier New" panose="02070309020205020404" pitchFamily="49" charset="0"/>
            </a:endParaRPr>
          </a:p>
          <a:p>
            <a:endParaRPr lang="en-US" sz="2000" b="1" dirty="0" smtClean="0">
              <a:solidFill>
                <a:srgbClr val="0088C2"/>
              </a:solidFill>
              <a:cs typeface="Courier New" panose="02070309020205020404" pitchFamily="49" charset="0"/>
            </a:endParaRPr>
          </a:p>
          <a:p>
            <a:r>
              <a:rPr lang="en-US" sz="2000" b="1" dirty="0" smtClean="0">
                <a:solidFill>
                  <a:srgbClr val="0088C2"/>
                </a:solidFill>
                <a:cs typeface="Courier New" panose="02070309020205020404" pitchFamily="49" charset="0"/>
              </a:rPr>
              <a:t>								</a:t>
            </a:r>
            <a:endParaRPr lang="en-US" sz="2000" dirty="0" smtClean="0">
              <a:latin typeface="Arial" charset="0"/>
            </a:endParaRPr>
          </a:p>
          <a:p>
            <a:endParaRPr lang="en-US" sz="2000" dirty="0" smtClean="0">
              <a:latin typeface="Arial" charset="0"/>
            </a:endParaRPr>
          </a:p>
          <a:p>
            <a:endParaRPr lang="en-US" sz="2000" dirty="0">
              <a:latin typeface="Arial" charset="0"/>
            </a:endParaRPr>
          </a:p>
        </p:txBody>
      </p:sp>
      <p:sp>
        <p:nvSpPr>
          <p:cNvPr id="9" name="Inhaltsplatzhalter 1"/>
          <p:cNvSpPr>
            <a:spLocks/>
          </p:cNvSpPr>
          <p:nvPr/>
        </p:nvSpPr>
        <p:spPr bwMode="auto">
          <a:xfrm>
            <a:off x="808038" y="1414463"/>
            <a:ext cx="9072562" cy="5335338"/>
          </a:xfrm>
          <a:prstGeom prst="rect">
            <a:avLst/>
          </a:prstGeom>
          <a:noFill/>
          <a:ln w="9525">
            <a:noFill/>
            <a:miter lim="800000"/>
            <a:headEnd/>
            <a:tailEnd/>
          </a:ln>
        </p:spPr>
        <p:txBody>
          <a:bodyPr lIns="0" tIns="0" rIns="0" bIns="0"/>
          <a:lstStyle/>
          <a:p>
            <a:r>
              <a:rPr lang="en-US" sz="1800" dirty="0" smtClean="0">
                <a:latin typeface="+mj-lt"/>
                <a:cs typeface="Courier New" panose="02070309020205020404" pitchFamily="49" charset="0"/>
              </a:rPr>
              <a:t>Assume we want to have 4 outputs for LEDs and 2 inputs for buttons (ACTIVE_LOW)</a:t>
            </a:r>
            <a:r>
              <a:rPr lang="en-US" sz="1800" b="1" dirty="0" smtClean="0">
                <a:solidFill>
                  <a:srgbClr val="00B050"/>
                </a:solidFill>
                <a:latin typeface="+mj-lt"/>
                <a:cs typeface="Courier New" panose="02070309020205020404" pitchFamily="49" charset="0"/>
              </a:rPr>
              <a:t>:</a:t>
            </a:r>
          </a:p>
          <a:p>
            <a:endParaRPr lang="en-US" sz="1800" dirty="0" smtClean="0">
              <a:latin typeface="+mj-lt"/>
              <a:cs typeface="Courier New" panose="02070309020205020404" pitchFamily="49" charset="0"/>
            </a:endParaRPr>
          </a:p>
          <a:p>
            <a:r>
              <a:rPr lang="en-US" sz="1800" b="1" dirty="0" smtClean="0">
                <a:cs typeface="Courier New" panose="02070309020205020404" pitchFamily="49" charset="0"/>
              </a:rPr>
              <a:t>void </a:t>
            </a:r>
            <a:r>
              <a:rPr lang="en-US" sz="1800" b="1" dirty="0" err="1" smtClean="0">
                <a:cs typeface="Courier New" panose="02070309020205020404" pitchFamily="49" charset="0"/>
              </a:rPr>
              <a:t>init</a:t>
            </a:r>
            <a:r>
              <a:rPr lang="en-US" sz="1800" b="1" dirty="0" smtClean="0">
                <a:cs typeface="Courier New" panose="02070309020205020404" pitchFamily="49" charset="0"/>
              </a:rPr>
              <a:t>(void)</a:t>
            </a:r>
          </a:p>
          <a:p>
            <a:r>
              <a:rPr lang="en-US" sz="1800" b="1" dirty="0" smtClean="0">
                <a:cs typeface="Courier New" panose="02070309020205020404" pitchFamily="49" charset="0"/>
              </a:rPr>
              <a:t>{</a:t>
            </a:r>
          </a:p>
          <a:p>
            <a:r>
              <a:rPr lang="en-US" sz="1800" b="1" dirty="0" smtClean="0">
                <a:solidFill>
                  <a:srgbClr val="FF0000"/>
                </a:solidFill>
                <a:cs typeface="Courier New" panose="02070309020205020404" pitchFamily="49" charset="0"/>
              </a:rPr>
              <a:t>DDRB</a:t>
            </a:r>
            <a:r>
              <a:rPr lang="en-US" sz="1800" b="1" dirty="0" smtClean="0">
                <a:cs typeface="Courier New" panose="02070309020205020404" pitchFamily="49" charset="0"/>
              </a:rPr>
              <a:t> |= 1&lt;&lt; </a:t>
            </a:r>
            <a:r>
              <a:rPr lang="en-US" sz="1800" b="1" dirty="0" smtClean="0">
                <a:solidFill>
                  <a:srgbClr val="0088C2"/>
                </a:solidFill>
                <a:cs typeface="Courier New" panose="02070309020205020404" pitchFamily="49" charset="0"/>
              </a:rPr>
              <a:t>PB0</a:t>
            </a:r>
            <a:r>
              <a:rPr lang="en-US" sz="1800" b="1" dirty="0" smtClean="0">
                <a:cs typeface="Courier New" panose="02070309020205020404" pitchFamily="49" charset="0"/>
              </a:rPr>
              <a:t>| 1&lt;&lt; </a:t>
            </a:r>
            <a:r>
              <a:rPr lang="en-US" sz="1800" b="1" dirty="0" smtClean="0">
                <a:solidFill>
                  <a:srgbClr val="0088C2"/>
                </a:solidFill>
                <a:cs typeface="Courier New" panose="02070309020205020404" pitchFamily="49" charset="0"/>
              </a:rPr>
              <a:t>PB1</a:t>
            </a:r>
            <a:r>
              <a:rPr lang="en-US" sz="1800" b="1" dirty="0" smtClean="0">
                <a:cs typeface="Courier New" panose="02070309020205020404" pitchFamily="49" charset="0"/>
              </a:rPr>
              <a:t>| 1&lt;&lt; </a:t>
            </a:r>
            <a:r>
              <a:rPr lang="en-US" sz="1800" b="1" dirty="0" smtClean="0">
                <a:solidFill>
                  <a:srgbClr val="0088C2"/>
                </a:solidFill>
                <a:cs typeface="Courier New" panose="02070309020205020404" pitchFamily="49" charset="0"/>
              </a:rPr>
              <a:t>PB2</a:t>
            </a:r>
            <a:r>
              <a:rPr lang="en-US" sz="1800" b="1" dirty="0" smtClean="0">
                <a:cs typeface="Courier New" panose="02070309020205020404" pitchFamily="49" charset="0"/>
              </a:rPr>
              <a:t>| 1&lt;&lt; </a:t>
            </a:r>
            <a:r>
              <a:rPr lang="en-US" sz="1800" b="1" dirty="0" smtClean="0">
                <a:solidFill>
                  <a:srgbClr val="0088C2"/>
                </a:solidFill>
                <a:cs typeface="Courier New" panose="02070309020205020404" pitchFamily="49" charset="0"/>
              </a:rPr>
              <a:t>PB3</a:t>
            </a:r>
            <a:r>
              <a:rPr lang="en-US" sz="1800" b="1" dirty="0" smtClean="0">
                <a:cs typeface="Courier New" panose="02070309020205020404" pitchFamily="49" charset="0"/>
              </a:rPr>
              <a:t>; //outputs</a:t>
            </a:r>
          </a:p>
          <a:p>
            <a:r>
              <a:rPr lang="en-US" sz="1800" b="1" dirty="0" smtClean="0">
                <a:solidFill>
                  <a:srgbClr val="FF0000"/>
                </a:solidFill>
                <a:cs typeface="Courier New" panose="02070309020205020404" pitchFamily="49" charset="0"/>
              </a:rPr>
              <a:t>DDRD</a:t>
            </a:r>
            <a:r>
              <a:rPr lang="en-US" sz="1800" b="1" dirty="0" smtClean="0">
                <a:cs typeface="Courier New" panose="02070309020205020404" pitchFamily="49" charset="0"/>
              </a:rPr>
              <a:t> &amp;= ~(1&lt;&lt; </a:t>
            </a:r>
            <a:r>
              <a:rPr lang="en-US" sz="1800" b="1" dirty="0" smtClean="0">
                <a:solidFill>
                  <a:srgbClr val="0088C2"/>
                </a:solidFill>
                <a:cs typeface="Courier New" panose="02070309020205020404" pitchFamily="49" charset="0"/>
              </a:rPr>
              <a:t>PD2</a:t>
            </a:r>
            <a:r>
              <a:rPr lang="en-US" sz="1800" b="1" dirty="0" smtClean="0">
                <a:cs typeface="Courier New" panose="02070309020205020404" pitchFamily="49" charset="0"/>
              </a:rPr>
              <a:t>| 1&lt;&lt; </a:t>
            </a:r>
            <a:r>
              <a:rPr lang="en-US" sz="1800" b="1" dirty="0" smtClean="0">
                <a:solidFill>
                  <a:srgbClr val="0088C2"/>
                </a:solidFill>
                <a:cs typeface="Courier New" panose="02070309020205020404" pitchFamily="49" charset="0"/>
              </a:rPr>
              <a:t>PD3</a:t>
            </a:r>
            <a:r>
              <a:rPr lang="en-US" sz="1800" b="1" dirty="0" smtClean="0">
                <a:cs typeface="Courier New" panose="02070309020205020404" pitchFamily="49" charset="0"/>
              </a:rPr>
              <a:t>); //inputs</a:t>
            </a:r>
          </a:p>
          <a:p>
            <a:r>
              <a:rPr lang="en-US" sz="1800" b="1" dirty="0" smtClean="0">
                <a:solidFill>
                  <a:srgbClr val="FF0000"/>
                </a:solidFill>
                <a:cs typeface="Courier New" panose="02070309020205020404" pitchFamily="49" charset="0"/>
              </a:rPr>
              <a:t>PORTD</a:t>
            </a:r>
            <a:r>
              <a:rPr lang="en-US" sz="1800" b="1" dirty="0" smtClean="0">
                <a:cs typeface="Courier New" panose="02070309020205020404" pitchFamily="49" charset="0"/>
              </a:rPr>
              <a:t> |= 1&lt;&lt; </a:t>
            </a:r>
            <a:r>
              <a:rPr lang="en-US" sz="1800" b="1" dirty="0" smtClean="0">
                <a:solidFill>
                  <a:srgbClr val="0088C2"/>
                </a:solidFill>
                <a:cs typeface="Courier New" panose="02070309020205020404" pitchFamily="49" charset="0"/>
              </a:rPr>
              <a:t>PD2</a:t>
            </a:r>
            <a:r>
              <a:rPr lang="en-US" sz="1800" b="1" dirty="0" smtClean="0">
                <a:cs typeface="Courier New" panose="02070309020205020404" pitchFamily="49" charset="0"/>
              </a:rPr>
              <a:t> | 1&lt;&lt;</a:t>
            </a:r>
            <a:r>
              <a:rPr lang="en-US" sz="1800" b="1" dirty="0" smtClean="0">
                <a:solidFill>
                  <a:srgbClr val="0088C2"/>
                </a:solidFill>
                <a:cs typeface="Courier New" panose="02070309020205020404" pitchFamily="49" charset="0"/>
              </a:rPr>
              <a:t>PD3</a:t>
            </a:r>
            <a:r>
              <a:rPr lang="en-US" sz="1800" b="1" dirty="0" smtClean="0">
                <a:cs typeface="Courier New" panose="02070309020205020404" pitchFamily="49" charset="0"/>
              </a:rPr>
              <a:t>; //pullup on PD2 and PD3</a:t>
            </a:r>
          </a:p>
          <a:p>
            <a:r>
              <a:rPr lang="en-US" sz="1800" b="1" dirty="0" smtClean="0">
                <a:cs typeface="Courier New" panose="02070309020205020404" pitchFamily="49" charset="0"/>
              </a:rPr>
              <a:t>}</a:t>
            </a:r>
          </a:p>
          <a:p>
            <a:endParaRPr lang="en-US" sz="1800" b="1" dirty="0" smtClean="0">
              <a:solidFill>
                <a:srgbClr val="0088C2"/>
              </a:solidFill>
              <a:cs typeface="Courier New" panose="02070309020205020404" pitchFamily="49" charset="0"/>
            </a:endParaRPr>
          </a:p>
          <a:p>
            <a:r>
              <a:rPr lang="en-US" sz="1800" b="1" dirty="0">
                <a:cs typeface="Courier New" panose="02070309020205020404" pitchFamily="49" charset="0"/>
              </a:rPr>
              <a:t>m</a:t>
            </a:r>
            <a:r>
              <a:rPr lang="en-US" sz="1800" b="1" dirty="0" smtClean="0">
                <a:cs typeface="Courier New" panose="02070309020205020404" pitchFamily="49" charset="0"/>
              </a:rPr>
              <a:t>ain(){</a:t>
            </a:r>
          </a:p>
          <a:p>
            <a:r>
              <a:rPr lang="en-US" sz="1800" b="1" dirty="0" smtClean="0">
                <a:cs typeface="Courier New" panose="02070309020205020404" pitchFamily="49" charset="0"/>
              </a:rPr>
              <a:t>while(1)</a:t>
            </a:r>
          </a:p>
          <a:p>
            <a:r>
              <a:rPr lang="en-US" sz="1800" b="1" dirty="0" smtClean="0">
                <a:cs typeface="Courier New" panose="02070309020205020404" pitchFamily="49" charset="0"/>
              </a:rPr>
              <a:t>{</a:t>
            </a:r>
          </a:p>
          <a:p>
            <a:endParaRPr lang="en-US" sz="1800" b="1" dirty="0" smtClean="0">
              <a:cs typeface="Courier New" panose="02070309020205020404" pitchFamily="49" charset="0"/>
            </a:endParaRPr>
          </a:p>
          <a:p>
            <a:r>
              <a:rPr lang="en-US" sz="1800" b="1" dirty="0" smtClean="0">
                <a:cs typeface="Courier New" panose="02070309020205020404" pitchFamily="49" charset="0"/>
              </a:rPr>
              <a:t>if(~</a:t>
            </a:r>
            <a:r>
              <a:rPr lang="en-US" sz="1800" b="1" dirty="0" smtClean="0">
                <a:solidFill>
                  <a:srgbClr val="FF0000"/>
                </a:solidFill>
                <a:cs typeface="Courier New" panose="02070309020205020404" pitchFamily="49" charset="0"/>
              </a:rPr>
              <a:t>PIND</a:t>
            </a:r>
            <a:r>
              <a:rPr lang="en-US" sz="1800" b="1" dirty="0" smtClean="0">
                <a:cs typeface="Courier New" panose="02070309020205020404" pitchFamily="49" charset="0"/>
              </a:rPr>
              <a:t> &amp; (1&lt;&lt; PD2| 1&lt;&lt; PD3)) </a:t>
            </a:r>
            <a:r>
              <a:rPr lang="en-US" sz="1800" b="1" dirty="0" smtClean="0">
                <a:solidFill>
                  <a:srgbClr val="FF0000"/>
                </a:solidFill>
                <a:cs typeface="Courier New" panose="02070309020205020404" pitchFamily="49" charset="0"/>
              </a:rPr>
              <a:t>PORTB </a:t>
            </a:r>
            <a:r>
              <a:rPr lang="en-US" sz="1800" b="1" dirty="0" smtClean="0">
                <a:cs typeface="Courier New" panose="02070309020205020404" pitchFamily="49" charset="0"/>
              </a:rPr>
              <a:t>= </a:t>
            </a:r>
            <a:r>
              <a:rPr lang="en-US" sz="1800" b="1" dirty="0" smtClean="0">
                <a:solidFill>
                  <a:srgbClr val="00B050"/>
                </a:solidFill>
                <a:cs typeface="Courier New" panose="02070309020205020404" pitchFamily="49" charset="0"/>
              </a:rPr>
              <a:t>255</a:t>
            </a:r>
            <a:r>
              <a:rPr lang="en-US" sz="1800" b="1" dirty="0" smtClean="0">
                <a:cs typeface="Courier New" panose="02070309020205020404" pitchFamily="49" charset="0"/>
              </a:rPr>
              <a:t>; //all LEDs ON</a:t>
            </a:r>
          </a:p>
          <a:p>
            <a:r>
              <a:rPr lang="en-US" sz="1800" b="1" dirty="0" smtClean="0">
                <a:cs typeface="Courier New" panose="02070309020205020404" pitchFamily="49" charset="0"/>
              </a:rPr>
              <a:t>else </a:t>
            </a:r>
            <a:r>
              <a:rPr lang="en-US" sz="1800" b="1" dirty="0" smtClean="0">
                <a:solidFill>
                  <a:srgbClr val="FF0000"/>
                </a:solidFill>
                <a:cs typeface="Courier New" panose="02070309020205020404" pitchFamily="49" charset="0"/>
              </a:rPr>
              <a:t>PORTB </a:t>
            </a:r>
            <a:r>
              <a:rPr lang="en-US" sz="1800" b="1" dirty="0" smtClean="0">
                <a:cs typeface="Courier New" panose="02070309020205020404" pitchFamily="49" charset="0"/>
              </a:rPr>
              <a:t>= </a:t>
            </a:r>
            <a:r>
              <a:rPr lang="en-US" sz="1800" b="1" dirty="0" smtClean="0">
                <a:solidFill>
                  <a:srgbClr val="00B050"/>
                </a:solidFill>
                <a:cs typeface="Courier New" panose="02070309020205020404" pitchFamily="49" charset="0"/>
              </a:rPr>
              <a:t>0</a:t>
            </a:r>
            <a:r>
              <a:rPr lang="en-US" sz="1800" b="1" dirty="0" smtClean="0">
                <a:cs typeface="Courier New" panose="02070309020205020404" pitchFamily="49" charset="0"/>
              </a:rPr>
              <a:t>; //all LEDs ON</a:t>
            </a:r>
          </a:p>
          <a:p>
            <a:endParaRPr lang="en-US" sz="1800" b="1" dirty="0" smtClean="0">
              <a:cs typeface="Courier New" panose="02070309020205020404" pitchFamily="49" charset="0"/>
            </a:endParaRPr>
          </a:p>
          <a:p>
            <a:r>
              <a:rPr lang="en-US" sz="1800" b="1" dirty="0" smtClean="0">
                <a:cs typeface="Courier New" panose="02070309020205020404" pitchFamily="49" charset="0"/>
              </a:rPr>
              <a:t>}}	</a:t>
            </a:r>
            <a:r>
              <a:rPr lang="en-US" sz="1800" b="1" dirty="0" smtClean="0">
                <a:solidFill>
                  <a:srgbClr val="0088C2"/>
                </a:solidFill>
                <a:cs typeface="Courier New" panose="02070309020205020404" pitchFamily="49" charset="0"/>
              </a:rPr>
              <a:t>					</a:t>
            </a:r>
            <a:endParaRPr lang="en-US" sz="1800" dirty="0" smtClean="0">
              <a:latin typeface="Arial" charset="0"/>
            </a:endParaRPr>
          </a:p>
        </p:txBody>
      </p:sp>
    </p:spTree>
    <p:extLst>
      <p:ext uri="{BB962C8B-B14F-4D97-AF65-F5344CB8AC3E}">
        <p14:creationId xmlns:p14="http://schemas.microsoft.com/office/powerpoint/2010/main" val="8859824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5"/>
          <p:cNvSpPr>
            <a:spLocks noGrp="1"/>
          </p:cNvSpPr>
          <p:nvPr>
            <p:ph type="title" idx="4294967295"/>
          </p:nvPr>
        </p:nvSpPr>
        <p:spPr/>
        <p:txBody>
          <a:bodyPr/>
          <a:lstStyle/>
          <a:p>
            <a:pPr>
              <a:defRPr/>
            </a:pPr>
            <a:r>
              <a:rPr lang="en-US" dirty="0" smtClean="0">
                <a:latin typeface="Arial" charset="0"/>
                <a:ea typeface="ＭＳ Ｐゴシック"/>
                <a:cs typeface="Arial" charset="0"/>
              </a:rPr>
              <a:t>	Summary: ADC</a:t>
            </a:r>
            <a:endParaRPr lang="en-US" dirty="0">
              <a:latin typeface="Arial" charset="0"/>
              <a:ea typeface="ＭＳ Ｐゴシック"/>
              <a:cs typeface="Arial" charset="0"/>
            </a:endParaRPr>
          </a:p>
        </p:txBody>
      </p:sp>
      <p:sp>
        <p:nvSpPr>
          <p:cNvPr id="16386" name="Fußzeilenplatzhalter 8"/>
          <p:cNvSpPr>
            <a:spLocks noGrp="1"/>
          </p:cNvSpPr>
          <p:nvPr>
            <p:ph type="ftr" sz="quarter" idx="11"/>
          </p:nvPr>
        </p:nvSpPr>
        <p:spPr bwMode="auto">
          <a:noFill/>
          <a:ln>
            <a:miter lim="800000"/>
            <a:headEnd/>
            <a:tailEnd/>
          </a:ln>
        </p:spPr>
        <p:txBody>
          <a:bodyPr/>
          <a:lstStyle/>
          <a:p>
            <a:r>
              <a:rPr lang="en-US" dirty="0" smtClean="0">
                <a:cs typeface="ＭＳ Ｐゴシック"/>
              </a:rPr>
              <a:t>Prof. Dr.-Ing. Ivan Volosyak</a:t>
            </a:r>
          </a:p>
        </p:txBody>
      </p:sp>
      <p:sp>
        <p:nvSpPr>
          <p:cNvPr id="16387" name="Inhaltsplatzhalter 1"/>
          <p:cNvSpPr>
            <a:spLocks/>
          </p:cNvSpPr>
          <p:nvPr/>
        </p:nvSpPr>
        <p:spPr bwMode="auto">
          <a:xfrm>
            <a:off x="503238" y="1262063"/>
            <a:ext cx="9145714" cy="5182938"/>
          </a:xfrm>
          <a:prstGeom prst="rect">
            <a:avLst/>
          </a:prstGeom>
          <a:noFill/>
          <a:ln w="9525">
            <a:noFill/>
            <a:miter lim="800000"/>
            <a:headEnd/>
            <a:tailEnd/>
          </a:ln>
        </p:spPr>
        <p:txBody>
          <a:bodyPr lIns="0" tIns="0" rIns="0" bIns="0"/>
          <a:lstStyle/>
          <a:p>
            <a:r>
              <a:rPr lang="en-US" sz="2000" dirty="0" smtClean="0">
                <a:latin typeface="Arial" charset="0"/>
              </a:rPr>
              <a:t>The function of </a:t>
            </a:r>
            <a:r>
              <a:rPr lang="en-US" sz="2000" b="1" dirty="0" smtClean="0">
                <a:solidFill>
                  <a:srgbClr val="FF0000"/>
                </a:solidFill>
                <a:latin typeface="Arial" charset="0"/>
              </a:rPr>
              <a:t>ADC</a:t>
            </a:r>
            <a:r>
              <a:rPr lang="en-US" sz="2000" dirty="0" smtClean="0">
                <a:latin typeface="Arial" charset="0"/>
              </a:rPr>
              <a:t>: to represent </a:t>
            </a:r>
            <a:r>
              <a:rPr lang="en-US" sz="2000" b="1" dirty="0" smtClean="0">
                <a:solidFill>
                  <a:srgbClr val="FF0000"/>
                </a:solidFill>
                <a:latin typeface="Arial" charset="0"/>
              </a:rPr>
              <a:t>analog inputs </a:t>
            </a:r>
            <a:r>
              <a:rPr lang="en-US" sz="2000" dirty="0" smtClean="0">
                <a:latin typeface="Arial" charset="0"/>
              </a:rPr>
              <a:t>in </a:t>
            </a:r>
            <a:r>
              <a:rPr lang="en-US" sz="2000" b="1" dirty="0" smtClean="0">
                <a:solidFill>
                  <a:srgbClr val="FF0000"/>
                </a:solidFill>
                <a:latin typeface="Arial" charset="0"/>
              </a:rPr>
              <a:t>digital form</a:t>
            </a:r>
            <a:r>
              <a:rPr lang="en-US" sz="2000" dirty="0" smtClean="0">
                <a:latin typeface="Arial" charset="0"/>
              </a:rPr>
              <a:t>.</a:t>
            </a:r>
          </a:p>
          <a:p>
            <a:endParaRPr lang="en-US" sz="2000" dirty="0" smtClean="0">
              <a:latin typeface="Arial" charset="0"/>
            </a:endParaRPr>
          </a:p>
          <a:p>
            <a:r>
              <a:rPr lang="en-US" sz="2000" dirty="0" smtClean="0">
                <a:latin typeface="Arial" charset="0"/>
              </a:rPr>
              <a:t>In practice, you are likely to use it for: </a:t>
            </a:r>
          </a:p>
          <a:p>
            <a:pPr marL="342900" indent="-342900">
              <a:buFont typeface="Arial" panose="020B0604020202020204" pitchFamily="34" charset="0"/>
              <a:buChar char="•"/>
            </a:pPr>
            <a:r>
              <a:rPr lang="en-US" sz="2000" b="1" dirty="0" smtClean="0">
                <a:solidFill>
                  <a:srgbClr val="00B050"/>
                </a:solidFill>
                <a:latin typeface="Arial" charset="0"/>
              </a:rPr>
              <a:t>Reading potentiometer value</a:t>
            </a:r>
          </a:p>
          <a:p>
            <a:pPr marL="342900" indent="-342900">
              <a:buFont typeface="Arial" panose="020B0604020202020204" pitchFamily="34" charset="0"/>
              <a:buChar char="•"/>
            </a:pPr>
            <a:r>
              <a:rPr lang="en-US" sz="2000" b="1" dirty="0" smtClean="0">
                <a:solidFill>
                  <a:srgbClr val="00B050"/>
                </a:solidFill>
                <a:latin typeface="Arial" charset="0"/>
              </a:rPr>
              <a:t>Reading analog sensor</a:t>
            </a:r>
          </a:p>
          <a:p>
            <a:pPr marL="342900" indent="-342900">
              <a:buFont typeface="Arial" panose="020B0604020202020204" pitchFamily="34" charset="0"/>
              <a:buChar char="•"/>
            </a:pPr>
            <a:r>
              <a:rPr lang="en-US" sz="2000" b="1" dirty="0" smtClean="0">
                <a:solidFill>
                  <a:srgbClr val="00B050"/>
                </a:solidFill>
                <a:latin typeface="Arial" charset="0"/>
              </a:rPr>
              <a:t>Measuring some voltage in circuit</a:t>
            </a:r>
          </a:p>
          <a:p>
            <a:pPr marL="342900" indent="-342900">
              <a:buFont typeface="Arial" panose="020B0604020202020204" pitchFamily="34" charset="0"/>
              <a:buChar char="•"/>
            </a:pPr>
            <a:endParaRPr lang="en-US" sz="2000" dirty="0" smtClean="0">
              <a:latin typeface="Arial" charset="0"/>
            </a:endParaRPr>
          </a:p>
          <a:p>
            <a:r>
              <a:rPr lang="en-US" sz="2000" dirty="0" smtClean="0">
                <a:latin typeface="Arial" charset="0"/>
              </a:rPr>
              <a:t>How to use it in our code?</a:t>
            </a:r>
          </a:p>
          <a:p>
            <a:endParaRPr lang="en-US" sz="2000" dirty="0" smtClean="0">
              <a:latin typeface="Arial" charset="0"/>
            </a:endParaRPr>
          </a:p>
          <a:p>
            <a:r>
              <a:rPr lang="en-US" sz="2000" dirty="0" smtClean="0">
                <a:latin typeface="Arial" charset="0"/>
              </a:rPr>
              <a:t>ADC operation is controlled by two registers (mostly)</a:t>
            </a:r>
          </a:p>
          <a:p>
            <a:pPr marL="342900" indent="-342900">
              <a:buFont typeface="Arial" panose="020B0604020202020204" pitchFamily="34" charset="0"/>
              <a:buChar char="•"/>
            </a:pPr>
            <a:endParaRPr lang="en-US" sz="2000" dirty="0" smtClean="0">
              <a:latin typeface="Arial" charset="0"/>
            </a:endParaRPr>
          </a:p>
          <a:p>
            <a:endParaRPr lang="en-US" sz="2000" dirty="0">
              <a:latin typeface="Arial" charset="0"/>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742" y="5484196"/>
            <a:ext cx="6597989" cy="920797"/>
          </a:xfrm>
          <a:prstGeom prst="rect">
            <a:avLst/>
          </a:prstGeom>
        </p:spPr>
      </p:pic>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742" y="4525997"/>
            <a:ext cx="6604339" cy="857294"/>
          </a:xfrm>
          <a:prstGeom prst="rect">
            <a:avLst/>
          </a:prstGeom>
        </p:spPr>
      </p:pic>
    </p:spTree>
    <p:extLst>
      <p:ext uri="{BB962C8B-B14F-4D97-AF65-F5344CB8AC3E}">
        <p14:creationId xmlns:p14="http://schemas.microsoft.com/office/powerpoint/2010/main" val="37265068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5"/>
          <p:cNvSpPr>
            <a:spLocks noGrp="1"/>
          </p:cNvSpPr>
          <p:nvPr>
            <p:ph type="title" idx="4294967295"/>
          </p:nvPr>
        </p:nvSpPr>
        <p:spPr/>
        <p:txBody>
          <a:bodyPr/>
          <a:lstStyle/>
          <a:p>
            <a:pPr>
              <a:defRPr/>
            </a:pPr>
            <a:r>
              <a:rPr lang="en-US" dirty="0" smtClean="0">
                <a:latin typeface="Arial" charset="0"/>
                <a:ea typeface="ＭＳ Ｐゴシック"/>
                <a:cs typeface="Arial" charset="0"/>
              </a:rPr>
              <a:t>	ADC modes of operation</a:t>
            </a:r>
            <a:endParaRPr lang="en-US" dirty="0">
              <a:latin typeface="Arial" charset="0"/>
              <a:ea typeface="ＭＳ Ｐゴシック"/>
              <a:cs typeface="Arial" charset="0"/>
            </a:endParaRPr>
          </a:p>
        </p:txBody>
      </p:sp>
      <p:sp>
        <p:nvSpPr>
          <p:cNvPr id="16386" name="Fußzeilenplatzhalter 8"/>
          <p:cNvSpPr>
            <a:spLocks noGrp="1"/>
          </p:cNvSpPr>
          <p:nvPr>
            <p:ph type="ftr" sz="quarter" idx="11"/>
          </p:nvPr>
        </p:nvSpPr>
        <p:spPr bwMode="auto">
          <a:noFill/>
          <a:ln>
            <a:miter lim="800000"/>
            <a:headEnd/>
            <a:tailEnd/>
          </a:ln>
        </p:spPr>
        <p:txBody>
          <a:bodyPr/>
          <a:lstStyle/>
          <a:p>
            <a:r>
              <a:rPr lang="en-US" dirty="0" smtClean="0">
                <a:cs typeface="ＭＳ Ｐゴシック"/>
              </a:rPr>
              <a:t>Prof. Dr.-Ing. Ivan Volosyak</a:t>
            </a:r>
          </a:p>
        </p:txBody>
      </p:sp>
      <p:sp>
        <p:nvSpPr>
          <p:cNvPr id="16387" name="Inhaltsplatzhalter 1"/>
          <p:cNvSpPr>
            <a:spLocks/>
          </p:cNvSpPr>
          <p:nvPr/>
        </p:nvSpPr>
        <p:spPr bwMode="auto">
          <a:xfrm>
            <a:off x="503238" y="1262063"/>
            <a:ext cx="6553354" cy="5182938"/>
          </a:xfrm>
          <a:prstGeom prst="rect">
            <a:avLst/>
          </a:prstGeom>
          <a:noFill/>
          <a:ln w="9525">
            <a:noFill/>
            <a:miter lim="800000"/>
            <a:headEnd/>
            <a:tailEnd/>
          </a:ln>
        </p:spPr>
        <p:txBody>
          <a:bodyPr lIns="0" tIns="0" rIns="0" bIns="0"/>
          <a:lstStyle/>
          <a:p>
            <a:pPr marL="342900" indent="-342900">
              <a:buFont typeface="Arial" panose="020B0604020202020204" pitchFamily="34" charset="0"/>
              <a:buChar char="•"/>
            </a:pPr>
            <a:endParaRPr lang="en-US" sz="2000" i="1" dirty="0" smtClean="0">
              <a:latin typeface="Arial" charset="0"/>
            </a:endParaRPr>
          </a:p>
          <a:p>
            <a:endParaRPr lang="en-US" sz="2000" i="1" dirty="0">
              <a:latin typeface="Arial" charset="0"/>
            </a:endParaRPr>
          </a:p>
        </p:txBody>
      </p:sp>
      <p:sp>
        <p:nvSpPr>
          <p:cNvPr id="8" name="Inhaltsplatzhalter 1"/>
          <p:cNvSpPr>
            <a:spLocks/>
          </p:cNvSpPr>
          <p:nvPr/>
        </p:nvSpPr>
        <p:spPr bwMode="auto">
          <a:xfrm>
            <a:off x="655638" y="1414463"/>
            <a:ext cx="8921750" cy="5182938"/>
          </a:xfrm>
          <a:prstGeom prst="rect">
            <a:avLst/>
          </a:prstGeom>
          <a:noFill/>
          <a:ln w="9525">
            <a:noFill/>
            <a:miter lim="800000"/>
            <a:headEnd/>
            <a:tailEnd/>
          </a:ln>
        </p:spPr>
        <p:txBody>
          <a:bodyPr lIns="0" tIns="0" rIns="0" bIns="0"/>
          <a:lstStyle/>
          <a:p>
            <a:r>
              <a:rPr lang="en-US" sz="2000" dirty="0" smtClean="0">
                <a:latin typeface="Arial" charset="0"/>
              </a:rPr>
              <a:t>ADC will provide the digital representation of analog value in 8-bit registers </a:t>
            </a:r>
            <a:r>
              <a:rPr lang="en-US" sz="2000" b="1" dirty="0" smtClean="0">
                <a:solidFill>
                  <a:srgbClr val="00B050"/>
                </a:solidFill>
                <a:latin typeface="Arial" charset="0"/>
              </a:rPr>
              <a:t>ADCH</a:t>
            </a:r>
            <a:r>
              <a:rPr lang="en-US" sz="2000" dirty="0" smtClean="0">
                <a:latin typeface="Arial" charset="0"/>
              </a:rPr>
              <a:t> and </a:t>
            </a:r>
            <a:r>
              <a:rPr lang="en-US" sz="2000" b="1" dirty="0" smtClean="0">
                <a:solidFill>
                  <a:srgbClr val="00B050"/>
                </a:solidFill>
                <a:latin typeface="Arial" charset="0"/>
              </a:rPr>
              <a:t>ADCL</a:t>
            </a:r>
            <a:r>
              <a:rPr lang="en-US" sz="2000" dirty="0" smtClean="0">
                <a:latin typeface="Arial" charset="0"/>
              </a:rPr>
              <a:t>, which could be referenced from our code by </a:t>
            </a:r>
            <a:r>
              <a:rPr lang="en-US" sz="2000" b="1" dirty="0" smtClean="0">
                <a:solidFill>
                  <a:srgbClr val="00B050"/>
                </a:solidFill>
                <a:latin typeface="Arial" charset="0"/>
              </a:rPr>
              <a:t>uint16_t ADCW</a:t>
            </a:r>
            <a:r>
              <a:rPr lang="en-US" sz="2000" dirty="0" smtClean="0">
                <a:latin typeface="Arial" charset="0"/>
              </a:rPr>
              <a:t>:</a:t>
            </a:r>
          </a:p>
          <a:p>
            <a:endParaRPr lang="en-US" sz="2000" dirty="0" smtClean="0">
              <a:latin typeface="Arial" charset="0"/>
            </a:endParaRPr>
          </a:p>
          <a:p>
            <a:r>
              <a:rPr lang="en-US" sz="2000" b="1" dirty="0" err="1" smtClean="0">
                <a:cs typeface="Courier New" panose="02070309020205020404" pitchFamily="49" charset="0"/>
              </a:rPr>
              <a:t>myReading</a:t>
            </a:r>
            <a:r>
              <a:rPr lang="en-US" sz="2000" b="1" dirty="0" smtClean="0">
                <a:cs typeface="Courier New" panose="02070309020205020404" pitchFamily="49" charset="0"/>
              </a:rPr>
              <a:t> = ADCW; //16 bit value (ADC is only 10 bit long)</a:t>
            </a:r>
          </a:p>
          <a:p>
            <a:endParaRPr lang="en-US" sz="2000" dirty="0" smtClean="0">
              <a:latin typeface="Arial" charset="0"/>
            </a:endParaRPr>
          </a:p>
          <a:p>
            <a:r>
              <a:rPr lang="en-US" sz="2000" dirty="0" smtClean="0">
                <a:latin typeface="Arial" charset="0"/>
              </a:rPr>
              <a:t>There are 2 modes of operation: </a:t>
            </a:r>
            <a:r>
              <a:rPr lang="en-US" sz="2000" b="1" dirty="0" smtClean="0">
                <a:solidFill>
                  <a:srgbClr val="FF0000"/>
                </a:solidFill>
                <a:latin typeface="Arial" charset="0"/>
              </a:rPr>
              <a:t>normal</a:t>
            </a:r>
            <a:r>
              <a:rPr lang="en-US" sz="2000" dirty="0" smtClean="0">
                <a:latin typeface="Arial" charset="0"/>
              </a:rPr>
              <a:t> and </a:t>
            </a:r>
            <a:r>
              <a:rPr lang="en-US" sz="2000" b="1" dirty="0" smtClean="0">
                <a:solidFill>
                  <a:srgbClr val="FF0000"/>
                </a:solidFill>
                <a:latin typeface="Arial" charset="0"/>
              </a:rPr>
              <a:t>free</a:t>
            </a:r>
            <a:r>
              <a:rPr lang="en-US" sz="2000" dirty="0" smtClean="0">
                <a:latin typeface="Arial" charset="0"/>
              </a:rPr>
              <a:t> </a:t>
            </a:r>
            <a:r>
              <a:rPr lang="en-US" sz="2000" b="1" dirty="0" smtClean="0">
                <a:solidFill>
                  <a:srgbClr val="FF0000"/>
                </a:solidFill>
                <a:latin typeface="Arial" charset="0"/>
              </a:rPr>
              <a:t>running</a:t>
            </a:r>
            <a:r>
              <a:rPr lang="en-US" sz="2000" dirty="0" smtClean="0">
                <a:latin typeface="Arial" charset="0"/>
              </a:rPr>
              <a:t>. </a:t>
            </a:r>
          </a:p>
          <a:p>
            <a:endParaRPr lang="en-US" sz="2000" dirty="0" smtClean="0">
              <a:latin typeface="Arial" charset="0"/>
            </a:endParaRPr>
          </a:p>
          <a:p>
            <a:r>
              <a:rPr lang="en-US" sz="2000" dirty="0" smtClean="0">
                <a:latin typeface="Arial" charset="0"/>
              </a:rPr>
              <a:t>Normal mode means that after writing </a:t>
            </a:r>
            <a:r>
              <a:rPr lang="en-US" sz="2000" b="1" dirty="0" smtClean="0">
                <a:solidFill>
                  <a:srgbClr val="FF0000"/>
                </a:solidFill>
                <a:latin typeface="Arial" charset="0"/>
              </a:rPr>
              <a:t>1</a:t>
            </a:r>
            <a:r>
              <a:rPr lang="en-US" sz="2000" dirty="0" smtClean="0">
                <a:latin typeface="Arial" charset="0"/>
              </a:rPr>
              <a:t> to </a:t>
            </a:r>
            <a:r>
              <a:rPr lang="en-US" sz="2000" b="1" dirty="0" smtClean="0">
                <a:solidFill>
                  <a:srgbClr val="0088C2"/>
                </a:solidFill>
                <a:latin typeface="Arial" charset="0"/>
              </a:rPr>
              <a:t>ADSC</a:t>
            </a:r>
            <a:r>
              <a:rPr lang="en-US" sz="2000" dirty="0" smtClean="0">
                <a:latin typeface="Arial" charset="0"/>
              </a:rPr>
              <a:t>, </a:t>
            </a:r>
            <a:r>
              <a:rPr lang="en-US" sz="2000" b="1" dirty="0" smtClean="0">
                <a:solidFill>
                  <a:srgbClr val="FF0000"/>
                </a:solidFill>
                <a:latin typeface="Arial" charset="0"/>
              </a:rPr>
              <a:t>exactly 1 conversion </a:t>
            </a:r>
            <a:r>
              <a:rPr lang="en-US" sz="2000" dirty="0" smtClean="0">
                <a:latin typeface="Arial" charset="0"/>
              </a:rPr>
              <a:t>will be made and ADSC will be automatically reset (back to </a:t>
            </a:r>
            <a:r>
              <a:rPr lang="en-US" sz="2000" b="1" dirty="0" smtClean="0">
                <a:solidFill>
                  <a:srgbClr val="FF0000"/>
                </a:solidFill>
                <a:latin typeface="Arial" charset="0"/>
              </a:rPr>
              <a:t>0</a:t>
            </a:r>
            <a:r>
              <a:rPr lang="en-US" sz="2000" dirty="0" smtClean="0">
                <a:latin typeface="Arial" charset="0"/>
              </a:rPr>
              <a:t>) by hardware (waiting for user to place </a:t>
            </a:r>
            <a:r>
              <a:rPr lang="en-US" sz="2000" b="1" dirty="0" smtClean="0">
                <a:solidFill>
                  <a:srgbClr val="FF0000"/>
                </a:solidFill>
                <a:latin typeface="Arial" charset="0"/>
              </a:rPr>
              <a:t>1</a:t>
            </a:r>
            <a:r>
              <a:rPr lang="en-US" sz="2000" dirty="0" smtClean="0">
                <a:latin typeface="Arial" charset="0"/>
              </a:rPr>
              <a:t> there again, at the time needed for conversion).</a:t>
            </a:r>
          </a:p>
          <a:p>
            <a:endParaRPr lang="en-US" sz="2000" dirty="0" smtClean="0">
              <a:latin typeface="Arial" charset="0"/>
            </a:endParaRPr>
          </a:p>
          <a:p>
            <a:r>
              <a:rPr lang="en-US" sz="2000" dirty="0" smtClean="0">
                <a:latin typeface="Arial" charset="0"/>
              </a:rPr>
              <a:t>Free </a:t>
            </a:r>
            <a:r>
              <a:rPr lang="en-US" sz="2000" dirty="0">
                <a:latin typeface="Arial" charset="0"/>
              </a:rPr>
              <a:t>running mode will do conversion with some frequency determined by ADC prescaler, and keep doing it as long as </a:t>
            </a:r>
            <a:r>
              <a:rPr lang="en-US" sz="2000" b="1" dirty="0">
                <a:solidFill>
                  <a:srgbClr val="0088C2"/>
                </a:solidFill>
                <a:latin typeface="Arial" charset="0"/>
              </a:rPr>
              <a:t>ADSC == </a:t>
            </a:r>
            <a:r>
              <a:rPr lang="en-US" sz="2000" b="1" dirty="0" smtClean="0">
                <a:solidFill>
                  <a:srgbClr val="0088C2"/>
                </a:solidFill>
                <a:latin typeface="Arial" charset="0"/>
              </a:rPr>
              <a:t>1</a:t>
            </a:r>
            <a:r>
              <a:rPr lang="en-US" sz="2000" dirty="0">
                <a:latin typeface="Arial" charset="0"/>
              </a:rPr>
              <a:t> </a:t>
            </a:r>
            <a:r>
              <a:rPr lang="en-US" sz="2000" dirty="0" smtClean="0">
                <a:latin typeface="Arial" charset="0"/>
              </a:rPr>
              <a:t>(remains unchanged all the time)</a:t>
            </a:r>
          </a:p>
          <a:p>
            <a:endParaRPr lang="en-US" sz="2000" dirty="0">
              <a:latin typeface="Arial" charset="0"/>
            </a:endParaRPr>
          </a:p>
        </p:txBody>
      </p:sp>
    </p:spTree>
    <p:extLst>
      <p:ext uri="{BB962C8B-B14F-4D97-AF65-F5344CB8AC3E}">
        <p14:creationId xmlns:p14="http://schemas.microsoft.com/office/powerpoint/2010/main" val="1620809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5"/>
          <p:cNvSpPr>
            <a:spLocks noGrp="1"/>
          </p:cNvSpPr>
          <p:nvPr>
            <p:ph type="title" idx="4294967295"/>
          </p:nvPr>
        </p:nvSpPr>
        <p:spPr/>
        <p:txBody>
          <a:bodyPr/>
          <a:lstStyle/>
          <a:p>
            <a:pPr>
              <a:defRPr/>
            </a:pPr>
            <a:r>
              <a:rPr lang="en-US" dirty="0" smtClean="0">
                <a:latin typeface="Arial" charset="0"/>
                <a:ea typeface="ＭＳ Ｐゴシック"/>
                <a:cs typeface="Arial" charset="0"/>
              </a:rPr>
              <a:t>	ADC input channel</a:t>
            </a:r>
            <a:endParaRPr lang="en-US" dirty="0">
              <a:latin typeface="Arial" charset="0"/>
              <a:ea typeface="ＭＳ Ｐゴシック"/>
              <a:cs typeface="Arial" charset="0"/>
            </a:endParaRPr>
          </a:p>
        </p:txBody>
      </p:sp>
      <p:sp>
        <p:nvSpPr>
          <p:cNvPr id="16386" name="Fußzeilenplatzhalter 8"/>
          <p:cNvSpPr>
            <a:spLocks noGrp="1"/>
          </p:cNvSpPr>
          <p:nvPr>
            <p:ph type="ftr" sz="quarter" idx="11"/>
          </p:nvPr>
        </p:nvSpPr>
        <p:spPr bwMode="auto">
          <a:noFill/>
          <a:ln>
            <a:miter lim="800000"/>
            <a:headEnd/>
            <a:tailEnd/>
          </a:ln>
        </p:spPr>
        <p:txBody>
          <a:bodyPr/>
          <a:lstStyle/>
          <a:p>
            <a:r>
              <a:rPr lang="en-GB" dirty="0" smtClean="0">
                <a:cs typeface="ＭＳ Ｐゴシック"/>
              </a:rPr>
              <a:t>Prof. Dr.-Ing. Ivan Volosyak</a:t>
            </a:r>
          </a:p>
        </p:txBody>
      </p:sp>
      <p:sp>
        <p:nvSpPr>
          <p:cNvPr id="16387" name="Inhaltsplatzhalter 1"/>
          <p:cNvSpPr>
            <a:spLocks/>
          </p:cNvSpPr>
          <p:nvPr/>
        </p:nvSpPr>
        <p:spPr bwMode="auto">
          <a:xfrm>
            <a:off x="503238" y="1262063"/>
            <a:ext cx="6553354" cy="5182938"/>
          </a:xfrm>
          <a:prstGeom prst="rect">
            <a:avLst/>
          </a:prstGeom>
          <a:noFill/>
          <a:ln w="9525">
            <a:noFill/>
            <a:miter lim="800000"/>
            <a:headEnd/>
            <a:tailEnd/>
          </a:ln>
        </p:spPr>
        <p:txBody>
          <a:bodyPr lIns="0" tIns="0" rIns="0" bIns="0"/>
          <a:lstStyle/>
          <a:p>
            <a:pPr marL="342900" indent="-342900">
              <a:buFont typeface="Arial" panose="020B0604020202020204" pitchFamily="34" charset="0"/>
              <a:buChar char="•"/>
            </a:pPr>
            <a:endParaRPr lang="en-GB" sz="2000" i="1" dirty="0">
              <a:latin typeface="Arial" charset="0"/>
            </a:endParaRPr>
          </a:p>
          <a:p>
            <a:endParaRPr lang="en-GB" sz="2000" i="1" dirty="0">
              <a:latin typeface="Arial" charset="0"/>
            </a:endParaRPr>
          </a:p>
        </p:txBody>
      </p:sp>
      <p:sp>
        <p:nvSpPr>
          <p:cNvPr id="8" name="Inhaltsplatzhalter 1"/>
          <p:cNvSpPr>
            <a:spLocks/>
          </p:cNvSpPr>
          <p:nvPr/>
        </p:nvSpPr>
        <p:spPr bwMode="auto">
          <a:xfrm>
            <a:off x="655638" y="1414463"/>
            <a:ext cx="6553354" cy="5182938"/>
          </a:xfrm>
          <a:prstGeom prst="rect">
            <a:avLst/>
          </a:prstGeom>
          <a:noFill/>
          <a:ln w="9525">
            <a:noFill/>
            <a:miter lim="800000"/>
            <a:headEnd/>
            <a:tailEnd/>
          </a:ln>
        </p:spPr>
        <p:txBody>
          <a:bodyPr lIns="0" tIns="0" rIns="0" bIns="0"/>
          <a:lstStyle/>
          <a:p>
            <a:endParaRPr lang="en-GB" sz="2000" i="1" dirty="0" smtClean="0">
              <a:latin typeface="Arial" charset="0"/>
            </a:endParaRPr>
          </a:p>
          <a:p>
            <a:endParaRPr lang="en-GB" sz="2000" i="1" dirty="0">
              <a:latin typeface="Arial" charset="0"/>
            </a:endParaRPr>
          </a:p>
          <a:p>
            <a:endParaRPr lang="en-GB" sz="2000" i="1" dirty="0" smtClean="0">
              <a:latin typeface="Arial" charset="0"/>
            </a:endParaRPr>
          </a:p>
          <a:p>
            <a:endParaRPr lang="en-GB" sz="2000" i="1" dirty="0">
              <a:latin typeface="Arial" charset="0"/>
            </a:endParaRPr>
          </a:p>
          <a:p>
            <a:endParaRPr lang="en-GB" sz="2000" i="1" dirty="0" smtClean="0">
              <a:latin typeface="Arial" charset="0"/>
            </a:endParaRPr>
          </a:p>
          <a:p>
            <a:endParaRPr lang="en-GB" sz="2000" i="1" dirty="0">
              <a:latin typeface="Arial" charset="0"/>
            </a:endParaRPr>
          </a:p>
          <a:p>
            <a:endParaRPr lang="en-GB" sz="2000" i="1" dirty="0">
              <a:latin typeface="Arial" charset="0"/>
            </a:endParaRPr>
          </a:p>
        </p:txBody>
      </p:sp>
      <p:sp>
        <p:nvSpPr>
          <p:cNvPr id="7" name="Inhaltsplatzhalter 1"/>
          <p:cNvSpPr>
            <a:spLocks/>
          </p:cNvSpPr>
          <p:nvPr/>
        </p:nvSpPr>
        <p:spPr bwMode="auto">
          <a:xfrm>
            <a:off x="808038" y="1566863"/>
            <a:ext cx="8552874" cy="5182938"/>
          </a:xfrm>
          <a:prstGeom prst="rect">
            <a:avLst/>
          </a:prstGeom>
          <a:noFill/>
          <a:ln w="9525">
            <a:noFill/>
            <a:miter lim="800000"/>
            <a:headEnd/>
            <a:tailEnd/>
          </a:ln>
        </p:spPr>
        <p:txBody>
          <a:bodyPr lIns="0" tIns="0" rIns="0" bIns="0"/>
          <a:lstStyle/>
          <a:p>
            <a:r>
              <a:rPr lang="en-GB" sz="2000" b="1" dirty="0" smtClean="0">
                <a:solidFill>
                  <a:srgbClr val="FF0000"/>
                </a:solidFill>
                <a:latin typeface="Arial" charset="0"/>
              </a:rPr>
              <a:t>ADC </a:t>
            </a:r>
            <a:r>
              <a:rPr lang="en-GB" sz="2000" dirty="0" smtClean="0">
                <a:latin typeface="Arial" charset="0"/>
              </a:rPr>
              <a:t>can receive the </a:t>
            </a:r>
            <a:r>
              <a:rPr lang="en-GB" sz="2000" dirty="0" err="1" smtClean="0">
                <a:latin typeface="Arial" charset="0"/>
              </a:rPr>
              <a:t>analog</a:t>
            </a:r>
            <a:r>
              <a:rPr lang="en-GB" sz="2000" dirty="0" smtClean="0">
                <a:latin typeface="Arial" charset="0"/>
              </a:rPr>
              <a:t> value for conversion from </a:t>
            </a:r>
            <a:r>
              <a:rPr lang="en-GB" sz="2000" b="1" dirty="0">
                <a:solidFill>
                  <a:srgbClr val="FF0000"/>
                </a:solidFill>
                <a:latin typeface="Arial" charset="0"/>
              </a:rPr>
              <a:t>6</a:t>
            </a:r>
            <a:r>
              <a:rPr lang="en-GB" sz="2000" b="1" dirty="0" smtClean="0">
                <a:solidFill>
                  <a:srgbClr val="FF0000"/>
                </a:solidFill>
                <a:latin typeface="Arial" charset="0"/>
              </a:rPr>
              <a:t> pins</a:t>
            </a:r>
            <a:r>
              <a:rPr lang="en-GB" sz="2000" dirty="0" smtClean="0">
                <a:latin typeface="Arial" charset="0"/>
              </a:rPr>
              <a:t>: </a:t>
            </a:r>
            <a:r>
              <a:rPr lang="en-GB" sz="2000" b="1" dirty="0" smtClean="0">
                <a:solidFill>
                  <a:srgbClr val="0088C2"/>
                </a:solidFill>
                <a:latin typeface="Arial" charset="0"/>
              </a:rPr>
              <a:t>PC0-5</a:t>
            </a:r>
            <a:r>
              <a:rPr lang="en-GB" sz="2000" dirty="0" smtClean="0">
                <a:latin typeface="Arial" charset="0"/>
              </a:rPr>
              <a:t>. However, at a single moment we must connect it only to </a:t>
            </a:r>
            <a:r>
              <a:rPr lang="en-GB" sz="2000" b="1" u="sng" dirty="0" smtClean="0">
                <a:latin typeface="Arial" charset="0"/>
              </a:rPr>
              <a:t>one</a:t>
            </a:r>
            <a:r>
              <a:rPr lang="en-GB" sz="2000" dirty="0" smtClean="0">
                <a:latin typeface="Arial" charset="0"/>
              </a:rPr>
              <a:t> of the pins, and this is done using ADMUX register. There are </a:t>
            </a:r>
            <a:r>
              <a:rPr lang="en-GB" sz="2000" b="1" dirty="0" smtClean="0">
                <a:solidFill>
                  <a:srgbClr val="0088C2"/>
                </a:solidFill>
                <a:latin typeface="Arial" charset="0"/>
              </a:rPr>
              <a:t>4 MUX </a:t>
            </a:r>
            <a:r>
              <a:rPr lang="en-GB" sz="2000" dirty="0" smtClean="0">
                <a:latin typeface="Arial" charset="0"/>
              </a:rPr>
              <a:t>bits: </a:t>
            </a:r>
            <a:r>
              <a:rPr lang="en-GB" sz="2000" b="1" dirty="0" smtClean="0">
                <a:solidFill>
                  <a:srgbClr val="0088C2"/>
                </a:solidFill>
                <a:latin typeface="Arial" charset="0"/>
              </a:rPr>
              <a:t>MUX3, MUX2, MUX1, MUX0. </a:t>
            </a:r>
            <a:r>
              <a:rPr lang="en-GB" sz="2000" dirty="0" smtClean="0">
                <a:latin typeface="Arial" charset="0"/>
              </a:rPr>
              <a:t>You can change the ADC channel during runtime.</a:t>
            </a:r>
            <a:endParaRPr lang="en-GB" sz="2000" b="1" dirty="0" smtClean="0">
              <a:solidFill>
                <a:srgbClr val="0088C2"/>
              </a:solidFill>
              <a:latin typeface="Arial" charset="0"/>
            </a:endParaRPr>
          </a:p>
          <a:p>
            <a:endParaRPr lang="en-GB" sz="2000" dirty="0">
              <a:latin typeface="Arial" charset="0"/>
            </a:endParaRPr>
          </a:p>
          <a:p>
            <a:r>
              <a:rPr lang="en-GB" sz="2000" dirty="0" smtClean="0">
                <a:latin typeface="Arial" charset="0"/>
              </a:rPr>
              <a:t>The setting for </a:t>
            </a:r>
            <a:r>
              <a:rPr lang="en-GB" sz="2000" b="1" dirty="0" smtClean="0">
                <a:solidFill>
                  <a:srgbClr val="0088C2"/>
                </a:solidFill>
                <a:latin typeface="Arial" charset="0"/>
              </a:rPr>
              <a:t>MUX</a:t>
            </a:r>
            <a:r>
              <a:rPr lang="en-GB" sz="2000" dirty="0" smtClean="0">
                <a:latin typeface="Arial" charset="0"/>
              </a:rPr>
              <a:t> bits is just </a:t>
            </a:r>
            <a:r>
              <a:rPr lang="en-GB" sz="2000" b="1" dirty="0" smtClean="0">
                <a:solidFill>
                  <a:srgbClr val="00B050"/>
                </a:solidFill>
                <a:latin typeface="Arial" charset="0"/>
              </a:rPr>
              <a:t>number of pin written in binary form</a:t>
            </a:r>
            <a:r>
              <a:rPr lang="en-GB" sz="2000" dirty="0" smtClean="0">
                <a:latin typeface="Arial" charset="0"/>
              </a:rPr>
              <a:t>, as you can verify with the table below.</a:t>
            </a:r>
          </a:p>
          <a:p>
            <a:endParaRPr lang="en-GB" sz="2000" dirty="0" smtClean="0">
              <a:latin typeface="Arial" charset="0"/>
            </a:endParaRPr>
          </a:p>
          <a:p>
            <a:endParaRPr lang="en-GB" sz="2000" dirty="0">
              <a:latin typeface="Arial" charset="0"/>
            </a:endParaRPr>
          </a:p>
          <a:p>
            <a:endParaRPr lang="en-GB" sz="2000" dirty="0">
              <a:latin typeface="Arial" charset="0"/>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810" y="4123690"/>
            <a:ext cx="6979009" cy="2648086"/>
          </a:xfrm>
          <a:prstGeom prst="rect">
            <a:avLst/>
          </a:prstGeom>
        </p:spPr>
      </p:pic>
    </p:spTree>
    <p:extLst>
      <p:ext uri="{BB962C8B-B14F-4D97-AF65-F5344CB8AC3E}">
        <p14:creationId xmlns:p14="http://schemas.microsoft.com/office/powerpoint/2010/main" val="12454540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el 5"/>
          <p:cNvSpPr>
            <a:spLocks noGrp="1"/>
          </p:cNvSpPr>
          <p:nvPr>
            <p:ph type="title" idx="4294967295"/>
          </p:nvPr>
        </p:nvSpPr>
        <p:spPr/>
        <p:txBody>
          <a:bodyPr/>
          <a:lstStyle/>
          <a:p>
            <a:pPr>
              <a:defRPr/>
            </a:pPr>
            <a:r>
              <a:rPr lang="en-US" dirty="0" smtClean="0">
                <a:latin typeface="Arial" charset="0"/>
                <a:ea typeface="ＭＳ Ｐゴシック"/>
                <a:cs typeface="Arial" charset="0"/>
              </a:rPr>
              <a:t>ADC Example incl. ADC interrupt</a:t>
            </a:r>
            <a:endParaRPr lang="en-US" dirty="0">
              <a:latin typeface="Arial" charset="0"/>
              <a:ea typeface="ＭＳ Ｐゴシック"/>
              <a:cs typeface="Arial" charset="0"/>
            </a:endParaRPr>
          </a:p>
        </p:txBody>
      </p:sp>
      <p:sp>
        <p:nvSpPr>
          <p:cNvPr id="16386" name="Fußzeilenplatzhalter 8"/>
          <p:cNvSpPr>
            <a:spLocks noGrp="1"/>
          </p:cNvSpPr>
          <p:nvPr>
            <p:ph type="ftr" sz="quarter" idx="11"/>
          </p:nvPr>
        </p:nvSpPr>
        <p:spPr bwMode="auto">
          <a:noFill/>
          <a:ln>
            <a:miter lim="800000"/>
            <a:headEnd/>
            <a:tailEnd/>
          </a:ln>
        </p:spPr>
        <p:txBody>
          <a:bodyPr/>
          <a:lstStyle/>
          <a:p>
            <a:r>
              <a:rPr lang="en-GB" dirty="0" smtClean="0">
                <a:cs typeface="ＭＳ Ｐゴシック"/>
              </a:rPr>
              <a:t>Prof. Dr.-Ing. Ivan Volosyak</a:t>
            </a:r>
          </a:p>
        </p:txBody>
      </p:sp>
      <p:sp>
        <p:nvSpPr>
          <p:cNvPr id="16387" name="Inhaltsplatzhalter 1"/>
          <p:cNvSpPr>
            <a:spLocks/>
          </p:cNvSpPr>
          <p:nvPr/>
        </p:nvSpPr>
        <p:spPr bwMode="auto">
          <a:xfrm>
            <a:off x="503238" y="1262063"/>
            <a:ext cx="6553354" cy="5182938"/>
          </a:xfrm>
          <a:prstGeom prst="rect">
            <a:avLst/>
          </a:prstGeom>
          <a:noFill/>
          <a:ln w="9525">
            <a:noFill/>
            <a:miter lim="800000"/>
            <a:headEnd/>
            <a:tailEnd/>
          </a:ln>
        </p:spPr>
        <p:txBody>
          <a:bodyPr lIns="0" tIns="0" rIns="0" bIns="0"/>
          <a:lstStyle/>
          <a:p>
            <a:pPr marL="342900" indent="-342900">
              <a:buFont typeface="Arial" panose="020B0604020202020204" pitchFamily="34" charset="0"/>
              <a:buChar char="•"/>
            </a:pPr>
            <a:endParaRPr lang="en-GB" sz="2000" i="1" dirty="0">
              <a:latin typeface="Arial" charset="0"/>
            </a:endParaRPr>
          </a:p>
          <a:p>
            <a:endParaRPr lang="en-GB" sz="2000" i="1" dirty="0">
              <a:latin typeface="Arial" charset="0"/>
            </a:endParaRPr>
          </a:p>
        </p:txBody>
      </p:sp>
      <p:sp>
        <p:nvSpPr>
          <p:cNvPr id="8" name="Inhaltsplatzhalter 1"/>
          <p:cNvSpPr>
            <a:spLocks/>
          </p:cNvSpPr>
          <p:nvPr/>
        </p:nvSpPr>
        <p:spPr bwMode="auto">
          <a:xfrm>
            <a:off x="655638" y="1414463"/>
            <a:ext cx="6553354" cy="5182938"/>
          </a:xfrm>
          <a:prstGeom prst="rect">
            <a:avLst/>
          </a:prstGeom>
          <a:noFill/>
          <a:ln w="9525">
            <a:noFill/>
            <a:miter lim="800000"/>
            <a:headEnd/>
            <a:tailEnd/>
          </a:ln>
        </p:spPr>
        <p:txBody>
          <a:bodyPr lIns="0" tIns="0" rIns="0" bIns="0"/>
          <a:lstStyle/>
          <a:p>
            <a:endParaRPr lang="en-GB" sz="2000" i="1" dirty="0" smtClean="0">
              <a:latin typeface="Arial" charset="0"/>
            </a:endParaRPr>
          </a:p>
          <a:p>
            <a:endParaRPr lang="en-GB" sz="2000" i="1" dirty="0">
              <a:latin typeface="Arial" charset="0"/>
            </a:endParaRPr>
          </a:p>
          <a:p>
            <a:endParaRPr lang="en-GB" sz="2000" i="1" dirty="0" smtClean="0">
              <a:latin typeface="Arial" charset="0"/>
            </a:endParaRPr>
          </a:p>
          <a:p>
            <a:endParaRPr lang="en-GB" sz="2000" i="1" dirty="0">
              <a:latin typeface="Arial" charset="0"/>
            </a:endParaRPr>
          </a:p>
          <a:p>
            <a:endParaRPr lang="en-GB" sz="2000" i="1" dirty="0" smtClean="0">
              <a:latin typeface="Arial" charset="0"/>
            </a:endParaRPr>
          </a:p>
          <a:p>
            <a:endParaRPr lang="en-GB" sz="2000" i="1" dirty="0">
              <a:latin typeface="Arial" charset="0"/>
            </a:endParaRPr>
          </a:p>
          <a:p>
            <a:endParaRPr lang="en-GB" sz="2000" i="1" dirty="0">
              <a:latin typeface="Arial" charset="0"/>
            </a:endParaRPr>
          </a:p>
        </p:txBody>
      </p:sp>
      <p:sp>
        <p:nvSpPr>
          <p:cNvPr id="7" name="Inhaltsplatzhalter 1"/>
          <p:cNvSpPr>
            <a:spLocks/>
          </p:cNvSpPr>
          <p:nvPr/>
        </p:nvSpPr>
        <p:spPr bwMode="auto">
          <a:xfrm>
            <a:off x="808038" y="1161762"/>
            <a:ext cx="6553354" cy="5182938"/>
          </a:xfrm>
          <a:prstGeom prst="rect">
            <a:avLst/>
          </a:prstGeom>
          <a:noFill/>
          <a:ln w="9525">
            <a:noFill/>
            <a:miter lim="800000"/>
            <a:headEnd/>
            <a:tailEnd/>
          </a:ln>
        </p:spPr>
        <p:txBody>
          <a:bodyPr lIns="0" tIns="0" rIns="0" bIns="0"/>
          <a:lstStyle/>
          <a:p>
            <a:r>
              <a:rPr lang="en-GB" sz="2000" dirty="0" smtClean="0">
                <a:latin typeface="Arial" charset="0"/>
              </a:rPr>
              <a:t>There is an option to call an interrupt every time conversion is completed. Setting for this would be:</a:t>
            </a:r>
          </a:p>
          <a:p>
            <a:endParaRPr lang="en-GB" sz="2000" dirty="0">
              <a:latin typeface="Arial" charset="0"/>
            </a:endParaRPr>
          </a:p>
          <a:p>
            <a:r>
              <a:rPr lang="en-GB" sz="2000" b="1" dirty="0" smtClean="0">
                <a:solidFill>
                  <a:srgbClr val="FF0000"/>
                </a:solidFill>
                <a:cs typeface="Courier New" panose="02070309020205020404" pitchFamily="49" charset="0"/>
              </a:rPr>
              <a:t>ADCSRA</a:t>
            </a:r>
            <a:r>
              <a:rPr lang="en-GB" sz="2000" b="1" dirty="0" smtClean="0">
                <a:cs typeface="Courier New" panose="02070309020205020404" pitchFamily="49" charset="0"/>
              </a:rPr>
              <a:t> |= 1&lt;&lt;</a:t>
            </a:r>
            <a:r>
              <a:rPr lang="en-GB" sz="2000" b="1" dirty="0" smtClean="0">
                <a:solidFill>
                  <a:srgbClr val="0088C2"/>
                </a:solidFill>
                <a:cs typeface="Courier New" panose="02070309020205020404" pitchFamily="49" charset="0"/>
              </a:rPr>
              <a:t>ADEN</a:t>
            </a:r>
            <a:r>
              <a:rPr lang="en-GB" sz="2000" b="1" dirty="0" smtClean="0">
                <a:cs typeface="Courier New" panose="02070309020205020404" pitchFamily="49" charset="0"/>
              </a:rPr>
              <a:t>; // Enable ADC</a:t>
            </a:r>
          </a:p>
          <a:p>
            <a:r>
              <a:rPr lang="en-GB" sz="2000" b="1" dirty="0" smtClean="0">
                <a:solidFill>
                  <a:srgbClr val="FF0000"/>
                </a:solidFill>
                <a:cs typeface="Courier New" panose="02070309020205020404" pitchFamily="49" charset="0"/>
              </a:rPr>
              <a:t>ADCSRA</a:t>
            </a:r>
            <a:r>
              <a:rPr lang="en-GB" sz="2000" b="1" dirty="0" smtClean="0">
                <a:cs typeface="Courier New" panose="02070309020205020404" pitchFamily="49" charset="0"/>
              </a:rPr>
              <a:t> |= 1&lt;&lt;</a:t>
            </a:r>
            <a:r>
              <a:rPr lang="en-GB" sz="2000" b="1" dirty="0" smtClean="0">
                <a:solidFill>
                  <a:srgbClr val="0088C2"/>
                </a:solidFill>
                <a:cs typeface="Courier New" panose="02070309020205020404" pitchFamily="49" charset="0"/>
              </a:rPr>
              <a:t>ADIE</a:t>
            </a:r>
            <a:r>
              <a:rPr lang="en-GB" sz="2000" b="1" dirty="0" smtClean="0">
                <a:cs typeface="Courier New" panose="02070309020205020404" pitchFamily="49" charset="0"/>
              </a:rPr>
              <a:t>;  //Enable interrupt</a:t>
            </a:r>
          </a:p>
          <a:p>
            <a:r>
              <a:rPr lang="en-GB" sz="2000" b="1" dirty="0" smtClean="0">
                <a:solidFill>
                  <a:srgbClr val="FF0000"/>
                </a:solidFill>
                <a:cs typeface="Courier New" panose="02070309020205020404" pitchFamily="49" charset="0"/>
              </a:rPr>
              <a:t>ADMUX</a:t>
            </a:r>
            <a:r>
              <a:rPr lang="en-GB" sz="2000" b="1" dirty="0" smtClean="0">
                <a:cs typeface="Courier New" panose="02070309020205020404" pitchFamily="49" charset="0"/>
              </a:rPr>
              <a:t> |= </a:t>
            </a:r>
            <a:r>
              <a:rPr lang="en-GB" sz="2000" b="1" dirty="0" smtClean="0">
                <a:solidFill>
                  <a:srgbClr val="0088C2"/>
                </a:solidFill>
                <a:cs typeface="Courier New" panose="02070309020205020404" pitchFamily="49" charset="0"/>
              </a:rPr>
              <a:t>pin</a:t>
            </a:r>
            <a:r>
              <a:rPr lang="en-GB" sz="2000" b="1" dirty="0" smtClean="0">
                <a:cs typeface="Courier New" panose="02070309020205020404" pitchFamily="49" charset="0"/>
              </a:rPr>
              <a:t>;// Choose your input pin</a:t>
            </a:r>
          </a:p>
          <a:p>
            <a:endParaRPr lang="en-GB" sz="2000" b="1" dirty="0">
              <a:cs typeface="Courier New" panose="02070309020205020404" pitchFamily="49" charset="0"/>
            </a:endParaRPr>
          </a:p>
          <a:p>
            <a:r>
              <a:rPr lang="en-GB" sz="2000" b="1" dirty="0" smtClean="0">
                <a:solidFill>
                  <a:srgbClr val="FF0000"/>
                </a:solidFill>
                <a:cs typeface="Courier New" panose="02070309020205020404" pitchFamily="49" charset="0"/>
              </a:rPr>
              <a:t>DDRC</a:t>
            </a:r>
            <a:r>
              <a:rPr lang="en-GB" sz="2000" b="1" dirty="0" smtClean="0">
                <a:cs typeface="Courier New" panose="02070309020205020404" pitchFamily="49" charset="0"/>
              </a:rPr>
              <a:t> &amp;= ~( 1&lt;&lt; </a:t>
            </a:r>
            <a:r>
              <a:rPr lang="en-GB" sz="2000" b="1" dirty="0" smtClean="0">
                <a:solidFill>
                  <a:srgbClr val="0088C2"/>
                </a:solidFill>
                <a:cs typeface="Courier New" panose="02070309020205020404" pitchFamily="49" charset="0"/>
              </a:rPr>
              <a:t>pin</a:t>
            </a:r>
            <a:r>
              <a:rPr lang="en-GB" sz="2000" b="1" dirty="0" smtClean="0">
                <a:cs typeface="Courier New" panose="02070309020205020404" pitchFamily="49" charset="0"/>
              </a:rPr>
              <a:t>); //Make sure input pin 				</a:t>
            </a:r>
            <a:r>
              <a:rPr lang="en-GB" sz="2000" b="1" dirty="0">
                <a:cs typeface="Courier New" panose="02070309020205020404" pitchFamily="49" charset="0"/>
              </a:rPr>
              <a:t>	</a:t>
            </a:r>
            <a:r>
              <a:rPr lang="en-GB" sz="2000" b="1" dirty="0" smtClean="0">
                <a:cs typeface="Courier New" panose="02070309020205020404" pitchFamily="49" charset="0"/>
              </a:rPr>
              <a:t>	// </a:t>
            </a:r>
            <a:r>
              <a:rPr lang="en-GB" sz="2000" b="1" dirty="0">
                <a:cs typeface="Courier New" panose="02070309020205020404" pitchFamily="49" charset="0"/>
              </a:rPr>
              <a:t>also works as input</a:t>
            </a:r>
            <a:r>
              <a:rPr lang="en-GB" sz="2000" b="1" dirty="0" smtClean="0">
                <a:cs typeface="Courier New" panose="02070309020205020404" pitchFamily="49" charset="0"/>
              </a:rPr>
              <a:t>!</a:t>
            </a:r>
          </a:p>
          <a:p>
            <a:endParaRPr lang="en-GB" sz="2000" b="1" dirty="0" smtClean="0">
              <a:cs typeface="Courier New" panose="02070309020205020404" pitchFamily="49" charset="0"/>
            </a:endParaRPr>
          </a:p>
          <a:p>
            <a:r>
              <a:rPr lang="en-GB" sz="2000" b="1" dirty="0" smtClean="0">
                <a:cs typeface="Courier New" panose="02070309020205020404" pitchFamily="49" charset="0"/>
              </a:rPr>
              <a:t>volatile uint16_t </a:t>
            </a:r>
            <a:r>
              <a:rPr lang="en-GB" sz="2000" b="1" dirty="0" err="1" smtClean="0">
                <a:solidFill>
                  <a:srgbClr val="00B050"/>
                </a:solidFill>
                <a:cs typeface="Courier New" panose="02070309020205020404" pitchFamily="49" charset="0"/>
              </a:rPr>
              <a:t>myVariable</a:t>
            </a:r>
            <a:r>
              <a:rPr lang="en-GB" sz="2000" b="1" dirty="0" smtClean="0">
                <a:cs typeface="Courier New" panose="02070309020205020404" pitchFamily="49" charset="0"/>
              </a:rPr>
              <a:t>;</a:t>
            </a:r>
            <a:endParaRPr lang="en-GB" sz="2000" b="1" dirty="0">
              <a:cs typeface="Courier New" panose="02070309020205020404" pitchFamily="49" charset="0"/>
            </a:endParaRPr>
          </a:p>
          <a:p>
            <a:endParaRPr lang="en-GB" sz="2000" b="1" dirty="0" smtClean="0">
              <a:cs typeface="Courier New" panose="02070309020205020404" pitchFamily="49" charset="0"/>
            </a:endParaRPr>
          </a:p>
          <a:p>
            <a:r>
              <a:rPr lang="en-GB" sz="2000" b="1" dirty="0" smtClean="0">
                <a:solidFill>
                  <a:srgbClr val="00B050"/>
                </a:solidFill>
                <a:cs typeface="Courier New" panose="02070309020205020404" pitchFamily="49" charset="0"/>
              </a:rPr>
              <a:t>ISR(</a:t>
            </a:r>
            <a:r>
              <a:rPr lang="en-GB" sz="2000" b="1" dirty="0" err="1" smtClean="0">
                <a:solidFill>
                  <a:srgbClr val="00B050"/>
                </a:solidFill>
                <a:cs typeface="Courier New" panose="02070309020205020404" pitchFamily="49" charset="0"/>
              </a:rPr>
              <a:t>ADC_vect</a:t>
            </a:r>
            <a:r>
              <a:rPr lang="en-GB" sz="2000" b="1" dirty="0" smtClean="0">
                <a:solidFill>
                  <a:srgbClr val="00B050"/>
                </a:solidFill>
                <a:cs typeface="Courier New" panose="02070309020205020404" pitchFamily="49" charset="0"/>
              </a:rPr>
              <a:t>)</a:t>
            </a:r>
          </a:p>
          <a:p>
            <a:r>
              <a:rPr lang="en-GB" sz="2000" b="1" dirty="0" smtClean="0">
                <a:solidFill>
                  <a:srgbClr val="00B050"/>
                </a:solidFill>
                <a:cs typeface="Courier New" panose="02070309020205020404" pitchFamily="49" charset="0"/>
              </a:rPr>
              <a:t>{</a:t>
            </a:r>
          </a:p>
          <a:p>
            <a:r>
              <a:rPr lang="en-GB" sz="2000" b="1" dirty="0" err="1" smtClean="0">
                <a:solidFill>
                  <a:srgbClr val="00B050"/>
                </a:solidFill>
                <a:cs typeface="Courier New" panose="02070309020205020404" pitchFamily="49" charset="0"/>
              </a:rPr>
              <a:t>myVariable</a:t>
            </a:r>
            <a:r>
              <a:rPr lang="en-GB" sz="2000" b="1" dirty="0" smtClean="0">
                <a:solidFill>
                  <a:srgbClr val="00B050"/>
                </a:solidFill>
                <a:cs typeface="Courier New" panose="02070309020205020404" pitchFamily="49" charset="0"/>
              </a:rPr>
              <a:t> = </a:t>
            </a:r>
            <a:r>
              <a:rPr lang="en-GB" sz="2000" b="1" dirty="0" smtClean="0">
                <a:solidFill>
                  <a:srgbClr val="FF0000"/>
                </a:solidFill>
                <a:cs typeface="Courier New" panose="02070309020205020404" pitchFamily="49" charset="0"/>
              </a:rPr>
              <a:t>ADCW</a:t>
            </a:r>
            <a:r>
              <a:rPr lang="en-GB" sz="2000" b="1" dirty="0" smtClean="0">
                <a:solidFill>
                  <a:srgbClr val="00B050"/>
                </a:solidFill>
                <a:cs typeface="Courier New" panose="02070309020205020404" pitchFamily="49" charset="0"/>
              </a:rPr>
              <a:t>;</a:t>
            </a:r>
          </a:p>
          <a:p>
            <a:r>
              <a:rPr lang="en-GB" sz="2000" b="1" dirty="0" smtClean="0">
                <a:solidFill>
                  <a:srgbClr val="00B050"/>
                </a:solidFill>
                <a:cs typeface="Courier New" panose="02070309020205020404" pitchFamily="49" charset="0"/>
              </a:rPr>
              <a:t>//TODO: use the reading!</a:t>
            </a:r>
            <a:endParaRPr lang="en-GB" sz="2000" b="1" dirty="0">
              <a:solidFill>
                <a:srgbClr val="00B050"/>
              </a:solidFill>
              <a:cs typeface="Courier New" panose="02070309020205020404" pitchFamily="49" charset="0"/>
            </a:endParaRPr>
          </a:p>
          <a:p>
            <a:r>
              <a:rPr lang="en-GB" sz="2000" b="1" dirty="0" smtClean="0">
                <a:solidFill>
                  <a:srgbClr val="00B050"/>
                </a:solidFill>
                <a:cs typeface="Courier New" panose="02070309020205020404" pitchFamily="49" charset="0"/>
              </a:rPr>
              <a:t>}</a:t>
            </a:r>
            <a:endParaRPr lang="en-GB" sz="2000" b="1" dirty="0">
              <a:solidFill>
                <a:srgbClr val="00B050"/>
              </a:solidFill>
              <a:cs typeface="Courier New" panose="02070309020205020404" pitchFamily="49" charset="0"/>
            </a:endParaRPr>
          </a:p>
          <a:p>
            <a:endParaRPr lang="en-GB" sz="2000" dirty="0">
              <a:latin typeface="Arial" charset="0"/>
            </a:endParaRPr>
          </a:p>
        </p:txBody>
      </p:sp>
    </p:spTree>
    <p:extLst>
      <p:ext uri="{BB962C8B-B14F-4D97-AF65-F5344CB8AC3E}">
        <p14:creationId xmlns:p14="http://schemas.microsoft.com/office/powerpoint/2010/main" val="256578625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TPVERSION" val="5"/>
  <p:tag name="TPFULLVERSION" val="5.3.1.3337"/>
  <p:tag name="PPTVERSION" val="14"/>
  <p:tag name="TPOS" val="2"/>
</p:tagLst>
</file>

<file path=ppt/theme/theme1.xml><?xml version="1.0" encoding="utf-8"?>
<a:theme xmlns:a="http://schemas.openxmlformats.org/drawingml/2006/main" name="Office-Design">
  <a:themeElements>
    <a:clrScheme name="HSRW">
      <a:dk1>
        <a:srgbClr val="000000"/>
      </a:dk1>
      <a:lt1>
        <a:sysClr val="window" lastClr="FFFFFF"/>
      </a:lt1>
      <a:dk2>
        <a:srgbClr val="28255A"/>
      </a:dk2>
      <a:lt2>
        <a:srgbClr val="BEBEBE"/>
      </a:lt2>
      <a:accent1>
        <a:srgbClr val="00AFC8"/>
      </a:accent1>
      <a:accent2>
        <a:srgbClr val="0088C2"/>
      </a:accent2>
      <a:accent3>
        <a:srgbClr val="7AB51D"/>
      </a:accent3>
      <a:accent4>
        <a:srgbClr val="E2001A"/>
      </a:accent4>
      <a:accent5>
        <a:srgbClr val="E1007A"/>
      </a:accent5>
      <a:accent6>
        <a:srgbClr val="878787"/>
      </a:accent6>
      <a:hlink>
        <a:srgbClr val="0000FF"/>
      </a:hlink>
      <a:folHlink>
        <a:srgbClr val="800080"/>
      </a:folHlink>
    </a:clrScheme>
    <a:fontScheme name="Office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3988</Words>
  <Application>Microsoft Office PowerPoint</Application>
  <PresentationFormat>Benutzerdefiniert</PresentationFormat>
  <Paragraphs>765</Paragraphs>
  <Slides>43</Slides>
  <Notes>0</Notes>
  <HiddenSlides>0</HiddenSlides>
  <MMClips>0</MMClips>
  <ScaleCrop>false</ScaleCrop>
  <HeadingPairs>
    <vt:vector size="4" baseType="variant">
      <vt:variant>
        <vt:lpstr>Design</vt:lpstr>
      </vt:variant>
      <vt:variant>
        <vt:i4>1</vt:i4>
      </vt:variant>
      <vt:variant>
        <vt:lpstr>Folientitel</vt:lpstr>
      </vt:variant>
      <vt:variant>
        <vt:i4>43</vt:i4>
      </vt:variant>
    </vt:vector>
  </HeadingPairs>
  <TitlesOfParts>
    <vt:vector size="44" baseType="lpstr">
      <vt:lpstr>Office-Design</vt:lpstr>
      <vt:lpstr>Microelectronic Control Systems</vt:lpstr>
      <vt:lpstr>Summary: Input pins (1)</vt:lpstr>
      <vt:lpstr>Summary: Input pins (2)</vt:lpstr>
      <vt:lpstr>Summary: Output pins</vt:lpstr>
      <vt:lpstr>DDR / PORT setup and usage example</vt:lpstr>
      <vt:lpstr> Summary: ADC</vt:lpstr>
      <vt:lpstr> ADC modes of operation</vt:lpstr>
      <vt:lpstr> ADC input channel</vt:lpstr>
      <vt:lpstr>ADC Example incl. ADC interrupt</vt:lpstr>
      <vt:lpstr>ADC – further settings (1)</vt:lpstr>
      <vt:lpstr>ADC – further settings (2)</vt:lpstr>
      <vt:lpstr>ADC – full setup example</vt:lpstr>
      <vt:lpstr>Summary: Timer/Counters (1)</vt:lpstr>
      <vt:lpstr>Summary: Timer/Counters (2)</vt:lpstr>
      <vt:lpstr>Summary: Timer/Counters (3)</vt:lpstr>
      <vt:lpstr>Summary: Prescaler init TC0 (1)</vt:lpstr>
      <vt:lpstr>Summary: Prescaler init TC0 (2)</vt:lpstr>
      <vt:lpstr>Summary: Prescaler init TC1</vt:lpstr>
      <vt:lpstr>Summary: Prescaler init TC2</vt:lpstr>
      <vt:lpstr>Example: choosing prescaler for 1 Hz (1)</vt:lpstr>
      <vt:lpstr>Example: choosing prescaler for 1 Hz (2)</vt:lpstr>
      <vt:lpstr>Example: choosing prescaler for 1 Hz (3)</vt:lpstr>
      <vt:lpstr>Summary: TC interrupts (1)</vt:lpstr>
      <vt:lpstr>Summary: TC interrupts (2)</vt:lpstr>
      <vt:lpstr>Summary: TC interrupts (3)</vt:lpstr>
      <vt:lpstr>Hardware PWM using TCs (1)</vt:lpstr>
      <vt:lpstr>Hardware PWM using TCs (2)</vt:lpstr>
      <vt:lpstr>Hardware PWM using TC1 (1)</vt:lpstr>
      <vt:lpstr>Hardware PWM using TC1 (2)</vt:lpstr>
      <vt:lpstr>Hardware PWM using TC1 (3)</vt:lpstr>
      <vt:lpstr>Hardware PWM using TC1 (4)</vt:lpstr>
      <vt:lpstr>Hardware PWM using TC1: duty cycle</vt:lpstr>
      <vt:lpstr>Hardware PWM using TC1: COM bits</vt:lpstr>
      <vt:lpstr>Hardware PWM using TC1: conclusion</vt:lpstr>
      <vt:lpstr>Hardware PWM using TC2</vt:lpstr>
      <vt:lpstr>Hardware PWM using TC2: COM bits</vt:lpstr>
      <vt:lpstr>Hardware PWM using TCs: conclusion</vt:lpstr>
      <vt:lpstr>Controlling servos</vt:lpstr>
      <vt:lpstr>Controlling servos (1)</vt:lpstr>
      <vt:lpstr>Hardware PWM using TCs: conclusion (1)</vt:lpstr>
      <vt:lpstr>8-bit PWM on PB1 and PB2, using TC1</vt:lpstr>
      <vt:lpstr>Servo PWM on PB1 and PB2, using TC1</vt:lpstr>
      <vt:lpstr>8-bit fast PWM on PB3, TC2</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stefanie</dc:creator>
  <cp:lastModifiedBy>Volosyak, Ivan, Prof. Dr.-Ing.</cp:lastModifiedBy>
  <cp:revision>844</cp:revision>
  <cp:lastPrinted>2011-03-17T09:52:07Z</cp:lastPrinted>
  <dcterms:created xsi:type="dcterms:W3CDTF">2010-09-20T09:59:38Z</dcterms:created>
  <dcterms:modified xsi:type="dcterms:W3CDTF">2016-09-08T07:34:40Z</dcterms:modified>
</cp:coreProperties>
</file>