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4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59" r:id="rId6"/>
    <p:sldId id="260" r:id="rId7"/>
    <p:sldId id="264" r:id="rId8"/>
    <p:sldId id="263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79B014-F1ED-9546-A1F1-1D01D924B0D3}">
          <p14:sldIdLst>
            <p14:sldId id="256"/>
            <p14:sldId id="257"/>
            <p14:sldId id="258"/>
            <p14:sldId id="262"/>
            <p14:sldId id="259"/>
            <p14:sldId id="260"/>
            <p14:sldId id="264"/>
            <p14:sldId id="263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264" autoAdjust="0"/>
  </p:normalViewPr>
  <p:slideViewPr>
    <p:cSldViewPr snapToGrid="0" snapToObjects="1">
      <p:cViewPr>
        <p:scale>
          <a:sx n="100" d="100"/>
          <a:sy n="100" d="100"/>
        </p:scale>
        <p:origin x="-47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BDBD0-6448-2640-8F3E-6E9516B401CF}" type="datetimeFigureOut">
              <a:rPr lang="en-US" smtClean="0"/>
              <a:t>2015-12-02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11066-2B99-7048-B372-0FA649F49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49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11066-2B99-7048-B372-0FA649F49D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12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DCCB-6A5F-454D-892E-637FCA2F7639}" type="datetimeFigureOut">
              <a:rPr lang="en-US" smtClean="0"/>
              <a:t>2015-12-02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DCCB-6A5F-454D-892E-637FCA2F7639}" type="datetimeFigureOut">
              <a:rPr lang="en-US" smtClean="0"/>
              <a:t>2015-12-02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47DD-4B6E-2B47-8C86-F6957E32D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DCCB-6A5F-454D-892E-637FCA2F7639}" type="datetimeFigureOut">
              <a:rPr lang="en-US" smtClean="0"/>
              <a:t>2015-12-02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47DD-4B6E-2B47-8C86-F6957E32D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DCCB-6A5F-454D-892E-637FCA2F7639}" type="datetimeFigureOut">
              <a:rPr lang="en-US" smtClean="0"/>
              <a:t>2015-12-02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47DD-4B6E-2B47-8C86-F6957E32D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DCCB-6A5F-454D-892E-637FCA2F7639}" type="datetimeFigureOut">
              <a:rPr lang="en-US" smtClean="0"/>
              <a:t>2015-12-02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47DD-4B6E-2B47-8C86-F6957E32DAE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DCCB-6A5F-454D-892E-637FCA2F7639}" type="datetimeFigureOut">
              <a:rPr lang="en-US" smtClean="0"/>
              <a:t>2015-12-02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47DD-4B6E-2B47-8C86-F6957E32DAE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DCCB-6A5F-454D-892E-637FCA2F7639}" type="datetimeFigureOut">
              <a:rPr lang="en-US" smtClean="0"/>
              <a:t>2015-12-02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47DD-4B6E-2B47-8C86-F6957E32DAE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DCCB-6A5F-454D-892E-637FCA2F7639}" type="datetimeFigureOut">
              <a:rPr lang="en-US" smtClean="0"/>
              <a:t>2015-12-02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47DD-4B6E-2B47-8C86-F6957E32D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DCCB-6A5F-454D-892E-637FCA2F7639}" type="datetimeFigureOut">
              <a:rPr lang="en-US" smtClean="0"/>
              <a:t>2015-12-02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47DD-4B6E-2B47-8C86-F6957E32D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DCCB-6A5F-454D-892E-637FCA2F7639}" type="datetimeFigureOut">
              <a:rPr lang="en-US" smtClean="0"/>
              <a:t>2015-12-02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47DD-4B6E-2B47-8C86-F6957E32D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DCCB-6A5F-454D-892E-637FCA2F7639}" type="datetimeFigureOut">
              <a:rPr lang="en-US" smtClean="0"/>
              <a:t>2015-12-02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47DD-4B6E-2B47-8C86-F6957E32D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C59DCCB-6A5F-454D-892E-637FCA2F7639}" type="datetimeFigureOut">
              <a:rPr lang="en-US" smtClean="0"/>
              <a:t>2015-12-02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95947DD-4B6E-2B47-8C86-F6957E32DAE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COMP 598 </a:t>
            </a:r>
            <a:br>
              <a:rPr lang="en-US" sz="3200" dirty="0" smtClean="0"/>
            </a:br>
            <a:r>
              <a:rPr lang="en-US" sz="3200" dirty="0" smtClean="0"/>
              <a:t>FINAL PROJECT 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Classification Analysis of </a:t>
            </a:r>
            <a:r>
              <a:rPr lang="en-US" sz="3200" dirty="0"/>
              <a:t>Parkinson Speech </a:t>
            </a:r>
            <a:r>
              <a:rPr lang="en-US" sz="3200" dirty="0" smtClean="0"/>
              <a:t>Dataset 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Shu</a:t>
            </a:r>
            <a:r>
              <a:rPr lang="en-US" dirty="0"/>
              <a:t> </a:t>
            </a:r>
            <a:r>
              <a:rPr lang="en-US" dirty="0" smtClean="0"/>
              <a:t>Hayakawa</a:t>
            </a:r>
            <a:endParaRPr lang="en-US" dirty="0" smtClean="0"/>
          </a:p>
          <a:p>
            <a:r>
              <a:rPr lang="en-US" dirty="0" smtClean="0"/>
              <a:t>Elcin </a:t>
            </a:r>
            <a:r>
              <a:rPr lang="en-US" dirty="0" smtClean="0"/>
              <a:t>Ergin</a:t>
            </a:r>
          </a:p>
          <a:p>
            <a:r>
              <a:rPr lang="en-US" dirty="0" err="1" smtClean="0"/>
              <a:t>Timardeep</a:t>
            </a:r>
            <a:r>
              <a:rPr lang="en-US" dirty="0" smtClean="0"/>
              <a:t> </a:t>
            </a:r>
            <a:r>
              <a:rPr lang="en-US" dirty="0" err="1" smtClean="0"/>
              <a:t>Kaur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012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Parkinson disease </a:t>
            </a:r>
            <a:r>
              <a:rPr lang="en-US" dirty="0"/>
              <a:t>diagnosis from speech impairments </a:t>
            </a:r>
          </a:p>
          <a:p>
            <a:r>
              <a:rPr lang="en-US" dirty="0" smtClean="0"/>
              <a:t>Need for remote </a:t>
            </a:r>
            <a:r>
              <a:rPr lang="en-US" dirty="0"/>
              <a:t>monitoring of </a:t>
            </a:r>
            <a:r>
              <a:rPr lang="en-US" dirty="0" smtClean="0"/>
              <a:t>patients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ubstantial </a:t>
            </a:r>
            <a:r>
              <a:rPr lang="en-US" dirty="0"/>
              <a:t>opportunities for lowering the inconvenience and cost </a:t>
            </a:r>
            <a:r>
              <a:rPr lang="en-US" dirty="0" smtClean="0"/>
              <a:t>of physical visits</a:t>
            </a:r>
            <a:endParaRPr lang="en-US" dirty="0"/>
          </a:p>
          <a:p>
            <a:r>
              <a:rPr lang="en-US" dirty="0"/>
              <a:t>N</a:t>
            </a:r>
            <a:r>
              <a:rPr lang="en-US" dirty="0" smtClean="0"/>
              <a:t>eed </a:t>
            </a:r>
            <a:r>
              <a:rPr lang="en-US" dirty="0"/>
              <a:t>for reliable clinical monitoring </a:t>
            </a:r>
            <a:r>
              <a:rPr lang="en-US" dirty="0" smtClean="0"/>
              <a:t>tools</a:t>
            </a:r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pproximately </a:t>
            </a:r>
            <a:r>
              <a:rPr lang="en-US" dirty="0"/>
              <a:t>90% of </a:t>
            </a:r>
            <a:r>
              <a:rPr lang="en-US" dirty="0" smtClean="0"/>
              <a:t>PWP (</a:t>
            </a:r>
            <a:r>
              <a:rPr lang="en-US" dirty="0"/>
              <a:t>P</a:t>
            </a:r>
            <a:r>
              <a:rPr lang="en-US" dirty="0" smtClean="0"/>
              <a:t>eople with Parkinson) </a:t>
            </a:r>
            <a:r>
              <a:rPr lang="en-US" dirty="0"/>
              <a:t>exhibit some form of vocal impairment </a:t>
            </a:r>
            <a:endParaRPr lang="en-US" dirty="0" smtClean="0"/>
          </a:p>
          <a:p>
            <a:pPr lvl="1"/>
            <a:r>
              <a:rPr lang="en-US" dirty="0"/>
              <a:t>dysphonia (</a:t>
            </a:r>
            <a:r>
              <a:rPr lang="en-US" dirty="0" smtClean="0"/>
              <a:t>defective </a:t>
            </a:r>
            <a:r>
              <a:rPr lang="en-US" dirty="0"/>
              <a:t>use of the voice)</a:t>
            </a:r>
            <a:r>
              <a:rPr lang="en-US" dirty="0" smtClean="0"/>
              <a:t>,</a:t>
            </a:r>
          </a:p>
          <a:p>
            <a:pPr lvl="1"/>
            <a:r>
              <a:rPr lang="en-US" dirty="0" err="1" smtClean="0"/>
              <a:t>hypophonia</a:t>
            </a:r>
            <a:r>
              <a:rPr lang="en-US" dirty="0" smtClean="0"/>
              <a:t> </a:t>
            </a:r>
            <a:r>
              <a:rPr lang="en-US" dirty="0"/>
              <a:t>(reduced volume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monotone </a:t>
            </a:r>
            <a:r>
              <a:rPr lang="en-US" dirty="0"/>
              <a:t>(reduced pitch range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dysarthia</a:t>
            </a:r>
            <a:r>
              <a:rPr lang="en-US" dirty="0" smtClean="0"/>
              <a:t> </a:t>
            </a:r>
            <a:r>
              <a:rPr lang="en-US" dirty="0"/>
              <a:t>(difficulty with articulation of sounds or syllables</a:t>
            </a:r>
            <a:r>
              <a:rPr lang="en-US" dirty="0" smtClean="0"/>
              <a:t>)</a:t>
            </a:r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146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26 voice samples from each subject</a:t>
            </a:r>
          </a:p>
          <a:p>
            <a:pPr lvl="1"/>
            <a:r>
              <a:rPr lang="en-US" dirty="0"/>
              <a:t>vowels, numbers, words, and short sentences </a:t>
            </a:r>
            <a:endParaRPr lang="en-US" dirty="0" smtClean="0"/>
          </a:p>
          <a:p>
            <a:r>
              <a:rPr lang="en-US" dirty="0"/>
              <a:t>Train data:</a:t>
            </a:r>
          </a:p>
          <a:p>
            <a:pPr lvl="1"/>
            <a:r>
              <a:rPr lang="en-US" dirty="0"/>
              <a:t>20 PWP (6 female, 14 male) </a:t>
            </a:r>
          </a:p>
          <a:p>
            <a:pPr lvl="1"/>
            <a:r>
              <a:rPr lang="en-US" dirty="0"/>
              <a:t>20 healthy individuals (10 female, 10 male)</a:t>
            </a:r>
          </a:p>
          <a:p>
            <a:r>
              <a:rPr lang="en-US" dirty="0" smtClean="0"/>
              <a:t>Test data:</a:t>
            </a:r>
          </a:p>
          <a:p>
            <a:pPr lvl="1"/>
            <a:r>
              <a:rPr lang="en-US" dirty="0" smtClean="0"/>
              <a:t>28 PWP </a:t>
            </a:r>
          </a:p>
          <a:p>
            <a:pPr lvl="1"/>
            <a:r>
              <a:rPr lang="en-US" dirty="0" smtClean="0"/>
              <a:t>Sustained vowels (“a” and “o”)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716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-162" r="-162"/>
          <a:stretch/>
        </p:blipFill>
        <p:spPr>
          <a:xfrm>
            <a:off x="2674938" y="1600200"/>
            <a:ext cx="3844925" cy="4525963"/>
          </a:xfrm>
        </p:spPr>
      </p:pic>
    </p:spTree>
    <p:extLst>
      <p:ext uri="{BB962C8B-B14F-4D97-AF65-F5344CB8AC3E}">
        <p14:creationId xmlns:p14="http://schemas.microsoft.com/office/powerpoint/2010/main" val="863772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Sakar</a:t>
            </a:r>
            <a:r>
              <a:rPr lang="en-US" dirty="0"/>
              <a:t>, </a:t>
            </a:r>
            <a:r>
              <a:rPr lang="en-US" dirty="0" err="1"/>
              <a:t>Betul</a:t>
            </a:r>
            <a:r>
              <a:rPr lang="en-US" dirty="0"/>
              <a:t> </a:t>
            </a:r>
            <a:r>
              <a:rPr lang="en-US" dirty="0" err="1"/>
              <a:t>Erdogdu</a:t>
            </a:r>
            <a:r>
              <a:rPr lang="en-US" dirty="0"/>
              <a:t>, et </a:t>
            </a:r>
            <a:r>
              <a:rPr lang="en-US" dirty="0" smtClean="0"/>
              <a:t>al. - binary classification</a:t>
            </a:r>
          </a:p>
          <a:p>
            <a:r>
              <a:rPr lang="en-US" dirty="0" smtClean="0"/>
              <a:t>Methods:</a:t>
            </a:r>
          </a:p>
          <a:p>
            <a:pPr lvl="1"/>
            <a:r>
              <a:rPr lang="en-US" dirty="0" smtClean="0"/>
              <a:t>SVM</a:t>
            </a:r>
          </a:p>
          <a:p>
            <a:pPr lvl="1"/>
            <a:r>
              <a:rPr lang="en-US" dirty="0" smtClean="0"/>
              <a:t>K-NN</a:t>
            </a:r>
          </a:p>
          <a:p>
            <a:r>
              <a:rPr lang="en-US" i="1" dirty="0"/>
              <a:t>Leave-One-Subject-Out </a:t>
            </a:r>
            <a:endParaRPr lang="en-US" i="1" dirty="0" smtClean="0"/>
          </a:p>
          <a:p>
            <a:pPr lvl="1"/>
            <a:r>
              <a:rPr lang="en-US" dirty="0" smtClean="0"/>
              <a:t>Validation: all </a:t>
            </a:r>
            <a:r>
              <a:rPr lang="en-US" dirty="0"/>
              <a:t>the voice samples of one individual is left </a:t>
            </a:r>
            <a:r>
              <a:rPr lang="en-US" dirty="0" smtClean="0"/>
              <a:t>out</a:t>
            </a:r>
          </a:p>
          <a:p>
            <a:pPr lvl="1"/>
            <a:r>
              <a:rPr lang="en-US" dirty="0" smtClean="0"/>
              <a:t>Training: the rest</a:t>
            </a:r>
            <a:endParaRPr lang="en-US" i="1" dirty="0"/>
          </a:p>
          <a:p>
            <a:r>
              <a:rPr lang="en-US" i="1" dirty="0"/>
              <a:t>Leave-One-</a:t>
            </a:r>
            <a:r>
              <a:rPr lang="en-US" i="1" dirty="0" smtClean="0"/>
              <a:t>Out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ummarized</a:t>
            </a:r>
            <a:r>
              <a:rPr lang="en-US" dirty="0"/>
              <a:t>-leave-one-out </a:t>
            </a:r>
            <a:endParaRPr lang="en-US" dirty="0" smtClean="0"/>
          </a:p>
          <a:p>
            <a:pPr lvl="1"/>
            <a:r>
              <a:rPr lang="en-US" dirty="0" smtClean="0"/>
              <a:t>Central tendency metrics:</a:t>
            </a:r>
          </a:p>
          <a:p>
            <a:pPr lvl="2"/>
            <a:r>
              <a:rPr lang="en-US" dirty="0" smtClean="0"/>
              <a:t>Mean, median, trimmed mean</a:t>
            </a:r>
          </a:p>
          <a:p>
            <a:pPr lvl="1"/>
            <a:r>
              <a:rPr lang="en-US" dirty="0" smtClean="0"/>
              <a:t>Dispersion metrics:</a:t>
            </a:r>
          </a:p>
          <a:p>
            <a:pPr lvl="2"/>
            <a:r>
              <a:rPr lang="en-US" dirty="0" smtClean="0"/>
              <a:t>Standard deviation, mean absolute deviation, interquartile range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7227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Replication of </a:t>
            </a:r>
            <a:r>
              <a:rPr lang="en-US" dirty="0" smtClean="0"/>
              <a:t>the results</a:t>
            </a:r>
          </a:p>
          <a:p>
            <a:r>
              <a:rPr lang="en-US" dirty="0" smtClean="0"/>
              <a:t>Methods </a:t>
            </a:r>
            <a:r>
              <a:rPr lang="en-US" dirty="0" smtClean="0"/>
              <a:t>to be applied</a:t>
            </a:r>
            <a:endParaRPr lang="en-US" dirty="0" smtClean="0"/>
          </a:p>
          <a:p>
            <a:pPr lvl="1"/>
            <a:r>
              <a:rPr lang="en-US" dirty="0" smtClean="0"/>
              <a:t>Logistic Regression</a:t>
            </a:r>
          </a:p>
          <a:p>
            <a:pPr lvl="1"/>
            <a:r>
              <a:rPr lang="en-US" dirty="0" smtClean="0"/>
              <a:t>K-NN</a:t>
            </a:r>
          </a:p>
          <a:p>
            <a:pPr lvl="1"/>
            <a:r>
              <a:rPr lang="en-US" dirty="0" smtClean="0"/>
              <a:t>SVM</a:t>
            </a:r>
          </a:p>
          <a:p>
            <a:pPr lvl="2"/>
            <a:r>
              <a:rPr lang="en-US" dirty="0" smtClean="0"/>
              <a:t>Linear</a:t>
            </a:r>
          </a:p>
          <a:p>
            <a:pPr lvl="2"/>
            <a:r>
              <a:rPr lang="en-US" dirty="0" smtClean="0"/>
              <a:t>Non-linear</a:t>
            </a:r>
          </a:p>
          <a:p>
            <a:r>
              <a:rPr lang="en-US" dirty="0" smtClean="0"/>
              <a:t>Leave-one-subject-out </a:t>
            </a:r>
          </a:p>
          <a:p>
            <a:r>
              <a:rPr lang="en-US" dirty="0" smtClean="0"/>
              <a:t>Leave-one-out</a:t>
            </a:r>
          </a:p>
          <a:p>
            <a:pPr lvl="1"/>
            <a:r>
              <a:rPr lang="en-US" dirty="0" smtClean="0"/>
              <a:t>With summarized features</a:t>
            </a:r>
          </a:p>
          <a:p>
            <a:pPr lvl="1"/>
            <a:r>
              <a:rPr lang="en-US" dirty="0" smtClean="0"/>
              <a:t>Regularization</a:t>
            </a:r>
          </a:p>
          <a:p>
            <a:pPr lvl="2"/>
            <a:r>
              <a:rPr lang="en-US" dirty="0" smtClean="0"/>
              <a:t>Lasso</a:t>
            </a:r>
          </a:p>
          <a:p>
            <a:r>
              <a:rPr lang="en-US" dirty="0"/>
              <a:t>If time permits</a:t>
            </a:r>
          </a:p>
          <a:p>
            <a:pPr lvl="1"/>
            <a:r>
              <a:rPr lang="en-US" dirty="0" smtClean="0"/>
              <a:t>Testing </a:t>
            </a:r>
            <a:r>
              <a:rPr lang="en-US" dirty="0" smtClean="0"/>
              <a:t>with other datasets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487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Leave-one-subject-out validation results: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948654"/>
              </p:ext>
            </p:extLst>
          </p:nvPr>
        </p:nvGraphicFramePr>
        <p:xfrm>
          <a:off x="1295400" y="2895600"/>
          <a:ext cx="6096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Logistic</a:t>
                      </a:r>
                      <a:r>
                        <a:rPr lang="en-US" baseline="0" dirty="0" smtClean="0"/>
                        <a:t> Regression (Stochastic gradient search)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52.5%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K-NN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42.5%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322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Sakar</a:t>
            </a:r>
            <a:r>
              <a:rPr lang="en-US" dirty="0"/>
              <a:t>, </a:t>
            </a:r>
            <a:r>
              <a:rPr lang="en-US" dirty="0" err="1"/>
              <a:t>Betul</a:t>
            </a:r>
            <a:r>
              <a:rPr lang="en-US" dirty="0"/>
              <a:t> </a:t>
            </a:r>
            <a:r>
              <a:rPr lang="en-US" dirty="0" err="1"/>
              <a:t>Erdogdu</a:t>
            </a:r>
            <a:r>
              <a:rPr lang="en-US" dirty="0"/>
              <a:t>, et al. "Collection and analysis of a Parkinson speech dataset with multiple types of sound recordings." </a:t>
            </a:r>
            <a:r>
              <a:rPr lang="en-US" i="1" dirty="0"/>
              <a:t>Biomedical and Health Informatics, IEEE Journal of</a:t>
            </a:r>
            <a:r>
              <a:rPr lang="en-US" dirty="0"/>
              <a:t> 17.4 (2013): 828-834.</a:t>
            </a:r>
          </a:p>
        </p:txBody>
      </p:sp>
    </p:spTree>
    <p:extLst>
      <p:ext uri="{BB962C8B-B14F-4D97-AF65-F5344CB8AC3E}">
        <p14:creationId xmlns:p14="http://schemas.microsoft.com/office/powerpoint/2010/main" val="1697669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04888"/>
            <a:ext cx="8229600" cy="1600200"/>
          </a:xfrm>
        </p:spPr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577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555</TotalTime>
  <Words>334</Words>
  <Application>Microsoft Macintosh PowerPoint</Application>
  <PresentationFormat>On-screen Show (4:3)</PresentationFormat>
  <Paragraphs>73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Executive</vt:lpstr>
      <vt:lpstr>COMP 598  FINAL PROJECT   Classification Analysis of Parkinson Speech Dataset  </vt:lpstr>
      <vt:lpstr>Problem definition</vt:lpstr>
      <vt:lpstr>Data</vt:lpstr>
      <vt:lpstr>Data</vt:lpstr>
      <vt:lpstr>Related Work</vt:lpstr>
      <vt:lpstr>Methodology</vt:lpstr>
      <vt:lpstr>Preliminary Results</vt:lpstr>
      <vt:lpstr>References</vt:lpstr>
      <vt:lpstr>THANKS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598  FINAL PROJECT  </dc:title>
  <dc:creator>Elcin Ergin</dc:creator>
  <cp:lastModifiedBy>Elcin Ergin</cp:lastModifiedBy>
  <cp:revision>11</cp:revision>
  <dcterms:created xsi:type="dcterms:W3CDTF">2015-11-30T14:49:36Z</dcterms:created>
  <dcterms:modified xsi:type="dcterms:W3CDTF">2015-12-02T12:42:59Z</dcterms:modified>
</cp:coreProperties>
</file>