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91E83-4BDD-4B18-997E-6622C40809F4}"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GB"/>
        </a:p>
      </dgm:t>
    </dgm:pt>
    <dgm:pt modelId="{66526D67-A526-4C44-9850-ED3A048AEF29}">
      <dgm:prSet phldrT="[Text]" custT="1"/>
      <dgm:spPr/>
      <dgm:t>
        <a:bodyPr/>
        <a:lstStyle/>
        <a:p>
          <a:r>
            <a:rPr lang="en-GB" sz="2800" dirty="0">
              <a:solidFill>
                <a:schemeClr val="bg1"/>
              </a:solidFill>
            </a:rPr>
            <a:t>BASE MODEL</a:t>
          </a:r>
        </a:p>
      </dgm:t>
    </dgm:pt>
    <dgm:pt modelId="{04DADC79-8159-4046-9712-4C0080B191E4}" type="parTrans" cxnId="{5A5579EB-957B-4E41-B3C3-752BE000E242}">
      <dgm:prSet/>
      <dgm:spPr/>
      <dgm:t>
        <a:bodyPr/>
        <a:lstStyle/>
        <a:p>
          <a:endParaRPr lang="en-GB"/>
        </a:p>
      </dgm:t>
    </dgm:pt>
    <dgm:pt modelId="{0CC94E97-5975-44B0-A21D-EACCF7471A27}" type="sibTrans" cxnId="{5A5579EB-957B-4E41-B3C3-752BE000E242}">
      <dgm:prSet/>
      <dgm:spPr/>
      <dgm:t>
        <a:bodyPr/>
        <a:lstStyle/>
        <a:p>
          <a:endParaRPr lang="en-GB"/>
        </a:p>
      </dgm:t>
    </dgm:pt>
    <dgm:pt modelId="{0CBAC3E4-B374-4E90-AA82-D0EBA85EF0FA}">
      <dgm:prSet phldrT="[Text]" custT="1"/>
      <dgm:spPr/>
      <dgm:t>
        <a:bodyPr/>
        <a:lstStyle/>
        <a:p>
          <a:r>
            <a:rPr lang="en-GB" sz="2800" dirty="0">
              <a:solidFill>
                <a:schemeClr val="bg1"/>
              </a:solidFill>
            </a:rPr>
            <a:t>TUNE MODEL HYPER -PARAMETERS</a:t>
          </a:r>
        </a:p>
      </dgm:t>
    </dgm:pt>
    <dgm:pt modelId="{9C4139D5-B293-4585-ADFB-BFD5AE5FFD65}" type="parTrans" cxnId="{946ECBD0-6473-44AC-A01A-05B0BFB6FB48}">
      <dgm:prSet/>
      <dgm:spPr/>
      <dgm:t>
        <a:bodyPr/>
        <a:lstStyle/>
        <a:p>
          <a:endParaRPr lang="en-GB"/>
        </a:p>
      </dgm:t>
    </dgm:pt>
    <dgm:pt modelId="{13294519-86B9-49A2-BE40-84E7BA9A90ED}" type="sibTrans" cxnId="{946ECBD0-6473-44AC-A01A-05B0BFB6FB48}">
      <dgm:prSet/>
      <dgm:spPr/>
      <dgm:t>
        <a:bodyPr/>
        <a:lstStyle/>
        <a:p>
          <a:endParaRPr lang="en-GB"/>
        </a:p>
      </dgm:t>
    </dgm:pt>
    <dgm:pt modelId="{9255F3C2-E366-409D-A156-D9D6A636216B}">
      <dgm:prSet phldrT="[Text]" custT="1"/>
      <dgm:spPr/>
      <dgm:t>
        <a:bodyPr/>
        <a:lstStyle/>
        <a:p>
          <a:r>
            <a:rPr lang="en-GB" sz="2800" dirty="0">
              <a:solidFill>
                <a:schemeClr val="bg1"/>
              </a:solidFill>
            </a:rPr>
            <a:t>MODEL PERFORMACE EVALUATION</a:t>
          </a:r>
        </a:p>
      </dgm:t>
    </dgm:pt>
    <dgm:pt modelId="{C705B452-DD6B-4220-87A9-9666A75DEC22}" type="parTrans" cxnId="{CFADD028-9E7F-4735-BA5E-6670D2A6F461}">
      <dgm:prSet/>
      <dgm:spPr/>
      <dgm:t>
        <a:bodyPr/>
        <a:lstStyle/>
        <a:p>
          <a:endParaRPr lang="en-GB"/>
        </a:p>
      </dgm:t>
    </dgm:pt>
    <dgm:pt modelId="{520B7C6A-E5E0-4761-BBBE-DA72EF1974D4}" type="sibTrans" cxnId="{CFADD028-9E7F-4735-BA5E-6670D2A6F461}">
      <dgm:prSet/>
      <dgm:spPr/>
      <dgm:t>
        <a:bodyPr/>
        <a:lstStyle/>
        <a:p>
          <a:endParaRPr lang="en-GB"/>
        </a:p>
      </dgm:t>
    </dgm:pt>
    <dgm:pt modelId="{042BD85B-1B78-4FFA-A157-C0F1E37F7E1E}" type="pres">
      <dgm:prSet presAssocID="{58C91E83-4BDD-4B18-997E-6622C40809F4}" presName="Name0" presStyleCnt="0">
        <dgm:presLayoutVars>
          <dgm:chMax val="11"/>
          <dgm:chPref val="11"/>
          <dgm:dir/>
          <dgm:resizeHandles/>
        </dgm:presLayoutVars>
      </dgm:prSet>
      <dgm:spPr/>
    </dgm:pt>
    <dgm:pt modelId="{E543900E-2057-4E8E-B807-25B62EBCDAAC}" type="pres">
      <dgm:prSet presAssocID="{9255F3C2-E366-409D-A156-D9D6A636216B}" presName="Accent3" presStyleCnt="0"/>
      <dgm:spPr/>
    </dgm:pt>
    <dgm:pt modelId="{A51F0E94-02C8-49ED-B983-7FC2B8A95390}" type="pres">
      <dgm:prSet presAssocID="{9255F3C2-E366-409D-A156-D9D6A636216B}" presName="Accent" presStyleLbl="node1" presStyleIdx="0" presStyleCnt="3"/>
      <dgm:spPr/>
    </dgm:pt>
    <dgm:pt modelId="{AEC55026-9F9A-4CD2-8EFB-FFD534267CD0}" type="pres">
      <dgm:prSet presAssocID="{9255F3C2-E366-409D-A156-D9D6A636216B}" presName="ParentBackground3" presStyleCnt="0"/>
      <dgm:spPr/>
    </dgm:pt>
    <dgm:pt modelId="{E256396A-D1D3-469B-A5FE-8F86F0E65040}" type="pres">
      <dgm:prSet presAssocID="{9255F3C2-E366-409D-A156-D9D6A636216B}" presName="ParentBackground" presStyleLbl="fgAcc1" presStyleIdx="0" presStyleCnt="3"/>
      <dgm:spPr/>
    </dgm:pt>
    <dgm:pt modelId="{29183AA9-C022-45B5-A6AF-6C8A061B7E3A}" type="pres">
      <dgm:prSet presAssocID="{9255F3C2-E366-409D-A156-D9D6A636216B}" presName="Parent3" presStyleLbl="revTx" presStyleIdx="0" presStyleCnt="0">
        <dgm:presLayoutVars>
          <dgm:chMax val="1"/>
          <dgm:chPref val="1"/>
          <dgm:bulletEnabled val="1"/>
        </dgm:presLayoutVars>
      </dgm:prSet>
      <dgm:spPr/>
    </dgm:pt>
    <dgm:pt modelId="{6B85E723-41C7-43FC-A894-F66BF39C02CE}" type="pres">
      <dgm:prSet presAssocID="{0CBAC3E4-B374-4E90-AA82-D0EBA85EF0FA}" presName="Accent2" presStyleCnt="0"/>
      <dgm:spPr/>
    </dgm:pt>
    <dgm:pt modelId="{377DC203-2E5D-497A-861B-DCD674157C4D}" type="pres">
      <dgm:prSet presAssocID="{0CBAC3E4-B374-4E90-AA82-D0EBA85EF0FA}" presName="Accent" presStyleLbl="node1" presStyleIdx="1" presStyleCnt="3"/>
      <dgm:spPr/>
    </dgm:pt>
    <dgm:pt modelId="{C6D4F64C-5FF1-4591-9A9E-7D5581561B20}" type="pres">
      <dgm:prSet presAssocID="{0CBAC3E4-B374-4E90-AA82-D0EBA85EF0FA}" presName="ParentBackground2" presStyleCnt="0"/>
      <dgm:spPr/>
    </dgm:pt>
    <dgm:pt modelId="{FACFB06D-E8F8-4663-B60F-F84B60AB7F37}" type="pres">
      <dgm:prSet presAssocID="{0CBAC3E4-B374-4E90-AA82-D0EBA85EF0FA}" presName="ParentBackground" presStyleLbl="fgAcc1" presStyleIdx="1" presStyleCnt="3"/>
      <dgm:spPr/>
    </dgm:pt>
    <dgm:pt modelId="{C74A2651-AEF7-48D7-B324-25DF94C93250}" type="pres">
      <dgm:prSet presAssocID="{0CBAC3E4-B374-4E90-AA82-D0EBA85EF0FA}" presName="Parent2" presStyleLbl="revTx" presStyleIdx="0" presStyleCnt="0">
        <dgm:presLayoutVars>
          <dgm:chMax val="1"/>
          <dgm:chPref val="1"/>
          <dgm:bulletEnabled val="1"/>
        </dgm:presLayoutVars>
      </dgm:prSet>
      <dgm:spPr/>
    </dgm:pt>
    <dgm:pt modelId="{9E02C2B7-3A05-4995-8C08-B5EF6E914B74}" type="pres">
      <dgm:prSet presAssocID="{66526D67-A526-4C44-9850-ED3A048AEF29}" presName="Accent1" presStyleCnt="0"/>
      <dgm:spPr/>
    </dgm:pt>
    <dgm:pt modelId="{D7FC0C49-81D2-486C-8B3D-639B3C9AFD7F}" type="pres">
      <dgm:prSet presAssocID="{66526D67-A526-4C44-9850-ED3A048AEF29}" presName="Accent" presStyleLbl="node1" presStyleIdx="2" presStyleCnt="3"/>
      <dgm:spPr/>
    </dgm:pt>
    <dgm:pt modelId="{B54D3C88-4098-4B01-B627-4C417450D3EA}" type="pres">
      <dgm:prSet presAssocID="{66526D67-A526-4C44-9850-ED3A048AEF29}" presName="ParentBackground1" presStyleCnt="0"/>
      <dgm:spPr/>
    </dgm:pt>
    <dgm:pt modelId="{0B7DA4C4-A8E5-4EF1-B42D-04530BA545F6}" type="pres">
      <dgm:prSet presAssocID="{66526D67-A526-4C44-9850-ED3A048AEF29}" presName="ParentBackground" presStyleLbl="fgAcc1" presStyleIdx="2" presStyleCnt="3"/>
      <dgm:spPr/>
    </dgm:pt>
    <dgm:pt modelId="{6EED240F-7A24-4055-B69C-9D93F8A8E201}" type="pres">
      <dgm:prSet presAssocID="{66526D67-A526-4C44-9850-ED3A048AEF29}" presName="Parent1" presStyleLbl="revTx" presStyleIdx="0" presStyleCnt="0">
        <dgm:presLayoutVars>
          <dgm:chMax val="1"/>
          <dgm:chPref val="1"/>
          <dgm:bulletEnabled val="1"/>
        </dgm:presLayoutVars>
      </dgm:prSet>
      <dgm:spPr/>
    </dgm:pt>
  </dgm:ptLst>
  <dgm:cxnLst>
    <dgm:cxn modelId="{DE545115-95AA-44C4-B76B-0B3D52FFB91E}" type="presOf" srcId="{9255F3C2-E366-409D-A156-D9D6A636216B}" destId="{29183AA9-C022-45B5-A6AF-6C8A061B7E3A}" srcOrd="1" destOrd="0" presId="urn:microsoft.com/office/officeart/2011/layout/CircleProcess"/>
    <dgm:cxn modelId="{CFADD028-9E7F-4735-BA5E-6670D2A6F461}" srcId="{58C91E83-4BDD-4B18-997E-6622C40809F4}" destId="{9255F3C2-E366-409D-A156-D9D6A636216B}" srcOrd="2" destOrd="0" parTransId="{C705B452-DD6B-4220-87A9-9666A75DEC22}" sibTransId="{520B7C6A-E5E0-4761-BBBE-DA72EF1974D4}"/>
    <dgm:cxn modelId="{A9222238-5ED8-4AFF-8BE5-61B2D7476FB8}" type="presOf" srcId="{0CBAC3E4-B374-4E90-AA82-D0EBA85EF0FA}" destId="{C74A2651-AEF7-48D7-B324-25DF94C93250}" srcOrd="1" destOrd="0" presId="urn:microsoft.com/office/officeart/2011/layout/CircleProcess"/>
    <dgm:cxn modelId="{A2B7C041-626C-41C2-B1D9-CAA071AE0535}" type="presOf" srcId="{0CBAC3E4-B374-4E90-AA82-D0EBA85EF0FA}" destId="{FACFB06D-E8F8-4663-B60F-F84B60AB7F37}" srcOrd="0" destOrd="0" presId="urn:microsoft.com/office/officeart/2011/layout/CircleProcess"/>
    <dgm:cxn modelId="{DE78AD44-519A-4AE4-B11D-B9785CC3E892}" type="presOf" srcId="{58C91E83-4BDD-4B18-997E-6622C40809F4}" destId="{042BD85B-1B78-4FFA-A157-C0F1E37F7E1E}" srcOrd="0" destOrd="0" presId="urn:microsoft.com/office/officeart/2011/layout/CircleProcess"/>
    <dgm:cxn modelId="{DE79D7B3-25F6-4D5A-AF0F-DC58AA8F03A3}" type="presOf" srcId="{66526D67-A526-4C44-9850-ED3A048AEF29}" destId="{6EED240F-7A24-4055-B69C-9D93F8A8E201}" srcOrd="1" destOrd="0" presId="urn:microsoft.com/office/officeart/2011/layout/CircleProcess"/>
    <dgm:cxn modelId="{B331CAC3-C5D8-4441-A0A8-DD283ED9EC9D}" type="presOf" srcId="{66526D67-A526-4C44-9850-ED3A048AEF29}" destId="{0B7DA4C4-A8E5-4EF1-B42D-04530BA545F6}" srcOrd="0" destOrd="0" presId="urn:microsoft.com/office/officeart/2011/layout/CircleProcess"/>
    <dgm:cxn modelId="{946ECBD0-6473-44AC-A01A-05B0BFB6FB48}" srcId="{58C91E83-4BDD-4B18-997E-6622C40809F4}" destId="{0CBAC3E4-B374-4E90-AA82-D0EBA85EF0FA}" srcOrd="1" destOrd="0" parTransId="{9C4139D5-B293-4585-ADFB-BFD5AE5FFD65}" sibTransId="{13294519-86B9-49A2-BE40-84E7BA9A90ED}"/>
    <dgm:cxn modelId="{5A5579EB-957B-4E41-B3C3-752BE000E242}" srcId="{58C91E83-4BDD-4B18-997E-6622C40809F4}" destId="{66526D67-A526-4C44-9850-ED3A048AEF29}" srcOrd="0" destOrd="0" parTransId="{04DADC79-8159-4046-9712-4C0080B191E4}" sibTransId="{0CC94E97-5975-44B0-A21D-EACCF7471A27}"/>
    <dgm:cxn modelId="{5606F2F5-89C2-49E2-B84E-95799C00587C}" type="presOf" srcId="{9255F3C2-E366-409D-A156-D9D6A636216B}" destId="{E256396A-D1D3-469B-A5FE-8F86F0E65040}" srcOrd="0" destOrd="0" presId="urn:microsoft.com/office/officeart/2011/layout/CircleProcess"/>
    <dgm:cxn modelId="{45879A7F-3160-4E31-94C7-C51847F58427}" type="presParOf" srcId="{042BD85B-1B78-4FFA-A157-C0F1E37F7E1E}" destId="{E543900E-2057-4E8E-B807-25B62EBCDAAC}" srcOrd="0" destOrd="0" presId="urn:microsoft.com/office/officeart/2011/layout/CircleProcess"/>
    <dgm:cxn modelId="{A1AC3B51-0FF2-4066-8A91-3401A8CA02B1}" type="presParOf" srcId="{E543900E-2057-4E8E-B807-25B62EBCDAAC}" destId="{A51F0E94-02C8-49ED-B983-7FC2B8A95390}" srcOrd="0" destOrd="0" presId="urn:microsoft.com/office/officeart/2011/layout/CircleProcess"/>
    <dgm:cxn modelId="{A4838917-0765-4B64-B180-31F62D8A2E3B}" type="presParOf" srcId="{042BD85B-1B78-4FFA-A157-C0F1E37F7E1E}" destId="{AEC55026-9F9A-4CD2-8EFB-FFD534267CD0}" srcOrd="1" destOrd="0" presId="urn:microsoft.com/office/officeart/2011/layout/CircleProcess"/>
    <dgm:cxn modelId="{7B7A437D-FE19-42BE-85A3-FB07E1BD4129}" type="presParOf" srcId="{AEC55026-9F9A-4CD2-8EFB-FFD534267CD0}" destId="{E256396A-D1D3-469B-A5FE-8F86F0E65040}" srcOrd="0" destOrd="0" presId="urn:microsoft.com/office/officeart/2011/layout/CircleProcess"/>
    <dgm:cxn modelId="{80CB0E53-98E8-495A-922B-5CA6F2F5EDB0}" type="presParOf" srcId="{042BD85B-1B78-4FFA-A157-C0F1E37F7E1E}" destId="{29183AA9-C022-45B5-A6AF-6C8A061B7E3A}" srcOrd="2" destOrd="0" presId="urn:microsoft.com/office/officeart/2011/layout/CircleProcess"/>
    <dgm:cxn modelId="{3603CC11-A2A4-4067-8F2A-D24549DF1071}" type="presParOf" srcId="{042BD85B-1B78-4FFA-A157-C0F1E37F7E1E}" destId="{6B85E723-41C7-43FC-A894-F66BF39C02CE}" srcOrd="3" destOrd="0" presId="urn:microsoft.com/office/officeart/2011/layout/CircleProcess"/>
    <dgm:cxn modelId="{A3D7467A-ED38-4585-A3F4-BD953214CA67}" type="presParOf" srcId="{6B85E723-41C7-43FC-A894-F66BF39C02CE}" destId="{377DC203-2E5D-497A-861B-DCD674157C4D}" srcOrd="0" destOrd="0" presId="urn:microsoft.com/office/officeart/2011/layout/CircleProcess"/>
    <dgm:cxn modelId="{C59C0E86-A19E-416A-85DF-1E526E3D95EF}" type="presParOf" srcId="{042BD85B-1B78-4FFA-A157-C0F1E37F7E1E}" destId="{C6D4F64C-5FF1-4591-9A9E-7D5581561B20}" srcOrd="4" destOrd="0" presId="urn:microsoft.com/office/officeart/2011/layout/CircleProcess"/>
    <dgm:cxn modelId="{DBC9C483-DC56-4643-8BAE-613764429499}" type="presParOf" srcId="{C6D4F64C-5FF1-4591-9A9E-7D5581561B20}" destId="{FACFB06D-E8F8-4663-B60F-F84B60AB7F37}" srcOrd="0" destOrd="0" presId="urn:microsoft.com/office/officeart/2011/layout/CircleProcess"/>
    <dgm:cxn modelId="{EBB5469E-4C2E-40BC-9E43-B52E067D646C}" type="presParOf" srcId="{042BD85B-1B78-4FFA-A157-C0F1E37F7E1E}" destId="{C74A2651-AEF7-48D7-B324-25DF94C93250}" srcOrd="5" destOrd="0" presId="urn:microsoft.com/office/officeart/2011/layout/CircleProcess"/>
    <dgm:cxn modelId="{4ECEB2F2-2BC8-462E-9549-C4284DF7B6B2}" type="presParOf" srcId="{042BD85B-1B78-4FFA-A157-C0F1E37F7E1E}" destId="{9E02C2B7-3A05-4995-8C08-B5EF6E914B74}" srcOrd="6" destOrd="0" presId="urn:microsoft.com/office/officeart/2011/layout/CircleProcess"/>
    <dgm:cxn modelId="{E755379A-BB40-4EF0-BD17-498B27132093}" type="presParOf" srcId="{9E02C2B7-3A05-4995-8C08-B5EF6E914B74}" destId="{D7FC0C49-81D2-486C-8B3D-639B3C9AFD7F}" srcOrd="0" destOrd="0" presId="urn:microsoft.com/office/officeart/2011/layout/CircleProcess"/>
    <dgm:cxn modelId="{C788D3E3-C1E1-4493-9C23-D45C27EB531A}" type="presParOf" srcId="{042BD85B-1B78-4FFA-A157-C0F1E37F7E1E}" destId="{B54D3C88-4098-4B01-B627-4C417450D3EA}" srcOrd="7" destOrd="0" presId="urn:microsoft.com/office/officeart/2011/layout/CircleProcess"/>
    <dgm:cxn modelId="{C24B9D0F-15A5-418C-A916-596091F27D28}" type="presParOf" srcId="{B54D3C88-4098-4B01-B627-4C417450D3EA}" destId="{0B7DA4C4-A8E5-4EF1-B42D-04530BA545F6}" srcOrd="0" destOrd="0" presId="urn:microsoft.com/office/officeart/2011/layout/CircleProcess"/>
    <dgm:cxn modelId="{9CAEC7B0-5C5A-4AAB-8EDD-909741C94A81}" type="presParOf" srcId="{042BD85B-1B78-4FFA-A157-C0F1E37F7E1E}" destId="{6EED240F-7A24-4055-B69C-9D93F8A8E201}"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F0E94-02C8-49ED-B983-7FC2B8A95390}">
      <dsp:nvSpPr>
        <dsp:cNvPr id="0" name=""/>
        <dsp:cNvSpPr/>
      </dsp:nvSpPr>
      <dsp:spPr>
        <a:xfrm>
          <a:off x="7499853" y="1214331"/>
          <a:ext cx="3216733" cy="321732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6396A-D1D3-469B-A5FE-8F86F0E65040}">
      <dsp:nvSpPr>
        <dsp:cNvPr id="0" name=""/>
        <dsp:cNvSpPr/>
      </dsp:nvSpPr>
      <dsp:spPr>
        <a:xfrm>
          <a:off x="7606659" y="1321594"/>
          <a:ext cx="3003122" cy="3002802"/>
        </a:xfrm>
        <a:prstGeom prst="ellips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bg1"/>
              </a:solidFill>
            </a:rPr>
            <a:t>MODEL PERFORMACE EVALUATION</a:t>
          </a:r>
        </a:p>
      </dsp:txBody>
      <dsp:txXfrm>
        <a:off x="8035975" y="1750646"/>
        <a:ext cx="2144489" cy="2144697"/>
      </dsp:txXfrm>
    </dsp:sp>
    <dsp:sp modelId="{377DC203-2E5D-497A-861B-DCD674157C4D}">
      <dsp:nvSpPr>
        <dsp:cNvPr id="0" name=""/>
        <dsp:cNvSpPr/>
      </dsp:nvSpPr>
      <dsp:spPr>
        <a:xfrm rot="2700000">
          <a:off x="4179141" y="1218220"/>
          <a:ext cx="3208985" cy="3208985"/>
        </a:xfrm>
        <a:prstGeom prst="teardrop">
          <a:avLst>
            <a:gd name="adj" fmla="val 1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FB06D-E8F8-4663-B60F-F84B60AB7F37}">
      <dsp:nvSpPr>
        <dsp:cNvPr id="0" name=""/>
        <dsp:cNvSpPr/>
      </dsp:nvSpPr>
      <dsp:spPr>
        <a:xfrm>
          <a:off x="4282072" y="1321594"/>
          <a:ext cx="3003122" cy="3002802"/>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bg1"/>
              </a:solidFill>
            </a:rPr>
            <a:t>TUNE MODEL HYPER -PARAMETERS</a:t>
          </a:r>
        </a:p>
      </dsp:txBody>
      <dsp:txXfrm>
        <a:off x="4711389" y="1750646"/>
        <a:ext cx="2144489" cy="2144697"/>
      </dsp:txXfrm>
    </dsp:sp>
    <dsp:sp modelId="{D7FC0C49-81D2-486C-8B3D-639B3C9AFD7F}">
      <dsp:nvSpPr>
        <dsp:cNvPr id="0" name=""/>
        <dsp:cNvSpPr/>
      </dsp:nvSpPr>
      <dsp:spPr>
        <a:xfrm rot="2700000">
          <a:off x="854554" y="1218220"/>
          <a:ext cx="3208985" cy="3208985"/>
        </a:xfrm>
        <a:prstGeom prst="teardrop">
          <a:avLst>
            <a:gd name="adj" fmla="val 1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DA4C4-A8E5-4EF1-B42D-04530BA545F6}">
      <dsp:nvSpPr>
        <dsp:cNvPr id="0" name=""/>
        <dsp:cNvSpPr/>
      </dsp:nvSpPr>
      <dsp:spPr>
        <a:xfrm>
          <a:off x="957486" y="1321594"/>
          <a:ext cx="3003122" cy="3002802"/>
        </a:xfrm>
        <a:prstGeom prst="ellipse">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bg1"/>
              </a:solidFill>
            </a:rPr>
            <a:t>BASE MODEL</a:t>
          </a:r>
        </a:p>
      </dsp:txBody>
      <dsp:txXfrm>
        <a:off x="1386803" y="1750646"/>
        <a:ext cx="2144489" cy="214469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spd="slow">
        <p15:prstTrans prst="fallOver"/>
        <p:sndAc>
          <p:stSnd>
            <p:snd r:embed="rId1" name="arrow.wav"/>
          </p:stSnd>
        </p:sndAc>
      </p:transition>
    </mc:Choice>
    <mc:Fallback>
      <p:transition spd="slow">
        <p:fade/>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5="http://schemas.microsoft.com/office/powerpoint/2012/main" Requires="p15">
      <p:transition spd="slow">
        <p15:prstTrans prst="fallOver"/>
        <p:sndAc>
          <p:stSnd>
            <p:snd r:embed="rId19" name="arrow.wav"/>
          </p:stSnd>
        </p:sndAc>
      </p:transition>
    </mc:Choice>
    <mc:Fallback>
      <p:transition spd="slow">
        <p:fade/>
        <p:sndAc>
          <p:stSnd>
            <p:snd r:embed="rId19" name="arrow.wav"/>
          </p:stSnd>
        </p:sndAc>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68C8D9-AD5E-4429-AA84-74950F687B2B}"/>
              </a:ext>
            </a:extLst>
          </p:cNvPr>
          <p:cNvSpPr/>
          <p:nvPr/>
        </p:nvSpPr>
        <p:spPr>
          <a:xfrm>
            <a:off x="2414189" y="2057592"/>
            <a:ext cx="736361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CAPSTONE-PROJECT</a:t>
            </a:r>
          </a:p>
        </p:txBody>
      </p:sp>
      <p:pic>
        <p:nvPicPr>
          <p:cNvPr id="6" name="Picture 5">
            <a:extLst>
              <a:ext uri="{FF2B5EF4-FFF2-40B4-BE49-F238E27FC236}">
                <a16:creationId xmlns:a16="http://schemas.microsoft.com/office/drawing/2014/main" id="{2DAB8F6A-05A1-4B96-8AC8-D75965CBB950}"/>
              </a:ext>
            </a:extLst>
          </p:cNvPr>
          <p:cNvPicPr>
            <a:picLocks noChangeAspect="1"/>
          </p:cNvPicPr>
          <p:nvPr/>
        </p:nvPicPr>
        <p:blipFill>
          <a:blip r:embed="rId3"/>
          <a:stretch>
            <a:fillRect/>
          </a:stretch>
        </p:blipFill>
        <p:spPr>
          <a:xfrm>
            <a:off x="3786187" y="879612"/>
            <a:ext cx="4619625" cy="990600"/>
          </a:xfrm>
          <a:prstGeom prst="rect">
            <a:avLst/>
          </a:prstGeom>
        </p:spPr>
      </p:pic>
      <p:sp>
        <p:nvSpPr>
          <p:cNvPr id="7" name="Rectangle 6">
            <a:extLst>
              <a:ext uri="{FF2B5EF4-FFF2-40B4-BE49-F238E27FC236}">
                <a16:creationId xmlns:a16="http://schemas.microsoft.com/office/drawing/2014/main" id="{2EFD2AA4-DF4E-411D-BAEE-1B9E99FFA661}"/>
              </a:ext>
            </a:extLst>
          </p:cNvPr>
          <p:cNvSpPr/>
          <p:nvPr/>
        </p:nvSpPr>
        <p:spPr>
          <a:xfrm>
            <a:off x="2189319" y="3340523"/>
            <a:ext cx="7813357"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rgbClr val="FFFF00"/>
                </a:solidFill>
                <a:effectLst/>
                <a:latin typeface="Verdana" panose="020B0604030504040204" pitchFamily="34" charset="0"/>
                <a:ea typeface="Verdana" panose="020B0604030504040204" pitchFamily="34" charset="0"/>
              </a:rPr>
              <a:t>Customer Churn E-Commerce</a:t>
            </a:r>
          </a:p>
        </p:txBody>
      </p:sp>
      <p:sp>
        <p:nvSpPr>
          <p:cNvPr id="8" name="TextBox 7">
            <a:extLst>
              <a:ext uri="{FF2B5EF4-FFF2-40B4-BE49-F238E27FC236}">
                <a16:creationId xmlns:a16="http://schemas.microsoft.com/office/drawing/2014/main" id="{B748792B-0614-419E-BD61-8903C4F7F183}"/>
              </a:ext>
            </a:extLst>
          </p:cNvPr>
          <p:cNvSpPr txBox="1"/>
          <p:nvPr/>
        </p:nvSpPr>
        <p:spPr>
          <a:xfrm>
            <a:off x="6017107" y="5244252"/>
            <a:ext cx="4777407" cy="461665"/>
          </a:xfrm>
          <a:prstGeom prst="rect">
            <a:avLst/>
          </a:prstGeom>
          <a:noFill/>
        </p:spPr>
        <p:txBody>
          <a:bodyPr wrap="square" rtlCol="0">
            <a:spAutoFit/>
          </a:bodyPr>
          <a:lstStyle/>
          <a:p>
            <a:r>
              <a:rPr lang="en-GB" sz="2400" dirty="0">
                <a:latin typeface="Verdana" panose="020B0604030504040204" pitchFamily="34" charset="0"/>
                <a:ea typeface="Verdana" panose="020B0604030504040204" pitchFamily="34" charset="0"/>
              </a:rPr>
              <a:t>Presented By- Anmol Dwivedi</a:t>
            </a:r>
          </a:p>
        </p:txBody>
      </p:sp>
      <p:pic>
        <p:nvPicPr>
          <p:cNvPr id="10" name="Picture 9">
            <a:extLst>
              <a:ext uri="{FF2B5EF4-FFF2-40B4-BE49-F238E27FC236}">
                <a16:creationId xmlns:a16="http://schemas.microsoft.com/office/drawing/2014/main" id="{54363077-0C78-4638-83C7-B061453586CA}"/>
              </a:ext>
            </a:extLst>
          </p:cNvPr>
          <p:cNvPicPr>
            <a:picLocks noChangeAspect="1"/>
          </p:cNvPicPr>
          <p:nvPr/>
        </p:nvPicPr>
        <p:blipFill>
          <a:blip r:embed="rId4"/>
          <a:stretch>
            <a:fillRect/>
          </a:stretch>
        </p:blipFill>
        <p:spPr>
          <a:xfrm>
            <a:off x="973432" y="4115623"/>
            <a:ext cx="4259746" cy="2257258"/>
          </a:xfrm>
          <a:prstGeom prst="rect">
            <a:avLst/>
          </a:prstGeom>
        </p:spPr>
      </p:pic>
    </p:spTree>
    <p:extLst>
      <p:ext uri="{BB962C8B-B14F-4D97-AF65-F5344CB8AC3E}">
        <p14:creationId xmlns:p14="http://schemas.microsoft.com/office/powerpoint/2010/main" val="1091301328"/>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arrow.wav"/>
          </p:stSnd>
        </p:sndAc>
      </p:transition>
    </mc:Choice>
    <mc:Fallback>
      <p:transition spd="slow">
        <p:fade/>
        <p:sndAc>
          <p:stSnd>
            <p:snd r:embed="rId2"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27406-42D8-45C4-950A-6E11F71A81B9}"/>
              </a:ext>
            </a:extLst>
          </p:cNvPr>
          <p:cNvSpPr txBox="1"/>
          <p:nvPr/>
        </p:nvSpPr>
        <p:spPr>
          <a:xfrm>
            <a:off x="1861930" y="397566"/>
            <a:ext cx="8468138" cy="707886"/>
          </a:xfrm>
          <a:prstGeom prst="rect">
            <a:avLst/>
          </a:prstGeom>
          <a:noFill/>
        </p:spPr>
        <p:txBody>
          <a:bodyPr wrap="square" rtlCol="0">
            <a:spAutoFit/>
          </a:bodyPr>
          <a:lstStyle/>
          <a:p>
            <a:pPr algn="ctr"/>
            <a:r>
              <a:rPr lang="en-GB" sz="4000" dirty="0">
                <a:solidFill>
                  <a:srgbClr val="FFFF00"/>
                </a:solidFill>
                <a:latin typeface="Verdana" panose="020B0604030504040204" pitchFamily="34" charset="0"/>
                <a:ea typeface="Verdana" panose="020B0604030504040204" pitchFamily="34" charset="0"/>
              </a:rPr>
              <a:t>Insights from Analysis</a:t>
            </a:r>
          </a:p>
        </p:txBody>
      </p:sp>
      <p:sp>
        <p:nvSpPr>
          <p:cNvPr id="5" name="TextBox 4">
            <a:extLst>
              <a:ext uri="{FF2B5EF4-FFF2-40B4-BE49-F238E27FC236}">
                <a16:creationId xmlns:a16="http://schemas.microsoft.com/office/drawing/2014/main" id="{BF5436BD-FE49-4FD5-B0E1-8721607EC6DE}"/>
              </a:ext>
            </a:extLst>
          </p:cNvPr>
          <p:cNvSpPr txBox="1"/>
          <p:nvPr/>
        </p:nvSpPr>
        <p:spPr>
          <a:xfrm>
            <a:off x="443947" y="1489764"/>
            <a:ext cx="11304105" cy="6155531"/>
          </a:xfrm>
          <a:prstGeom prst="rect">
            <a:avLst/>
          </a:prstGeom>
          <a:noFill/>
        </p:spPr>
        <p:txBody>
          <a:bodyPr wrap="square" rtlCol="0">
            <a:spAutoFit/>
          </a:bodyPr>
          <a:lstStyle/>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Most of the customers who churned had a tenure of about 15 months.</a:t>
            </a:r>
          </a:p>
          <a:p>
            <a:pPr marL="342900" indent="-34290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Customers belonging to low tier cities had a higher churn rate than those in high tier cities. </a:t>
            </a:r>
          </a:p>
          <a:p>
            <a:pPr marL="342900" indent="-342900">
              <a:buFont typeface="Wingdings" panose="05000000000000000000" pitchFamily="2" charset="2"/>
              <a:buChar char="Ø"/>
            </a:pPr>
            <a:endParaRPr lang="en-US" sz="2000" b="0" i="0" u="none" strike="noStrike" baseline="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The customers who churned had lesser number of registered devices with the company. </a:t>
            </a:r>
          </a:p>
          <a:p>
            <a:pPr marL="342900" indent="-34290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A major chunk of customers who churned had a satisfaction score of higher than 3. </a:t>
            </a:r>
          </a:p>
          <a:p>
            <a:pPr marL="342900" indent="-342900">
              <a:buFont typeface="Wingdings" panose="05000000000000000000" pitchFamily="2" charset="2"/>
              <a:buChar char="Ø"/>
            </a:pPr>
            <a:endParaRPr lang="en-US" sz="2000" b="0" i="0" u="none" strike="noStrike" baseline="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Customer who raised complaints churned and those who didn't raise complain didn't churn.</a:t>
            </a:r>
          </a:p>
          <a:p>
            <a:pPr marL="342900" indent="-34290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b="0" i="0" u="none" strike="noStrike" baseline="0" dirty="0">
                <a:latin typeface="Verdana" panose="020B0604030504040204" pitchFamily="34" charset="0"/>
                <a:ea typeface="Verdana" panose="020B0604030504040204" pitchFamily="34" charset="0"/>
              </a:rPr>
              <a:t>Customers whose preferred login device is a mobile churned in lesser amounts than those who prefer computers. </a:t>
            </a:r>
          </a:p>
          <a:p>
            <a:pPr marL="285750" indent="-285750">
              <a:buFont typeface="Wingdings" panose="05000000000000000000" pitchFamily="2" charset="2"/>
              <a:buChar char="Ø"/>
            </a:pPr>
            <a:endParaRPr lang="en-US" sz="2000" b="0" i="0" u="none" strike="noStrike" baseline="0" dirty="0">
              <a:latin typeface="Verdana" panose="020B0604030504040204" pitchFamily="34" charset="0"/>
              <a:ea typeface="Verdana" panose="020B060403050404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rPr>
              <a:t> </a:t>
            </a:r>
          </a:p>
          <a:p>
            <a:pPr marL="285750" indent="-28575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14614386"/>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 calcmode="lin" valueType="num">
                                      <p:cBhvr additive="base">
                                        <p:cTn id="26"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 calcmode="lin" valueType="num">
                                      <p:cBhvr additive="base">
                                        <p:cTn id="36"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53F220-FCC7-4414-BA2F-C818A196506F}"/>
              </a:ext>
            </a:extLst>
          </p:cNvPr>
          <p:cNvSpPr txBox="1"/>
          <p:nvPr/>
        </p:nvSpPr>
        <p:spPr>
          <a:xfrm>
            <a:off x="2093843" y="291548"/>
            <a:ext cx="7712766" cy="707886"/>
          </a:xfrm>
          <a:prstGeom prst="rect">
            <a:avLst/>
          </a:prstGeom>
          <a:noFill/>
        </p:spPr>
        <p:txBody>
          <a:bodyPr wrap="square" rtlCol="0">
            <a:spAutoFit/>
          </a:bodyPr>
          <a:lstStyle/>
          <a:p>
            <a:pPr algn="ctr"/>
            <a:r>
              <a:rPr lang="en-GB" sz="4000" dirty="0">
                <a:latin typeface="Verdana" panose="020B0604030504040204" pitchFamily="34" charset="0"/>
                <a:ea typeface="Verdana" panose="020B0604030504040204" pitchFamily="34" charset="0"/>
              </a:rPr>
              <a:t>Most Significant Features</a:t>
            </a:r>
          </a:p>
        </p:txBody>
      </p:sp>
      <p:sp>
        <p:nvSpPr>
          <p:cNvPr id="5" name="TextBox 4">
            <a:extLst>
              <a:ext uri="{FF2B5EF4-FFF2-40B4-BE49-F238E27FC236}">
                <a16:creationId xmlns:a16="http://schemas.microsoft.com/office/drawing/2014/main" id="{1B84C58E-A078-44AE-8C30-04BEAF3F66FC}"/>
              </a:ext>
            </a:extLst>
          </p:cNvPr>
          <p:cNvSpPr txBox="1"/>
          <p:nvPr/>
        </p:nvSpPr>
        <p:spPr>
          <a:xfrm>
            <a:off x="1205947" y="2515753"/>
            <a:ext cx="10893287" cy="3477875"/>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Tenure</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City Tier</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Warehouse to Home</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Number of Devices Registered</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Satisfaction Score</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Number of Address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Complain</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Days Since Last Order</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Cashback Amount</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Preferred Login Device_Mobile</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Order Amount Hike From Last Year</a:t>
            </a:r>
          </a:p>
        </p:txBody>
      </p:sp>
      <p:sp>
        <p:nvSpPr>
          <p:cNvPr id="6" name="TextBox 5">
            <a:extLst>
              <a:ext uri="{FF2B5EF4-FFF2-40B4-BE49-F238E27FC236}">
                <a16:creationId xmlns:a16="http://schemas.microsoft.com/office/drawing/2014/main" id="{D365B936-D640-4973-ACE1-FE5D37BA5423}"/>
              </a:ext>
            </a:extLst>
          </p:cNvPr>
          <p:cNvSpPr txBox="1"/>
          <p:nvPr/>
        </p:nvSpPr>
        <p:spPr>
          <a:xfrm>
            <a:off x="1205947" y="1249762"/>
            <a:ext cx="9780105" cy="1015663"/>
          </a:xfrm>
          <a:prstGeom prst="rect">
            <a:avLst/>
          </a:prstGeom>
          <a:noFill/>
        </p:spPr>
        <p:txBody>
          <a:bodyPr wrap="square" rtlCol="0">
            <a:spAutoFit/>
          </a:bodyPr>
          <a:lstStyle/>
          <a:p>
            <a:r>
              <a:rPr lang="en-GB" sz="2000" dirty="0">
                <a:latin typeface="Verdana" panose="020B0604030504040204" pitchFamily="34" charset="0"/>
                <a:ea typeface="Verdana" panose="020B0604030504040204" pitchFamily="34" charset="0"/>
              </a:rPr>
              <a:t>Looking at the features importance from Random Forest, Decision Tree, XG-Boost and Logistic Regression, we can figure out which features are most important in customer churn prediction:</a:t>
            </a:r>
          </a:p>
        </p:txBody>
      </p:sp>
    </p:spTree>
    <p:extLst>
      <p:ext uri="{BB962C8B-B14F-4D97-AF65-F5344CB8AC3E}">
        <p14:creationId xmlns:p14="http://schemas.microsoft.com/office/powerpoint/2010/main" val="961404967"/>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nodeType="after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 calcmode="lin" valueType="num">
                                      <p:cBhvr additive="base">
                                        <p:cTn id="46"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5">
                                            <p:txEl>
                                              <p:pRg st="6" end="6"/>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 calcmode="lin" valueType="num">
                                      <p:cBhvr additive="base">
                                        <p:cTn id="50"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5">
                                            <p:txEl>
                                              <p:pRg st="7" end="7"/>
                                            </p:txEl>
                                          </p:spTgt>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 calcmode="lin" valueType="num">
                                      <p:cBhvr additive="base">
                                        <p:cTn id="54"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par>
                          <p:cTn id="56" fill="hold">
                            <p:stCondLst>
                              <p:cond delay="4500"/>
                            </p:stCondLst>
                            <p:childTnLst>
                              <p:par>
                                <p:cTn id="57" presetID="2" presetClass="entr" presetSubtype="8" fill="hold" nodeType="after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par>
                          <p:cTn id="61" fill="hold">
                            <p:stCondLst>
                              <p:cond delay="5000"/>
                            </p:stCondLst>
                            <p:childTnLst>
                              <p:par>
                                <p:cTn id="62" presetID="2" presetClass="entr" presetSubtype="8" fill="hold" nodeType="afterEffect">
                                  <p:stCondLst>
                                    <p:cond delay="0"/>
                                  </p:stCondLst>
                                  <p:childTnLst>
                                    <p:set>
                                      <p:cBhvr>
                                        <p:cTn id="63" dur="1" fill="hold">
                                          <p:stCondLst>
                                            <p:cond delay="0"/>
                                          </p:stCondLst>
                                        </p:cTn>
                                        <p:tgtEl>
                                          <p:spTgt spid="5">
                                            <p:txEl>
                                              <p:pRg st="10" end="10"/>
                                            </p:txEl>
                                          </p:spTgt>
                                        </p:tgtEl>
                                        <p:attrNameLst>
                                          <p:attrName>style.visibility</p:attrName>
                                        </p:attrNameLst>
                                      </p:cBhvr>
                                      <p:to>
                                        <p:strVal val="visible"/>
                                      </p:to>
                                    </p:set>
                                    <p:anim calcmode="lin" valueType="num">
                                      <p:cBhvr additive="base">
                                        <p:cTn id="64"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62912C-1CF1-41F6-A8E0-AB2184CDF3CD}"/>
              </a:ext>
            </a:extLst>
          </p:cNvPr>
          <p:cNvSpPr txBox="1"/>
          <p:nvPr/>
        </p:nvSpPr>
        <p:spPr>
          <a:xfrm>
            <a:off x="3207026" y="376582"/>
            <a:ext cx="5777948" cy="707886"/>
          </a:xfrm>
          <a:prstGeom prst="rect">
            <a:avLst/>
          </a:prstGeom>
          <a:noFill/>
        </p:spPr>
        <p:txBody>
          <a:bodyPr wrap="square" rtlCol="0">
            <a:spAutoFit/>
          </a:bodyPr>
          <a:lstStyle/>
          <a:p>
            <a:pPr algn="ctr"/>
            <a:r>
              <a:rPr lang="en-GB" sz="4000" dirty="0">
                <a:solidFill>
                  <a:srgbClr val="FFFF00"/>
                </a:solidFill>
                <a:latin typeface="Verdana" panose="020B0604030504040204" pitchFamily="34" charset="0"/>
                <a:ea typeface="Verdana" panose="020B0604030504040204" pitchFamily="34" charset="0"/>
              </a:rPr>
              <a:t>Recommendations</a:t>
            </a:r>
          </a:p>
        </p:txBody>
      </p:sp>
      <p:sp>
        <p:nvSpPr>
          <p:cNvPr id="8" name="TextBox 7">
            <a:extLst>
              <a:ext uri="{FF2B5EF4-FFF2-40B4-BE49-F238E27FC236}">
                <a16:creationId xmlns:a16="http://schemas.microsoft.com/office/drawing/2014/main" id="{8E2BF5E8-EAE2-46FB-A2DC-F7A2658D74BE}"/>
              </a:ext>
            </a:extLst>
          </p:cNvPr>
          <p:cNvSpPr txBox="1"/>
          <p:nvPr/>
        </p:nvSpPr>
        <p:spPr>
          <a:xfrm>
            <a:off x="424070" y="1192189"/>
            <a:ext cx="11251095" cy="7571303"/>
          </a:xfrm>
          <a:prstGeom prst="rect">
            <a:avLst/>
          </a:prstGeom>
          <a:noFill/>
        </p:spPr>
        <p:txBody>
          <a:bodyPr wrap="square" rtlCol="0">
            <a:spAutoFit/>
          </a:bodyPr>
          <a:lstStyle/>
          <a:p>
            <a:pPr marL="285750" indent="-285750">
              <a:buFont typeface="Arial" panose="020B0604020202020204" pitchFamily="34" charset="0"/>
              <a:buChar char="•"/>
            </a:pPr>
            <a:r>
              <a:rPr lang="en-GB" dirty="0"/>
              <a:t>The company needs to work on retaining both its old and new customers by providing a greater overall customer experience, better customer engagements, coming up with new offers and discounts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come up with more cashback offers and in a wider variety. These can be direct monetary cashbacks or giving out coupons for discounts on future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come up with more distribution centres and work on faster delivery options.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Company should come up with sales and promotional offers frequently to keep the customers engaged. They should constantly try to increase the customer experience and keep selling. The company can come up with daily, weekly or monthly deals to ramp up the sales.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must not only engage customers via various means of mass media but also make sure that the customer service department is working smoothly. Customer Services forms an integral part of customer experience and must not be overlooked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look at its performance in various cities and make sure that they maintain an equal quality of service. The companies strategies must reflect that all customers are equally important to them.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256613368"/>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9" fill="hold"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 calcmode="lin" valueType="num">
                                      <p:cBhvr additive="base">
                                        <p:cTn id="1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9" fill="hold" nodeType="after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9" fill="hold" nodeType="after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 calcmode="lin" valueType="num">
                                      <p:cBhvr additive="base">
                                        <p:cTn id="26"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6" end="6"/>
                                            </p:txEl>
                                          </p:spTgt>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9"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9" fill="hold" nodeType="after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 calcmode="lin" valueType="num">
                                      <p:cBhvr additive="base">
                                        <p:cTn id="36" dur="500" fill="hold"/>
                                        <p:tgtEl>
                                          <p:spTgt spid="8">
                                            <p:txEl>
                                              <p:pRg st="10" end="1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51D4EF-006F-4880-A6EF-EC268EEA1382}"/>
              </a:ext>
            </a:extLst>
          </p:cNvPr>
          <p:cNvPicPr>
            <a:picLocks noChangeAspect="1"/>
          </p:cNvPicPr>
          <p:nvPr/>
        </p:nvPicPr>
        <p:blipFill>
          <a:blip r:embed="rId3"/>
          <a:stretch>
            <a:fillRect/>
          </a:stretch>
        </p:blipFill>
        <p:spPr>
          <a:xfrm>
            <a:off x="1541095" y="1940995"/>
            <a:ext cx="9109809" cy="2976009"/>
          </a:xfrm>
          <a:prstGeom prst="rect">
            <a:avLst/>
          </a:prstGeom>
        </p:spPr>
      </p:pic>
    </p:spTree>
    <p:extLst>
      <p:ext uri="{BB962C8B-B14F-4D97-AF65-F5344CB8AC3E}">
        <p14:creationId xmlns:p14="http://schemas.microsoft.com/office/powerpoint/2010/main" val="1316965134"/>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131D01-CA36-4BDA-BB6F-211B1F6A6B38}"/>
              </a:ext>
            </a:extLst>
          </p:cNvPr>
          <p:cNvSpPr txBox="1"/>
          <p:nvPr/>
        </p:nvSpPr>
        <p:spPr>
          <a:xfrm>
            <a:off x="1842052" y="1014658"/>
            <a:ext cx="8693426" cy="4616648"/>
          </a:xfrm>
          <a:prstGeom prst="rect">
            <a:avLst/>
          </a:prstGeom>
          <a:noFill/>
        </p:spPr>
        <p:txBody>
          <a:bodyPr wrap="square" rtlCol="0">
            <a:spAutoFit/>
          </a:bodyPr>
          <a:lstStyle/>
          <a:p>
            <a:r>
              <a:rPr lang="en-GB" sz="4800" dirty="0">
                <a:solidFill>
                  <a:srgbClr val="FFFF00"/>
                </a:solidFill>
                <a:latin typeface="Verdana" panose="020B0604030504040204" pitchFamily="34" charset="0"/>
                <a:ea typeface="Verdana" panose="020B0604030504040204" pitchFamily="34" charset="0"/>
              </a:rPr>
              <a:t>List of Contents:</a:t>
            </a:r>
          </a:p>
          <a:p>
            <a:endParaRPr lang="en-GB" sz="6000" dirty="0">
              <a:latin typeface="Verdana" panose="020B0604030504040204" pitchFamily="34" charset="0"/>
              <a:ea typeface="Verdana" panose="020B0604030504040204" pitchFamily="34" charset="0"/>
            </a:endParaRPr>
          </a:p>
          <a:p>
            <a:pPr marL="285750" indent="-285750">
              <a:buClr>
                <a:schemeClr val="tx1"/>
              </a:buClr>
              <a:buFont typeface="Wingdings" panose="05000000000000000000" pitchFamily="2" charset="2"/>
              <a:buChar char="Ø"/>
            </a:pPr>
            <a:r>
              <a:rPr lang="en-GB" sz="2400" dirty="0">
                <a:latin typeface="Verdana" panose="020B0604030504040204" pitchFamily="34" charset="0"/>
                <a:ea typeface="Verdana" panose="020B0604030504040204" pitchFamily="34" charset="0"/>
              </a:rPr>
              <a:t>Business Problem Understanding</a:t>
            </a:r>
          </a:p>
          <a:p>
            <a:pPr>
              <a:buClr>
                <a:schemeClr val="tx1"/>
              </a:buClr>
            </a:pPr>
            <a:endParaRPr lang="en-GB" sz="2400" dirty="0">
              <a:latin typeface="Verdana" panose="020B0604030504040204" pitchFamily="34" charset="0"/>
              <a:ea typeface="Verdana" panose="020B0604030504040204" pitchFamily="34" charset="0"/>
            </a:endParaRPr>
          </a:p>
          <a:p>
            <a:pPr marL="285750" indent="-285750">
              <a:buClr>
                <a:schemeClr val="tx1"/>
              </a:buClr>
              <a:buFont typeface="Wingdings" panose="05000000000000000000" pitchFamily="2" charset="2"/>
              <a:buChar char="Ø"/>
            </a:pPr>
            <a:r>
              <a:rPr lang="en-GB" sz="2400" dirty="0">
                <a:latin typeface="Verdana" panose="020B0604030504040204" pitchFamily="34" charset="0"/>
                <a:ea typeface="Verdana" panose="020B0604030504040204" pitchFamily="34" charset="0"/>
              </a:rPr>
              <a:t>Modelling Approach Used</a:t>
            </a:r>
          </a:p>
          <a:p>
            <a:pPr marL="285750" indent="-285750">
              <a:buClr>
                <a:schemeClr val="tx1"/>
              </a:buClr>
              <a:buFont typeface="Wingdings" panose="05000000000000000000" pitchFamily="2" charset="2"/>
              <a:buChar char="Ø"/>
            </a:pPr>
            <a:endParaRPr lang="en-GB" sz="2400" dirty="0">
              <a:latin typeface="Verdana" panose="020B0604030504040204" pitchFamily="34" charset="0"/>
              <a:ea typeface="Verdana" panose="020B0604030504040204" pitchFamily="34" charset="0"/>
            </a:endParaRPr>
          </a:p>
          <a:p>
            <a:pPr marL="285750" indent="-285750">
              <a:buClr>
                <a:schemeClr val="tx1"/>
              </a:buClr>
              <a:buFont typeface="Wingdings" panose="05000000000000000000" pitchFamily="2" charset="2"/>
              <a:buChar char="Ø"/>
            </a:pPr>
            <a:r>
              <a:rPr lang="en-GB" sz="2400" dirty="0">
                <a:latin typeface="Verdana" panose="020B0604030504040204" pitchFamily="34" charset="0"/>
                <a:ea typeface="Verdana" panose="020B0604030504040204" pitchFamily="34" charset="0"/>
              </a:rPr>
              <a:t>Insights from Analysis</a:t>
            </a:r>
          </a:p>
          <a:p>
            <a:pPr marL="285750" indent="-285750">
              <a:buClr>
                <a:schemeClr val="tx1"/>
              </a:buClr>
              <a:buFont typeface="Wingdings" panose="05000000000000000000" pitchFamily="2" charset="2"/>
              <a:buChar char="Ø"/>
            </a:pPr>
            <a:endParaRPr lang="en-GB" sz="2400" dirty="0">
              <a:latin typeface="Verdana" panose="020B0604030504040204" pitchFamily="34" charset="0"/>
              <a:ea typeface="Verdana" panose="020B0604030504040204" pitchFamily="34" charset="0"/>
            </a:endParaRPr>
          </a:p>
          <a:p>
            <a:pPr marL="285750" indent="-285750">
              <a:buClr>
                <a:schemeClr val="tx1"/>
              </a:buClr>
              <a:buFont typeface="Wingdings" panose="05000000000000000000" pitchFamily="2" charset="2"/>
              <a:buChar char="Ø"/>
            </a:pPr>
            <a:r>
              <a:rPr lang="en-GB" sz="2400" dirty="0">
                <a:latin typeface="Verdana" panose="020B0604030504040204" pitchFamily="34" charset="0"/>
                <a:ea typeface="Verdana" panose="020B0604030504040204" pitchFamily="34" charset="0"/>
              </a:rPr>
              <a:t>Recommendations</a:t>
            </a:r>
          </a:p>
          <a:p>
            <a:pPr marL="285750" indent="-285750">
              <a:buClr>
                <a:schemeClr val="tx1"/>
              </a:buClr>
              <a:buFont typeface="Wingdings" panose="05000000000000000000" pitchFamily="2" charset="2"/>
              <a:buChar char="Ø"/>
            </a:pPr>
            <a:endParaRPr lang="en-GB" dirty="0"/>
          </a:p>
        </p:txBody>
      </p:sp>
    </p:spTree>
    <p:extLst>
      <p:ext uri="{BB962C8B-B14F-4D97-AF65-F5344CB8AC3E}">
        <p14:creationId xmlns:p14="http://schemas.microsoft.com/office/powerpoint/2010/main" val="2216169345"/>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 calcmode="lin" valueType="num">
                                      <p:cBhvr additive="base">
                                        <p:cTn id="16"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 calcmode="lin" valueType="num">
                                      <p:cBhvr additive="base">
                                        <p:cTn id="26"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82AB45-47E2-4A17-81B7-C58BFBADAAED}"/>
              </a:ext>
            </a:extLst>
          </p:cNvPr>
          <p:cNvSpPr txBox="1"/>
          <p:nvPr/>
        </p:nvSpPr>
        <p:spPr>
          <a:xfrm>
            <a:off x="1785730" y="477079"/>
            <a:ext cx="8620539" cy="707886"/>
          </a:xfrm>
          <a:prstGeom prst="rect">
            <a:avLst/>
          </a:prstGeom>
          <a:noFill/>
        </p:spPr>
        <p:txBody>
          <a:bodyPr wrap="square" rtlCol="0">
            <a:spAutoFit/>
          </a:bodyPr>
          <a:lstStyle/>
          <a:p>
            <a:r>
              <a:rPr lang="en-GB" sz="4000" dirty="0">
                <a:solidFill>
                  <a:srgbClr val="FFFF00"/>
                </a:solidFill>
                <a:latin typeface="Verdana" panose="020B0604030504040204" pitchFamily="34" charset="0"/>
                <a:ea typeface="Verdana" panose="020B0604030504040204" pitchFamily="34" charset="0"/>
              </a:rPr>
              <a:t>Business Problem Understanding </a:t>
            </a:r>
          </a:p>
        </p:txBody>
      </p:sp>
      <p:sp>
        <p:nvSpPr>
          <p:cNvPr id="9" name="TextBox 8">
            <a:extLst>
              <a:ext uri="{FF2B5EF4-FFF2-40B4-BE49-F238E27FC236}">
                <a16:creationId xmlns:a16="http://schemas.microsoft.com/office/drawing/2014/main" id="{C49CD8FD-6990-4393-9C79-9DC9D24E276A}"/>
              </a:ext>
            </a:extLst>
          </p:cNvPr>
          <p:cNvSpPr txBox="1"/>
          <p:nvPr/>
        </p:nvSpPr>
        <p:spPr>
          <a:xfrm>
            <a:off x="649355" y="1428452"/>
            <a:ext cx="10893287" cy="1384995"/>
          </a:xfrm>
          <a:prstGeom prst="rect">
            <a:avLst/>
          </a:prstGeom>
          <a:noFill/>
        </p:spPr>
        <p:txBody>
          <a:bodyPr wrap="square" rtlCol="0">
            <a:spAutoFit/>
          </a:bodyPr>
          <a:lstStyle/>
          <a:p>
            <a:pPr marL="342900" indent="-342900" algn="l">
              <a:buFont typeface="Wingdings" panose="05000000000000000000" pitchFamily="2" charset="2"/>
              <a:buChar char="Ø"/>
            </a:pPr>
            <a:r>
              <a:rPr lang="en-GB" sz="2400" b="1" i="0" u="none" strike="noStrike" baseline="0" dirty="0">
                <a:latin typeface="Verdana" panose="020B0604030504040204" pitchFamily="34" charset="0"/>
                <a:ea typeface="Verdana" panose="020B0604030504040204" pitchFamily="34" charset="0"/>
              </a:rPr>
              <a:t>The Problem - </a:t>
            </a:r>
          </a:p>
          <a:p>
            <a:pPr algn="just"/>
            <a:r>
              <a:rPr lang="en-US" sz="2000" b="0" i="0" u="none" strike="noStrike" baseline="0" dirty="0">
                <a:latin typeface="Verdana" panose="020B0604030504040204" pitchFamily="34" charset="0"/>
                <a:ea typeface="Verdana" panose="020B0604030504040204" pitchFamily="34" charset="0"/>
              </a:rPr>
              <a:t>The data set belongs to a leading online E-Commerce company. An online retail E-commerce company wants to know the customers who are going to churn, so accordingly they can approach customer to offer some promos.</a:t>
            </a:r>
          </a:p>
        </p:txBody>
      </p:sp>
      <p:sp>
        <p:nvSpPr>
          <p:cNvPr id="13" name="TextBox 12">
            <a:extLst>
              <a:ext uri="{FF2B5EF4-FFF2-40B4-BE49-F238E27FC236}">
                <a16:creationId xmlns:a16="http://schemas.microsoft.com/office/drawing/2014/main" id="{15CEA100-C2B2-4C26-BA84-62F56EE2B38F}"/>
              </a:ext>
            </a:extLst>
          </p:cNvPr>
          <p:cNvSpPr txBox="1"/>
          <p:nvPr/>
        </p:nvSpPr>
        <p:spPr>
          <a:xfrm>
            <a:off x="649355" y="3544528"/>
            <a:ext cx="10787268" cy="2000548"/>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Verdana" panose="020B0604030504040204" pitchFamily="34" charset="0"/>
                <a:ea typeface="Verdana" panose="020B0604030504040204" pitchFamily="34" charset="0"/>
              </a:rPr>
              <a:t>Objectives – </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To perform data analysis on the given data to find trends.</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Build a Predictive Models which can predict the customers who are going to churn.</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Choose the best predictive model and check model accuracy parameters.</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Come up with Business Insights that can help the company to retain customers</a:t>
            </a:r>
            <a:r>
              <a:rPr lang="en-US" sz="2000" dirty="0"/>
              <a:t>.</a:t>
            </a:r>
          </a:p>
        </p:txBody>
      </p:sp>
    </p:spTree>
    <p:extLst>
      <p:ext uri="{BB962C8B-B14F-4D97-AF65-F5344CB8AC3E}">
        <p14:creationId xmlns:p14="http://schemas.microsoft.com/office/powerpoint/2010/main" val="657212180"/>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 calcmode="lin" valueType="num">
                                      <p:cBhvr additive="base">
                                        <p:cTn id="26"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 calcmode="lin" valueType="num">
                                      <p:cBhvr additive="base">
                                        <p:cTn id="36"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 calcmode="lin" valueType="num">
                                      <p:cBhvr additive="base">
                                        <p:cTn id="41"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DED975-2D71-405E-91B1-83086208F005}"/>
              </a:ext>
            </a:extLst>
          </p:cNvPr>
          <p:cNvSpPr txBox="1"/>
          <p:nvPr/>
        </p:nvSpPr>
        <p:spPr>
          <a:xfrm>
            <a:off x="967408" y="3429000"/>
            <a:ext cx="8004313" cy="2585323"/>
          </a:xfrm>
          <a:prstGeom prst="rect">
            <a:avLst/>
          </a:prstGeom>
          <a:noFill/>
        </p:spPr>
        <p:txBody>
          <a:bodyPr wrap="square" rtlCol="0">
            <a:spAutoFit/>
          </a:bodyPr>
          <a:lstStyle/>
          <a:p>
            <a:r>
              <a:rPr lang="en-GB" sz="2400" b="1" dirty="0">
                <a:latin typeface="Verdana" panose="020B0604030504040204" pitchFamily="34" charset="0"/>
                <a:ea typeface="Verdana" panose="020B0604030504040204" pitchFamily="34" charset="0"/>
              </a:rPr>
              <a:t>Customer Churn reduction leads to –</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Revenue</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Referral Rates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Increased Up-sales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Customer Lifetime Value</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More Customer Acquiring Channels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Establishing Brand Value in the Market </a:t>
            </a:r>
          </a:p>
          <a:p>
            <a:pPr marL="285750" indent="-285750">
              <a:buFont typeface="Wingdings" panose="05000000000000000000" pitchFamily="2" charset="2"/>
              <a:buChar char="Ø"/>
            </a:pPr>
            <a:endParaRPr lang="en-GB" dirty="0"/>
          </a:p>
        </p:txBody>
      </p:sp>
      <p:pic>
        <p:nvPicPr>
          <p:cNvPr id="8" name="Picture 7">
            <a:extLst>
              <a:ext uri="{FF2B5EF4-FFF2-40B4-BE49-F238E27FC236}">
                <a16:creationId xmlns:a16="http://schemas.microsoft.com/office/drawing/2014/main" id="{D58913BE-B2AB-4DE5-873D-9EDFBAB74EF6}"/>
              </a:ext>
            </a:extLst>
          </p:cNvPr>
          <p:cNvPicPr>
            <a:picLocks noChangeAspect="1"/>
          </p:cNvPicPr>
          <p:nvPr/>
        </p:nvPicPr>
        <p:blipFill>
          <a:blip r:embed="rId3"/>
          <a:stretch>
            <a:fillRect/>
          </a:stretch>
        </p:blipFill>
        <p:spPr>
          <a:xfrm>
            <a:off x="8971720" y="1320434"/>
            <a:ext cx="2600325" cy="1762125"/>
          </a:xfrm>
          <a:prstGeom prst="rect">
            <a:avLst/>
          </a:prstGeom>
        </p:spPr>
      </p:pic>
      <p:pic>
        <p:nvPicPr>
          <p:cNvPr id="10" name="Picture 9">
            <a:extLst>
              <a:ext uri="{FF2B5EF4-FFF2-40B4-BE49-F238E27FC236}">
                <a16:creationId xmlns:a16="http://schemas.microsoft.com/office/drawing/2014/main" id="{DD2B07C5-18B5-44D0-91E4-1B7DB2D4ED5E}"/>
              </a:ext>
            </a:extLst>
          </p:cNvPr>
          <p:cNvPicPr>
            <a:picLocks noChangeAspect="1"/>
          </p:cNvPicPr>
          <p:nvPr/>
        </p:nvPicPr>
        <p:blipFill>
          <a:blip r:embed="rId4"/>
          <a:stretch>
            <a:fillRect/>
          </a:stretch>
        </p:blipFill>
        <p:spPr>
          <a:xfrm>
            <a:off x="8971721" y="3840598"/>
            <a:ext cx="2600325" cy="1762126"/>
          </a:xfrm>
          <a:prstGeom prst="rect">
            <a:avLst/>
          </a:prstGeom>
        </p:spPr>
      </p:pic>
      <p:sp>
        <p:nvSpPr>
          <p:cNvPr id="11" name="TextBox 10">
            <a:extLst>
              <a:ext uri="{FF2B5EF4-FFF2-40B4-BE49-F238E27FC236}">
                <a16:creationId xmlns:a16="http://schemas.microsoft.com/office/drawing/2014/main" id="{A51695E0-6B74-4421-A869-FDCAB964ABCB}"/>
              </a:ext>
            </a:extLst>
          </p:cNvPr>
          <p:cNvSpPr txBox="1"/>
          <p:nvPr/>
        </p:nvSpPr>
        <p:spPr>
          <a:xfrm>
            <a:off x="3021495" y="462260"/>
            <a:ext cx="6149010" cy="923330"/>
          </a:xfrm>
          <a:prstGeom prst="rect">
            <a:avLst/>
          </a:prstGeom>
          <a:noFill/>
        </p:spPr>
        <p:txBody>
          <a:bodyPr wrap="square" rtlCol="0">
            <a:spAutoFit/>
          </a:bodyPr>
          <a:lstStyle/>
          <a:p>
            <a:r>
              <a:rPr lang="en-GB" sz="3600" b="1" dirty="0">
                <a:solidFill>
                  <a:srgbClr val="FFFF00"/>
                </a:solidFill>
                <a:latin typeface="Verdana" panose="020B0604030504040204" pitchFamily="34" charset="0"/>
                <a:ea typeface="Verdana" panose="020B0604030504040204" pitchFamily="34" charset="0"/>
              </a:rPr>
              <a:t>Scope of the Project:</a:t>
            </a:r>
          </a:p>
          <a:p>
            <a:endParaRPr lang="en-GB" dirty="0"/>
          </a:p>
        </p:txBody>
      </p:sp>
      <p:sp>
        <p:nvSpPr>
          <p:cNvPr id="12" name="TextBox 11">
            <a:extLst>
              <a:ext uri="{FF2B5EF4-FFF2-40B4-BE49-F238E27FC236}">
                <a16:creationId xmlns:a16="http://schemas.microsoft.com/office/drawing/2014/main" id="{7098EB6F-3080-44A1-8DE2-0EE6D1B78F40}"/>
              </a:ext>
            </a:extLst>
          </p:cNvPr>
          <p:cNvSpPr txBox="1"/>
          <p:nvPr/>
        </p:nvSpPr>
        <p:spPr>
          <a:xfrm>
            <a:off x="967408" y="1672879"/>
            <a:ext cx="7129670" cy="1384995"/>
          </a:xfrm>
          <a:prstGeom prst="rect">
            <a:avLst/>
          </a:prstGeom>
          <a:noFill/>
        </p:spPr>
        <p:txBody>
          <a:bodyPr wrap="square" rtlCol="0">
            <a:spAutoFit/>
          </a:bodyPr>
          <a:lstStyle/>
          <a:p>
            <a:r>
              <a:rPr lang="en-GB" sz="2400" b="1" dirty="0">
                <a:latin typeface="Verdana" panose="020B0604030504040204" pitchFamily="34" charset="0"/>
                <a:ea typeface="Verdana" panose="020B0604030504040204" pitchFamily="34" charset="0"/>
              </a:rPr>
              <a:t>What is Customer Churn –</a:t>
            </a:r>
          </a:p>
          <a:p>
            <a:r>
              <a:rPr lang="en-US" sz="2000" b="0" i="0" u="none" strike="noStrike" baseline="0" dirty="0">
                <a:latin typeface="Verdana" panose="020B0604030504040204" pitchFamily="34" charset="0"/>
                <a:ea typeface="Verdana" panose="020B0604030504040204" pitchFamily="34" charset="0"/>
              </a:rPr>
              <a:t>Customer churn occurs when customers or subscribers stop doing business with a company or service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36715525"/>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nodeType="after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3500"/>
                            </p:stCondLst>
                            <p:childTnLst>
                              <p:par>
                                <p:cTn id="23" presetID="21"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childTnLst>
                          </p:cTn>
                        </p:par>
                        <p:par>
                          <p:cTn id="26" fill="hold">
                            <p:stCondLst>
                              <p:cond delay="5500"/>
                            </p:stCondLst>
                            <p:childTnLst>
                              <p:par>
                                <p:cTn id="27" presetID="2" presetClass="entr" presetSubtype="8" fill="hold" nodeType="after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nodeType="after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36" fill="hold">
                            <p:stCondLst>
                              <p:cond delay="6500"/>
                            </p:stCondLst>
                            <p:childTnLst>
                              <p:par>
                                <p:cTn id="37" presetID="2" presetClass="entr" presetSubtype="8" fill="hold" nodeType="after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41" fill="hold">
                            <p:stCondLst>
                              <p:cond delay="7000"/>
                            </p:stCondLst>
                            <p:childTnLst>
                              <p:par>
                                <p:cTn id="42" presetID="2" presetClass="entr" presetSubtype="8" fill="hold" nodeType="after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2" presetClass="entr" presetSubtype="8" fill="hold" nodeType="after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additive="base">
                                        <p:cTn id="4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51" fill="hold">
                            <p:stCondLst>
                              <p:cond delay="8000"/>
                            </p:stCondLst>
                            <p:childTnLst>
                              <p:par>
                                <p:cTn id="52" presetID="2" presetClass="entr" presetSubtype="8" fill="hold" nodeType="after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 calcmode="lin" valueType="num">
                                      <p:cBhvr additive="base">
                                        <p:cTn id="54"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56" fill="hold">
                            <p:stCondLst>
                              <p:cond delay="8500"/>
                            </p:stCondLst>
                            <p:childTnLst>
                              <p:par>
                                <p:cTn id="57" presetID="2" presetClass="entr" presetSubtype="8" fill="hold" nodeType="after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 calcmode="lin" valueType="num">
                                      <p:cBhvr additive="base">
                                        <p:cTn id="59"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E29735-F389-43C9-AEC1-0EB046F6D7F5}"/>
              </a:ext>
            </a:extLst>
          </p:cNvPr>
          <p:cNvSpPr txBox="1"/>
          <p:nvPr/>
        </p:nvSpPr>
        <p:spPr>
          <a:xfrm>
            <a:off x="3173895" y="424069"/>
            <a:ext cx="5844209" cy="707886"/>
          </a:xfrm>
          <a:prstGeom prst="rect">
            <a:avLst/>
          </a:prstGeom>
          <a:noFill/>
        </p:spPr>
        <p:txBody>
          <a:bodyPr wrap="square" rtlCol="0">
            <a:spAutoFit/>
          </a:bodyPr>
          <a:lstStyle/>
          <a:p>
            <a:r>
              <a:rPr lang="en-GB" sz="4000" b="1" dirty="0">
                <a:solidFill>
                  <a:srgbClr val="FFFF00"/>
                </a:solidFill>
                <a:latin typeface="Verdana" panose="020B0604030504040204" pitchFamily="34" charset="0"/>
                <a:ea typeface="Verdana" panose="020B0604030504040204" pitchFamily="34" charset="0"/>
              </a:rPr>
              <a:t>Modelling Approach</a:t>
            </a:r>
          </a:p>
        </p:txBody>
      </p:sp>
      <p:sp>
        <p:nvSpPr>
          <p:cNvPr id="5" name="TextBox 4">
            <a:extLst>
              <a:ext uri="{FF2B5EF4-FFF2-40B4-BE49-F238E27FC236}">
                <a16:creationId xmlns:a16="http://schemas.microsoft.com/office/drawing/2014/main" id="{5CE2F902-05FE-4A77-992A-11AD89C535D2}"/>
              </a:ext>
            </a:extLst>
          </p:cNvPr>
          <p:cNvSpPr txBox="1"/>
          <p:nvPr/>
        </p:nvSpPr>
        <p:spPr>
          <a:xfrm>
            <a:off x="1835425" y="1690062"/>
            <a:ext cx="6824870" cy="3477875"/>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Data Acquisition</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Performing EDA on the Data</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Data Pre-Processing</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Model Building</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Model Performance Evaluation </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Deriving Insights</a:t>
            </a:r>
          </a:p>
        </p:txBody>
      </p:sp>
      <p:pic>
        <p:nvPicPr>
          <p:cNvPr id="7" name="Picture 6">
            <a:extLst>
              <a:ext uri="{FF2B5EF4-FFF2-40B4-BE49-F238E27FC236}">
                <a16:creationId xmlns:a16="http://schemas.microsoft.com/office/drawing/2014/main" id="{1CC13073-A57C-44A6-B4D6-6D7883F0D3DC}"/>
              </a:ext>
            </a:extLst>
          </p:cNvPr>
          <p:cNvPicPr>
            <a:picLocks noChangeAspect="1"/>
          </p:cNvPicPr>
          <p:nvPr/>
        </p:nvPicPr>
        <p:blipFill>
          <a:blip r:embed="rId3"/>
          <a:stretch>
            <a:fillRect/>
          </a:stretch>
        </p:blipFill>
        <p:spPr>
          <a:xfrm>
            <a:off x="7205594" y="1470440"/>
            <a:ext cx="4406900" cy="4394200"/>
          </a:xfrm>
          <a:prstGeom prst="rect">
            <a:avLst/>
          </a:prstGeom>
        </p:spPr>
      </p:pic>
    </p:spTree>
    <p:extLst>
      <p:ext uri="{BB962C8B-B14F-4D97-AF65-F5344CB8AC3E}">
        <p14:creationId xmlns:p14="http://schemas.microsoft.com/office/powerpoint/2010/main" val="2892759807"/>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3500"/>
                            </p:stCondLst>
                            <p:childTnLst>
                              <p:par>
                                <p:cTn id="23" presetID="2" presetClass="entr" presetSubtype="8" fill="hold"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2" presetClass="entr" presetSubtype="8"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 calcmode="lin" valueType="num">
                                      <p:cBhvr additive="base">
                                        <p:cTn id="30"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32" fill="hold">
                            <p:stCondLst>
                              <p:cond delay="4500"/>
                            </p:stCondLst>
                            <p:childTnLst>
                              <p:par>
                                <p:cTn id="33" presetID="2" presetClass="entr" presetSubtype="8" fill="hold"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 presetClass="entr" presetSubtype="8" fill="hold" nodeType="after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 calcmode="lin" valueType="num">
                                      <p:cBhvr additive="base">
                                        <p:cTn id="40"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7D580B-F3E1-41FB-8C97-DB01FB6058A1}"/>
              </a:ext>
            </a:extLst>
          </p:cNvPr>
          <p:cNvSpPr txBox="1"/>
          <p:nvPr/>
        </p:nvSpPr>
        <p:spPr>
          <a:xfrm>
            <a:off x="2769704" y="337931"/>
            <a:ext cx="6652591" cy="707886"/>
          </a:xfrm>
          <a:prstGeom prst="rect">
            <a:avLst/>
          </a:prstGeom>
          <a:noFill/>
        </p:spPr>
        <p:txBody>
          <a:bodyPr wrap="square" rtlCol="0">
            <a:spAutoFit/>
          </a:bodyPr>
          <a:lstStyle/>
          <a:p>
            <a:r>
              <a:rPr lang="en-GB" sz="4000" dirty="0">
                <a:latin typeface="Verdana" panose="020B0604030504040204" pitchFamily="34" charset="0"/>
                <a:ea typeface="Verdana" panose="020B0604030504040204" pitchFamily="34" charset="0"/>
              </a:rPr>
              <a:t>Model Building Approach</a:t>
            </a:r>
          </a:p>
        </p:txBody>
      </p:sp>
      <p:graphicFrame>
        <p:nvGraphicFramePr>
          <p:cNvPr id="7" name="Diagram 6">
            <a:extLst>
              <a:ext uri="{FF2B5EF4-FFF2-40B4-BE49-F238E27FC236}">
                <a16:creationId xmlns:a16="http://schemas.microsoft.com/office/drawing/2014/main" id="{C4AC7595-5566-4975-A9BA-762637035FED}"/>
              </a:ext>
            </a:extLst>
          </p:cNvPr>
          <p:cNvGraphicFramePr/>
          <p:nvPr>
            <p:extLst>
              <p:ext uri="{D42A27DB-BD31-4B8C-83A1-F6EECF244321}">
                <p14:modId xmlns:p14="http://schemas.microsoft.com/office/powerpoint/2010/main" val="3056744087"/>
              </p:ext>
            </p:extLst>
          </p:nvPr>
        </p:nvGraphicFramePr>
        <p:xfrm>
          <a:off x="437321" y="1045817"/>
          <a:ext cx="10906539" cy="564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626776"/>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1586C9-9BF6-4AEC-B6E0-A99350C3361E}"/>
              </a:ext>
            </a:extLst>
          </p:cNvPr>
          <p:cNvSpPr txBox="1"/>
          <p:nvPr/>
        </p:nvSpPr>
        <p:spPr>
          <a:xfrm>
            <a:off x="3849756" y="556591"/>
            <a:ext cx="4492487" cy="707886"/>
          </a:xfrm>
          <a:prstGeom prst="rect">
            <a:avLst/>
          </a:prstGeom>
          <a:noFill/>
        </p:spPr>
        <p:txBody>
          <a:bodyPr wrap="square" rtlCol="0">
            <a:spAutoFit/>
          </a:bodyPr>
          <a:lstStyle/>
          <a:p>
            <a:pPr algn="ctr"/>
            <a:r>
              <a:rPr lang="en-GB" sz="4000" dirty="0">
                <a:latin typeface="Verdana" panose="020B0604030504040204" pitchFamily="34" charset="0"/>
                <a:ea typeface="Verdana" panose="020B0604030504040204" pitchFamily="34" charset="0"/>
              </a:rPr>
              <a:t>Models Built</a:t>
            </a:r>
          </a:p>
        </p:txBody>
      </p:sp>
      <p:sp>
        <p:nvSpPr>
          <p:cNvPr id="5" name="TextBox 4">
            <a:extLst>
              <a:ext uri="{FF2B5EF4-FFF2-40B4-BE49-F238E27FC236}">
                <a16:creationId xmlns:a16="http://schemas.microsoft.com/office/drawing/2014/main" id="{9251E7AB-8982-423B-8A00-16913C94B39D}"/>
              </a:ext>
            </a:extLst>
          </p:cNvPr>
          <p:cNvSpPr txBox="1"/>
          <p:nvPr/>
        </p:nvSpPr>
        <p:spPr>
          <a:xfrm>
            <a:off x="1113181" y="1843949"/>
            <a:ext cx="9488557" cy="3170099"/>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Linear Discriminant Analysis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Logistic Regression</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ADA-Boost</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Support Vector Machines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Gaussian Naïve Bayes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CART / Decision Tress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Random Forest </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K-Nearest Neighbours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XG-Boost</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Artificial Neural Network/ MLP Classifier</a:t>
            </a:r>
          </a:p>
        </p:txBody>
      </p:sp>
      <p:pic>
        <p:nvPicPr>
          <p:cNvPr id="7" name="Picture 6">
            <a:extLst>
              <a:ext uri="{FF2B5EF4-FFF2-40B4-BE49-F238E27FC236}">
                <a16:creationId xmlns:a16="http://schemas.microsoft.com/office/drawing/2014/main" id="{50CE0B09-29BF-4BF0-BE40-C295DEE7EAB7}"/>
              </a:ext>
            </a:extLst>
          </p:cNvPr>
          <p:cNvPicPr>
            <a:picLocks noChangeAspect="1"/>
          </p:cNvPicPr>
          <p:nvPr/>
        </p:nvPicPr>
        <p:blipFill>
          <a:blip r:embed="rId3"/>
          <a:stretch>
            <a:fillRect/>
          </a:stretch>
        </p:blipFill>
        <p:spPr>
          <a:xfrm>
            <a:off x="7012049" y="2342218"/>
            <a:ext cx="4822141" cy="2173562"/>
          </a:xfrm>
          <a:prstGeom prst="rect">
            <a:avLst/>
          </a:prstGeom>
        </p:spPr>
      </p:pic>
    </p:spTree>
    <p:extLst>
      <p:ext uri="{BB962C8B-B14F-4D97-AF65-F5344CB8AC3E}">
        <p14:creationId xmlns:p14="http://schemas.microsoft.com/office/powerpoint/2010/main" val="2013699693"/>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3500"/>
                            </p:stCondLst>
                            <p:childTnLst>
                              <p:par>
                                <p:cTn id="23" presetID="2" presetClass="entr" presetSubtype="8" fill="hold"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2" presetClass="entr" presetSubtype="8" fill="hold" nodeType="after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2" fill="hold">
                            <p:stCondLst>
                              <p:cond delay="4500"/>
                            </p:stCondLst>
                            <p:childTnLst>
                              <p:par>
                                <p:cTn id="33" presetID="2" presetClass="entr" presetSubtype="8" fill="hold"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 presetClass="entr" presetSubtype="8" fill="hold" nodeType="after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5500"/>
                            </p:stCondLst>
                            <p:childTnLst>
                              <p:par>
                                <p:cTn id="43" presetID="2" presetClass="entr" presetSubtype="8" fill="hold" nodeType="after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6000"/>
                            </p:stCondLst>
                            <p:childTnLst>
                              <p:par>
                                <p:cTn id="48" presetID="2" presetClass="entr" presetSubtype="8" fill="hold" nodeType="after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 calcmode="lin" valueType="num">
                                      <p:cBhvr additive="base">
                                        <p:cTn id="50"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par>
                          <p:cTn id="52" fill="hold">
                            <p:stCondLst>
                              <p:cond delay="6500"/>
                            </p:stCondLst>
                            <p:childTnLst>
                              <p:par>
                                <p:cTn id="53" presetID="2" presetClass="entr" presetSubtype="8" fill="hold" nodeType="after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par>
                          <p:cTn id="57" fill="hold">
                            <p:stCondLst>
                              <p:cond delay="7000"/>
                            </p:stCondLst>
                            <p:childTnLst>
                              <p:par>
                                <p:cTn id="58" presetID="2" presetClass="entr" presetSubtype="8" fill="hold" nodeType="after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 calcmode="lin" valueType="num">
                                      <p:cBhvr additive="base">
                                        <p:cTn id="60"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7FBD3C-A972-47E9-9377-2809D715018C}"/>
              </a:ext>
            </a:extLst>
          </p:cNvPr>
          <p:cNvSpPr txBox="1"/>
          <p:nvPr/>
        </p:nvSpPr>
        <p:spPr>
          <a:xfrm>
            <a:off x="1868557" y="477078"/>
            <a:ext cx="8454886" cy="769441"/>
          </a:xfrm>
          <a:prstGeom prst="rect">
            <a:avLst/>
          </a:prstGeom>
          <a:noFill/>
        </p:spPr>
        <p:txBody>
          <a:bodyPr wrap="square" rtlCol="0">
            <a:spAutoFit/>
          </a:bodyPr>
          <a:lstStyle/>
          <a:p>
            <a:pPr algn="ctr"/>
            <a:r>
              <a:rPr lang="en-GB" sz="4400" dirty="0">
                <a:latin typeface="Verdana" panose="020B0604030504040204" pitchFamily="34" charset="0"/>
                <a:ea typeface="Verdana" panose="020B0604030504040204" pitchFamily="34" charset="0"/>
              </a:rPr>
              <a:t>Model Performance Metrics</a:t>
            </a:r>
          </a:p>
        </p:txBody>
      </p:sp>
      <p:sp>
        <p:nvSpPr>
          <p:cNvPr id="5" name="TextBox 4">
            <a:extLst>
              <a:ext uri="{FF2B5EF4-FFF2-40B4-BE49-F238E27FC236}">
                <a16:creationId xmlns:a16="http://schemas.microsoft.com/office/drawing/2014/main" id="{76838C1A-D7A6-4149-91B5-9CE5FA24198D}"/>
              </a:ext>
            </a:extLst>
          </p:cNvPr>
          <p:cNvSpPr txBox="1"/>
          <p:nvPr/>
        </p:nvSpPr>
        <p:spPr>
          <a:xfrm>
            <a:off x="1868557" y="1510748"/>
            <a:ext cx="6573079" cy="2954655"/>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Accuracy</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Recall</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Precision</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Confusion Matrix</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Model Score</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AUC Score</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ROC-Curve</a:t>
            </a:r>
          </a:p>
          <a:p>
            <a:endParaRPr lang="en-GB" dirty="0"/>
          </a:p>
        </p:txBody>
      </p:sp>
      <p:sp>
        <p:nvSpPr>
          <p:cNvPr id="6" name="TextBox 5">
            <a:extLst>
              <a:ext uri="{FF2B5EF4-FFF2-40B4-BE49-F238E27FC236}">
                <a16:creationId xmlns:a16="http://schemas.microsoft.com/office/drawing/2014/main" id="{2455D9A5-046D-46EA-8518-B0DC927D3405}"/>
              </a:ext>
            </a:extLst>
          </p:cNvPr>
          <p:cNvSpPr txBox="1"/>
          <p:nvPr/>
        </p:nvSpPr>
        <p:spPr>
          <a:xfrm>
            <a:off x="1868557" y="4729632"/>
            <a:ext cx="8203096" cy="954107"/>
          </a:xfrm>
          <a:prstGeom prst="rect">
            <a:avLst/>
          </a:prstGeom>
          <a:noFill/>
        </p:spPr>
        <p:txBody>
          <a:bodyPr wrap="square" rtlCol="0">
            <a:spAutoFit/>
          </a:bodyPr>
          <a:lstStyle/>
          <a:p>
            <a:r>
              <a:rPr lang="en-GB" sz="2800" dirty="0">
                <a:solidFill>
                  <a:srgbClr val="FFC000"/>
                </a:solidFill>
                <a:latin typeface="Verdana" panose="020B0604030504040204" pitchFamily="34" charset="0"/>
                <a:ea typeface="Verdana" panose="020B0604030504040204" pitchFamily="34" charset="0"/>
              </a:rPr>
              <a:t>Most important Model Performance metric  -</a:t>
            </a:r>
          </a:p>
          <a:p>
            <a:r>
              <a:rPr lang="en-GB" sz="2800" u="sng" dirty="0">
                <a:solidFill>
                  <a:srgbClr val="FFC000"/>
                </a:solidFill>
                <a:latin typeface="Verdana" panose="020B0604030504040204" pitchFamily="34" charset="0"/>
                <a:ea typeface="Verdana" panose="020B0604030504040204" pitchFamily="34" charset="0"/>
              </a:rPr>
              <a:t>Model Recall </a:t>
            </a:r>
          </a:p>
        </p:txBody>
      </p:sp>
      <p:pic>
        <p:nvPicPr>
          <p:cNvPr id="8" name="Picture 7">
            <a:extLst>
              <a:ext uri="{FF2B5EF4-FFF2-40B4-BE49-F238E27FC236}">
                <a16:creationId xmlns:a16="http://schemas.microsoft.com/office/drawing/2014/main" id="{E4159C0D-730E-4DD5-A9B4-EE43599A9637}"/>
              </a:ext>
            </a:extLst>
          </p:cNvPr>
          <p:cNvPicPr>
            <a:picLocks noChangeAspect="1"/>
          </p:cNvPicPr>
          <p:nvPr/>
        </p:nvPicPr>
        <p:blipFill>
          <a:blip r:embed="rId3"/>
          <a:stretch>
            <a:fillRect/>
          </a:stretch>
        </p:blipFill>
        <p:spPr>
          <a:xfrm>
            <a:off x="6970644" y="1786862"/>
            <a:ext cx="2358886" cy="2358886"/>
          </a:xfrm>
          <a:prstGeom prst="rect">
            <a:avLst/>
          </a:prstGeom>
        </p:spPr>
      </p:pic>
    </p:spTree>
    <p:extLst>
      <p:ext uri="{BB962C8B-B14F-4D97-AF65-F5344CB8AC3E}">
        <p14:creationId xmlns:p14="http://schemas.microsoft.com/office/powerpoint/2010/main" val="3153054132"/>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3500"/>
                            </p:stCondLst>
                            <p:childTnLst>
                              <p:par>
                                <p:cTn id="23" presetID="2" presetClass="entr" presetSubtype="8" fill="hold"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2" presetClass="entr" presetSubtype="8" fill="hold" nodeType="after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2" fill="hold">
                            <p:stCondLst>
                              <p:cond delay="4500"/>
                            </p:stCondLst>
                            <p:childTnLst>
                              <p:par>
                                <p:cTn id="33" presetID="2" presetClass="entr" presetSubtype="8" fill="hold"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 presetClass="entr" presetSubtype="8" fill="hold" nodeType="after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5500"/>
                            </p:stCondLst>
                            <p:childTnLst>
                              <p:par>
                                <p:cTn id="43" presetID="2" presetClass="entr" presetSubtype="8" fill="hold" nodeType="after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6000"/>
                            </p:stCondLst>
                            <p:childTnLst>
                              <p:par>
                                <p:cTn id="48" presetID="53" presetClass="entr" presetSubtype="16" fill="hold" nodeType="after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 calcmode="lin" valueType="num">
                                      <p:cBhvr>
                                        <p:cTn id="50"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6">
                                            <p:txEl>
                                              <p:pRg st="0" end="0"/>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 calcmode="lin" valueType="num">
                                      <p:cBhvr>
                                        <p:cTn id="55"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56"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5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3B1A1A-1F6A-4462-9C8F-3A343966D222}"/>
              </a:ext>
            </a:extLst>
          </p:cNvPr>
          <p:cNvPicPr>
            <a:picLocks noChangeAspect="1"/>
          </p:cNvPicPr>
          <p:nvPr/>
        </p:nvPicPr>
        <p:blipFill rotWithShape="1">
          <a:blip r:embed="rId3"/>
          <a:srcRect t="20082" b="12445"/>
          <a:stretch/>
        </p:blipFill>
        <p:spPr>
          <a:xfrm>
            <a:off x="0" y="1116495"/>
            <a:ext cx="12192000" cy="4625009"/>
          </a:xfrm>
          <a:prstGeom prst="rect">
            <a:avLst/>
          </a:prstGeom>
        </p:spPr>
      </p:pic>
    </p:spTree>
    <p:extLst>
      <p:ext uri="{BB962C8B-B14F-4D97-AF65-F5344CB8AC3E}">
        <p14:creationId xmlns:p14="http://schemas.microsoft.com/office/powerpoint/2010/main" val="99561124"/>
      </p:ext>
    </p:extLst>
  </p:cSld>
  <p:clrMapOvr>
    <a:masterClrMapping/>
  </p:clrMapOvr>
  <mc:AlternateContent xmlns:mc="http://schemas.openxmlformats.org/markup-compatibility/2006">
    <mc:Choice xmlns:p15="http://schemas.microsoft.com/office/powerpoint/2012/main" Requires="p15">
      <p:transition spd="slow">
        <p15:prstTrans prst="fallOver"/>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281</TotalTime>
  <Words>627</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Verdana</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Dwivedi</dc:creator>
  <cp:lastModifiedBy>Anmol Dwivedi</cp:lastModifiedBy>
  <cp:revision>26</cp:revision>
  <dcterms:created xsi:type="dcterms:W3CDTF">2021-02-05T13:05:10Z</dcterms:created>
  <dcterms:modified xsi:type="dcterms:W3CDTF">2021-02-05T17:46:35Z</dcterms:modified>
</cp:coreProperties>
</file>