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43971C-ECBD-4423-911C-AB49EF034846}" type="datetimeFigureOut">
              <a:rPr lang="en-IN" smtClean="0"/>
              <a:t>05-09-2020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96D558-DD9C-417A-996F-C27F0CB89200}" type="slidenum">
              <a:rPr lang="en-IN" smtClean="0"/>
              <a:t>‹#›</a:t>
            </a:fld>
            <a:endParaRPr lang="en-IN"/>
          </a:p>
        </p:txBody>
      </p:sp>
    </p:spTree>
    <p:extLst>
      <p:ext uri="{BB962C8B-B14F-4D97-AF65-F5344CB8AC3E}">
        <p14:creationId xmlns:p14="http://schemas.microsoft.com/office/powerpoint/2010/main" val="508176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96D558-DD9C-417A-996F-C27F0CB89200}" type="slidenum">
              <a:rPr lang="en-IN" smtClean="0"/>
              <a:t>7</a:t>
            </a:fld>
            <a:endParaRPr lang="en-IN"/>
          </a:p>
        </p:txBody>
      </p:sp>
    </p:spTree>
    <p:extLst>
      <p:ext uri="{BB962C8B-B14F-4D97-AF65-F5344CB8AC3E}">
        <p14:creationId xmlns:p14="http://schemas.microsoft.com/office/powerpoint/2010/main" val="430250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96D558-DD9C-417A-996F-C27F0CB89200}" type="slidenum">
              <a:rPr lang="en-IN" smtClean="0"/>
              <a:t>14</a:t>
            </a:fld>
            <a:endParaRPr lang="en-IN"/>
          </a:p>
        </p:txBody>
      </p:sp>
    </p:spTree>
    <p:extLst>
      <p:ext uri="{BB962C8B-B14F-4D97-AF65-F5344CB8AC3E}">
        <p14:creationId xmlns:p14="http://schemas.microsoft.com/office/powerpoint/2010/main" val="2466942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9/5/2020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46235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9/5/2020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22795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9/5/2020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356306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9/5/2020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538110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9/5/2020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491458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9/5/2020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431606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9/5/2020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94779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9/5/2020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179960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9/5/2020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35318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9/5/2020</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72807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9/5/2020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00261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9/5/2020</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022147160"/>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2" r:id="rId5"/>
    <p:sldLayoutId id="2147483687" r:id="rId6"/>
    <p:sldLayoutId id="2147483688" r:id="rId7"/>
    <p:sldLayoutId id="2147483689" r:id="rId8"/>
    <p:sldLayoutId id="2147483690" r:id="rId9"/>
    <p:sldLayoutId id="2147483691" r:id="rId10"/>
    <p:sldLayoutId id="2147483693" r:id="rId11"/>
  </p:sldLayoutIdLst>
  <p:hf sldNum="0" hdr="0" ftr="0" dt="0"/>
  <p:txStyles>
    <p:titleStyle>
      <a:lvl1pPr algn="l" defTabSz="914400" rtl="0" eaLnBrk="1" latinLnBrk="0" hangingPunct="1">
        <a:lnSpc>
          <a:spcPct val="90000"/>
        </a:lnSpc>
        <a:spcBef>
          <a:spcPct val="0"/>
        </a:spcBef>
        <a:buNone/>
        <a:defRPr lang="en-US" sz="3800" i="1"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3" descr="A large city in the background&#10;&#10;Description automatically generated">
            <a:extLst>
              <a:ext uri="{FF2B5EF4-FFF2-40B4-BE49-F238E27FC236}">
                <a16:creationId xmlns:a16="http://schemas.microsoft.com/office/drawing/2014/main" id="{23E86621-B1DC-494B-AD99-3EBB01A33DED}"/>
              </a:ext>
            </a:extLst>
          </p:cNvPr>
          <p:cNvPicPr>
            <a:picLocks noChangeAspect="1"/>
          </p:cNvPicPr>
          <p:nvPr/>
        </p:nvPicPr>
        <p:blipFill rotWithShape="1">
          <a:blip r:embed="rId2"/>
          <a:srcRect t="15413"/>
          <a:stretch/>
        </p:blipFill>
        <p:spPr>
          <a:xfrm>
            <a:off x="20" y="10"/>
            <a:ext cx="12191979" cy="6857990"/>
          </a:xfrm>
          <a:prstGeom prst="rect">
            <a:avLst/>
          </a:prstGeom>
        </p:spPr>
      </p:pic>
      <p:sp>
        <p:nvSpPr>
          <p:cNvPr id="14" name="Rectangle 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0"/>
            <a:ext cx="6525472" cy="6858000"/>
          </a:xfrm>
          <a:prstGeom prst="rect">
            <a:avLst/>
          </a:prstGeom>
          <a:solidFill>
            <a:schemeClr val="bg1">
              <a:lumMod val="75000"/>
              <a:lumOff val="25000"/>
            </a:schemeClr>
          </a:solidFill>
          <a:ln w="6350" cap="sq" cmpd="sng" algn="ctr">
            <a:noFill/>
            <a:prstDash val="solid"/>
            <a:miter lim="800000"/>
          </a:ln>
          <a:effectLst/>
        </p:spPr>
      </p:sp>
      <p:sp>
        <p:nvSpPr>
          <p:cNvPr id="15" name="Rectangle 1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2663" y="320040"/>
            <a:ext cx="5888736" cy="6217920"/>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900433C5-7EA3-41BA-9E62-BD748885DAD0}"/>
              </a:ext>
            </a:extLst>
          </p:cNvPr>
          <p:cNvSpPr>
            <a:spLocks noGrp="1"/>
          </p:cNvSpPr>
          <p:nvPr>
            <p:ph type="ctrTitle"/>
          </p:nvPr>
        </p:nvSpPr>
        <p:spPr>
          <a:xfrm>
            <a:off x="5212297" y="1348844"/>
            <a:ext cx="5409468" cy="3042706"/>
          </a:xfrm>
        </p:spPr>
        <p:txBody>
          <a:bodyPr>
            <a:normAutofit/>
          </a:bodyPr>
          <a:lstStyle/>
          <a:p>
            <a:r>
              <a:rPr lang="en-IN" sz="5400" dirty="0"/>
              <a:t>Seattle Vehicle Collision Analysis </a:t>
            </a:r>
            <a:endParaRPr lang="en-IN" sz="5400" dirty="0">
              <a:solidFill>
                <a:schemeClr val="tx1"/>
              </a:solidFill>
            </a:endParaRPr>
          </a:p>
        </p:txBody>
      </p:sp>
      <p:sp>
        <p:nvSpPr>
          <p:cNvPr id="3" name="Subtitle 2">
            <a:extLst>
              <a:ext uri="{FF2B5EF4-FFF2-40B4-BE49-F238E27FC236}">
                <a16:creationId xmlns:a16="http://schemas.microsoft.com/office/drawing/2014/main" id="{FB98A769-EE7A-4609-9E85-3CF058AC0B13}"/>
              </a:ext>
            </a:extLst>
          </p:cNvPr>
          <p:cNvSpPr>
            <a:spLocks noGrp="1"/>
          </p:cNvSpPr>
          <p:nvPr>
            <p:ph type="subTitle" idx="1"/>
          </p:nvPr>
        </p:nvSpPr>
        <p:spPr>
          <a:xfrm>
            <a:off x="5212297" y="4682061"/>
            <a:ext cx="5409468" cy="950976"/>
          </a:xfrm>
        </p:spPr>
        <p:txBody>
          <a:bodyPr>
            <a:normAutofit fontScale="92500" lnSpcReduction="10000"/>
          </a:bodyPr>
          <a:lstStyle/>
          <a:p>
            <a:r>
              <a:rPr lang="en-US" dirty="0"/>
              <a:t>Project in partial fulfilment of IBM Data Science Professional Certificate </a:t>
            </a:r>
            <a:br>
              <a:rPr lang="en-US" dirty="0"/>
            </a:br>
            <a:r>
              <a:rPr lang="en-US" dirty="0"/>
              <a:t>Anmol Tripathi</a:t>
            </a:r>
            <a:endParaRPr lang="en-IN" dirty="0">
              <a:solidFill>
                <a:schemeClr val="tx1"/>
              </a:solidFill>
            </a:endParaRPr>
          </a:p>
        </p:txBody>
      </p:sp>
    </p:spTree>
    <p:extLst>
      <p:ext uri="{BB962C8B-B14F-4D97-AF65-F5344CB8AC3E}">
        <p14:creationId xmlns:p14="http://schemas.microsoft.com/office/powerpoint/2010/main" val="242521050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BF2E50-1CD7-4377-816A-88E65C045B5B}"/>
              </a:ext>
            </a:extLst>
          </p:cNvPr>
          <p:cNvSpPr>
            <a:spLocks noGrp="1"/>
          </p:cNvSpPr>
          <p:nvPr>
            <p:ph idx="1"/>
          </p:nvPr>
        </p:nvSpPr>
        <p:spPr>
          <a:xfrm>
            <a:off x="1066800" y="1504188"/>
            <a:ext cx="10058400" cy="3849624"/>
          </a:xfrm>
        </p:spPr>
        <p:txBody>
          <a:bodyPr>
            <a:normAutofit/>
          </a:bodyPr>
          <a:lstStyle/>
          <a:p>
            <a:r>
              <a:rPr lang="en-US" sz="2000" dirty="0"/>
              <a:t>There is no clear relation between severity of accidents and time of the day. During late night, cases of severity 1 (“Property Damage only Collision”) incidents are higher that rest of the day percentage wise. </a:t>
            </a:r>
            <a:br>
              <a:rPr lang="en-US" sz="2000" dirty="0"/>
            </a:br>
            <a:endParaRPr lang="en-US" sz="2000" dirty="0"/>
          </a:p>
          <a:p>
            <a:r>
              <a:rPr lang="en-US" sz="2000" dirty="0"/>
              <a:t>3 of 4 accidents happening during late night are just doing property damage.</a:t>
            </a:r>
            <a:endParaRPr lang="en-IN" sz="2000" dirty="0"/>
          </a:p>
        </p:txBody>
      </p:sp>
    </p:spTree>
    <p:extLst>
      <p:ext uri="{BB962C8B-B14F-4D97-AF65-F5344CB8AC3E}">
        <p14:creationId xmlns:p14="http://schemas.microsoft.com/office/powerpoint/2010/main" val="3283018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0D93E-FB34-4BA2-9665-D329F0243607}"/>
              </a:ext>
            </a:extLst>
          </p:cNvPr>
          <p:cNvSpPr>
            <a:spLocks noGrp="1"/>
          </p:cNvSpPr>
          <p:nvPr>
            <p:ph type="title"/>
          </p:nvPr>
        </p:nvSpPr>
        <p:spPr/>
        <p:txBody>
          <a:bodyPr/>
          <a:lstStyle/>
          <a:p>
            <a:r>
              <a:rPr lang="en-IN" dirty="0"/>
              <a:t>Analysis on Speeding</a:t>
            </a:r>
          </a:p>
        </p:txBody>
      </p:sp>
      <p:sp>
        <p:nvSpPr>
          <p:cNvPr id="3" name="Content Placeholder 2">
            <a:extLst>
              <a:ext uri="{FF2B5EF4-FFF2-40B4-BE49-F238E27FC236}">
                <a16:creationId xmlns:a16="http://schemas.microsoft.com/office/drawing/2014/main" id="{DECB6906-63B0-4FD4-B0E9-A8D432BEC4E3}"/>
              </a:ext>
            </a:extLst>
          </p:cNvPr>
          <p:cNvSpPr>
            <a:spLocks noGrp="1"/>
          </p:cNvSpPr>
          <p:nvPr>
            <p:ph idx="1"/>
          </p:nvPr>
        </p:nvSpPr>
        <p:spPr/>
        <p:txBody>
          <a:bodyPr>
            <a:normAutofit/>
          </a:bodyPr>
          <a:lstStyle/>
          <a:p>
            <a:r>
              <a:rPr lang="en-US" sz="2000" dirty="0"/>
              <a:t>5% of all the collision cases are because of speeding. Distribution with time shows that there are lot many cases of speeding during evening and late night.</a:t>
            </a:r>
            <a:endParaRPr lang="en-IN" sz="2000" dirty="0"/>
          </a:p>
        </p:txBody>
      </p:sp>
      <p:pic>
        <p:nvPicPr>
          <p:cNvPr id="5" name="Picture 4">
            <a:extLst>
              <a:ext uri="{FF2B5EF4-FFF2-40B4-BE49-F238E27FC236}">
                <a16:creationId xmlns:a16="http://schemas.microsoft.com/office/drawing/2014/main" id="{25AD10A2-E58C-406A-81DA-7428E63C7C19}"/>
              </a:ext>
            </a:extLst>
          </p:cNvPr>
          <p:cNvPicPr>
            <a:picLocks noChangeAspect="1"/>
          </p:cNvPicPr>
          <p:nvPr/>
        </p:nvPicPr>
        <p:blipFill>
          <a:blip r:embed="rId2"/>
          <a:stretch>
            <a:fillRect/>
          </a:stretch>
        </p:blipFill>
        <p:spPr>
          <a:xfrm>
            <a:off x="967807" y="3148299"/>
            <a:ext cx="3205857" cy="2295898"/>
          </a:xfrm>
          <a:prstGeom prst="rect">
            <a:avLst/>
          </a:prstGeom>
        </p:spPr>
      </p:pic>
      <p:pic>
        <p:nvPicPr>
          <p:cNvPr id="7" name="Picture 6">
            <a:extLst>
              <a:ext uri="{FF2B5EF4-FFF2-40B4-BE49-F238E27FC236}">
                <a16:creationId xmlns:a16="http://schemas.microsoft.com/office/drawing/2014/main" id="{FC63F332-6F07-45A7-B312-6A5138D06826}"/>
              </a:ext>
            </a:extLst>
          </p:cNvPr>
          <p:cNvPicPr>
            <a:picLocks noChangeAspect="1"/>
          </p:cNvPicPr>
          <p:nvPr/>
        </p:nvPicPr>
        <p:blipFill>
          <a:blip r:embed="rId3"/>
          <a:stretch>
            <a:fillRect/>
          </a:stretch>
        </p:blipFill>
        <p:spPr>
          <a:xfrm>
            <a:off x="4542506" y="2946029"/>
            <a:ext cx="6901918" cy="2498168"/>
          </a:xfrm>
          <a:prstGeom prst="rect">
            <a:avLst/>
          </a:prstGeom>
        </p:spPr>
      </p:pic>
    </p:spTree>
    <p:extLst>
      <p:ext uri="{BB962C8B-B14F-4D97-AF65-F5344CB8AC3E}">
        <p14:creationId xmlns:p14="http://schemas.microsoft.com/office/powerpoint/2010/main" val="3364177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7566E1-F348-4A56-B69E-E4BA3122F03D}"/>
              </a:ext>
            </a:extLst>
          </p:cNvPr>
          <p:cNvSpPr>
            <a:spLocks noGrp="1"/>
          </p:cNvSpPr>
          <p:nvPr>
            <p:ph type="title"/>
          </p:nvPr>
        </p:nvSpPr>
        <p:spPr>
          <a:xfrm>
            <a:off x="557720" y="612843"/>
            <a:ext cx="2312480" cy="1499738"/>
          </a:xfrm>
        </p:spPr>
        <p:txBody>
          <a:bodyPr anchor="b">
            <a:normAutofit/>
          </a:bodyPr>
          <a:lstStyle/>
          <a:p>
            <a:endParaRPr lang="en-IN" sz="2800"/>
          </a:p>
        </p:txBody>
      </p:sp>
      <p:sp>
        <p:nvSpPr>
          <p:cNvPr id="3" name="Content Placeholder 2">
            <a:extLst>
              <a:ext uri="{FF2B5EF4-FFF2-40B4-BE49-F238E27FC236}">
                <a16:creationId xmlns:a16="http://schemas.microsoft.com/office/drawing/2014/main" id="{18ADF785-884F-464C-9CD2-C5333C8C4A46}"/>
              </a:ext>
            </a:extLst>
          </p:cNvPr>
          <p:cNvSpPr>
            <a:spLocks noGrp="1"/>
          </p:cNvSpPr>
          <p:nvPr>
            <p:ph idx="1"/>
          </p:nvPr>
        </p:nvSpPr>
        <p:spPr>
          <a:xfrm>
            <a:off x="557720" y="2149813"/>
            <a:ext cx="2312479" cy="3854197"/>
          </a:xfrm>
        </p:spPr>
        <p:txBody>
          <a:bodyPr>
            <a:normAutofit/>
          </a:bodyPr>
          <a:lstStyle/>
          <a:p>
            <a:r>
              <a:rPr lang="en-US">
                <a:solidFill>
                  <a:schemeClr val="tx1">
                    <a:lumMod val="85000"/>
                    <a:lumOff val="15000"/>
                  </a:schemeClr>
                </a:solidFill>
              </a:rPr>
              <a:t>Percentage wise tells some other story. There are a lot many (11.05%) speeding accidents in late night as compared to any other time. If we see location wise, we notice that there are a lot many cases of speeding collisions at “Battery St. Tunnel”.</a:t>
            </a:r>
            <a:endParaRPr lang="en-IN">
              <a:solidFill>
                <a:schemeClr val="tx1">
                  <a:lumMod val="85000"/>
                  <a:lumOff val="15000"/>
                </a:schemeClr>
              </a:solidFill>
            </a:endParaRPr>
          </a:p>
        </p:txBody>
      </p:sp>
      <p:sp>
        <p:nvSpPr>
          <p:cNvPr id="16" name="Rectangle 15">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5" name="Picture 4">
            <a:extLst>
              <a:ext uri="{FF2B5EF4-FFF2-40B4-BE49-F238E27FC236}">
                <a16:creationId xmlns:a16="http://schemas.microsoft.com/office/drawing/2014/main" id="{67260AD8-B479-46E6-90C6-A02A4D466642}"/>
              </a:ext>
            </a:extLst>
          </p:cNvPr>
          <p:cNvPicPr>
            <a:picLocks noChangeAspect="1"/>
          </p:cNvPicPr>
          <p:nvPr/>
        </p:nvPicPr>
        <p:blipFill>
          <a:blip r:embed="rId2"/>
          <a:stretch>
            <a:fillRect/>
          </a:stretch>
        </p:blipFill>
        <p:spPr>
          <a:xfrm>
            <a:off x="3678305" y="1118056"/>
            <a:ext cx="8007004" cy="3699846"/>
          </a:xfrm>
          <a:prstGeom prst="rect">
            <a:avLst/>
          </a:prstGeom>
        </p:spPr>
      </p:pic>
    </p:spTree>
    <p:extLst>
      <p:ext uri="{BB962C8B-B14F-4D97-AF65-F5344CB8AC3E}">
        <p14:creationId xmlns:p14="http://schemas.microsoft.com/office/powerpoint/2010/main" val="2322653182"/>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6384D-A01F-4C19-B29C-BC60570091D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F6D035E-8158-4FBA-BC45-465664096B55}"/>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BF9C7CAB-919C-4032-A086-704A3A782E8A}"/>
              </a:ext>
            </a:extLst>
          </p:cNvPr>
          <p:cNvPicPr>
            <a:picLocks noChangeAspect="1"/>
          </p:cNvPicPr>
          <p:nvPr/>
        </p:nvPicPr>
        <p:blipFill>
          <a:blip r:embed="rId2"/>
          <a:stretch>
            <a:fillRect/>
          </a:stretch>
        </p:blipFill>
        <p:spPr>
          <a:xfrm>
            <a:off x="3539729" y="485987"/>
            <a:ext cx="5112541" cy="5886026"/>
          </a:xfrm>
          <a:prstGeom prst="rect">
            <a:avLst/>
          </a:prstGeom>
        </p:spPr>
      </p:pic>
    </p:spTree>
    <p:extLst>
      <p:ext uri="{BB962C8B-B14F-4D97-AF65-F5344CB8AC3E}">
        <p14:creationId xmlns:p14="http://schemas.microsoft.com/office/powerpoint/2010/main" val="2708903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00806A-A7DD-4611-BC03-B68965BE4A2F}"/>
              </a:ext>
            </a:extLst>
          </p:cNvPr>
          <p:cNvSpPr>
            <a:spLocks noGrp="1"/>
          </p:cNvSpPr>
          <p:nvPr>
            <p:ph idx="1"/>
          </p:nvPr>
        </p:nvSpPr>
        <p:spPr>
          <a:xfrm>
            <a:off x="1066800" y="886265"/>
            <a:ext cx="10058400" cy="4977553"/>
          </a:xfrm>
        </p:spPr>
        <p:txBody>
          <a:bodyPr>
            <a:normAutofit/>
          </a:bodyPr>
          <a:lstStyle/>
          <a:p>
            <a:r>
              <a:rPr lang="en-US" sz="2000" dirty="0"/>
              <a:t>It is worth noting that percentage of Injury collision increases to 36.3% from 26.52% Serious injury collision increases to 3.92% from 1.39% Fatality injury collision increases to 0.89% from 0.15% because of speeding.</a:t>
            </a:r>
            <a:endParaRPr lang="en-IN" sz="2000" dirty="0"/>
          </a:p>
        </p:txBody>
      </p:sp>
      <p:pic>
        <p:nvPicPr>
          <p:cNvPr id="7" name="Picture 6">
            <a:extLst>
              <a:ext uri="{FF2B5EF4-FFF2-40B4-BE49-F238E27FC236}">
                <a16:creationId xmlns:a16="http://schemas.microsoft.com/office/drawing/2014/main" id="{DD46628F-0609-471D-91B3-03CE06C35ED0}"/>
              </a:ext>
            </a:extLst>
          </p:cNvPr>
          <p:cNvPicPr>
            <a:picLocks noChangeAspect="1"/>
          </p:cNvPicPr>
          <p:nvPr/>
        </p:nvPicPr>
        <p:blipFill>
          <a:blip r:embed="rId3"/>
          <a:stretch>
            <a:fillRect/>
          </a:stretch>
        </p:blipFill>
        <p:spPr>
          <a:xfrm>
            <a:off x="2426957" y="2810022"/>
            <a:ext cx="7563170" cy="2169595"/>
          </a:xfrm>
          <a:prstGeom prst="rect">
            <a:avLst/>
          </a:prstGeom>
        </p:spPr>
      </p:pic>
    </p:spTree>
    <p:extLst>
      <p:ext uri="{BB962C8B-B14F-4D97-AF65-F5344CB8AC3E}">
        <p14:creationId xmlns:p14="http://schemas.microsoft.com/office/powerpoint/2010/main" val="3723661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4" name="Rectangle 13">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6" name="Rectangle 15">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8" name="Group 17">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9" name="Straight Connector 18">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EA4E4267-CAF0-4C38-8DC6-CD3B1A9F04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EE3ACC5-126D-4BA4-8B45-7F0B5B839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84"/>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AB2868F7-FE10-4289-A5BD-90763C7A2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ell phone&#10;&#10;Description automatically generated">
            <a:extLst>
              <a:ext uri="{FF2B5EF4-FFF2-40B4-BE49-F238E27FC236}">
                <a16:creationId xmlns:a16="http://schemas.microsoft.com/office/drawing/2014/main" id="{C62FEF5E-DF55-4B19-9EAB-DC18DFDCD36A}"/>
              </a:ext>
            </a:extLst>
          </p:cNvPr>
          <p:cNvPicPr>
            <a:picLocks noGrp="1" noChangeAspect="1"/>
          </p:cNvPicPr>
          <p:nvPr>
            <p:ph idx="1"/>
          </p:nvPr>
        </p:nvPicPr>
        <p:blipFill>
          <a:blip r:embed="rId3"/>
          <a:stretch>
            <a:fillRect/>
          </a:stretch>
        </p:blipFill>
        <p:spPr>
          <a:xfrm>
            <a:off x="643191" y="775625"/>
            <a:ext cx="10892611" cy="2968236"/>
          </a:xfrm>
          <a:prstGeom prst="rect">
            <a:avLst/>
          </a:prstGeom>
        </p:spPr>
      </p:pic>
      <p:sp>
        <p:nvSpPr>
          <p:cNvPr id="29" name="Rectangle 28">
            <a:extLst>
              <a:ext uri="{FF2B5EF4-FFF2-40B4-BE49-F238E27FC236}">
                <a16:creationId xmlns:a16="http://schemas.microsoft.com/office/drawing/2014/main" id="{BD94142C-10EE-487C-A327-404FDF358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501" y="4212709"/>
            <a:ext cx="10905302" cy="1997060"/>
          </a:xfrm>
          <a:prstGeom prst="rect">
            <a:avLst/>
          </a:prstGeom>
          <a:solidFill>
            <a:schemeClr val="tx1">
              <a:lumMod val="75000"/>
              <a:lumOff val="25000"/>
            </a:schemeClr>
          </a:solidFill>
          <a:ln w="6350" cap="flat" cmpd="sng" algn="ctr">
            <a:noFill/>
            <a:prstDash val="solid"/>
          </a:ln>
          <a:effectLst>
            <a:outerShdw blurRad="50800" algn="ctr" rotWithShape="0">
              <a:prstClr val="black">
                <a:alpha val="66000"/>
              </a:prstClr>
            </a:outerShdw>
            <a:softEdge rad="0"/>
          </a:effectLst>
        </p:spPr>
      </p:sp>
      <p:sp>
        <p:nvSpPr>
          <p:cNvPr id="31" name="Rectangle 30">
            <a:extLst>
              <a:ext uri="{FF2B5EF4-FFF2-40B4-BE49-F238E27FC236}">
                <a16:creationId xmlns:a16="http://schemas.microsoft.com/office/drawing/2014/main" id="{5F7FAC2D-7A74-4939-A917-A1A5AF935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348" y="4379135"/>
            <a:ext cx="10579608" cy="1664208"/>
          </a:xfrm>
          <a:prstGeom prst="rect">
            <a:avLst/>
          </a:prstGeom>
          <a:noFill/>
          <a:ln w="6350" cap="sq" cmpd="sng" algn="ctr">
            <a:solidFill>
              <a:schemeClr val="bg1"/>
            </a:solidFill>
            <a:prstDash val="solid"/>
            <a:miter lim="800000"/>
          </a:ln>
          <a:effectLst/>
        </p:spPr>
      </p:sp>
      <p:sp>
        <p:nvSpPr>
          <p:cNvPr id="2" name="Title 1">
            <a:extLst>
              <a:ext uri="{FF2B5EF4-FFF2-40B4-BE49-F238E27FC236}">
                <a16:creationId xmlns:a16="http://schemas.microsoft.com/office/drawing/2014/main" id="{0026EF2A-A290-401B-996E-59E19F24C1C9}"/>
              </a:ext>
            </a:extLst>
          </p:cNvPr>
          <p:cNvSpPr>
            <a:spLocks noGrp="1"/>
          </p:cNvSpPr>
          <p:nvPr>
            <p:ph type="title"/>
          </p:nvPr>
        </p:nvSpPr>
        <p:spPr>
          <a:xfrm>
            <a:off x="925032" y="4519486"/>
            <a:ext cx="10366743" cy="1054907"/>
          </a:xfrm>
        </p:spPr>
        <p:txBody>
          <a:bodyPr vert="horz" lIns="91440" tIns="45720" rIns="91440" bIns="45720" rtlCol="0" anchor="ctr">
            <a:normAutofit/>
          </a:bodyPr>
          <a:lstStyle/>
          <a:p>
            <a:pPr algn="ctr">
              <a:lnSpc>
                <a:spcPct val="83000"/>
              </a:lnSpc>
            </a:pPr>
            <a:r>
              <a:rPr lang="en-US" sz="3700" cap="all" spc="-100">
                <a:solidFill>
                  <a:schemeClr val="bg1"/>
                </a:solidFill>
              </a:rPr>
              <a:t>Analysis on collision due to inattention</a:t>
            </a:r>
          </a:p>
        </p:txBody>
      </p:sp>
    </p:spTree>
    <p:extLst>
      <p:ext uri="{BB962C8B-B14F-4D97-AF65-F5344CB8AC3E}">
        <p14:creationId xmlns:p14="http://schemas.microsoft.com/office/powerpoint/2010/main" val="3802436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BBB6B01-5B73-410C-B70E-8CF2FA470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836" y="721224"/>
            <a:ext cx="5367164" cy="5415552"/>
          </a:xfrm>
          <a:prstGeom prst="rect">
            <a:avLst/>
          </a:prstGeom>
          <a:solidFill>
            <a:srgbClr val="FFFFFF"/>
          </a:solidFill>
          <a:ln w="6350" cap="flat" cmpd="sng" algn="ctr">
            <a:noFill/>
            <a:prstDash val="solid"/>
          </a:ln>
          <a:effectLst>
            <a:softEdge rad="0"/>
          </a:effectLst>
        </p:spPr>
      </p:sp>
      <p:sp>
        <p:nvSpPr>
          <p:cNvPr id="12" name="Rectangle 11">
            <a:extLst>
              <a:ext uri="{FF2B5EF4-FFF2-40B4-BE49-F238E27FC236}">
                <a16:creationId xmlns:a16="http://schemas.microsoft.com/office/drawing/2014/main" id="{8712F587-12D0-435C-8E3F-F44C36EE7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217" y="892220"/>
            <a:ext cx="5054517" cy="5097085"/>
          </a:xfrm>
          <a:prstGeom prst="rect">
            <a:avLst/>
          </a:prstGeom>
          <a:noFill/>
          <a:ln w="6350" cap="sq" cmpd="sng" algn="ctr">
            <a:solidFill>
              <a:srgbClr val="404040"/>
            </a:solidFill>
            <a:prstDash val="solid"/>
            <a:miter lim="800000"/>
          </a:ln>
          <a:effectLst/>
        </p:spPr>
      </p:sp>
      <p:pic>
        <p:nvPicPr>
          <p:cNvPr id="5" name="Picture 4">
            <a:extLst>
              <a:ext uri="{FF2B5EF4-FFF2-40B4-BE49-F238E27FC236}">
                <a16:creationId xmlns:a16="http://schemas.microsoft.com/office/drawing/2014/main" id="{26AA4045-C63D-4850-B233-4B5E4A82A546}"/>
              </a:ext>
            </a:extLst>
          </p:cNvPr>
          <p:cNvPicPr>
            <a:picLocks noChangeAspect="1"/>
          </p:cNvPicPr>
          <p:nvPr/>
        </p:nvPicPr>
        <p:blipFill>
          <a:blip r:embed="rId2"/>
          <a:stretch>
            <a:fillRect/>
          </a:stretch>
        </p:blipFill>
        <p:spPr>
          <a:xfrm>
            <a:off x="1205256" y="1466855"/>
            <a:ext cx="4414438" cy="3942454"/>
          </a:xfrm>
          <a:prstGeom prst="rect">
            <a:avLst/>
          </a:prstGeom>
        </p:spPr>
      </p:pic>
      <p:sp>
        <p:nvSpPr>
          <p:cNvPr id="3" name="Content Placeholder 2">
            <a:extLst>
              <a:ext uri="{FF2B5EF4-FFF2-40B4-BE49-F238E27FC236}">
                <a16:creationId xmlns:a16="http://schemas.microsoft.com/office/drawing/2014/main" id="{6744C3A9-F131-46F3-87F5-4E63DD21DE59}"/>
              </a:ext>
            </a:extLst>
          </p:cNvPr>
          <p:cNvSpPr>
            <a:spLocks noGrp="1"/>
          </p:cNvSpPr>
          <p:nvPr>
            <p:ph idx="1"/>
          </p:nvPr>
        </p:nvSpPr>
        <p:spPr>
          <a:xfrm>
            <a:off x="6579450" y="2208627"/>
            <a:ext cx="4957554" cy="3826411"/>
          </a:xfrm>
        </p:spPr>
        <p:txBody>
          <a:bodyPr>
            <a:normAutofit/>
          </a:bodyPr>
          <a:lstStyle/>
          <a:p>
            <a:r>
              <a:rPr lang="en-US" sz="2000" dirty="0"/>
              <a:t>We can see that ~18% of collisions happening in morning and early morning are due to inattention of drivers. </a:t>
            </a:r>
            <a:endParaRPr lang="en-IN" sz="2000" dirty="0"/>
          </a:p>
        </p:txBody>
      </p:sp>
    </p:spTree>
    <p:extLst>
      <p:ext uri="{BB962C8B-B14F-4D97-AF65-F5344CB8AC3E}">
        <p14:creationId xmlns:p14="http://schemas.microsoft.com/office/powerpoint/2010/main" val="1579984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5BA6F8-6AE6-47F9-9DDB-6D3E119791A9}"/>
              </a:ext>
            </a:extLst>
          </p:cNvPr>
          <p:cNvSpPr>
            <a:spLocks noGrp="1"/>
          </p:cNvSpPr>
          <p:nvPr>
            <p:ph type="title"/>
          </p:nvPr>
        </p:nvSpPr>
        <p:spPr>
          <a:xfrm>
            <a:off x="557720" y="612843"/>
            <a:ext cx="2312480" cy="1499738"/>
          </a:xfrm>
        </p:spPr>
        <p:txBody>
          <a:bodyPr anchor="b">
            <a:normAutofit/>
          </a:bodyPr>
          <a:lstStyle/>
          <a:p>
            <a:r>
              <a:rPr lang="en-US" sz="2000"/>
              <a:t>Analysis on collision due under influence of drug/alcohol </a:t>
            </a:r>
            <a:endParaRPr lang="en-IN" sz="2000"/>
          </a:p>
        </p:txBody>
      </p:sp>
      <p:sp>
        <p:nvSpPr>
          <p:cNvPr id="3" name="Content Placeholder 2">
            <a:extLst>
              <a:ext uri="{FF2B5EF4-FFF2-40B4-BE49-F238E27FC236}">
                <a16:creationId xmlns:a16="http://schemas.microsoft.com/office/drawing/2014/main" id="{CF97C0B5-3BBE-4D61-ADBA-3B384EC2CD6B}"/>
              </a:ext>
            </a:extLst>
          </p:cNvPr>
          <p:cNvSpPr>
            <a:spLocks noGrp="1"/>
          </p:cNvSpPr>
          <p:nvPr>
            <p:ph idx="1"/>
          </p:nvPr>
        </p:nvSpPr>
        <p:spPr>
          <a:xfrm>
            <a:off x="557720" y="2149813"/>
            <a:ext cx="2312479" cy="3854197"/>
          </a:xfrm>
        </p:spPr>
        <p:txBody>
          <a:bodyPr>
            <a:normAutofit/>
          </a:bodyPr>
          <a:lstStyle/>
          <a:p>
            <a:r>
              <a:rPr lang="en-US">
                <a:solidFill>
                  <a:schemeClr val="tx1">
                    <a:lumMod val="85000"/>
                    <a:lumOff val="15000"/>
                  </a:schemeClr>
                </a:solidFill>
              </a:rPr>
              <a:t>Alcohol/drug influenced accidents are becoming a huge problem for metropolitans. It is quite evident from the data that majority of accidents under influence are happening in late night and in evening.</a:t>
            </a:r>
            <a:endParaRPr lang="en-IN">
              <a:solidFill>
                <a:schemeClr val="tx1">
                  <a:lumMod val="85000"/>
                  <a:lumOff val="15000"/>
                </a:schemeClr>
              </a:solidFill>
            </a:endParaRPr>
          </a:p>
        </p:txBody>
      </p:sp>
      <p:sp>
        <p:nvSpPr>
          <p:cNvPr id="16" name="Rectangle 15">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5" name="Picture 4">
            <a:extLst>
              <a:ext uri="{FF2B5EF4-FFF2-40B4-BE49-F238E27FC236}">
                <a16:creationId xmlns:a16="http://schemas.microsoft.com/office/drawing/2014/main" id="{B597E312-85DD-47E8-B061-8DCA9B31C894}"/>
              </a:ext>
            </a:extLst>
          </p:cNvPr>
          <p:cNvPicPr>
            <a:picLocks noChangeAspect="1"/>
          </p:cNvPicPr>
          <p:nvPr/>
        </p:nvPicPr>
        <p:blipFill>
          <a:blip r:embed="rId2"/>
          <a:stretch>
            <a:fillRect/>
          </a:stretch>
        </p:blipFill>
        <p:spPr>
          <a:xfrm>
            <a:off x="3671668" y="1308295"/>
            <a:ext cx="7962612" cy="3428679"/>
          </a:xfrm>
          <a:prstGeom prst="rect">
            <a:avLst/>
          </a:prstGeom>
        </p:spPr>
      </p:pic>
    </p:spTree>
    <p:extLst>
      <p:ext uri="{BB962C8B-B14F-4D97-AF65-F5344CB8AC3E}">
        <p14:creationId xmlns:p14="http://schemas.microsoft.com/office/powerpoint/2010/main" val="910982808"/>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6B2808-572F-4707-8A8A-654659639E56}"/>
              </a:ext>
            </a:extLst>
          </p:cNvPr>
          <p:cNvSpPr>
            <a:spLocks noGrp="1"/>
          </p:cNvSpPr>
          <p:nvPr>
            <p:ph type="title"/>
          </p:nvPr>
        </p:nvSpPr>
        <p:spPr>
          <a:xfrm>
            <a:off x="557720" y="612843"/>
            <a:ext cx="2312480" cy="1499738"/>
          </a:xfrm>
        </p:spPr>
        <p:txBody>
          <a:bodyPr anchor="b">
            <a:normAutofit/>
          </a:bodyPr>
          <a:lstStyle/>
          <a:p>
            <a:endParaRPr lang="en-IN" sz="2800"/>
          </a:p>
        </p:txBody>
      </p:sp>
      <p:sp>
        <p:nvSpPr>
          <p:cNvPr id="3" name="Content Placeholder 2">
            <a:extLst>
              <a:ext uri="{FF2B5EF4-FFF2-40B4-BE49-F238E27FC236}">
                <a16:creationId xmlns:a16="http://schemas.microsoft.com/office/drawing/2014/main" id="{102F8FA5-E922-4BE6-88B1-1F9177B25B6D}"/>
              </a:ext>
            </a:extLst>
          </p:cNvPr>
          <p:cNvSpPr>
            <a:spLocks noGrp="1"/>
          </p:cNvSpPr>
          <p:nvPr>
            <p:ph idx="1"/>
          </p:nvPr>
        </p:nvSpPr>
        <p:spPr>
          <a:xfrm>
            <a:off x="557720" y="2149813"/>
            <a:ext cx="2312479" cy="3854197"/>
          </a:xfrm>
        </p:spPr>
        <p:txBody>
          <a:bodyPr>
            <a:normAutofit/>
          </a:bodyPr>
          <a:lstStyle/>
          <a:p>
            <a:r>
              <a:rPr lang="en-US">
                <a:solidFill>
                  <a:schemeClr val="tx1">
                    <a:lumMod val="85000"/>
                    <a:lumOff val="15000"/>
                  </a:schemeClr>
                </a:solidFill>
              </a:rPr>
              <a:t>We can see there are relatively more cases of alcoholic and drug influenced collision during December (Probably because of holiday season) </a:t>
            </a:r>
            <a:endParaRPr lang="en-IN">
              <a:solidFill>
                <a:schemeClr val="tx1">
                  <a:lumMod val="85000"/>
                  <a:lumOff val="15000"/>
                </a:schemeClr>
              </a:solidFill>
            </a:endParaRPr>
          </a:p>
        </p:txBody>
      </p:sp>
      <p:sp>
        <p:nvSpPr>
          <p:cNvPr id="16" name="Rectangle 15">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5" name="Picture 4">
            <a:extLst>
              <a:ext uri="{FF2B5EF4-FFF2-40B4-BE49-F238E27FC236}">
                <a16:creationId xmlns:a16="http://schemas.microsoft.com/office/drawing/2014/main" id="{0CC1B68F-7A77-42FB-9AE3-269FCCE5E0BC}"/>
              </a:ext>
            </a:extLst>
          </p:cNvPr>
          <p:cNvPicPr>
            <a:picLocks noChangeAspect="1"/>
          </p:cNvPicPr>
          <p:nvPr/>
        </p:nvPicPr>
        <p:blipFill>
          <a:blip r:embed="rId2"/>
          <a:stretch>
            <a:fillRect/>
          </a:stretch>
        </p:blipFill>
        <p:spPr>
          <a:xfrm>
            <a:off x="4049422" y="983201"/>
            <a:ext cx="7237877" cy="4920006"/>
          </a:xfrm>
          <a:prstGeom prst="rect">
            <a:avLst/>
          </a:prstGeom>
        </p:spPr>
      </p:pic>
    </p:spTree>
    <p:extLst>
      <p:ext uri="{BB962C8B-B14F-4D97-AF65-F5344CB8AC3E}">
        <p14:creationId xmlns:p14="http://schemas.microsoft.com/office/powerpoint/2010/main" val="2096498481"/>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06108C-6D11-4226-B630-D30BA23447BE}"/>
              </a:ext>
            </a:extLst>
          </p:cNvPr>
          <p:cNvSpPr>
            <a:spLocks noGrp="1"/>
          </p:cNvSpPr>
          <p:nvPr>
            <p:ph type="title"/>
          </p:nvPr>
        </p:nvSpPr>
        <p:spPr>
          <a:xfrm>
            <a:off x="557720" y="612843"/>
            <a:ext cx="2312480" cy="1499738"/>
          </a:xfrm>
        </p:spPr>
        <p:txBody>
          <a:bodyPr anchor="b">
            <a:normAutofit/>
          </a:bodyPr>
          <a:lstStyle/>
          <a:p>
            <a:endParaRPr lang="en-IN" sz="2800"/>
          </a:p>
        </p:txBody>
      </p:sp>
      <p:sp>
        <p:nvSpPr>
          <p:cNvPr id="3" name="Content Placeholder 2">
            <a:extLst>
              <a:ext uri="{FF2B5EF4-FFF2-40B4-BE49-F238E27FC236}">
                <a16:creationId xmlns:a16="http://schemas.microsoft.com/office/drawing/2014/main" id="{2A3401AD-B64A-4D98-B321-DE3B85A4C86D}"/>
              </a:ext>
            </a:extLst>
          </p:cNvPr>
          <p:cNvSpPr>
            <a:spLocks noGrp="1"/>
          </p:cNvSpPr>
          <p:nvPr>
            <p:ph idx="1"/>
          </p:nvPr>
        </p:nvSpPr>
        <p:spPr>
          <a:xfrm>
            <a:off x="557720" y="2149813"/>
            <a:ext cx="2312479" cy="3854197"/>
          </a:xfrm>
        </p:spPr>
        <p:txBody>
          <a:bodyPr>
            <a:normAutofit/>
          </a:bodyPr>
          <a:lstStyle/>
          <a:p>
            <a:r>
              <a:rPr lang="en-US">
                <a:solidFill>
                  <a:schemeClr val="tx1">
                    <a:lumMod val="85000"/>
                    <a:lumOff val="15000"/>
                  </a:schemeClr>
                </a:solidFill>
              </a:rPr>
              <a:t>"ALASKAN VI SB BETWEEN COLUMBIA ST ON RP AND ALASKAN WY VI SB EFR OFF RP" has the greatest number of cases of under influence collisions.</a:t>
            </a:r>
            <a:endParaRPr lang="en-IN">
              <a:solidFill>
                <a:schemeClr val="tx1">
                  <a:lumMod val="85000"/>
                  <a:lumOff val="15000"/>
                </a:schemeClr>
              </a:solidFill>
            </a:endParaRPr>
          </a:p>
        </p:txBody>
      </p:sp>
      <p:sp>
        <p:nvSpPr>
          <p:cNvPr id="16" name="Rectangle 15">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5" name="Picture 4">
            <a:extLst>
              <a:ext uri="{FF2B5EF4-FFF2-40B4-BE49-F238E27FC236}">
                <a16:creationId xmlns:a16="http://schemas.microsoft.com/office/drawing/2014/main" id="{0D54D442-A445-4D6C-B739-DE6765348E6B}"/>
              </a:ext>
            </a:extLst>
          </p:cNvPr>
          <p:cNvPicPr>
            <a:picLocks noChangeAspect="1"/>
          </p:cNvPicPr>
          <p:nvPr/>
        </p:nvPicPr>
        <p:blipFill>
          <a:blip r:embed="rId2"/>
          <a:stretch>
            <a:fillRect/>
          </a:stretch>
        </p:blipFill>
        <p:spPr>
          <a:xfrm>
            <a:off x="3921942" y="1401994"/>
            <a:ext cx="7712338" cy="3764121"/>
          </a:xfrm>
          <a:prstGeom prst="rect">
            <a:avLst/>
          </a:prstGeom>
        </p:spPr>
      </p:pic>
    </p:spTree>
    <p:extLst>
      <p:ext uri="{BB962C8B-B14F-4D97-AF65-F5344CB8AC3E}">
        <p14:creationId xmlns:p14="http://schemas.microsoft.com/office/powerpoint/2010/main" val="359053837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ABB4D-A41C-426A-91AA-D0E2728B6E0E}"/>
              </a:ext>
            </a:extLst>
          </p:cNvPr>
          <p:cNvSpPr>
            <a:spLocks noGrp="1"/>
          </p:cNvSpPr>
          <p:nvPr>
            <p:ph type="title"/>
          </p:nvPr>
        </p:nvSpPr>
        <p:spPr/>
        <p:txBody>
          <a:bodyPr/>
          <a:lstStyle/>
          <a:p>
            <a:r>
              <a:rPr lang="en-IN" dirty="0"/>
              <a:t>Background</a:t>
            </a:r>
          </a:p>
        </p:txBody>
      </p:sp>
      <p:sp>
        <p:nvSpPr>
          <p:cNvPr id="3" name="Content Placeholder 2">
            <a:extLst>
              <a:ext uri="{FF2B5EF4-FFF2-40B4-BE49-F238E27FC236}">
                <a16:creationId xmlns:a16="http://schemas.microsoft.com/office/drawing/2014/main" id="{C603DA2F-D6B8-445A-B4D2-D58432AEDC8F}"/>
              </a:ext>
            </a:extLst>
          </p:cNvPr>
          <p:cNvSpPr>
            <a:spLocks noGrp="1"/>
          </p:cNvSpPr>
          <p:nvPr>
            <p:ph idx="1"/>
          </p:nvPr>
        </p:nvSpPr>
        <p:spPr/>
        <p:txBody>
          <a:bodyPr>
            <a:normAutofit/>
          </a:bodyPr>
          <a:lstStyle/>
          <a:p>
            <a:r>
              <a:rPr lang="en-US" sz="2000" dirty="0"/>
              <a:t>According to the annual United States road crash statistics by ASIRT, more than 38,000 people die every year in crashes on U.S. roadways. The U.S. traffic fatality rate is 12.4 deaths per 100,000 inhabitants. </a:t>
            </a:r>
          </a:p>
          <a:p>
            <a:r>
              <a:rPr lang="en-US" sz="2000" dirty="0"/>
              <a:t>It is evident that with the increasing number of vehicles on urban and suburban roads, the cases of vehicle accidents are also increasing. This project aims to </a:t>
            </a:r>
            <a:r>
              <a:rPr lang="en-US" sz="2000" dirty="0" err="1"/>
              <a:t>analyse</a:t>
            </a:r>
            <a:r>
              <a:rPr lang="en-US" sz="2000" dirty="0"/>
              <a:t> vehicle collision data available in public domain provided by Seattle Geo Data (SDOT) and derive some useful insights.</a:t>
            </a:r>
            <a:endParaRPr lang="en-IN" sz="2000" dirty="0"/>
          </a:p>
        </p:txBody>
      </p:sp>
    </p:spTree>
    <p:extLst>
      <p:ext uri="{BB962C8B-B14F-4D97-AF65-F5344CB8AC3E}">
        <p14:creationId xmlns:p14="http://schemas.microsoft.com/office/powerpoint/2010/main" val="22606671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A0CAE-7986-45F9-AFE2-1C8E90B19D16}"/>
              </a:ext>
            </a:extLst>
          </p:cNvPr>
          <p:cNvSpPr>
            <a:spLocks noGrp="1"/>
          </p:cNvSpPr>
          <p:nvPr>
            <p:ph type="title"/>
          </p:nvPr>
        </p:nvSpPr>
        <p:spPr/>
        <p:txBody>
          <a:bodyPr/>
          <a:lstStyle/>
          <a:p>
            <a:r>
              <a:rPr lang="en-IN" dirty="0"/>
              <a:t>Analysis by collision type</a:t>
            </a:r>
          </a:p>
        </p:txBody>
      </p:sp>
      <p:sp>
        <p:nvSpPr>
          <p:cNvPr id="3" name="Content Placeholder 2">
            <a:extLst>
              <a:ext uri="{FF2B5EF4-FFF2-40B4-BE49-F238E27FC236}">
                <a16:creationId xmlns:a16="http://schemas.microsoft.com/office/drawing/2014/main" id="{7014786A-D436-4386-BAF6-C8D5DE3D55FB}"/>
              </a:ext>
            </a:extLst>
          </p:cNvPr>
          <p:cNvSpPr>
            <a:spLocks noGrp="1"/>
          </p:cNvSpPr>
          <p:nvPr>
            <p:ph idx="1"/>
          </p:nvPr>
        </p:nvSpPr>
        <p:spPr/>
        <p:txBody>
          <a:bodyPr>
            <a:normAutofit/>
          </a:bodyPr>
          <a:lstStyle/>
          <a:p>
            <a:r>
              <a:rPr lang="en-US" sz="2000" dirty="0"/>
              <a:t>We can analyze the distribution of collisions by the collision type. Collision type is further bifurcated by SDOT collision code. Since there are a lot many categories, it is better to plot them and have an overview.</a:t>
            </a:r>
            <a:endParaRPr lang="en-IN" sz="2000" dirty="0"/>
          </a:p>
        </p:txBody>
      </p:sp>
    </p:spTree>
    <p:extLst>
      <p:ext uri="{BB962C8B-B14F-4D97-AF65-F5344CB8AC3E}">
        <p14:creationId xmlns:p14="http://schemas.microsoft.com/office/powerpoint/2010/main" val="4938798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14" name="Rectangle 13">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16" name="Rectangle 15">
            <a:extLst>
              <a:ext uri="{FF2B5EF4-FFF2-40B4-BE49-F238E27FC236}">
                <a16:creationId xmlns:a16="http://schemas.microsoft.com/office/drawing/2014/main" id="{9664D085-C814-4D74-BCE0-2059F0DC0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9699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DA5539E-D8B4-4F5A-B46F-C304F5D7A8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6D6C826E-93CE-4DCB-9652-BCAD7921C83E}"/>
              </a:ext>
            </a:extLst>
          </p:cNvPr>
          <p:cNvPicPr>
            <a:picLocks noGrp="1" noChangeAspect="1"/>
          </p:cNvPicPr>
          <p:nvPr>
            <p:ph idx="1"/>
          </p:nvPr>
        </p:nvPicPr>
        <p:blipFill>
          <a:blip r:embed="rId2"/>
          <a:stretch>
            <a:fillRect/>
          </a:stretch>
        </p:blipFill>
        <p:spPr>
          <a:xfrm>
            <a:off x="2869810" y="562542"/>
            <a:ext cx="6428936" cy="5753899"/>
          </a:xfrm>
          <a:prstGeom prst="rect">
            <a:avLst/>
          </a:prstGeom>
        </p:spPr>
      </p:pic>
    </p:spTree>
    <p:extLst>
      <p:ext uri="{BB962C8B-B14F-4D97-AF65-F5344CB8AC3E}">
        <p14:creationId xmlns:p14="http://schemas.microsoft.com/office/powerpoint/2010/main" val="11800095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14" name="Rectangle 13">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16" name="Rectangle 15">
            <a:extLst>
              <a:ext uri="{FF2B5EF4-FFF2-40B4-BE49-F238E27FC236}">
                <a16:creationId xmlns:a16="http://schemas.microsoft.com/office/drawing/2014/main" id="{9664D085-C814-4D74-BCE0-2059F0DC0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9699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DA5539E-D8B4-4F5A-B46F-C304F5D7A8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1B2C3C6-23A9-4C98-A3AD-1EE02B4D23E4}"/>
              </a:ext>
            </a:extLst>
          </p:cNvPr>
          <p:cNvPicPr>
            <a:picLocks noGrp="1" noChangeAspect="1"/>
          </p:cNvPicPr>
          <p:nvPr>
            <p:ph idx="1"/>
          </p:nvPr>
        </p:nvPicPr>
        <p:blipFill>
          <a:blip r:embed="rId2"/>
          <a:stretch>
            <a:fillRect/>
          </a:stretch>
        </p:blipFill>
        <p:spPr>
          <a:xfrm>
            <a:off x="2825418" y="480059"/>
            <a:ext cx="6208294" cy="5897879"/>
          </a:xfrm>
          <a:prstGeom prst="rect">
            <a:avLst/>
          </a:prstGeom>
        </p:spPr>
      </p:pic>
    </p:spTree>
    <p:extLst>
      <p:ext uri="{BB962C8B-B14F-4D97-AF65-F5344CB8AC3E}">
        <p14:creationId xmlns:p14="http://schemas.microsoft.com/office/powerpoint/2010/main" val="41691513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14" name="Rectangle 13">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16" name="Rectangle 15">
            <a:extLst>
              <a:ext uri="{FF2B5EF4-FFF2-40B4-BE49-F238E27FC236}">
                <a16:creationId xmlns:a16="http://schemas.microsoft.com/office/drawing/2014/main" id="{9664D085-C814-4D74-BCE0-2059F0DC0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9699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DA5539E-D8B4-4F5A-B46F-C304F5D7A8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FDC0F639-5CB3-4478-A5A4-6CCDB17E6E88}"/>
              </a:ext>
            </a:extLst>
          </p:cNvPr>
          <p:cNvPicPr>
            <a:picLocks noGrp="1" noChangeAspect="1"/>
          </p:cNvPicPr>
          <p:nvPr>
            <p:ph idx="1"/>
          </p:nvPr>
        </p:nvPicPr>
        <p:blipFill>
          <a:blip r:embed="rId2"/>
          <a:stretch>
            <a:fillRect/>
          </a:stretch>
        </p:blipFill>
        <p:spPr>
          <a:xfrm>
            <a:off x="1780795" y="681870"/>
            <a:ext cx="8630410" cy="5696070"/>
          </a:xfrm>
          <a:prstGeom prst="rect">
            <a:avLst/>
          </a:prstGeom>
        </p:spPr>
      </p:pic>
    </p:spTree>
    <p:extLst>
      <p:ext uri="{BB962C8B-B14F-4D97-AF65-F5344CB8AC3E}">
        <p14:creationId xmlns:p14="http://schemas.microsoft.com/office/powerpoint/2010/main" val="15288088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2F66F-18C6-4D51-BDB9-43F1F845BDA0}"/>
              </a:ext>
            </a:extLst>
          </p:cNvPr>
          <p:cNvSpPr>
            <a:spLocks noGrp="1"/>
          </p:cNvSpPr>
          <p:nvPr>
            <p:ph type="title"/>
          </p:nvPr>
        </p:nvSpPr>
        <p:spPr>
          <a:xfrm>
            <a:off x="6579450" y="727627"/>
            <a:ext cx="4957553" cy="1645920"/>
          </a:xfrm>
        </p:spPr>
        <p:txBody>
          <a:bodyPr>
            <a:normAutofit/>
          </a:bodyPr>
          <a:lstStyle/>
          <a:p>
            <a:endParaRPr lang="en-IN"/>
          </a:p>
        </p:txBody>
      </p:sp>
      <p:sp>
        <p:nvSpPr>
          <p:cNvPr id="10" name="Rectangle 9">
            <a:extLst>
              <a:ext uri="{FF2B5EF4-FFF2-40B4-BE49-F238E27FC236}">
                <a16:creationId xmlns:a16="http://schemas.microsoft.com/office/drawing/2014/main" id="{0BBB6B01-5B73-410C-B70E-8CF2FA470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836" y="721224"/>
            <a:ext cx="5367164" cy="5415552"/>
          </a:xfrm>
          <a:prstGeom prst="rect">
            <a:avLst/>
          </a:prstGeom>
          <a:solidFill>
            <a:srgbClr val="FFFFFF"/>
          </a:solidFill>
          <a:ln w="6350" cap="flat" cmpd="sng" algn="ctr">
            <a:noFill/>
            <a:prstDash val="solid"/>
          </a:ln>
          <a:effectLst>
            <a:softEdge rad="0"/>
          </a:effectLst>
        </p:spPr>
      </p:sp>
      <p:sp>
        <p:nvSpPr>
          <p:cNvPr id="12" name="Rectangle 11">
            <a:extLst>
              <a:ext uri="{FF2B5EF4-FFF2-40B4-BE49-F238E27FC236}">
                <a16:creationId xmlns:a16="http://schemas.microsoft.com/office/drawing/2014/main" id="{8712F587-12D0-435C-8E3F-F44C36EE7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217" y="892220"/>
            <a:ext cx="5054517" cy="5097085"/>
          </a:xfrm>
          <a:prstGeom prst="rect">
            <a:avLst/>
          </a:prstGeom>
          <a:noFill/>
          <a:ln w="6350" cap="sq" cmpd="sng" algn="ctr">
            <a:solidFill>
              <a:srgbClr val="404040"/>
            </a:solidFill>
            <a:prstDash val="solid"/>
            <a:miter lim="800000"/>
          </a:ln>
          <a:effectLst/>
        </p:spPr>
      </p:sp>
      <p:pic>
        <p:nvPicPr>
          <p:cNvPr id="5" name="Picture 4">
            <a:extLst>
              <a:ext uri="{FF2B5EF4-FFF2-40B4-BE49-F238E27FC236}">
                <a16:creationId xmlns:a16="http://schemas.microsoft.com/office/drawing/2014/main" id="{8278CD96-1521-43E4-A2AD-EC59BCAEECED}"/>
              </a:ext>
            </a:extLst>
          </p:cNvPr>
          <p:cNvPicPr>
            <a:picLocks noChangeAspect="1"/>
          </p:cNvPicPr>
          <p:nvPr/>
        </p:nvPicPr>
        <p:blipFill>
          <a:blip r:embed="rId2"/>
          <a:stretch>
            <a:fillRect/>
          </a:stretch>
        </p:blipFill>
        <p:spPr>
          <a:xfrm>
            <a:off x="1205256" y="2003655"/>
            <a:ext cx="4414438" cy="2868855"/>
          </a:xfrm>
          <a:prstGeom prst="rect">
            <a:avLst/>
          </a:prstGeom>
        </p:spPr>
      </p:pic>
      <p:sp>
        <p:nvSpPr>
          <p:cNvPr id="3" name="Content Placeholder 2">
            <a:extLst>
              <a:ext uri="{FF2B5EF4-FFF2-40B4-BE49-F238E27FC236}">
                <a16:creationId xmlns:a16="http://schemas.microsoft.com/office/drawing/2014/main" id="{3BBE5976-1340-4999-BD9B-566BCA675FEA}"/>
              </a:ext>
            </a:extLst>
          </p:cNvPr>
          <p:cNvSpPr>
            <a:spLocks noGrp="1"/>
          </p:cNvSpPr>
          <p:nvPr>
            <p:ph idx="1"/>
          </p:nvPr>
        </p:nvSpPr>
        <p:spPr>
          <a:xfrm>
            <a:off x="6579450" y="2538919"/>
            <a:ext cx="4957554" cy="3496120"/>
          </a:xfrm>
        </p:spPr>
        <p:txBody>
          <a:bodyPr>
            <a:normAutofit/>
          </a:bodyPr>
          <a:lstStyle/>
          <a:p>
            <a:r>
              <a:rPr lang="en-US" sz="2000" dirty="0"/>
              <a:t>People are more likely to hit Parked car during Night. We can also see there are a lot of "Other" collision type of cases in late night</a:t>
            </a:r>
          </a:p>
          <a:p>
            <a:r>
              <a:rPr lang="en-US" sz="2000" dirty="0"/>
              <a:t>There is ~65% more chance to encounter a collision while taking a Left turn than taking a Right turn.</a:t>
            </a:r>
            <a:endParaRPr lang="en-IN" sz="2000" dirty="0"/>
          </a:p>
        </p:txBody>
      </p:sp>
    </p:spTree>
    <p:extLst>
      <p:ext uri="{BB962C8B-B14F-4D97-AF65-F5344CB8AC3E}">
        <p14:creationId xmlns:p14="http://schemas.microsoft.com/office/powerpoint/2010/main" val="17977239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14" name="Rectangle 13">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16" name="Rectangle 15">
            <a:extLst>
              <a:ext uri="{FF2B5EF4-FFF2-40B4-BE49-F238E27FC236}">
                <a16:creationId xmlns:a16="http://schemas.microsoft.com/office/drawing/2014/main" id="{9664D085-C814-4D74-BCE0-2059F0DC0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9699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DA5539E-D8B4-4F5A-B46F-C304F5D7A8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3BC572CC-FA11-4814-9AF9-C2A007DA9EE4}"/>
              </a:ext>
            </a:extLst>
          </p:cNvPr>
          <p:cNvPicPr>
            <a:picLocks noGrp="1" noChangeAspect="1"/>
          </p:cNvPicPr>
          <p:nvPr>
            <p:ph idx="1"/>
          </p:nvPr>
        </p:nvPicPr>
        <p:blipFill>
          <a:blip r:embed="rId2"/>
          <a:stretch>
            <a:fillRect/>
          </a:stretch>
        </p:blipFill>
        <p:spPr>
          <a:xfrm>
            <a:off x="1066188" y="704589"/>
            <a:ext cx="10356778" cy="5514984"/>
          </a:xfrm>
          <a:prstGeom prst="rect">
            <a:avLst/>
          </a:prstGeom>
        </p:spPr>
      </p:pic>
    </p:spTree>
    <p:extLst>
      <p:ext uri="{BB962C8B-B14F-4D97-AF65-F5344CB8AC3E}">
        <p14:creationId xmlns:p14="http://schemas.microsoft.com/office/powerpoint/2010/main" val="28383319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BC29B7-7D75-4A44-B992-5496C7C0232A}"/>
              </a:ext>
            </a:extLst>
          </p:cNvPr>
          <p:cNvSpPr>
            <a:spLocks noGrp="1"/>
          </p:cNvSpPr>
          <p:nvPr>
            <p:ph type="title"/>
          </p:nvPr>
        </p:nvSpPr>
        <p:spPr>
          <a:xfrm>
            <a:off x="557720" y="612843"/>
            <a:ext cx="2312480" cy="1499738"/>
          </a:xfrm>
        </p:spPr>
        <p:txBody>
          <a:bodyPr anchor="b">
            <a:normAutofit/>
          </a:bodyPr>
          <a:lstStyle/>
          <a:p>
            <a:r>
              <a:rPr lang="en-US" sz="2400"/>
              <a:t>Analysis by collision type specified</a:t>
            </a:r>
            <a:endParaRPr lang="en-IN" sz="2400"/>
          </a:p>
        </p:txBody>
      </p:sp>
      <p:sp>
        <p:nvSpPr>
          <p:cNvPr id="3" name="Content Placeholder 2">
            <a:extLst>
              <a:ext uri="{FF2B5EF4-FFF2-40B4-BE49-F238E27FC236}">
                <a16:creationId xmlns:a16="http://schemas.microsoft.com/office/drawing/2014/main" id="{47A621A0-F7DF-462E-9992-76389627D029}"/>
              </a:ext>
            </a:extLst>
          </p:cNvPr>
          <p:cNvSpPr>
            <a:spLocks noGrp="1"/>
          </p:cNvSpPr>
          <p:nvPr>
            <p:ph idx="1"/>
          </p:nvPr>
        </p:nvSpPr>
        <p:spPr>
          <a:xfrm>
            <a:off x="557720" y="2149813"/>
            <a:ext cx="2312479" cy="3854197"/>
          </a:xfrm>
        </p:spPr>
        <p:txBody>
          <a:bodyPr>
            <a:normAutofit/>
          </a:bodyPr>
          <a:lstStyle/>
          <a:p>
            <a:endParaRPr lang="en-IN">
              <a:solidFill>
                <a:schemeClr val="tx1">
                  <a:lumMod val="85000"/>
                  <a:lumOff val="15000"/>
                </a:schemeClr>
              </a:solidFill>
            </a:endParaRPr>
          </a:p>
        </p:txBody>
      </p:sp>
      <p:sp>
        <p:nvSpPr>
          <p:cNvPr id="16" name="Rectangle 15">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5" name="Picture 4">
            <a:extLst>
              <a:ext uri="{FF2B5EF4-FFF2-40B4-BE49-F238E27FC236}">
                <a16:creationId xmlns:a16="http://schemas.microsoft.com/office/drawing/2014/main" id="{A9E818A7-D50E-42AE-BDA6-1BE21681162E}"/>
              </a:ext>
            </a:extLst>
          </p:cNvPr>
          <p:cNvPicPr>
            <a:picLocks noChangeAspect="1"/>
          </p:cNvPicPr>
          <p:nvPr/>
        </p:nvPicPr>
        <p:blipFill>
          <a:blip r:embed="rId2"/>
          <a:stretch>
            <a:fillRect/>
          </a:stretch>
        </p:blipFill>
        <p:spPr>
          <a:xfrm>
            <a:off x="3726548" y="1135027"/>
            <a:ext cx="7898546" cy="4620648"/>
          </a:xfrm>
          <a:prstGeom prst="rect">
            <a:avLst/>
          </a:prstGeom>
        </p:spPr>
      </p:pic>
    </p:spTree>
    <p:extLst>
      <p:ext uri="{BB962C8B-B14F-4D97-AF65-F5344CB8AC3E}">
        <p14:creationId xmlns:p14="http://schemas.microsoft.com/office/powerpoint/2010/main" val="1364949494"/>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709" y="253548"/>
            <a:ext cx="5612193" cy="6361598"/>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7542"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4EDC6A-2DC9-4E41-B09D-C63B7CEF0A9C}"/>
              </a:ext>
            </a:extLst>
          </p:cNvPr>
          <p:cNvSpPr>
            <a:spLocks noGrp="1"/>
          </p:cNvSpPr>
          <p:nvPr>
            <p:ph type="title"/>
          </p:nvPr>
        </p:nvSpPr>
        <p:spPr>
          <a:xfrm>
            <a:off x="6846137" y="804073"/>
            <a:ext cx="4602152" cy="1345449"/>
          </a:xfrm>
        </p:spPr>
        <p:txBody>
          <a:bodyPr>
            <a:normAutofit/>
          </a:bodyPr>
          <a:lstStyle/>
          <a:p>
            <a:endParaRPr lang="en-IN" sz="4000"/>
          </a:p>
        </p:txBody>
      </p:sp>
      <p:pic>
        <p:nvPicPr>
          <p:cNvPr id="5" name="Picture 4">
            <a:extLst>
              <a:ext uri="{FF2B5EF4-FFF2-40B4-BE49-F238E27FC236}">
                <a16:creationId xmlns:a16="http://schemas.microsoft.com/office/drawing/2014/main" id="{AB8B7015-1967-40A2-9B70-2215741788EB}"/>
              </a:ext>
            </a:extLst>
          </p:cNvPr>
          <p:cNvPicPr>
            <a:picLocks noChangeAspect="1"/>
          </p:cNvPicPr>
          <p:nvPr/>
        </p:nvPicPr>
        <p:blipFill>
          <a:blip r:embed="rId2"/>
          <a:stretch>
            <a:fillRect/>
          </a:stretch>
        </p:blipFill>
        <p:spPr>
          <a:xfrm>
            <a:off x="643468" y="971750"/>
            <a:ext cx="5060992" cy="2024397"/>
          </a:xfrm>
          <a:prstGeom prst="rect">
            <a:avLst/>
          </a:prstGeom>
        </p:spPr>
      </p:pic>
      <p:pic>
        <p:nvPicPr>
          <p:cNvPr id="7" name="Picture 6">
            <a:extLst>
              <a:ext uri="{FF2B5EF4-FFF2-40B4-BE49-F238E27FC236}">
                <a16:creationId xmlns:a16="http://schemas.microsoft.com/office/drawing/2014/main" id="{608AAC8F-B342-4930-8428-FB261560E7E0}"/>
              </a:ext>
            </a:extLst>
          </p:cNvPr>
          <p:cNvPicPr>
            <a:picLocks noChangeAspect="1"/>
          </p:cNvPicPr>
          <p:nvPr/>
        </p:nvPicPr>
        <p:blipFill>
          <a:blip r:embed="rId3"/>
          <a:stretch>
            <a:fillRect/>
          </a:stretch>
        </p:blipFill>
        <p:spPr>
          <a:xfrm>
            <a:off x="710146" y="3509433"/>
            <a:ext cx="4927636" cy="2771795"/>
          </a:xfrm>
          <a:prstGeom prst="rect">
            <a:avLst/>
          </a:prstGeom>
        </p:spPr>
      </p:pic>
      <p:sp>
        <p:nvSpPr>
          <p:cNvPr id="3" name="Content Placeholder 2">
            <a:extLst>
              <a:ext uri="{FF2B5EF4-FFF2-40B4-BE49-F238E27FC236}">
                <a16:creationId xmlns:a16="http://schemas.microsoft.com/office/drawing/2014/main" id="{A3B59419-6F10-4DF9-8884-28C483558D22}"/>
              </a:ext>
            </a:extLst>
          </p:cNvPr>
          <p:cNvSpPr>
            <a:spLocks noGrp="1"/>
          </p:cNvSpPr>
          <p:nvPr>
            <p:ph idx="1"/>
          </p:nvPr>
        </p:nvSpPr>
        <p:spPr>
          <a:xfrm>
            <a:off x="6846137" y="2303563"/>
            <a:ext cx="4602152" cy="3715424"/>
          </a:xfrm>
        </p:spPr>
        <p:txBody>
          <a:bodyPr>
            <a:normAutofit/>
          </a:bodyPr>
          <a:lstStyle/>
          <a:p>
            <a:r>
              <a:rPr lang="en-US" sz="2000" dirty="0"/>
              <a:t>We can see ~40% of collisions are of motor vehicle striking another motor vehicle’s front end at an angle.</a:t>
            </a:r>
            <a:endParaRPr lang="en-IN" sz="2000" dirty="0"/>
          </a:p>
        </p:txBody>
      </p:sp>
    </p:spTree>
    <p:extLst>
      <p:ext uri="{BB962C8B-B14F-4D97-AF65-F5344CB8AC3E}">
        <p14:creationId xmlns:p14="http://schemas.microsoft.com/office/powerpoint/2010/main" val="7014998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4" name="Rectangle 13">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6" name="Rectangle 15">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8" name="Group 17">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9" name="Straight Connector 18">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EA4E4267-CAF0-4C38-8DC6-CD3B1A9F04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EE3ACC5-126D-4BA4-8B45-7F0B5B839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84"/>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AB2868F7-FE10-4289-A5BD-90763C7A2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866"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D94142C-10EE-487C-A327-404FDF358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197" y="643464"/>
            <a:ext cx="4143830" cy="5566305"/>
          </a:xfrm>
          <a:prstGeom prst="rect">
            <a:avLst/>
          </a:prstGeom>
          <a:solidFill>
            <a:schemeClr val="tx1">
              <a:lumMod val="75000"/>
              <a:lumOff val="25000"/>
            </a:schemeClr>
          </a:solidFill>
          <a:ln w="6350" cap="flat" cmpd="sng" algn="ctr">
            <a:noFill/>
            <a:prstDash val="solid"/>
          </a:ln>
          <a:effectLst>
            <a:outerShdw blurRad="50800" algn="ctr" rotWithShape="0">
              <a:prstClr val="black">
                <a:alpha val="66000"/>
              </a:prstClr>
            </a:outerShdw>
            <a:softEdge rad="0"/>
          </a:effectLst>
        </p:spPr>
      </p:sp>
      <p:sp>
        <p:nvSpPr>
          <p:cNvPr id="31" name="Rectangle 30">
            <a:extLst>
              <a:ext uri="{FF2B5EF4-FFF2-40B4-BE49-F238E27FC236}">
                <a16:creationId xmlns:a16="http://schemas.microsoft.com/office/drawing/2014/main" id="{5F7FAC2D-7A74-4939-A917-A1A5AF935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587" y="806860"/>
            <a:ext cx="3813048" cy="5239512"/>
          </a:xfrm>
          <a:prstGeom prst="rect">
            <a:avLst/>
          </a:prstGeom>
          <a:noFill/>
          <a:ln w="6350" cap="sq" cmpd="sng" algn="ctr">
            <a:solidFill>
              <a:schemeClr val="bg1"/>
            </a:solidFill>
            <a:prstDash val="solid"/>
            <a:miter lim="800000"/>
          </a:ln>
          <a:effectLst/>
        </p:spPr>
      </p:sp>
      <p:sp>
        <p:nvSpPr>
          <p:cNvPr id="2" name="Title 1">
            <a:extLst>
              <a:ext uri="{FF2B5EF4-FFF2-40B4-BE49-F238E27FC236}">
                <a16:creationId xmlns:a16="http://schemas.microsoft.com/office/drawing/2014/main" id="{83543873-D36B-4422-9BF8-7501856E2B8B}"/>
              </a:ext>
            </a:extLst>
          </p:cNvPr>
          <p:cNvSpPr>
            <a:spLocks noGrp="1"/>
          </p:cNvSpPr>
          <p:nvPr>
            <p:ph type="title"/>
          </p:nvPr>
        </p:nvSpPr>
        <p:spPr>
          <a:xfrm>
            <a:off x="1256493" y="1559768"/>
            <a:ext cx="2978281" cy="3135379"/>
          </a:xfrm>
        </p:spPr>
        <p:txBody>
          <a:bodyPr vert="horz" lIns="91440" tIns="45720" rIns="91440" bIns="45720" rtlCol="0" anchor="ctr">
            <a:normAutofit/>
          </a:bodyPr>
          <a:lstStyle/>
          <a:p>
            <a:pPr algn="ctr">
              <a:lnSpc>
                <a:spcPct val="83000"/>
              </a:lnSpc>
            </a:pPr>
            <a:r>
              <a:rPr lang="en-US" sz="4100" cap="all" spc="-100">
                <a:solidFill>
                  <a:schemeClr val="bg1"/>
                </a:solidFill>
              </a:rPr>
              <a:t>Analysis on location</a:t>
            </a:r>
          </a:p>
        </p:txBody>
      </p:sp>
      <p:sp>
        <p:nvSpPr>
          <p:cNvPr id="33" name="Rectangle 32">
            <a:extLst>
              <a:ext uri="{FF2B5EF4-FFF2-40B4-BE49-F238E27FC236}">
                <a16:creationId xmlns:a16="http://schemas.microsoft.com/office/drawing/2014/main" id="{BA53A868-C420-4BAE-9244-EC162AF05C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7992"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5" name="Straight Connector 34">
            <a:extLst>
              <a:ext uri="{FF2B5EF4-FFF2-40B4-BE49-F238E27FC236}">
                <a16:creationId xmlns:a16="http://schemas.microsoft.com/office/drawing/2014/main" id="{C2686EF3-81CC-419F-96C3-002A758803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82292"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8D93CCA-A85E-4529-A6F0-8BB54D27BC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73932"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ECFA516-C18C-41AE-AFF2-A0D0A59C9E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82292"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ell phone&#10;&#10;Description automatically generated">
            <a:extLst>
              <a:ext uri="{FF2B5EF4-FFF2-40B4-BE49-F238E27FC236}">
                <a16:creationId xmlns:a16="http://schemas.microsoft.com/office/drawing/2014/main" id="{C47D1026-E821-449A-BEC1-E0D189CF4F18}"/>
              </a:ext>
            </a:extLst>
          </p:cNvPr>
          <p:cNvPicPr>
            <a:picLocks noGrp="1" noChangeAspect="1"/>
          </p:cNvPicPr>
          <p:nvPr>
            <p:ph idx="1"/>
          </p:nvPr>
        </p:nvPicPr>
        <p:blipFill>
          <a:blip r:embed="rId3"/>
          <a:stretch>
            <a:fillRect/>
          </a:stretch>
        </p:blipFill>
        <p:spPr>
          <a:xfrm>
            <a:off x="5403407" y="645106"/>
            <a:ext cx="6088563" cy="5564663"/>
          </a:xfrm>
          <a:prstGeom prst="rect">
            <a:avLst/>
          </a:prstGeom>
        </p:spPr>
      </p:pic>
    </p:spTree>
    <p:extLst>
      <p:ext uri="{BB962C8B-B14F-4D97-AF65-F5344CB8AC3E}">
        <p14:creationId xmlns:p14="http://schemas.microsoft.com/office/powerpoint/2010/main" val="1698734104"/>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14" name="Rectangle 13">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16" name="Rectangle 15">
            <a:extLst>
              <a:ext uri="{FF2B5EF4-FFF2-40B4-BE49-F238E27FC236}">
                <a16:creationId xmlns:a16="http://schemas.microsoft.com/office/drawing/2014/main" id="{9664D085-C814-4D74-BCE0-2059F0DC0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9699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DA5539E-D8B4-4F5A-B46F-C304F5D7A8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D4070D7A-B847-428F-8A74-69843AE8E8A0}"/>
              </a:ext>
            </a:extLst>
          </p:cNvPr>
          <p:cNvPicPr>
            <a:picLocks noGrp="1" noChangeAspect="1"/>
          </p:cNvPicPr>
          <p:nvPr>
            <p:ph idx="1"/>
          </p:nvPr>
        </p:nvPicPr>
        <p:blipFill>
          <a:blip r:embed="rId2"/>
          <a:stretch>
            <a:fillRect/>
          </a:stretch>
        </p:blipFill>
        <p:spPr>
          <a:xfrm>
            <a:off x="583363" y="916158"/>
            <a:ext cx="11025274" cy="4654648"/>
          </a:xfrm>
          <a:prstGeom prst="rect">
            <a:avLst/>
          </a:prstGeom>
        </p:spPr>
      </p:pic>
    </p:spTree>
    <p:extLst>
      <p:ext uri="{BB962C8B-B14F-4D97-AF65-F5344CB8AC3E}">
        <p14:creationId xmlns:p14="http://schemas.microsoft.com/office/powerpoint/2010/main" val="3264986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786C7-BF9A-4468-BD0A-154D17F23C33}"/>
              </a:ext>
            </a:extLst>
          </p:cNvPr>
          <p:cNvSpPr>
            <a:spLocks noGrp="1"/>
          </p:cNvSpPr>
          <p:nvPr>
            <p:ph type="title"/>
          </p:nvPr>
        </p:nvSpPr>
        <p:spPr/>
        <p:txBody>
          <a:bodyPr/>
          <a:lstStyle/>
          <a:p>
            <a:r>
              <a:rPr lang="en-IN" dirty="0"/>
              <a:t>Problem</a:t>
            </a:r>
          </a:p>
        </p:txBody>
      </p:sp>
      <p:sp>
        <p:nvSpPr>
          <p:cNvPr id="3" name="Content Placeholder 2">
            <a:extLst>
              <a:ext uri="{FF2B5EF4-FFF2-40B4-BE49-F238E27FC236}">
                <a16:creationId xmlns:a16="http://schemas.microsoft.com/office/drawing/2014/main" id="{DDD99516-FFFE-418A-ABA5-39D44DEA3A99}"/>
              </a:ext>
            </a:extLst>
          </p:cNvPr>
          <p:cNvSpPr>
            <a:spLocks noGrp="1"/>
          </p:cNvSpPr>
          <p:nvPr>
            <p:ph idx="1"/>
          </p:nvPr>
        </p:nvSpPr>
        <p:spPr/>
        <p:txBody>
          <a:bodyPr>
            <a:normAutofit/>
          </a:bodyPr>
          <a:lstStyle/>
          <a:p>
            <a:r>
              <a:rPr lang="en-US" sz="2000" dirty="0"/>
              <a:t>Data provided by the Seattle Department of Transportation (SDOT) on vehicle collisions along with its severity might be useful to derive insights and may show some pattern with the environmental factors like weather, road conditions etc.</a:t>
            </a:r>
            <a:endParaRPr lang="en-IN" sz="2000" dirty="0"/>
          </a:p>
        </p:txBody>
      </p:sp>
      <p:sp>
        <p:nvSpPr>
          <p:cNvPr id="4" name="Title 1">
            <a:extLst>
              <a:ext uri="{FF2B5EF4-FFF2-40B4-BE49-F238E27FC236}">
                <a16:creationId xmlns:a16="http://schemas.microsoft.com/office/drawing/2014/main" id="{AF79322F-7B58-4F6C-ABEC-FB809733CA18}"/>
              </a:ext>
            </a:extLst>
          </p:cNvPr>
          <p:cNvSpPr txBox="1">
            <a:spLocks/>
          </p:cNvSpPr>
          <p:nvPr/>
        </p:nvSpPr>
        <p:spPr>
          <a:xfrm>
            <a:off x="1066800" y="3237627"/>
            <a:ext cx="10058400" cy="1371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3800" i="1" kern="1200" cap="none" spc="0" baseline="0" dirty="0">
                <a:solidFill>
                  <a:schemeClr val="tx1">
                    <a:lumMod val="85000"/>
                    <a:lumOff val="15000"/>
                  </a:schemeClr>
                </a:solidFill>
                <a:effectLst/>
                <a:latin typeface="+mj-lt"/>
                <a:ea typeface="+mn-ea"/>
                <a:cs typeface="+mn-cs"/>
              </a:defRPr>
            </a:lvl1pPr>
          </a:lstStyle>
          <a:p>
            <a:r>
              <a:rPr lang="en-IN" dirty="0"/>
              <a:t>Interest</a:t>
            </a:r>
          </a:p>
        </p:txBody>
      </p:sp>
      <p:sp>
        <p:nvSpPr>
          <p:cNvPr id="5" name="Content Placeholder 2">
            <a:extLst>
              <a:ext uri="{FF2B5EF4-FFF2-40B4-BE49-F238E27FC236}">
                <a16:creationId xmlns:a16="http://schemas.microsoft.com/office/drawing/2014/main" id="{9F77110E-E7AE-4024-8EB6-E0F6BCA44BBB}"/>
              </a:ext>
            </a:extLst>
          </p:cNvPr>
          <p:cNvSpPr txBox="1">
            <a:spLocks/>
          </p:cNvSpPr>
          <p:nvPr/>
        </p:nvSpPr>
        <p:spPr>
          <a:xfrm>
            <a:off x="1106658" y="4609227"/>
            <a:ext cx="10058400" cy="3849624"/>
          </a:xfrm>
          <a:prstGeom prst="rect">
            <a:avLst/>
          </a:prstGeom>
        </p:spPr>
        <p:txBody>
          <a:bodyPr vert="horz" lIns="91440" tIns="45720" rIns="91440" bIns="45720" rtlCol="0">
            <a:normAutofit/>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sz="2000" dirty="0"/>
              <a:t>This project might interest the local government, SDOT and all the stakeholders of Seattle Traffic Management.</a:t>
            </a:r>
            <a:endParaRPr lang="en-IN" sz="2000" dirty="0"/>
          </a:p>
        </p:txBody>
      </p:sp>
    </p:spTree>
    <p:extLst>
      <p:ext uri="{BB962C8B-B14F-4D97-AF65-F5344CB8AC3E}">
        <p14:creationId xmlns:p14="http://schemas.microsoft.com/office/powerpoint/2010/main" val="10020732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12072F-9499-4485-8C70-469422F0AD6A}"/>
              </a:ext>
            </a:extLst>
          </p:cNvPr>
          <p:cNvSpPr>
            <a:spLocks noGrp="1"/>
          </p:cNvSpPr>
          <p:nvPr>
            <p:ph type="title"/>
          </p:nvPr>
        </p:nvSpPr>
        <p:spPr>
          <a:xfrm>
            <a:off x="557720" y="612843"/>
            <a:ext cx="2312480" cy="1499738"/>
          </a:xfrm>
        </p:spPr>
        <p:txBody>
          <a:bodyPr anchor="b">
            <a:normAutofit/>
          </a:bodyPr>
          <a:lstStyle/>
          <a:p>
            <a:endParaRPr lang="en-IN" sz="2800"/>
          </a:p>
        </p:txBody>
      </p:sp>
      <p:sp>
        <p:nvSpPr>
          <p:cNvPr id="3" name="Content Placeholder 2">
            <a:extLst>
              <a:ext uri="{FF2B5EF4-FFF2-40B4-BE49-F238E27FC236}">
                <a16:creationId xmlns:a16="http://schemas.microsoft.com/office/drawing/2014/main" id="{4D4933DC-F58F-4EA3-82AE-2BB7DAAD93AA}"/>
              </a:ext>
            </a:extLst>
          </p:cNvPr>
          <p:cNvSpPr>
            <a:spLocks noGrp="1"/>
          </p:cNvSpPr>
          <p:nvPr>
            <p:ph idx="1"/>
          </p:nvPr>
        </p:nvSpPr>
        <p:spPr>
          <a:xfrm>
            <a:off x="557720" y="2149813"/>
            <a:ext cx="2312479" cy="3854197"/>
          </a:xfrm>
        </p:spPr>
        <p:txBody>
          <a:bodyPr>
            <a:normAutofit/>
          </a:bodyPr>
          <a:lstStyle/>
          <a:p>
            <a:r>
              <a:rPr lang="en-US" sz="2000" dirty="0">
                <a:solidFill>
                  <a:schemeClr val="tx1">
                    <a:lumMod val="85000"/>
                    <a:lumOff val="15000"/>
                  </a:schemeClr>
                </a:solidFill>
              </a:rPr>
              <a:t>Location "6th AVE AND JAMES ST" has abnormally high number of collisions since 2016</a:t>
            </a:r>
            <a:endParaRPr lang="en-IN" sz="2000" dirty="0">
              <a:solidFill>
                <a:schemeClr val="tx1">
                  <a:lumMod val="85000"/>
                  <a:lumOff val="15000"/>
                </a:schemeClr>
              </a:solidFill>
            </a:endParaRPr>
          </a:p>
        </p:txBody>
      </p:sp>
      <p:sp>
        <p:nvSpPr>
          <p:cNvPr id="16" name="Rectangle 15">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5" name="Picture 4">
            <a:extLst>
              <a:ext uri="{FF2B5EF4-FFF2-40B4-BE49-F238E27FC236}">
                <a16:creationId xmlns:a16="http://schemas.microsoft.com/office/drawing/2014/main" id="{84CB9A72-ED42-4613-A691-87539FB91F89}"/>
              </a:ext>
            </a:extLst>
          </p:cNvPr>
          <p:cNvPicPr>
            <a:picLocks noChangeAspect="1"/>
          </p:cNvPicPr>
          <p:nvPr/>
        </p:nvPicPr>
        <p:blipFill>
          <a:blip r:embed="rId2"/>
          <a:stretch>
            <a:fillRect/>
          </a:stretch>
        </p:blipFill>
        <p:spPr>
          <a:xfrm>
            <a:off x="3654002" y="1362712"/>
            <a:ext cx="8127876" cy="4365626"/>
          </a:xfrm>
          <a:prstGeom prst="rect">
            <a:avLst/>
          </a:prstGeom>
        </p:spPr>
      </p:pic>
    </p:spTree>
    <p:extLst>
      <p:ext uri="{BB962C8B-B14F-4D97-AF65-F5344CB8AC3E}">
        <p14:creationId xmlns:p14="http://schemas.microsoft.com/office/powerpoint/2010/main" val="2168864525"/>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5C50B6-3025-41EA-AF6E-C7C2494A8823}"/>
              </a:ext>
            </a:extLst>
          </p:cNvPr>
          <p:cNvSpPr>
            <a:spLocks noGrp="1"/>
          </p:cNvSpPr>
          <p:nvPr>
            <p:ph type="title"/>
          </p:nvPr>
        </p:nvSpPr>
        <p:spPr>
          <a:xfrm>
            <a:off x="557720" y="612843"/>
            <a:ext cx="2312480" cy="1499738"/>
          </a:xfrm>
        </p:spPr>
        <p:txBody>
          <a:bodyPr anchor="b">
            <a:normAutofit/>
          </a:bodyPr>
          <a:lstStyle/>
          <a:p>
            <a:r>
              <a:rPr lang="en-US" sz="2400"/>
              <a:t>Analysis of road and light conditions</a:t>
            </a:r>
            <a:endParaRPr lang="en-IN" sz="2400"/>
          </a:p>
        </p:txBody>
      </p:sp>
      <p:sp>
        <p:nvSpPr>
          <p:cNvPr id="3" name="Content Placeholder 2">
            <a:extLst>
              <a:ext uri="{FF2B5EF4-FFF2-40B4-BE49-F238E27FC236}">
                <a16:creationId xmlns:a16="http://schemas.microsoft.com/office/drawing/2014/main" id="{A29BBB7C-0C5D-4F24-AE67-B127B96DAE7F}"/>
              </a:ext>
            </a:extLst>
          </p:cNvPr>
          <p:cNvSpPr>
            <a:spLocks noGrp="1"/>
          </p:cNvSpPr>
          <p:nvPr>
            <p:ph idx="1"/>
          </p:nvPr>
        </p:nvSpPr>
        <p:spPr>
          <a:xfrm>
            <a:off x="557720" y="2149813"/>
            <a:ext cx="2312479" cy="3854197"/>
          </a:xfrm>
        </p:spPr>
        <p:txBody>
          <a:bodyPr>
            <a:normAutofit/>
          </a:bodyPr>
          <a:lstStyle/>
          <a:p>
            <a:r>
              <a:rPr lang="en-US">
                <a:solidFill>
                  <a:schemeClr val="tx1">
                    <a:lumMod val="85000"/>
                    <a:lumOff val="15000"/>
                  </a:schemeClr>
                </a:solidFill>
              </a:rPr>
              <a:t>We have data of road and light conditions where the collision happened.</a:t>
            </a:r>
            <a:endParaRPr lang="en-IN">
              <a:solidFill>
                <a:schemeClr val="tx1">
                  <a:lumMod val="85000"/>
                  <a:lumOff val="15000"/>
                </a:schemeClr>
              </a:solidFill>
            </a:endParaRPr>
          </a:p>
        </p:txBody>
      </p:sp>
      <p:sp>
        <p:nvSpPr>
          <p:cNvPr id="18" name="Rectangle 17">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7" name="Picture 6">
            <a:extLst>
              <a:ext uri="{FF2B5EF4-FFF2-40B4-BE49-F238E27FC236}">
                <a16:creationId xmlns:a16="http://schemas.microsoft.com/office/drawing/2014/main" id="{3E3B1B3D-EAF4-4CA7-A94A-3FC3B65FF50F}"/>
              </a:ext>
            </a:extLst>
          </p:cNvPr>
          <p:cNvPicPr>
            <a:picLocks noChangeAspect="1"/>
          </p:cNvPicPr>
          <p:nvPr/>
        </p:nvPicPr>
        <p:blipFill>
          <a:blip r:embed="rId2"/>
          <a:stretch>
            <a:fillRect/>
          </a:stretch>
        </p:blipFill>
        <p:spPr>
          <a:xfrm>
            <a:off x="3796203" y="612843"/>
            <a:ext cx="7766942" cy="5281520"/>
          </a:xfrm>
          <a:prstGeom prst="rect">
            <a:avLst/>
          </a:prstGeom>
        </p:spPr>
      </p:pic>
    </p:spTree>
    <p:extLst>
      <p:ext uri="{BB962C8B-B14F-4D97-AF65-F5344CB8AC3E}">
        <p14:creationId xmlns:p14="http://schemas.microsoft.com/office/powerpoint/2010/main" val="3982493557"/>
      </p:ext>
    </p:extLst>
  </p:cSld>
  <p:clrMapOvr>
    <a:overrideClrMapping bg1="dk1" tx1="lt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E839DB-DEE2-400D-A888-110FABA17700}"/>
              </a:ext>
            </a:extLst>
          </p:cNvPr>
          <p:cNvSpPr>
            <a:spLocks noGrp="1"/>
          </p:cNvSpPr>
          <p:nvPr>
            <p:ph type="title"/>
          </p:nvPr>
        </p:nvSpPr>
        <p:spPr>
          <a:xfrm>
            <a:off x="557720" y="612843"/>
            <a:ext cx="2312480" cy="1499738"/>
          </a:xfrm>
        </p:spPr>
        <p:txBody>
          <a:bodyPr anchor="b">
            <a:normAutofit/>
          </a:bodyPr>
          <a:lstStyle/>
          <a:p>
            <a:endParaRPr lang="en-IN" sz="2800"/>
          </a:p>
        </p:txBody>
      </p:sp>
      <p:sp>
        <p:nvSpPr>
          <p:cNvPr id="3" name="Content Placeholder 2">
            <a:extLst>
              <a:ext uri="{FF2B5EF4-FFF2-40B4-BE49-F238E27FC236}">
                <a16:creationId xmlns:a16="http://schemas.microsoft.com/office/drawing/2014/main" id="{5B9063EC-D5DA-42DF-90CB-7552C4BBD0E9}"/>
              </a:ext>
            </a:extLst>
          </p:cNvPr>
          <p:cNvSpPr>
            <a:spLocks noGrp="1"/>
          </p:cNvSpPr>
          <p:nvPr>
            <p:ph idx="1"/>
          </p:nvPr>
        </p:nvSpPr>
        <p:spPr>
          <a:xfrm>
            <a:off x="557720" y="2149813"/>
            <a:ext cx="2312479" cy="3854197"/>
          </a:xfrm>
        </p:spPr>
        <p:txBody>
          <a:bodyPr>
            <a:normAutofit/>
          </a:bodyPr>
          <a:lstStyle/>
          <a:p>
            <a:r>
              <a:rPr lang="en-US" sz="2000" dirty="0">
                <a:solidFill>
                  <a:schemeClr val="tx1">
                    <a:lumMod val="85000"/>
                    <a:lumOff val="15000"/>
                  </a:schemeClr>
                </a:solidFill>
              </a:rPr>
              <a:t>We can see that majority of collisions happened at dry roads and in daylight. We can check for severity on these conditions.</a:t>
            </a:r>
            <a:endParaRPr lang="en-IN" sz="2000" dirty="0">
              <a:solidFill>
                <a:schemeClr val="tx1">
                  <a:lumMod val="85000"/>
                  <a:lumOff val="15000"/>
                </a:schemeClr>
              </a:solidFill>
            </a:endParaRPr>
          </a:p>
        </p:txBody>
      </p:sp>
      <p:sp>
        <p:nvSpPr>
          <p:cNvPr id="16" name="Rectangle 15">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5" name="Picture 4">
            <a:extLst>
              <a:ext uri="{FF2B5EF4-FFF2-40B4-BE49-F238E27FC236}">
                <a16:creationId xmlns:a16="http://schemas.microsoft.com/office/drawing/2014/main" id="{CFB26ADC-BDCE-4A5C-8E00-9FA993BF2A11}"/>
              </a:ext>
            </a:extLst>
          </p:cNvPr>
          <p:cNvPicPr>
            <a:picLocks noChangeAspect="1"/>
          </p:cNvPicPr>
          <p:nvPr/>
        </p:nvPicPr>
        <p:blipFill>
          <a:blip r:embed="rId2"/>
          <a:stretch>
            <a:fillRect/>
          </a:stretch>
        </p:blipFill>
        <p:spPr>
          <a:xfrm>
            <a:off x="4075230" y="1362712"/>
            <a:ext cx="7559050" cy="4266644"/>
          </a:xfrm>
          <a:prstGeom prst="rect">
            <a:avLst/>
          </a:prstGeom>
        </p:spPr>
      </p:pic>
    </p:spTree>
    <p:extLst>
      <p:ext uri="{BB962C8B-B14F-4D97-AF65-F5344CB8AC3E}">
        <p14:creationId xmlns:p14="http://schemas.microsoft.com/office/powerpoint/2010/main" val="1368192749"/>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9065EB-554B-48B4-88BC-6FCCA4CCB56F}"/>
              </a:ext>
            </a:extLst>
          </p:cNvPr>
          <p:cNvSpPr>
            <a:spLocks noGrp="1"/>
          </p:cNvSpPr>
          <p:nvPr>
            <p:ph type="title"/>
          </p:nvPr>
        </p:nvSpPr>
        <p:spPr>
          <a:xfrm>
            <a:off x="557720" y="612843"/>
            <a:ext cx="2312480" cy="1499738"/>
          </a:xfrm>
        </p:spPr>
        <p:txBody>
          <a:bodyPr anchor="b">
            <a:normAutofit/>
          </a:bodyPr>
          <a:lstStyle/>
          <a:p>
            <a:r>
              <a:rPr lang="en-US" sz="2000"/>
              <a:t>Effect of COVID-19 pandemic on vehicle collisions</a:t>
            </a:r>
            <a:endParaRPr lang="en-IN" sz="2000"/>
          </a:p>
        </p:txBody>
      </p:sp>
      <p:sp>
        <p:nvSpPr>
          <p:cNvPr id="3" name="Content Placeholder 2">
            <a:extLst>
              <a:ext uri="{FF2B5EF4-FFF2-40B4-BE49-F238E27FC236}">
                <a16:creationId xmlns:a16="http://schemas.microsoft.com/office/drawing/2014/main" id="{113BE059-4DF4-48EC-918A-CDBB3903A44A}"/>
              </a:ext>
            </a:extLst>
          </p:cNvPr>
          <p:cNvSpPr>
            <a:spLocks noGrp="1"/>
          </p:cNvSpPr>
          <p:nvPr>
            <p:ph idx="1"/>
          </p:nvPr>
        </p:nvSpPr>
        <p:spPr>
          <a:xfrm>
            <a:off x="557720" y="2149813"/>
            <a:ext cx="2312479" cy="3854197"/>
          </a:xfrm>
        </p:spPr>
        <p:txBody>
          <a:bodyPr>
            <a:normAutofit/>
          </a:bodyPr>
          <a:lstStyle/>
          <a:p>
            <a:r>
              <a:rPr lang="en-US">
                <a:solidFill>
                  <a:schemeClr val="tx1">
                    <a:lumMod val="85000"/>
                    <a:lumOff val="15000"/>
                  </a:schemeClr>
                </a:solidFill>
              </a:rPr>
              <a:t>In 2020, whole world faced a pandemic of the COVID-19 outbreak. Its effect on travel behaviour have also been sudden and wide ranging. We can see that there is a sudden drop in accident cases in 2020, due to COVID-19 pandemic.</a:t>
            </a:r>
            <a:endParaRPr lang="en-IN">
              <a:solidFill>
                <a:schemeClr val="tx1">
                  <a:lumMod val="85000"/>
                  <a:lumOff val="15000"/>
                </a:schemeClr>
              </a:solidFill>
            </a:endParaRPr>
          </a:p>
        </p:txBody>
      </p:sp>
      <p:sp>
        <p:nvSpPr>
          <p:cNvPr id="16" name="Rectangle 15">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5" name="Picture 4">
            <a:extLst>
              <a:ext uri="{FF2B5EF4-FFF2-40B4-BE49-F238E27FC236}">
                <a16:creationId xmlns:a16="http://schemas.microsoft.com/office/drawing/2014/main" id="{2F7AE7F4-6901-4125-BE93-C1D11A15696B}"/>
              </a:ext>
            </a:extLst>
          </p:cNvPr>
          <p:cNvPicPr>
            <a:picLocks noChangeAspect="1"/>
          </p:cNvPicPr>
          <p:nvPr/>
        </p:nvPicPr>
        <p:blipFill>
          <a:blip r:embed="rId2"/>
          <a:stretch>
            <a:fillRect/>
          </a:stretch>
        </p:blipFill>
        <p:spPr>
          <a:xfrm>
            <a:off x="3660680" y="1124252"/>
            <a:ext cx="7973600" cy="3925064"/>
          </a:xfrm>
          <a:prstGeom prst="rect">
            <a:avLst/>
          </a:prstGeom>
        </p:spPr>
      </p:pic>
    </p:spTree>
    <p:extLst>
      <p:ext uri="{BB962C8B-B14F-4D97-AF65-F5344CB8AC3E}">
        <p14:creationId xmlns:p14="http://schemas.microsoft.com/office/powerpoint/2010/main" val="2193978162"/>
      </p:ext>
    </p:extLst>
  </p:cSld>
  <p:clrMapOvr>
    <a:overrideClrMapping bg1="dk1" tx1="lt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14" name="Rectangle 13">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16" name="Rectangle 15">
            <a:extLst>
              <a:ext uri="{FF2B5EF4-FFF2-40B4-BE49-F238E27FC236}">
                <a16:creationId xmlns:a16="http://schemas.microsoft.com/office/drawing/2014/main" id="{9664D085-C814-4D74-BCE0-2059F0DC0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9699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DA5539E-D8B4-4F5A-B46F-C304F5D7A8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86CA4142-169F-4E53-A6E5-5F3E8E061E2F}"/>
              </a:ext>
            </a:extLst>
          </p:cNvPr>
          <p:cNvPicPr>
            <a:picLocks noGrp="1" noChangeAspect="1"/>
          </p:cNvPicPr>
          <p:nvPr>
            <p:ph idx="1"/>
          </p:nvPr>
        </p:nvPicPr>
        <p:blipFill>
          <a:blip r:embed="rId2"/>
          <a:stretch>
            <a:fillRect/>
          </a:stretch>
        </p:blipFill>
        <p:spPr>
          <a:xfrm>
            <a:off x="3255293" y="480060"/>
            <a:ext cx="5354135" cy="5916172"/>
          </a:xfrm>
          <a:prstGeom prst="rect">
            <a:avLst/>
          </a:prstGeom>
        </p:spPr>
      </p:pic>
    </p:spTree>
    <p:extLst>
      <p:ext uri="{BB962C8B-B14F-4D97-AF65-F5344CB8AC3E}">
        <p14:creationId xmlns:p14="http://schemas.microsoft.com/office/powerpoint/2010/main" val="15716480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97E89-72CE-4976-921C-4C0FA2D7A05B}"/>
              </a:ext>
            </a:extLst>
          </p:cNvPr>
          <p:cNvSpPr>
            <a:spLocks noGrp="1"/>
          </p:cNvSpPr>
          <p:nvPr>
            <p:ph type="title"/>
          </p:nvPr>
        </p:nvSpPr>
        <p:spPr/>
        <p:txBody>
          <a:bodyPr/>
          <a:lstStyle/>
          <a:p>
            <a:r>
              <a:rPr lang="en-IN"/>
              <a:t>Conclusion</a:t>
            </a:r>
          </a:p>
        </p:txBody>
      </p:sp>
      <p:sp>
        <p:nvSpPr>
          <p:cNvPr id="3" name="Content Placeholder 2">
            <a:extLst>
              <a:ext uri="{FF2B5EF4-FFF2-40B4-BE49-F238E27FC236}">
                <a16:creationId xmlns:a16="http://schemas.microsoft.com/office/drawing/2014/main" id="{FB425A42-B92D-4395-BFF0-A2C464AAD60B}"/>
              </a:ext>
            </a:extLst>
          </p:cNvPr>
          <p:cNvSpPr>
            <a:spLocks noGrp="1"/>
          </p:cNvSpPr>
          <p:nvPr>
            <p:ph idx="1"/>
          </p:nvPr>
        </p:nvSpPr>
        <p:spPr/>
        <p:txBody>
          <a:bodyPr>
            <a:normAutofit/>
          </a:bodyPr>
          <a:lstStyle/>
          <a:p>
            <a:r>
              <a:rPr lang="en-US" sz="2000" dirty="0"/>
              <a:t>Road safety is very important nowadays as there has been too much of increase in vehicles on road and it becomes crucial that we follow the traffic rules and laws and save ourselves and our families from road accidents. Also making other people aware of road safety rules could make our roads safe.</a:t>
            </a:r>
            <a:endParaRPr lang="en-IN" sz="2000" dirty="0"/>
          </a:p>
        </p:txBody>
      </p:sp>
    </p:spTree>
    <p:extLst>
      <p:ext uri="{BB962C8B-B14F-4D97-AF65-F5344CB8AC3E}">
        <p14:creationId xmlns:p14="http://schemas.microsoft.com/office/powerpoint/2010/main" val="50061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8E20E-6513-4D9A-9ED9-C5ADBBEA3AA9}"/>
              </a:ext>
            </a:extLst>
          </p:cNvPr>
          <p:cNvSpPr>
            <a:spLocks noGrp="1"/>
          </p:cNvSpPr>
          <p:nvPr>
            <p:ph type="title"/>
          </p:nvPr>
        </p:nvSpPr>
        <p:spPr/>
        <p:txBody>
          <a:bodyPr/>
          <a:lstStyle/>
          <a:p>
            <a:r>
              <a:rPr lang="en-IN" dirty="0"/>
              <a:t>Data Sources</a:t>
            </a:r>
          </a:p>
        </p:txBody>
      </p:sp>
      <p:sp>
        <p:nvSpPr>
          <p:cNvPr id="3" name="Content Placeholder 2">
            <a:extLst>
              <a:ext uri="{FF2B5EF4-FFF2-40B4-BE49-F238E27FC236}">
                <a16:creationId xmlns:a16="http://schemas.microsoft.com/office/drawing/2014/main" id="{39036BCB-5EF7-4270-A530-4AB41308E2F9}"/>
              </a:ext>
            </a:extLst>
          </p:cNvPr>
          <p:cNvSpPr>
            <a:spLocks noGrp="1"/>
          </p:cNvSpPr>
          <p:nvPr>
            <p:ph idx="1"/>
          </p:nvPr>
        </p:nvSpPr>
        <p:spPr/>
        <p:txBody>
          <a:bodyPr>
            <a:normAutofit/>
          </a:bodyPr>
          <a:lstStyle/>
          <a:p>
            <a:r>
              <a:rPr lang="en-US" sz="2800" dirty="0"/>
              <a:t>Data used for this analysis was originally fetched from Seattle Geodata. Click here to visit the page. The dataset has been modified as per requirement of the Capstone Project of IBM Data Science Professional Certificate. </a:t>
            </a:r>
          </a:p>
          <a:p>
            <a:r>
              <a:rPr lang="en-US" sz="2800" dirty="0"/>
              <a:t>The modified dataset can be downloaded in csv format. The timeframe of the data starts from 2004. For this analysis, original data is being used.</a:t>
            </a:r>
            <a:endParaRPr lang="en-IN" sz="2000" dirty="0"/>
          </a:p>
        </p:txBody>
      </p:sp>
    </p:spTree>
    <p:extLst>
      <p:ext uri="{BB962C8B-B14F-4D97-AF65-F5344CB8AC3E}">
        <p14:creationId xmlns:p14="http://schemas.microsoft.com/office/powerpoint/2010/main" val="590043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60424-34C0-42F9-BCFB-E083AA42DEC0}"/>
              </a:ext>
            </a:extLst>
          </p:cNvPr>
          <p:cNvSpPr>
            <a:spLocks noGrp="1"/>
          </p:cNvSpPr>
          <p:nvPr>
            <p:ph type="title"/>
          </p:nvPr>
        </p:nvSpPr>
        <p:spPr/>
        <p:txBody>
          <a:bodyPr/>
          <a:lstStyle/>
          <a:p>
            <a:r>
              <a:rPr lang="en-IN" dirty="0"/>
              <a:t>Feature Engineering</a:t>
            </a:r>
          </a:p>
        </p:txBody>
      </p:sp>
      <p:sp>
        <p:nvSpPr>
          <p:cNvPr id="3" name="Content Placeholder 2">
            <a:extLst>
              <a:ext uri="{FF2B5EF4-FFF2-40B4-BE49-F238E27FC236}">
                <a16:creationId xmlns:a16="http://schemas.microsoft.com/office/drawing/2014/main" id="{2BC1BFCE-B781-45A1-B9A8-BDFD9B01AD0B}"/>
              </a:ext>
            </a:extLst>
          </p:cNvPr>
          <p:cNvSpPr>
            <a:spLocks noGrp="1"/>
          </p:cNvSpPr>
          <p:nvPr>
            <p:ph idx="1"/>
          </p:nvPr>
        </p:nvSpPr>
        <p:spPr/>
        <p:txBody>
          <a:bodyPr>
            <a:normAutofit/>
          </a:bodyPr>
          <a:lstStyle/>
          <a:p>
            <a:r>
              <a:rPr lang="en-US" sz="2000" dirty="0"/>
              <a:t>70% of data has time associated with each collision. It is easier to </a:t>
            </a:r>
            <a:r>
              <a:rPr lang="en-US" sz="2000" dirty="0" err="1"/>
              <a:t>analyse</a:t>
            </a:r>
            <a:r>
              <a:rPr lang="en-US" sz="2000" dirty="0"/>
              <a:t> with respect to time if we segregate the data in certain categories. I have segregated the data in 6 categories as following</a:t>
            </a:r>
            <a:endParaRPr lang="en-IN" sz="2000" dirty="0"/>
          </a:p>
        </p:txBody>
      </p:sp>
      <p:pic>
        <p:nvPicPr>
          <p:cNvPr id="7" name="Picture 6">
            <a:extLst>
              <a:ext uri="{FF2B5EF4-FFF2-40B4-BE49-F238E27FC236}">
                <a16:creationId xmlns:a16="http://schemas.microsoft.com/office/drawing/2014/main" id="{CBD4556C-D971-4B71-B4BD-E43BB8068571}"/>
              </a:ext>
            </a:extLst>
          </p:cNvPr>
          <p:cNvPicPr>
            <a:picLocks noChangeAspect="1"/>
          </p:cNvPicPr>
          <p:nvPr/>
        </p:nvPicPr>
        <p:blipFill>
          <a:blip r:embed="rId2"/>
          <a:stretch>
            <a:fillRect/>
          </a:stretch>
        </p:blipFill>
        <p:spPr>
          <a:xfrm>
            <a:off x="4791896" y="2988067"/>
            <a:ext cx="2903132" cy="3227339"/>
          </a:xfrm>
          <a:prstGeom prst="rect">
            <a:avLst/>
          </a:prstGeom>
        </p:spPr>
      </p:pic>
    </p:spTree>
    <p:extLst>
      <p:ext uri="{BB962C8B-B14F-4D97-AF65-F5344CB8AC3E}">
        <p14:creationId xmlns:p14="http://schemas.microsoft.com/office/powerpoint/2010/main" val="2241729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88E48-F772-402B-95A2-36ADBBD461F5}"/>
              </a:ext>
            </a:extLst>
          </p:cNvPr>
          <p:cNvSpPr>
            <a:spLocks noGrp="1"/>
          </p:cNvSpPr>
          <p:nvPr>
            <p:ph type="title"/>
          </p:nvPr>
        </p:nvSpPr>
        <p:spPr/>
        <p:txBody>
          <a:bodyPr/>
          <a:lstStyle/>
          <a:p>
            <a:r>
              <a:rPr lang="en-IN" dirty="0"/>
              <a:t>Analysing the severity</a:t>
            </a:r>
          </a:p>
        </p:txBody>
      </p:sp>
      <p:sp>
        <p:nvSpPr>
          <p:cNvPr id="3" name="Content Placeholder 2">
            <a:extLst>
              <a:ext uri="{FF2B5EF4-FFF2-40B4-BE49-F238E27FC236}">
                <a16:creationId xmlns:a16="http://schemas.microsoft.com/office/drawing/2014/main" id="{B0D52367-6EB2-4083-9975-794B92E97CF1}"/>
              </a:ext>
            </a:extLst>
          </p:cNvPr>
          <p:cNvSpPr>
            <a:spLocks noGrp="1"/>
          </p:cNvSpPr>
          <p:nvPr>
            <p:ph idx="1"/>
          </p:nvPr>
        </p:nvSpPr>
        <p:spPr>
          <a:xfrm>
            <a:off x="1066800" y="2014194"/>
            <a:ext cx="10058400" cy="3849624"/>
          </a:xfrm>
        </p:spPr>
        <p:txBody>
          <a:bodyPr>
            <a:normAutofit/>
          </a:bodyPr>
          <a:lstStyle/>
          <a:p>
            <a:r>
              <a:rPr lang="en-US" sz="2000" dirty="0"/>
              <a:t>62% of accidents belong to category 1 which is property damage only collision and 26% belong to category 2 which is injury collision. </a:t>
            </a:r>
          </a:p>
          <a:p>
            <a:r>
              <a:rPr lang="en-US" sz="2000" dirty="0"/>
              <a:t>It shows that majority of accidents happening are just causing property damage. Fatal collisions are ~0.15% of dataset. Whereas, we do not have any data about 10% of collisions. </a:t>
            </a:r>
            <a:endParaRPr lang="en-IN" sz="2000" dirty="0"/>
          </a:p>
        </p:txBody>
      </p:sp>
    </p:spTree>
    <p:extLst>
      <p:ext uri="{BB962C8B-B14F-4D97-AF65-F5344CB8AC3E}">
        <p14:creationId xmlns:p14="http://schemas.microsoft.com/office/powerpoint/2010/main" val="2572036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EF97D9-D135-4089-87A0-6894B3CB2735}"/>
              </a:ext>
            </a:extLst>
          </p:cNvPr>
          <p:cNvSpPr>
            <a:spLocks noGrp="1"/>
          </p:cNvSpPr>
          <p:nvPr>
            <p:ph type="title"/>
          </p:nvPr>
        </p:nvSpPr>
        <p:spPr>
          <a:xfrm>
            <a:off x="557720" y="612843"/>
            <a:ext cx="2312480" cy="1499738"/>
          </a:xfrm>
        </p:spPr>
        <p:txBody>
          <a:bodyPr anchor="b">
            <a:normAutofit/>
          </a:bodyPr>
          <a:lstStyle/>
          <a:p>
            <a:r>
              <a:rPr lang="en-US" sz="2800"/>
              <a:t>Analysis by Month and Year</a:t>
            </a:r>
            <a:endParaRPr lang="en-IN" sz="2800"/>
          </a:p>
        </p:txBody>
      </p:sp>
      <p:sp>
        <p:nvSpPr>
          <p:cNvPr id="3" name="Content Placeholder 2">
            <a:extLst>
              <a:ext uri="{FF2B5EF4-FFF2-40B4-BE49-F238E27FC236}">
                <a16:creationId xmlns:a16="http://schemas.microsoft.com/office/drawing/2014/main" id="{19F5E3A3-7821-4B3B-AD5D-21499E49A4A1}"/>
              </a:ext>
            </a:extLst>
          </p:cNvPr>
          <p:cNvSpPr>
            <a:spLocks noGrp="1"/>
          </p:cNvSpPr>
          <p:nvPr>
            <p:ph idx="1"/>
          </p:nvPr>
        </p:nvSpPr>
        <p:spPr>
          <a:xfrm>
            <a:off x="557720" y="2149813"/>
            <a:ext cx="2312479" cy="3854197"/>
          </a:xfrm>
        </p:spPr>
        <p:txBody>
          <a:bodyPr>
            <a:normAutofit/>
          </a:bodyPr>
          <a:lstStyle/>
          <a:p>
            <a:r>
              <a:rPr lang="en-US">
                <a:solidFill>
                  <a:schemeClr val="tx1">
                    <a:lumMod val="85000"/>
                    <a:lumOff val="15000"/>
                  </a:schemeClr>
                </a:solidFill>
              </a:rPr>
              <a:t>Although is no clear trend visible, but it seems that cases are declining yearly. There is no pattern with month visible</a:t>
            </a:r>
            <a:endParaRPr lang="en-IN">
              <a:solidFill>
                <a:schemeClr val="tx1">
                  <a:lumMod val="85000"/>
                  <a:lumOff val="15000"/>
                </a:schemeClr>
              </a:solidFill>
            </a:endParaRPr>
          </a:p>
        </p:txBody>
      </p:sp>
      <p:sp>
        <p:nvSpPr>
          <p:cNvPr id="16" name="Rectangle 15">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5" name="Picture 4">
            <a:extLst>
              <a:ext uri="{FF2B5EF4-FFF2-40B4-BE49-F238E27FC236}">
                <a16:creationId xmlns:a16="http://schemas.microsoft.com/office/drawing/2014/main" id="{250D568A-AC72-40B0-948E-5185277B95E3}"/>
              </a:ext>
            </a:extLst>
          </p:cNvPr>
          <p:cNvPicPr>
            <a:picLocks noChangeAspect="1"/>
          </p:cNvPicPr>
          <p:nvPr/>
        </p:nvPicPr>
        <p:blipFill>
          <a:blip r:embed="rId3"/>
          <a:stretch>
            <a:fillRect/>
          </a:stretch>
        </p:blipFill>
        <p:spPr>
          <a:xfrm>
            <a:off x="5028587" y="882398"/>
            <a:ext cx="5279546" cy="5121612"/>
          </a:xfrm>
          <a:prstGeom prst="rect">
            <a:avLst/>
          </a:prstGeom>
        </p:spPr>
      </p:pic>
    </p:spTree>
    <p:extLst>
      <p:ext uri="{BB962C8B-B14F-4D97-AF65-F5344CB8AC3E}">
        <p14:creationId xmlns:p14="http://schemas.microsoft.com/office/powerpoint/2010/main" val="395051676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289637-1CEA-4CF3-BBDD-02ADEEB1FBC1}"/>
              </a:ext>
            </a:extLst>
          </p:cNvPr>
          <p:cNvSpPr>
            <a:spLocks noGrp="1"/>
          </p:cNvSpPr>
          <p:nvPr>
            <p:ph type="title"/>
          </p:nvPr>
        </p:nvSpPr>
        <p:spPr>
          <a:xfrm>
            <a:off x="557720" y="612843"/>
            <a:ext cx="2312480" cy="1499738"/>
          </a:xfrm>
        </p:spPr>
        <p:txBody>
          <a:bodyPr anchor="b">
            <a:normAutofit/>
          </a:bodyPr>
          <a:lstStyle/>
          <a:p>
            <a:r>
              <a:rPr lang="en-IN" sz="2800"/>
              <a:t>Analysis by Time</a:t>
            </a:r>
          </a:p>
        </p:txBody>
      </p:sp>
      <p:sp>
        <p:nvSpPr>
          <p:cNvPr id="3" name="Content Placeholder 2">
            <a:extLst>
              <a:ext uri="{FF2B5EF4-FFF2-40B4-BE49-F238E27FC236}">
                <a16:creationId xmlns:a16="http://schemas.microsoft.com/office/drawing/2014/main" id="{74DFE191-DD6D-4C3F-AB9E-4E2A0CD84C74}"/>
              </a:ext>
            </a:extLst>
          </p:cNvPr>
          <p:cNvSpPr>
            <a:spLocks noGrp="1"/>
          </p:cNvSpPr>
          <p:nvPr>
            <p:ph idx="1"/>
          </p:nvPr>
        </p:nvSpPr>
        <p:spPr>
          <a:xfrm>
            <a:off x="557720" y="2149813"/>
            <a:ext cx="2312479" cy="3854197"/>
          </a:xfrm>
        </p:spPr>
        <p:txBody>
          <a:bodyPr>
            <a:normAutofit/>
          </a:bodyPr>
          <a:lstStyle/>
          <a:p>
            <a:pPr>
              <a:lnSpc>
                <a:spcPct val="110000"/>
              </a:lnSpc>
            </a:pPr>
            <a:r>
              <a:rPr lang="en-US">
                <a:solidFill>
                  <a:schemeClr val="tx1">
                    <a:lumMod val="85000"/>
                    <a:lumOff val="15000"/>
                  </a:schemeClr>
                </a:solidFill>
              </a:rPr>
              <a:t>We can see that almost 50% of cases happen during the daytime i.e. between 12:00 P.M. and 08:00 P.M</a:t>
            </a:r>
          </a:p>
          <a:p>
            <a:pPr>
              <a:lnSpc>
                <a:spcPct val="110000"/>
              </a:lnSpc>
            </a:pPr>
            <a:r>
              <a:rPr lang="en-US">
                <a:solidFill>
                  <a:schemeClr val="tx1">
                    <a:lumMod val="85000"/>
                    <a:lumOff val="15000"/>
                  </a:schemeClr>
                </a:solidFill>
              </a:rPr>
              <a:t>By splitting the data on severity shows that cases of injury collision are almost always half of that of property damage only collision. In general, cases of property damage is maximum followed by injury collision.</a:t>
            </a:r>
            <a:endParaRPr lang="en-IN">
              <a:solidFill>
                <a:schemeClr val="tx1">
                  <a:lumMod val="85000"/>
                  <a:lumOff val="15000"/>
                </a:schemeClr>
              </a:solidFill>
            </a:endParaRPr>
          </a:p>
        </p:txBody>
      </p:sp>
      <p:sp>
        <p:nvSpPr>
          <p:cNvPr id="16" name="Rectangle 15">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5" name="Picture 4">
            <a:extLst>
              <a:ext uri="{FF2B5EF4-FFF2-40B4-BE49-F238E27FC236}">
                <a16:creationId xmlns:a16="http://schemas.microsoft.com/office/drawing/2014/main" id="{CAD8DC5D-E2E6-4AD0-B665-CAAE3D8C20E6}"/>
              </a:ext>
            </a:extLst>
          </p:cNvPr>
          <p:cNvPicPr>
            <a:picLocks noChangeAspect="1"/>
          </p:cNvPicPr>
          <p:nvPr/>
        </p:nvPicPr>
        <p:blipFill>
          <a:blip r:embed="rId2"/>
          <a:stretch>
            <a:fillRect/>
          </a:stretch>
        </p:blipFill>
        <p:spPr>
          <a:xfrm>
            <a:off x="4049422" y="1837504"/>
            <a:ext cx="7237877" cy="3211400"/>
          </a:xfrm>
          <a:prstGeom prst="rect">
            <a:avLst/>
          </a:prstGeom>
        </p:spPr>
      </p:pic>
    </p:spTree>
    <p:extLst>
      <p:ext uri="{BB962C8B-B14F-4D97-AF65-F5344CB8AC3E}">
        <p14:creationId xmlns:p14="http://schemas.microsoft.com/office/powerpoint/2010/main" val="597849056"/>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9B3CB-7A80-4F60-B659-C14BD0E9B66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F46CCDE-F345-402D-92F2-96730EC7C32B}"/>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90206F9D-7936-41DB-A5ED-8069247594C3}"/>
              </a:ext>
            </a:extLst>
          </p:cNvPr>
          <p:cNvPicPr>
            <a:picLocks noChangeAspect="1"/>
          </p:cNvPicPr>
          <p:nvPr/>
        </p:nvPicPr>
        <p:blipFill>
          <a:blip r:embed="rId2"/>
          <a:stretch>
            <a:fillRect/>
          </a:stretch>
        </p:blipFill>
        <p:spPr>
          <a:xfrm>
            <a:off x="724991" y="642594"/>
            <a:ext cx="4650528" cy="3127548"/>
          </a:xfrm>
          <a:prstGeom prst="rect">
            <a:avLst/>
          </a:prstGeom>
        </p:spPr>
      </p:pic>
      <p:pic>
        <p:nvPicPr>
          <p:cNvPr id="7" name="Picture 6">
            <a:extLst>
              <a:ext uri="{FF2B5EF4-FFF2-40B4-BE49-F238E27FC236}">
                <a16:creationId xmlns:a16="http://schemas.microsoft.com/office/drawing/2014/main" id="{1CD10CC2-F247-4640-AE26-BBAB7B044037}"/>
              </a:ext>
            </a:extLst>
          </p:cNvPr>
          <p:cNvPicPr>
            <a:picLocks noChangeAspect="1"/>
          </p:cNvPicPr>
          <p:nvPr/>
        </p:nvPicPr>
        <p:blipFill>
          <a:blip r:embed="rId3"/>
          <a:stretch>
            <a:fillRect/>
          </a:stretch>
        </p:blipFill>
        <p:spPr>
          <a:xfrm>
            <a:off x="5548516" y="692044"/>
            <a:ext cx="6212333" cy="3078098"/>
          </a:xfrm>
          <a:prstGeom prst="rect">
            <a:avLst/>
          </a:prstGeom>
        </p:spPr>
      </p:pic>
      <p:pic>
        <p:nvPicPr>
          <p:cNvPr id="9" name="Picture 8">
            <a:extLst>
              <a:ext uri="{FF2B5EF4-FFF2-40B4-BE49-F238E27FC236}">
                <a16:creationId xmlns:a16="http://schemas.microsoft.com/office/drawing/2014/main" id="{004F41B1-9AD1-43B9-A8BD-4AB0909FA745}"/>
              </a:ext>
            </a:extLst>
          </p:cNvPr>
          <p:cNvPicPr>
            <a:picLocks noChangeAspect="1"/>
          </p:cNvPicPr>
          <p:nvPr/>
        </p:nvPicPr>
        <p:blipFill>
          <a:blip r:embed="rId4"/>
          <a:stretch>
            <a:fillRect/>
          </a:stretch>
        </p:blipFill>
        <p:spPr>
          <a:xfrm>
            <a:off x="2670426" y="3879766"/>
            <a:ext cx="6238099" cy="2429575"/>
          </a:xfrm>
          <a:prstGeom prst="rect">
            <a:avLst/>
          </a:prstGeom>
        </p:spPr>
      </p:pic>
    </p:spTree>
    <p:extLst>
      <p:ext uri="{BB962C8B-B14F-4D97-AF65-F5344CB8AC3E}">
        <p14:creationId xmlns:p14="http://schemas.microsoft.com/office/powerpoint/2010/main" val="15435070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LightSeedLeftStep">
      <a:dk1>
        <a:srgbClr val="000000"/>
      </a:dk1>
      <a:lt1>
        <a:srgbClr val="FFFFFF"/>
      </a:lt1>
      <a:dk2>
        <a:srgbClr val="233E32"/>
      </a:dk2>
      <a:lt2>
        <a:srgbClr val="E8E8E2"/>
      </a:lt2>
      <a:accent1>
        <a:srgbClr val="9699C6"/>
      </a:accent1>
      <a:accent2>
        <a:srgbClr val="7F9BBA"/>
      </a:accent2>
      <a:accent3>
        <a:srgbClr val="82ABB0"/>
      </a:accent3>
      <a:accent4>
        <a:srgbClr val="78B09F"/>
      </a:accent4>
      <a:accent5>
        <a:srgbClr val="84AE8F"/>
      </a:accent5>
      <a:accent6>
        <a:srgbClr val="81B179"/>
      </a:accent6>
      <a:hlink>
        <a:srgbClr val="878552"/>
      </a:hlink>
      <a:folHlink>
        <a:srgbClr val="848484"/>
      </a:folHlink>
    </a:clrScheme>
    <a:fontScheme name="Savon">
      <a:majorFont>
        <a:latin typeface="Georgia Pro Cond Blac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1046</Words>
  <Application>Microsoft Office PowerPoint</Application>
  <PresentationFormat>Widescreen</PresentationFormat>
  <Paragraphs>51</Paragraphs>
  <Slides>35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Calibri</vt:lpstr>
      <vt:lpstr>Garamond</vt:lpstr>
      <vt:lpstr>Georgia Pro</vt:lpstr>
      <vt:lpstr>Georgia Pro Cond Black</vt:lpstr>
      <vt:lpstr>SavonVTI</vt:lpstr>
      <vt:lpstr>Seattle Vehicle Collision Analysis </vt:lpstr>
      <vt:lpstr>Background</vt:lpstr>
      <vt:lpstr>Problem</vt:lpstr>
      <vt:lpstr>Data Sources</vt:lpstr>
      <vt:lpstr>Feature Engineering</vt:lpstr>
      <vt:lpstr>Analysing the severity</vt:lpstr>
      <vt:lpstr>Analysis by Month and Year</vt:lpstr>
      <vt:lpstr>Analysis by Time</vt:lpstr>
      <vt:lpstr>PowerPoint Presentation</vt:lpstr>
      <vt:lpstr>PowerPoint Presentation</vt:lpstr>
      <vt:lpstr>Analysis on Speeding</vt:lpstr>
      <vt:lpstr>PowerPoint Presentation</vt:lpstr>
      <vt:lpstr>PowerPoint Presentation</vt:lpstr>
      <vt:lpstr>PowerPoint Presentation</vt:lpstr>
      <vt:lpstr>Analysis on collision due to inattention</vt:lpstr>
      <vt:lpstr>PowerPoint Presentation</vt:lpstr>
      <vt:lpstr>Analysis on collision due under influence of drug/alcohol </vt:lpstr>
      <vt:lpstr>PowerPoint Presentation</vt:lpstr>
      <vt:lpstr>PowerPoint Presentation</vt:lpstr>
      <vt:lpstr>Analysis by collision type</vt:lpstr>
      <vt:lpstr>PowerPoint Presentation</vt:lpstr>
      <vt:lpstr>PowerPoint Presentation</vt:lpstr>
      <vt:lpstr>PowerPoint Presentation</vt:lpstr>
      <vt:lpstr>PowerPoint Presentation</vt:lpstr>
      <vt:lpstr>PowerPoint Presentation</vt:lpstr>
      <vt:lpstr>Analysis by collision type specified</vt:lpstr>
      <vt:lpstr>PowerPoint Presentation</vt:lpstr>
      <vt:lpstr>Analysis on location</vt:lpstr>
      <vt:lpstr>PowerPoint Presentation</vt:lpstr>
      <vt:lpstr>PowerPoint Presentation</vt:lpstr>
      <vt:lpstr>Analysis of road and light conditions</vt:lpstr>
      <vt:lpstr>PowerPoint Presentation</vt:lpstr>
      <vt:lpstr>Effect of COVID-19 pandemic on vehicle collisions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Seattle Vehicle Collision Analysis </dc:title>
  <dc:creator>Anmol Tripathi</dc:creator>
  <cp:lastModifiedBy>Anmol Tripathi</cp:lastModifiedBy>
  <cp:revision>2</cp:revision>
  <dcterms:created xsi:type="dcterms:W3CDTF">2020-09-05T09:08:19Z</dcterms:created>
  <dcterms:modified xsi:type="dcterms:W3CDTF">2020-09-05T09:08:54Z</dcterms:modified>
</cp:coreProperties>
</file>