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1" r:id="rId16"/>
    <p:sldId id="262" r:id="rId17"/>
    <p:sldId id="277" r:id="rId18"/>
    <p:sldId id="278" r:id="rId19"/>
    <p:sldId id="279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E0BD7-3A75-4EB0-B19E-DBC4464239A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5FEBD-F252-4751-965C-4DB769172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3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FEBD-F252-4751-965C-4DB7691721F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BDF0-98FE-FB89-0418-337529E2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128F-17DC-76A6-F295-E2C8DEFC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E7B8-D61B-83C6-D406-C0B8FB7D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1DE2-5515-3A07-5E83-5753EB3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F359-D7EE-0F39-2820-FA03EA8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BB3-7359-926E-8096-73D34AC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9748-F9C9-0B41-2738-35D90446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4F9-5720-78B3-29C8-0315776A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D7D2-C625-4555-FA01-09E91A6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E89B-34C3-1261-A911-A20BE0C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8753-DC78-D3B2-0DE6-78A4BB91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BDDA-79F5-498C-3E4D-6DA06386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D5F8-8070-EF81-5806-2C62F408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28B-0BC5-47A1-44D6-30756540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5EFF-1963-5E81-12CD-9A43F60B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2680-FC66-C4FC-12F9-5796532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437E-0A60-3375-0261-60FCFD54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7373-3FF8-8A0B-DC54-2061B37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01F2-ABC8-5F1F-02F2-2FCA3C09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749F-05AD-508A-9D1F-4F4D8550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B482-F51B-E3C5-E9A6-FB046A3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7401-D41B-89C6-AC55-655633E2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35BA-8653-861D-B722-38F1293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7D1-13B8-50AD-B768-957D0F43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0F39-556D-AEF3-9D2D-0D63BBA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8509-CFF2-E983-C99C-C009B25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218-CA9A-07DA-CD24-B26DA3E0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10C96-6F07-CA2F-A974-5F292D98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04A5-346B-5AE7-3AF7-B646658E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586A2-676B-33C6-3A45-658983C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8FDF-B410-4EE7-9959-51AFCBFC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5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864-5BFE-FD21-BE6C-07D26A75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159D-D518-9391-47DF-635AA9A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6332-ADAA-BD73-14ED-7616A539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205A1-20AA-6907-1033-8F2C20BA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EDBC-2A95-8FBF-0E0A-D9EFE1F2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4C293-BA04-DA24-B1EA-774B97A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AFC7C-CBFD-6DF4-FB50-A200E44B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4256F-D832-26B8-3C3F-BE81B27F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AC4-038D-2DE0-3BB6-BEC8A3FD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3A1C1-657D-3812-3C85-0FC42D14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D189-4A28-970F-45CB-3CDC144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EC9E4-0290-4BF2-116E-F06F94D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D837A-150F-8CAC-11BE-8C85023E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1082A-48E8-E6F6-46EA-4E43A88E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C7F9-A557-4787-3349-B3DB233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7AA-E545-6153-983E-CE00C6F6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5846-178E-EA81-FC41-C7097380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1B4-8003-3E52-FACC-373E82D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F7DC-10BF-3CA6-E5CF-0994E298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EC85-A9DE-52C6-10D3-DD491D8C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9C8C-89DD-8394-6E80-FE47485F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672-202D-81E6-DFC1-E10B94CD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7A753-1606-F781-16C7-6DF906751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B059-6B36-C77A-CCCB-0C995767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FE9F-BFCA-8306-A01D-66928E3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2F24-96A4-24D6-BDAB-FA2F435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6DDD-7EBA-AA2F-2D38-94481590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C8D38-665B-A192-EF67-72828F1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F92E-9A83-FCC6-43D9-8B1DF440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CDD7-73A1-D52D-F2DD-63EE58DEE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A0A4-AE62-6690-D7DB-CD8329FB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E2C9-3046-171B-4053-B346CD5C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aws.amazon.com/blogs/big-data/real-time-analytics-with-kinesis-and-apache-flin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ldb.org/pvldb/vol10/p1634-noghabi.pdf" TargetMode="External"/><Relationship Id="rId5" Type="http://schemas.openxmlformats.org/officeDocument/2006/relationships/hyperlink" Target="https://zeppelin.apache.org/docs/latest/interpreter/flink.html" TargetMode="External"/><Relationship Id="rId4" Type="http://schemas.openxmlformats.org/officeDocument/2006/relationships/hyperlink" Target="https://docs.aws.amazon.com/kinesisanalytics/latest/java/getting-started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717"/>
          </a:xfrm>
        </p:spPr>
        <p:txBody>
          <a:bodyPr>
            <a:no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Serverless Real-time Analytics Dashboard with AWS Kinesis Analytics</a:t>
            </a:r>
            <a:r>
              <a:rPr lang="en-US" sz="4000" dirty="0"/>
              <a:t>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Anmol Agarwal (2210030362)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D64E06B-0417-95F1-A90A-E8D66C2CF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648" y="852043"/>
            <a:ext cx="360547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Step-6:Uploaded the file in the bucket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File appears in the folder.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Check for successful upload status.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File is ready for processing.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Image 20">
            <a:extLst>
              <a:ext uri="{FF2B5EF4-FFF2-40B4-BE49-F238E27FC236}">
                <a16:creationId xmlns:a16="http://schemas.microsoft.com/office/drawing/2014/main" id="{37F5476E-E9B1-F6F6-A3D3-17813D87F8E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48" y="1846651"/>
            <a:ext cx="5559425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3CFE035-0B63-0C50-2DEB-F3655748F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954" y="5172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4.6: File uploaded successfully to S3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8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514367-5C0D-CD8D-B79A-8B8AF275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65" y="391248"/>
            <a:ext cx="588616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Step-7: Create a KDA in the Apache Flink for the Data Analysis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 to Kinesis Data Analytics in AWS console.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Create application using Apache Flink.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Configure runtime and code source.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Image 22">
            <a:extLst>
              <a:ext uri="{FF2B5EF4-FFF2-40B4-BE49-F238E27FC236}">
                <a16:creationId xmlns:a16="http://schemas.microsoft.com/office/drawing/2014/main" id="{6F71E7F6-4658-205A-A47E-DA5344F5C73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59" y="1492898"/>
            <a:ext cx="5562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B1C6FC7-C0F1-30FB-805D-C25D9078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42392" y="50089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4.7: Create a KDA in Apache Flink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CBB3C16-CE73-70D8-D5FF-3F234439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520" y="525662"/>
            <a:ext cx="773468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Step-8:Cloud Metrics of Apache Flink representing the memory usage ,CPU usage.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Monitor Apache Flink CPU usage.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Track memory usage in real time.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Ensure optimal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Image 23">
            <a:extLst>
              <a:ext uri="{FF2B5EF4-FFF2-40B4-BE49-F238E27FC236}">
                <a16:creationId xmlns:a16="http://schemas.microsoft.com/office/drawing/2014/main" id="{438175A0-E788-EF59-A0D5-80944DA0FF5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59" y="1856105"/>
            <a:ext cx="5559425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40EC795-FCF9-6530-CBA7-8B72A472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8329" y="52120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4.8: Apache Flink cloud metrics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0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3D71A00-DB16-8EE9-362E-4D5275AB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56" y="787456"/>
            <a:ext cx="9055812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Step-9: Apache Flink Metrics representing the heap memory, Thread count and the server uptime.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View heap memory statistics.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Check thread count and uptime.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Image 25">
            <a:extLst>
              <a:ext uri="{FF2B5EF4-FFF2-40B4-BE49-F238E27FC236}">
                <a16:creationId xmlns:a16="http://schemas.microsoft.com/office/drawing/2014/main" id="{05B13CB8-2F82-8C2B-1DC7-8320A55C302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392" y="1866900"/>
            <a:ext cx="5562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96DA110-1C4E-ADCD-B99E-C40BC682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1872" y="54574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4.9: Apache Flink detailed metrics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F35CD8C-3EFE-7239-44B8-5822E3E2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832" y="603052"/>
            <a:ext cx="690432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Step-10: Attaching the policies to access and edit the S3 bucket files data.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 to IAM policies.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Attach policy to allow S3 access.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Enable editing permissions.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9" name="Image 26">
            <a:extLst>
              <a:ext uri="{FF2B5EF4-FFF2-40B4-BE49-F238E27FC236}">
                <a16:creationId xmlns:a16="http://schemas.microsoft.com/office/drawing/2014/main" id="{C10E00C7-EBD3-F269-F6EF-5D3D2CD5BD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16" y="1957269"/>
            <a:ext cx="5562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BFF6802-13B1-6A27-AE11-72793AFF2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7796" y="563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4.10: Attach policies for S3 access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0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08" y="2371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0472" y="5582770"/>
            <a:ext cx="2743200" cy="112590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370463F-3062-AB80-D6D2-B6A8FF7C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08" y="1198766"/>
            <a:ext cx="10370616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placement data is ingested using Kinesis Data Streams.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processed and analyzed on-the-fly using Apache Flink via Kinesis Analytics.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Transformed data is stored in Amazon S3 through Kinesis Firehose.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QuickSight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visualizes real-time dashboards for placements insights.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access dynamic reports showing trends, company-wise and department-wise metrics.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CLI, Console, and Zeppelin notebooks are used for development and monitoring.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integrates multiple AWS services in a fully serverless, scalable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Results and Outputs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AEAE909-067C-B353-877A-58915BD7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8826"/>
            <a:ext cx="10098024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ingested and processed real-time placement data with zero data loss.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CloudWatch logs confirmed continuous stream processing with minimal latency.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QuickSight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reflected live updates within seconds of data arrival.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Maintained 99.9% uptime using serverless components with auto-scaling.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on S3 optimized using lifecycle rules for historical data retention.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Processed over 10,000 placement records in real-time tests without failure.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consumption remained low, proving the cost-effectiveness of the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1213C-3217-93E2-FBBB-DD18FBF32E3D}"/>
              </a:ext>
            </a:extLst>
          </p:cNvPr>
          <p:cNvSpPr txBox="1"/>
          <p:nvPr/>
        </p:nvSpPr>
        <p:spPr>
          <a:xfrm>
            <a:off x="660654" y="433108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SQL queries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SQL queries run.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Explore further data trends.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 performance metrics.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313" name="Image 35">
            <a:extLst>
              <a:ext uri="{FF2B5EF4-FFF2-40B4-BE49-F238E27FC236}">
                <a16:creationId xmlns:a16="http://schemas.microsoft.com/office/drawing/2014/main" id="{30756A46-FA6B-F602-F761-1B5EFB59BF4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19" y="1716532"/>
            <a:ext cx="5559425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C6995F2-DB08-8094-F837-D2BC258D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7" y="2560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6D22D-4281-44CB-9B0D-504D508250FC}"/>
              </a:ext>
            </a:extLst>
          </p:cNvPr>
          <p:cNvSpPr txBox="1"/>
          <p:nvPr/>
        </p:nvSpPr>
        <p:spPr>
          <a:xfrm>
            <a:off x="2772918" y="50822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4.16: Additional SQL queries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5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BCB830D-0D10-5826-4E03-7A742D61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08" y="643952"/>
            <a:ext cx="605486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ea typeface="Times New Roman" panose="02020603050405020304" pitchFamily="18" charset="0"/>
              </a:rPr>
              <a:t>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2: Creating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DashBoard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QuickSight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 the analysis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 Amazon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QuickSight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new dashboard.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 relevant visual elements.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7" name="Image 37">
            <a:extLst>
              <a:ext uri="{FF2B5EF4-FFF2-40B4-BE49-F238E27FC236}">
                <a16:creationId xmlns:a16="http://schemas.microsoft.com/office/drawing/2014/main" id="{E3085AC8-9086-8A09-7B0A-58A24F58C18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752" y="1708280"/>
            <a:ext cx="5562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E0A778B-5B48-1697-E137-C224B38B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177" y="544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4.17: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QuickSight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dashboard creation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2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E147B48-68CD-623F-60CC-09C36BA1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87" y="979076"/>
            <a:ext cx="592021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 3: Creating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BarGraph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QuickSight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 the analysis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 bar graph to dashboard.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Map placement data to graph.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Customize for better clarity.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1" name="Image 38">
            <a:extLst>
              <a:ext uri="{FF2B5EF4-FFF2-40B4-BE49-F238E27FC236}">
                <a16:creationId xmlns:a16="http://schemas.microsoft.com/office/drawing/2014/main" id="{414FAA3B-F4D7-7554-FC3B-37DE042EE4F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40" y="2200405"/>
            <a:ext cx="5559425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532D800-BA2E-9390-49D9-7D45BAEF4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1331" y="53277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4.18: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QuickSight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bar graph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484E8C3-F176-E97F-70D3-769A4613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56" y="1486801"/>
            <a:ext cx="10652760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placement tracking methods are slow, manual, and lack real-time insights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institutions need faster, data-driven tools to support placement strategies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builds a real-time dashboard using AWS Kinesis Analytics for student placement data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services like Kinesis, Lambda, and DynamoDB enable a fully serverless, scalable solution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analytics help identify top-performing students, company trends, and placement gaps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training &amp; placement teams to make quick, informed decisions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Mimics enterprise-level analytics systems used in modern businesses</a:t>
            </a:r>
          </a:p>
        </p:txBody>
      </p:sp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F106FD8-00AD-1E47-A98C-74B1EFE8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88" y="1075321"/>
            <a:ext cx="11146536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streaming integration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connecting Flink with Kinesis Data Streams.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serialization errors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correctly defining data schema and using POJOs.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 was complex initially;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CloudWatch Logs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helped trace runtime failures.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Encountered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permission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writing from Firehose to S3 – fixed with IAM role adjustments.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Flink JAR packaging caused errors due to missing dependencies – solved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shaded JAR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Zeppelin notebook logs and CLI commands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validate Flink job status.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latency caused occasional data lags – optimized stream buffer settings.</a:t>
            </a:r>
          </a:p>
        </p:txBody>
      </p:sp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726768" y="841566"/>
            <a:ext cx="8738464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Learnings &amp; Takeaways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A30EE23-66AA-1E19-0741-DFA785CF1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" y="1210064"/>
            <a:ext cx="10799064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hands-on experience with AWS services like S3, IAM, VPC, Lambda, and Kinesis Data Firehose.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Understood the architecture and deployment of Apache Flink applications on AWS.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Python and SQL scripting skills for data streaming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team collaboration through version control (GitHub) and task division.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project planning and documentation, critical for real-world deployments.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Practiced debugging using CloudWatch Logs and Flink CLI tools.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AWS certification topics, boosting preparedness for Cloud Practitioner/Developer certs.</a:t>
            </a:r>
          </a:p>
        </p:txBody>
      </p:sp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0163AFD-2365-9C47-E0BB-0138CECF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9175"/>
            <a:ext cx="10856976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data sources like IoT streams or live API feeds for dynamic analysis.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solution on Amazon Kinesis or Kafka for true real-time processing at scale.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data visualization dashboards using Amazon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QuickSight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Grafana.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the system with ML-based recommendations or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AWS costs using Spot Instances and Auto Scaling groups for Flink clusters.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multi-region deployments for better reliability and low-latency access.</a:t>
            </a:r>
          </a:p>
        </p:txBody>
      </p:sp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9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4752" y="5525751"/>
            <a:ext cx="2743200" cy="1125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6B327-A6F3-3162-584A-88ECDAD5BFF4}"/>
              </a:ext>
            </a:extLst>
          </p:cNvPr>
          <p:cNvSpPr txBox="1"/>
          <p:nvPr/>
        </p:nvSpPr>
        <p:spPr>
          <a:xfrm>
            <a:off x="294132" y="769297"/>
            <a:ext cx="11603736" cy="531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2700" lvl="0" indent="-342900">
              <a:lnSpc>
                <a:spcPct val="150000"/>
              </a:lnSpc>
              <a:spcBef>
                <a:spcPts val="310"/>
              </a:spcBef>
              <a:buSzPts val="1400"/>
              <a:buFont typeface="Arial" panose="020B0604020202020204" pitchFamily="34" charset="0"/>
              <a:buChar char="•"/>
              <a:tabLst>
                <a:tab pos="546100" algn="l"/>
                <a:tab pos="1071245" algn="l"/>
                <a:tab pos="1647190" algn="l"/>
                <a:tab pos="2294255" algn="l"/>
                <a:tab pos="2341245" algn="l"/>
                <a:tab pos="2903855" algn="l"/>
                <a:tab pos="3267710" algn="l"/>
                <a:tab pos="3566160" algn="l"/>
                <a:tab pos="4131310" algn="l"/>
                <a:tab pos="4210050" algn="l"/>
                <a:tab pos="4645660" algn="l"/>
                <a:tab pos="5260975" algn="l"/>
                <a:tab pos="5298440" algn="l"/>
              </a:tabLst>
            </a:pP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Documentation.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(n.d.).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Getting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Started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Kinesis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Flink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Retrieved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from: 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https://docs.aws.amazon.com/kinesisanalytics/latest/java/getting-</a:t>
            </a:r>
            <a:r>
              <a:rPr lang="en-US" sz="1800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started.html</a:t>
            </a:r>
            <a:endParaRPr lang="en-IN" sz="1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160" lvl="0" indent="-3429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546100" algn="l"/>
                <a:tab pos="526161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Zeppelin Documentation. (n.d.).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 Zeppelin + Flink Integration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Retrieved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from:</a:t>
            </a:r>
            <a:endParaRPr lang="en-IN" sz="1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6100" algn="l">
              <a:lnSpc>
                <a:spcPct val="150000"/>
              </a:lnSpc>
            </a:pPr>
            <a:r>
              <a:rPr lang="en-US" sz="1800" b="1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https://zeppelin.apache.org/docs/latest/interpreter/flink.html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160" lvl="0" indent="-342900" algn="just">
              <a:lnSpc>
                <a:spcPct val="150000"/>
              </a:lnSpc>
              <a:spcBef>
                <a:spcPts val="815"/>
              </a:spcBef>
              <a:buSzPts val="1400"/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Noghabi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al.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(2017).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Samza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i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stateful</a:t>
            </a:r>
            <a:r>
              <a:rPr lang="en-US" sz="1800" i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scalable</a:t>
            </a:r>
            <a:r>
              <a:rPr lang="en-US" sz="1800" i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</a:t>
            </a:r>
            <a:r>
              <a:rPr lang="en-US" sz="1800" i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 at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LinkedIn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VLDB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Endowment,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10(12),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1634-1645. 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https://www.vldb.org/pvldb/vol10/p1634-noghabi.pdf</a:t>
            </a:r>
            <a:endParaRPr lang="en-IN" sz="1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1430" lvl="0" indent="-34290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Kleppmann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(2017).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en-US" sz="18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Data-Intensive</a:t>
            </a:r>
            <a:r>
              <a:rPr lang="en-US" sz="1800" i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Applications:</a:t>
            </a:r>
            <a:r>
              <a:rPr lang="en-US" sz="18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i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 Ideas Behind Reliable, Scalable, and Maintainable Systems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O’Reilly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Media.</a:t>
            </a:r>
            <a:endParaRPr lang="en-IN" sz="1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065" lvl="0" indent="-3429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546100" algn="l"/>
                <a:tab pos="2101850" algn="l"/>
                <a:tab pos="3545840" algn="l"/>
                <a:tab pos="5259705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Architecture Blog. (n.d.).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 Analytics with Kinesis and 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Flink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Retrieved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from: 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https://aws.amazon.com/blogs/big-data/real-time-analytics-with-</a:t>
            </a:r>
            <a:r>
              <a:rPr lang="en-US" sz="1800" spc="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kinesis-and-</a:t>
            </a:r>
            <a:r>
              <a:rPr lang="en-US" sz="1800" u="sng" spc="-1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apache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-</a:t>
            </a:r>
            <a:r>
              <a:rPr lang="en-US" sz="1800" u="sng" spc="-1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flink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/</a:t>
            </a:r>
            <a:endParaRPr lang="en-IN" sz="1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2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  <a:br>
              <a:rPr lang="en-IN" sz="4000" b="1" dirty="0"/>
            </a:br>
            <a:endParaRPr lang="en-IN" sz="4000" b="1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CAA154B-8366-2F30-7499-30D04C9C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12" y="1330990"/>
            <a:ext cx="1083868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Kinesis Data Streams (KDS)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Ingests real-time student placement data into the analytics pipeline.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Kinesis Data Firehose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Delivers streaming data from KDS to storage (e.g., S3) with optional transformation.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Flink (via Kinesis Data Analytics)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Processes and analyzes streaming data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raw and processed placement data, as well as dashboards and logs.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StudioBook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data exploration,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Zeppelin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notebook-based interface for querying, visualizing, and interpreting Flink-processed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Visualizes real-time insights on student placement trends and outcomes.</a:t>
            </a:r>
          </a:p>
        </p:txBody>
      </p:sp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090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pic>
        <p:nvPicPr>
          <p:cNvPr id="16386" name="Picture 2" descr="Generated image">
            <a:extLst>
              <a:ext uri="{FF2B5EF4-FFF2-40B4-BE49-F238E27FC236}">
                <a16:creationId xmlns:a16="http://schemas.microsoft.com/office/drawing/2014/main" id="{886C1020-31FB-BCBC-CF6D-17C509EF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76" y="1088136"/>
            <a:ext cx="10059924" cy="540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3A9376D-546F-14F3-E9B1-7FBF1EEC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1771585"/>
            <a:ext cx="998524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Step -1: Create a new Kinesis Data Stream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 to Kinesis console.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Create data stream.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 it and set shards.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 13">
            <a:extLst>
              <a:ext uri="{FF2B5EF4-FFF2-40B4-BE49-F238E27FC236}">
                <a16:creationId xmlns:a16="http://schemas.microsoft.com/office/drawing/2014/main" id="{F806728E-DA21-7F22-C51F-B7A436B10D5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08" y="2096589"/>
            <a:ext cx="5559425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FE8F01E-600F-942E-534D-5E7349E25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419" y="1455977"/>
            <a:ext cx="31390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4.1: Create a new Kinesis Data Stream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FF5094-86CB-A678-B4DF-46817251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656" y="1238226"/>
            <a:ext cx="610295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Step-2: Create a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FireHose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 data transformation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 to Firehose in the Kinesis console.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Create delivery stream and choose source and destination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Image 14">
            <a:extLst>
              <a:ext uri="{FF2B5EF4-FFF2-40B4-BE49-F238E27FC236}">
                <a16:creationId xmlns:a16="http://schemas.microsoft.com/office/drawing/2014/main" id="{D4D77ADA-730D-E7A4-0050-37454C59604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56" y="2109724"/>
            <a:ext cx="5559425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59E91C7-DCD5-722D-BCDD-27C536BB8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656" y="4893596"/>
            <a:ext cx="84033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4.2: Create a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FireHose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 data transformation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8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35851E0-0619-92E8-F0D2-A0DD38B7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424783" cy="226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90288" tIns="863328" rIns="899829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Step-3: Set the source as the KDS and the destination as the S3 bucket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 Kinesis Data Stream as source.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Choose an existing S3 bucket as destination.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Confirm configuration settings.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Image 16">
            <a:extLst>
              <a:ext uri="{FF2B5EF4-FFF2-40B4-BE49-F238E27FC236}">
                <a16:creationId xmlns:a16="http://schemas.microsoft.com/office/drawing/2014/main" id="{54C8B8D2-80E1-15B2-BD00-4A305AFCD13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63" y="2024370"/>
            <a:ext cx="5562600" cy="320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FB4C6B3-0E5A-DEC3-8265-C261C7B2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557" y="59959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4.3: Set KDS as source and S3 as destination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3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79D4E6-64EE-5CAF-F79A-01291FC28335}"/>
              </a:ext>
            </a:extLst>
          </p:cNvPr>
          <p:cNvSpPr txBox="1"/>
          <p:nvPr/>
        </p:nvSpPr>
        <p:spPr>
          <a:xfrm>
            <a:off x="934974" y="887855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Step-4: Create a folder in S3 bucket named feedback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5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to the S3 console.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5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your bucket.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 17">
            <a:extLst>
              <a:ext uri="{FF2B5EF4-FFF2-40B4-BE49-F238E27FC236}">
                <a16:creationId xmlns:a16="http://schemas.microsoft.com/office/drawing/2014/main" id="{8354D9FF-0F6A-3A6C-8548-DE515E396C4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6605" y="1865630"/>
            <a:ext cx="5558790" cy="3126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401419-A6DC-0CAC-D709-1F054BE3883D}"/>
              </a:ext>
            </a:extLst>
          </p:cNvPr>
          <p:cNvSpPr txBox="1"/>
          <p:nvPr/>
        </p:nvSpPr>
        <p:spPr>
          <a:xfrm>
            <a:off x="3513582" y="499237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4.4: Create a folder in S3 bucket named 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21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6A14677-F09E-A56F-371B-1BA68D20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564952"/>
            <a:ext cx="503214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Step-5: Upload the data file students_placements.csv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Upload in the S3 bucket.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 students_placements.csv file.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Start upload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Image 19">
            <a:extLst>
              <a:ext uri="{FF2B5EF4-FFF2-40B4-BE49-F238E27FC236}">
                <a16:creationId xmlns:a16="http://schemas.microsoft.com/office/drawing/2014/main" id="{86E566DD-A6A6-0396-29CD-BC54975912C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96" y="1737360"/>
            <a:ext cx="5562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58AAD1D-C9F3-640B-EBF7-ABB11A39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652" y="5257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4.5: Upload students_placements.csv to S3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1377</Words>
  <Application>Microsoft Office PowerPoint</Application>
  <PresentationFormat>Widescreen</PresentationFormat>
  <Paragraphs>145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Symbol</vt:lpstr>
      <vt:lpstr>Times New Roman</vt:lpstr>
      <vt:lpstr>Office Theme</vt:lpstr>
      <vt:lpstr>Serverless Real-time Analytics Dashboard with AWS Kinesis Analytics </vt:lpstr>
      <vt:lpstr>Project Overview</vt:lpstr>
      <vt:lpstr>Services Used </vt:lpstr>
      <vt:lpstr>Flow Diagram</vt:lpstr>
      <vt:lpstr>Implementation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Features and Functionality</vt:lpstr>
      <vt:lpstr>Results and Outputs</vt:lpstr>
      <vt:lpstr>PowerPoint Presentation</vt:lpstr>
      <vt:lpstr>PowerPoint Presentation</vt:lpstr>
      <vt:lpstr>PowerPoint Presentation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Anmol Agarwal</cp:lastModifiedBy>
  <cp:revision>24</cp:revision>
  <dcterms:created xsi:type="dcterms:W3CDTF">2025-04-17T10:09:20Z</dcterms:created>
  <dcterms:modified xsi:type="dcterms:W3CDTF">2025-04-19T05:52:18Z</dcterms:modified>
</cp:coreProperties>
</file>