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5" r:id="rId9"/>
    <p:sldId id="269" r:id="rId10"/>
    <p:sldId id="270" r:id="rId11"/>
    <p:sldId id="271" r:id="rId12"/>
    <p:sldId id="272" r:id="rId13"/>
    <p:sldId id="273" r:id="rId14"/>
    <p:sldId id="274" r:id="rId15"/>
    <p:sldId id="275" r:id="rId16"/>
    <p:sldId id="276" r:id="rId17"/>
  </p:sldIdLst>
  <p:sldSz cx="12192000" cy="6858000"/>
  <p:notesSz cx="6858000" cy="9144000"/>
  <p:embeddedFontLst>
    <p:embeddedFont>
      <p:font typeface="Arial Black" panose="020B0A04020102020204" pitchFamily="34" charset="0"/>
      <p:bold r:id="rId19"/>
    </p:embeddedFont>
    <p:embeddedFont>
      <p:font typeface="Calibri" panose="020F0502020204030204" pitchFamily="34" charset="0"/>
      <p:regular r:id="rId20"/>
      <p:bold r:id="rId21"/>
      <p:italic r:id="rId22"/>
      <p:boldItalic r:id="rId23"/>
    </p:embeddedFont>
    <p:embeddedFont>
      <p:font typeface="Raleway ExtraBold"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2FF28C2-1A5D-40F0-B94A-1A3EC4DB5E94}">
          <p14:sldIdLst>
            <p14:sldId id="256"/>
            <p14:sldId id="257"/>
            <p14:sldId id="258"/>
            <p14:sldId id="259"/>
            <p14:sldId id="260"/>
            <p14:sldId id="261"/>
            <p14:sldId id="262"/>
            <p14:sldId id="265"/>
            <p14:sldId id="269"/>
            <p14:sldId id="270"/>
            <p14:sldId id="271"/>
            <p14:sldId id="272"/>
            <p14:sldId id="273"/>
            <p14:sldId id="274"/>
            <p14:sldId id="275"/>
          </p14:sldIdLst>
        </p14:section>
        <p14:section name="Untitled Section" id="{6F8C79DD-523D-4011-9733-44C6DF79E994}">
          <p14:sldIdLst>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v9ioLal8pplGfs6FmSLHdpJS0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7db833f6c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7db833f6c1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7db833f6c1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7db833f6c1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7db833f6c1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7db833f6c1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db833f6c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db833f6c1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7db833f6c1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7db833f6c1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7db833f6c1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17db833f6c1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c367a9820_3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17c367a9820_3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7c367a9820_3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7c367a9820_3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7c367a9820_3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2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2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6147582"/>
            <a:ext cx="45719" cy="368284"/>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
          <p:cNvSpPr/>
          <p:nvPr/>
        </p:nvSpPr>
        <p:spPr>
          <a:xfrm>
            <a:off x="2698025" y="1556150"/>
            <a:ext cx="6829500" cy="27171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a:latin typeface="Calibri"/>
                <a:ea typeface="Calibri"/>
                <a:cs typeface="Calibri"/>
                <a:sym typeface="Calibri"/>
              </a:rPr>
              <a:t>Artificial Intelligence and Machine Learning</a:t>
            </a:r>
            <a:endParaRPr sz="2400" b="0" i="0" u="none" strike="noStrike" cap="none">
              <a:solidFill>
                <a:srgbClr val="000000"/>
              </a:solidFill>
              <a:latin typeface="Calibri"/>
              <a:ea typeface="Calibri"/>
              <a:cs typeface="Calibri"/>
              <a:sym typeface="Calibri"/>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txBox="1"/>
          <p:nvPr/>
        </p:nvSpPr>
        <p:spPr>
          <a:xfrm>
            <a:off x="443345" y="6161649"/>
            <a:ext cx="5882609" cy="424691"/>
          </a:xfrm>
          <a:prstGeom prst="rect">
            <a:avLst/>
          </a:prstGeom>
          <a:noFill/>
          <a:ln>
            <a:noFill/>
          </a:ln>
        </p:spPr>
        <p:txBody>
          <a:bodyPr spcFirstLastPara="1" wrap="square" lIns="91425" tIns="45700" rIns="91425" bIns="45700" anchor="t" anchorCtr="0">
            <a:spAutoFit/>
          </a:bodyPr>
          <a:lstStyle/>
          <a:p>
            <a:pPr marL="0" marR="0" lvl="0" indent="0" rtl="0">
              <a:lnSpc>
                <a:spcPct val="90000"/>
              </a:lnSpc>
              <a:spcBef>
                <a:spcPts val="0"/>
              </a:spcBef>
              <a:spcAft>
                <a:spcPts val="0"/>
              </a:spcAft>
              <a:buNone/>
            </a:pPr>
            <a:r>
              <a:rPr lang="en-US" sz="2400" b="1" i="0" u="none" strike="noStrike" cap="none" dirty="0">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3" name="Google Shape;103;p1"/>
          <p:cNvSpPr txBox="1"/>
          <p:nvPr/>
        </p:nvSpPr>
        <p:spPr>
          <a:xfrm>
            <a:off x="1657138" y="443068"/>
            <a:ext cx="84771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Arial Black"/>
                <a:ea typeface="Arial Black"/>
                <a:cs typeface="Arial Black"/>
                <a:sym typeface="Arial Black"/>
              </a:rPr>
              <a:t>By using Chest X-ray performing pneumonia detection</a:t>
            </a:r>
            <a:endParaRPr sz="3600" b="0" i="0" u="none" strike="noStrike" cap="none">
              <a:solidFill>
                <a:schemeClr val="dk1"/>
              </a:solidFill>
              <a:latin typeface="Raleway ExtraBold"/>
              <a:ea typeface="Raleway ExtraBold"/>
              <a:cs typeface="Raleway ExtraBold"/>
              <a:sym typeface="Raleway ExtraBold"/>
            </a:endParaRPr>
          </a:p>
        </p:txBody>
      </p:sp>
      <p:sp>
        <p:nvSpPr>
          <p:cNvPr id="104" name="Google Shape;10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05" name="Google Shape;105;p1"/>
          <p:cNvSpPr txBox="1"/>
          <p:nvPr/>
        </p:nvSpPr>
        <p:spPr>
          <a:xfrm>
            <a:off x="1831250" y="4273250"/>
            <a:ext cx="2749500" cy="224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Submitted by: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Ishika    19BCS6048</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Anmol   19BCS6069</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Asmi      19BCS6078</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Jai          19BCS6089</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Ayushi   19BCS6065</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06" name="Google Shape;106;p1"/>
          <p:cNvSpPr txBox="1"/>
          <p:nvPr/>
        </p:nvSpPr>
        <p:spPr>
          <a:xfrm>
            <a:off x="7681250" y="4725655"/>
            <a:ext cx="29091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Ms Pooja Verma</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7db833f6c1_0_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pic>
        <p:nvPicPr>
          <p:cNvPr id="212" name="Google Shape;212;g17db833f6c1_0_2"/>
          <p:cNvPicPr preferRelativeResize="0"/>
          <p:nvPr/>
        </p:nvPicPr>
        <p:blipFill>
          <a:blip r:embed="rId3">
            <a:alphaModFix/>
          </a:blip>
          <a:stretch>
            <a:fillRect/>
          </a:stretch>
        </p:blipFill>
        <p:spPr>
          <a:xfrm>
            <a:off x="785550" y="770625"/>
            <a:ext cx="10960325" cy="5316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7db833f6c1_0_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pic>
        <p:nvPicPr>
          <p:cNvPr id="219" name="Google Shape;219;g17db833f6c1_0_9"/>
          <p:cNvPicPr preferRelativeResize="0"/>
          <p:nvPr/>
        </p:nvPicPr>
        <p:blipFill>
          <a:blip r:embed="rId3">
            <a:alphaModFix/>
          </a:blip>
          <a:stretch>
            <a:fillRect/>
          </a:stretch>
        </p:blipFill>
        <p:spPr>
          <a:xfrm>
            <a:off x="773075" y="885575"/>
            <a:ext cx="10972801" cy="508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7db833f6c1_0_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pic>
        <p:nvPicPr>
          <p:cNvPr id="226" name="Google Shape;226;g17db833f6c1_0_16"/>
          <p:cNvPicPr preferRelativeResize="0"/>
          <p:nvPr/>
        </p:nvPicPr>
        <p:blipFill>
          <a:blip r:embed="rId3">
            <a:alphaModFix/>
          </a:blip>
          <a:stretch>
            <a:fillRect/>
          </a:stretch>
        </p:blipFill>
        <p:spPr>
          <a:xfrm>
            <a:off x="810500" y="519700"/>
            <a:ext cx="10835625" cy="53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7db833f6c1_0_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pic>
        <p:nvPicPr>
          <p:cNvPr id="233" name="Google Shape;233;g17db833f6c1_0_23"/>
          <p:cNvPicPr preferRelativeResize="0"/>
          <p:nvPr/>
        </p:nvPicPr>
        <p:blipFill>
          <a:blip r:embed="rId3">
            <a:alphaModFix/>
          </a:blip>
          <a:stretch>
            <a:fillRect/>
          </a:stretch>
        </p:blipFill>
        <p:spPr>
          <a:xfrm>
            <a:off x="835900" y="908537"/>
            <a:ext cx="10947401" cy="5040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a:p>
        </p:txBody>
      </p:sp>
      <p:sp>
        <p:nvSpPr>
          <p:cNvPr id="239" name="Google Shape;2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164147">
              <a:lnSpc>
                <a:spcPct val="150000"/>
              </a:lnSpc>
              <a:buSzPct val="100000"/>
              <a:buFont typeface="Times New Roman"/>
              <a:buChar char="•"/>
            </a:pPr>
            <a:r>
              <a:rPr lang="en-US" sz="2100" dirty="0">
                <a:latin typeface="Times New Roman" pitchFamily="18" charset="0"/>
                <a:cs typeface="Times New Roman" pitchFamily="18" charset="0"/>
              </a:rPr>
              <a:t>Chest radiography has played a vital role in the examination and diagnosis of chest diseases. Thus, automatic detection has become a popular topic in computer vision research for medical imaging. </a:t>
            </a:r>
          </a:p>
          <a:p>
            <a:pPr marL="228600" lvl="0" indent="-164147">
              <a:lnSpc>
                <a:spcPct val="150000"/>
              </a:lnSpc>
              <a:buSzPct val="100000"/>
              <a:buFont typeface="Times New Roman"/>
              <a:buChar char="•"/>
            </a:pPr>
            <a:r>
              <a:rPr lang="en-US" sz="2100" dirty="0">
                <a:latin typeface="Times New Roman" pitchFamily="18" charset="0"/>
                <a:cs typeface="Times New Roman" pitchFamily="18" charset="0"/>
              </a:rPr>
              <a:t>Many algorithms using various techniques have been developed to detect chest diseases. </a:t>
            </a:r>
          </a:p>
          <a:p>
            <a:pPr marL="228600" lvl="0" indent="-164147">
              <a:lnSpc>
                <a:spcPct val="150000"/>
              </a:lnSpc>
              <a:buSzPct val="100000"/>
              <a:buFont typeface="Times New Roman"/>
              <a:buChar char="•"/>
            </a:pPr>
            <a:r>
              <a:rPr lang="en-US" sz="2100" dirty="0">
                <a:latin typeface="Times New Roman"/>
                <a:ea typeface="Times New Roman"/>
                <a:cs typeface="Times New Roman"/>
                <a:sym typeface="Times New Roman"/>
              </a:rPr>
              <a:t>Detection of diseases with the assistance of computers from various Machine and Deep learning techniques are very beneficial in such places where there is shortage of people who are skilled in techniques like radiology. </a:t>
            </a:r>
          </a:p>
          <a:p>
            <a:pPr marL="228600" indent="-164147">
              <a:lnSpc>
                <a:spcPct val="150000"/>
              </a:lnSpc>
              <a:buSzPct val="100000"/>
              <a:buFont typeface="Times New Roman"/>
              <a:buChar char="•"/>
            </a:pPr>
            <a:r>
              <a:rPr lang="en-US" sz="2100" dirty="0">
                <a:solidFill>
                  <a:schemeClr val="tx1"/>
                </a:solidFill>
                <a:latin typeface="Times New Roman"/>
                <a:ea typeface="Times New Roman"/>
                <a:cs typeface="Times New Roman"/>
                <a:sym typeface="Times New Roman"/>
              </a:rPr>
              <a:t>Our project successfully provides with a CNN based approach for detection of pneumonia automatically and easily.</a:t>
            </a:r>
          </a:p>
          <a:p>
            <a:pPr marL="228600" indent="-164147">
              <a:lnSpc>
                <a:spcPct val="110000"/>
              </a:lnSpc>
              <a:buSzPct val="100000"/>
              <a:buFont typeface="Times New Roman"/>
              <a:buChar char="•"/>
            </a:pPr>
            <a:endParaRPr lang="en-US" sz="2000" dirty="0">
              <a:solidFill>
                <a:schemeClr val="tx1"/>
              </a:solidFill>
              <a:latin typeface="Times New Roman"/>
              <a:ea typeface="Times New Roman"/>
              <a:cs typeface="Times New Roman"/>
              <a:sym typeface="Times New Roman"/>
            </a:endParaRPr>
          </a:p>
          <a:p>
            <a:pPr marL="228600" indent="-164147">
              <a:lnSpc>
                <a:spcPct val="110000"/>
              </a:lnSpc>
              <a:buSzPct val="100000"/>
              <a:buFont typeface="Times New Roman"/>
              <a:buChar char="•"/>
            </a:pPr>
            <a:endParaRPr lang="en-US" sz="2000" dirty="0">
              <a:solidFill>
                <a:schemeClr val="tx1"/>
              </a:solidFill>
              <a:latin typeface="Times New Roman"/>
              <a:ea typeface="Times New Roman"/>
              <a:cs typeface="Times New Roman"/>
              <a:sym typeface="Times New Roman"/>
            </a:endParaRPr>
          </a:p>
          <a:p>
            <a:pPr marL="228600" lvl="0" indent="-164147">
              <a:lnSpc>
                <a:spcPct val="110000"/>
              </a:lnSpc>
              <a:buSzPct val="100000"/>
              <a:buFont typeface="Times New Roman"/>
              <a:buChar char="•"/>
            </a:pPr>
            <a:endParaRPr lang="en-US" sz="2100" dirty="0">
              <a:latin typeface="Times New Roman"/>
              <a:ea typeface="Times New Roman"/>
              <a:cs typeface="Times New Roman"/>
              <a:sym typeface="Times New Roman"/>
            </a:endParaRPr>
          </a:p>
          <a:p>
            <a:pPr marL="228600" lvl="0" indent="-164147">
              <a:lnSpc>
                <a:spcPct val="110000"/>
              </a:lnSpc>
              <a:buSzPct val="100000"/>
              <a:buFont typeface="Times New Roman"/>
              <a:buChar char="•"/>
            </a:pPr>
            <a:endParaRPr sz="2100">
              <a:latin typeface="Times New Roman"/>
              <a:ea typeface="Times New Roman"/>
              <a:cs typeface="Times New Roman"/>
              <a:sym typeface="Times New Roman"/>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Future Scope</a:t>
            </a:r>
            <a:endParaRPr/>
          </a:p>
        </p:txBody>
      </p:sp>
      <p:sp>
        <p:nvSpPr>
          <p:cNvPr id="246" name="Google Shape;24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indent="-222075">
              <a:lnSpc>
                <a:spcPct val="150000"/>
              </a:lnSpc>
              <a:buSzPct val="100000"/>
            </a:pPr>
            <a:r>
              <a:rPr lang="en-US" sz="2100" dirty="0">
                <a:latin typeface="Times New Roman" pitchFamily="18" charset="0"/>
                <a:cs typeface="Times New Roman" pitchFamily="18" charset="0"/>
              </a:rPr>
              <a:t>Pneumonia constitutes a significant cause of morbidity and mortality. It accounts for a considerable number of adult hospital admissions, and a significant number of those patients ultimately die. </a:t>
            </a:r>
          </a:p>
          <a:p>
            <a:pPr marL="228600" indent="-222075">
              <a:lnSpc>
                <a:spcPct val="150000"/>
              </a:lnSpc>
              <a:buSzPct val="100000"/>
            </a:pPr>
            <a:r>
              <a:rPr lang="en-US" sz="2100" dirty="0">
                <a:latin typeface="Times New Roman" pitchFamily="18" charset="0"/>
                <a:cs typeface="Times New Roman" pitchFamily="18" charset="0"/>
              </a:rPr>
              <a:t>Even when there is the availability of imaging equipment, there is a shortage of experts who can examine X-rays.</a:t>
            </a:r>
          </a:p>
          <a:p>
            <a:pPr marL="228600" indent="-222075">
              <a:lnSpc>
                <a:spcPct val="150000"/>
              </a:lnSpc>
              <a:buSzPct val="100000"/>
            </a:pPr>
            <a:r>
              <a:rPr lang="en-US" sz="2100" dirty="0">
                <a:latin typeface="Times New Roman" pitchFamily="18" charset="0"/>
                <a:cs typeface="Times New Roman" pitchFamily="18" charset="0"/>
              </a:rPr>
              <a:t>A lot of people die without even knowing they have pneumonia.</a:t>
            </a:r>
          </a:p>
          <a:p>
            <a:pPr marL="228600" indent="-222075">
              <a:lnSpc>
                <a:spcPct val="150000"/>
              </a:lnSpc>
              <a:buSzPct val="100000"/>
            </a:pPr>
            <a:r>
              <a:rPr lang="en-US" sz="2100" dirty="0">
                <a:latin typeface="Times New Roman" pitchFamily="18" charset="0"/>
                <a:cs typeface="Times New Roman" pitchFamily="18" charset="0"/>
                <a:sym typeface="Times New Roman"/>
              </a:rPr>
              <a:t>So in future if we are able to detect pneumonia automatically using chest x-rays only and that with a lot of  accuracy, we can save a lot of lives.</a:t>
            </a:r>
          </a:p>
          <a:p>
            <a:pPr marL="228600" lvl="0" indent="-222075">
              <a:lnSpc>
                <a:spcPct val="200000"/>
              </a:lnSpc>
              <a:buSzPct val="100000"/>
              <a:buNone/>
            </a:pPr>
            <a:endParaRPr lang="en-US" sz="2100" dirty="0">
              <a:latin typeface="Times New Roman" pitchFamily="18" charset="0"/>
              <a:cs typeface="Times New Roman" pitchFamily="18" charset="0"/>
            </a:endParaRPr>
          </a:p>
        </p:txBody>
      </p:sp>
      <p:sp>
        <p:nvSpPr>
          <p:cNvPr id="247" name="Google Shape;24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dirty="0"/>
          </a:p>
        </p:txBody>
      </p:sp>
      <p:sp>
        <p:nvSpPr>
          <p:cNvPr id="254" name="Google Shape;25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2" name="TextBox 1">
            <a:extLst>
              <a:ext uri="{FF2B5EF4-FFF2-40B4-BE49-F238E27FC236}">
                <a16:creationId xmlns:a16="http://schemas.microsoft.com/office/drawing/2014/main" id="{2F7BFE28-D22F-CE14-9AF8-1428A4792546}"/>
              </a:ext>
            </a:extLst>
          </p:cNvPr>
          <p:cNvSpPr txBox="1"/>
          <p:nvPr/>
        </p:nvSpPr>
        <p:spPr>
          <a:xfrm>
            <a:off x="699868" y="1624285"/>
            <a:ext cx="11560857" cy="4213974"/>
          </a:xfrm>
          <a:prstGeom prst="rect">
            <a:avLst/>
          </a:prstGeom>
          <a:noFill/>
        </p:spPr>
        <p:txBody>
          <a:bodyPr wrap="none" rtlCol="0">
            <a:spAutoFit/>
          </a:bodyPr>
          <a:lstStyle/>
          <a:p>
            <a:pPr marL="191770" indent="-6350" rtl="0">
              <a:spcBef>
                <a:spcPts val="0"/>
              </a:spcBef>
              <a:spcAft>
                <a:spcPts val="125"/>
              </a:spcAft>
            </a:pPr>
            <a:r>
              <a:rPr lang="en-US" sz="1800" b="0" i="0" u="none" strike="noStrike" dirty="0">
                <a:solidFill>
                  <a:srgbClr val="000000"/>
                </a:solidFill>
                <a:effectLst/>
                <a:latin typeface="Times New Roman" panose="02020603050405020304" pitchFamily="18" charset="0"/>
              </a:rPr>
              <a:t>[1] Agarwal, V., Green, T. C., &amp; Ren, H. (2018). Alpha or beta in the eye of the beholder: </a:t>
            </a:r>
          </a:p>
          <a:p>
            <a:pPr marL="191770" indent="-6350" rtl="0">
              <a:spcBef>
                <a:spcPts val="0"/>
              </a:spcBef>
              <a:spcAft>
                <a:spcPts val="125"/>
              </a:spcAft>
            </a:pPr>
            <a:r>
              <a:rPr lang="en-US" sz="1800" b="0" i="0" u="none" strike="noStrike" dirty="0">
                <a:solidFill>
                  <a:srgbClr val="000000"/>
                </a:solidFill>
                <a:effectLst/>
                <a:latin typeface="Times New Roman" panose="02020603050405020304" pitchFamily="18" charset="0"/>
              </a:rPr>
              <a:t>     Whatever drives hedge fund flows? Journal of Financial Economics, 127 (3), 417–434.    </a:t>
            </a:r>
            <a:endParaRPr lang="en-US" dirty="0"/>
          </a:p>
          <a:p>
            <a:pPr marL="191770" indent="-6350" rtl="0">
              <a:spcBef>
                <a:spcPts val="0"/>
              </a:spcBef>
              <a:spcAft>
                <a:spcPts val="125"/>
              </a:spcAft>
            </a:pPr>
            <a:r>
              <a:rPr lang="en-US" sz="1800" b="0" i="0" u="none" strike="noStrike" dirty="0">
                <a:solidFill>
                  <a:srgbClr val="000000"/>
                </a:solidFill>
                <a:effectLst/>
                <a:latin typeface="Times New Roman" panose="02020603050405020304" pitchFamily="18" charset="0"/>
              </a:rPr>
              <a:t>[2] Aggarwal, R. K., </a:t>
            </a:r>
            <a:r>
              <a:rPr lang="en-US" sz="1800" b="0" i="0" u="none" strike="noStrike" dirty="0" err="1">
                <a:solidFill>
                  <a:srgbClr val="000000"/>
                </a:solidFill>
                <a:effectLst/>
                <a:latin typeface="Times New Roman" panose="02020603050405020304" pitchFamily="18" charset="0"/>
              </a:rPr>
              <a:t>Krigman</a:t>
            </a:r>
            <a:r>
              <a:rPr lang="en-US" sz="1800" b="0" i="0" u="none" strike="noStrike" dirty="0">
                <a:solidFill>
                  <a:srgbClr val="000000"/>
                </a:solidFill>
                <a:effectLst/>
                <a:latin typeface="Times New Roman" panose="02020603050405020304" pitchFamily="18" charset="0"/>
              </a:rPr>
              <a:t>, L., &amp; Womack, K. L. (2002). Strategic </a:t>
            </a:r>
            <a:r>
              <a:rPr lang="en-US" sz="1800" b="0" i="0" u="none" strike="noStrike" dirty="0" err="1">
                <a:solidFill>
                  <a:srgbClr val="000000"/>
                </a:solidFill>
                <a:effectLst/>
                <a:latin typeface="Times New Roman" panose="02020603050405020304" pitchFamily="18" charset="0"/>
              </a:rPr>
              <a:t>ipo</a:t>
            </a:r>
            <a:r>
              <a:rPr lang="en-US" sz="1800" b="0" i="0" u="none" strike="noStrike" dirty="0">
                <a:solidFill>
                  <a:srgbClr val="000000"/>
                </a:solidFill>
                <a:effectLst/>
                <a:latin typeface="Times New Roman" panose="02020603050405020304" pitchFamily="18" charset="0"/>
              </a:rPr>
              <a:t> underpricing, information momentum, and </a:t>
            </a:r>
          </a:p>
          <a:p>
            <a:pPr marL="191770" indent="-6350" rtl="0">
              <a:spcBef>
                <a:spcPts val="0"/>
              </a:spcBef>
              <a:spcAft>
                <a:spcPts val="125"/>
              </a:spcAft>
            </a:pPr>
            <a:r>
              <a:rPr lang="en-US" sz="1800" dirty="0">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lockup expiration selling. Journal of financial economics, 66 (1), 105–137. </a:t>
            </a:r>
            <a:r>
              <a:rPr lang="en-US" sz="1800" b="0" i="0" u="none" strike="noStrike" dirty="0" err="1">
                <a:solidFill>
                  <a:srgbClr val="000000"/>
                </a:solidFill>
                <a:effectLst/>
                <a:latin typeface="Times New Roman" panose="02020603050405020304" pitchFamily="18" charset="0"/>
              </a:rPr>
              <a:t>Bacidore</a:t>
            </a:r>
            <a:r>
              <a:rPr lang="en-US" sz="1800" b="0" i="0" u="none" strike="noStrike" dirty="0">
                <a:solidFill>
                  <a:srgbClr val="000000"/>
                </a:solidFill>
                <a:effectLst/>
                <a:latin typeface="Times New Roman" panose="02020603050405020304" pitchFamily="18" charset="0"/>
              </a:rPr>
              <a:t>, J. M., &amp; </a:t>
            </a:r>
            <a:r>
              <a:rPr lang="en-US" sz="1800" b="0" i="0" u="none" strike="noStrike" dirty="0" err="1">
                <a:solidFill>
                  <a:srgbClr val="000000"/>
                </a:solidFill>
                <a:effectLst/>
                <a:latin typeface="Times New Roman" panose="02020603050405020304" pitchFamily="18" charset="0"/>
              </a:rPr>
              <a:t>Sofianos</a:t>
            </a:r>
            <a:r>
              <a:rPr lang="en-US" sz="1800" b="0" i="0" u="none" strike="noStrike" dirty="0">
                <a:solidFill>
                  <a:srgbClr val="000000"/>
                </a:solidFill>
                <a:effectLst/>
                <a:latin typeface="Times New Roman" panose="02020603050405020304" pitchFamily="18" charset="0"/>
              </a:rPr>
              <a:t>, G. (2002).    </a:t>
            </a:r>
            <a:endParaRPr lang="en-US" dirty="0"/>
          </a:p>
          <a:p>
            <a:pPr marL="191770" indent="-6350" rtl="0">
              <a:spcBef>
                <a:spcPts val="0"/>
              </a:spcBef>
              <a:spcAft>
                <a:spcPts val="125"/>
              </a:spcAft>
            </a:pPr>
            <a:r>
              <a:rPr lang="en-US" sz="1800" b="0" i="0" u="none" strike="noStrike" dirty="0">
                <a:solidFill>
                  <a:srgbClr val="000000"/>
                </a:solidFill>
                <a:effectLst/>
                <a:latin typeface="Times New Roman" panose="02020603050405020304" pitchFamily="18" charset="0"/>
              </a:rPr>
              <a:t>[3] Liquidity provision and specialist trading in </a:t>
            </a:r>
            <a:r>
              <a:rPr lang="en-US" sz="1800" b="0" i="0" u="none" strike="noStrike" dirty="0" err="1">
                <a:solidFill>
                  <a:srgbClr val="000000"/>
                </a:solidFill>
                <a:effectLst/>
                <a:latin typeface="Times New Roman" panose="02020603050405020304" pitchFamily="18" charset="0"/>
              </a:rPr>
              <a:t>nyse</a:t>
            </a:r>
            <a:r>
              <a:rPr lang="en-US" sz="1800" b="0" i="0" u="none" strike="noStrike" dirty="0">
                <a:solidFill>
                  <a:srgbClr val="000000"/>
                </a:solidFill>
                <a:effectLst/>
                <a:latin typeface="Times New Roman" panose="02020603050405020304" pitchFamily="18" charset="0"/>
              </a:rPr>
              <a:t>-listed non-us stocks. </a:t>
            </a:r>
          </a:p>
          <a:p>
            <a:pPr marL="191770" indent="-6350" rtl="0">
              <a:spcBef>
                <a:spcPts val="0"/>
              </a:spcBef>
              <a:spcAft>
                <a:spcPts val="125"/>
              </a:spcAft>
            </a:pPr>
            <a:r>
              <a:rPr lang="en-US" sz="1800" dirty="0">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Journal of Financial Economics, 63 (1), 133–158.     </a:t>
            </a:r>
            <a:endParaRPr lang="en-US" dirty="0"/>
          </a:p>
          <a:p>
            <a:pPr marL="191770" indent="-6350" rtl="0">
              <a:spcBef>
                <a:spcPts val="0"/>
              </a:spcBef>
              <a:spcAft>
                <a:spcPts val="125"/>
              </a:spcAft>
            </a:pPr>
            <a:r>
              <a:rPr lang="en-US" sz="1800" b="0" i="0" u="none" strike="noStrike" dirty="0">
                <a:solidFill>
                  <a:srgbClr val="000000"/>
                </a:solidFill>
                <a:effectLst/>
                <a:latin typeface="Times New Roman" panose="02020603050405020304" pitchFamily="18" charset="0"/>
              </a:rPr>
              <a:t>[4] Becker, C., </a:t>
            </a:r>
            <a:r>
              <a:rPr lang="en-US" sz="1800" b="0" i="0" u="none" strike="noStrike" dirty="0" err="1">
                <a:solidFill>
                  <a:srgbClr val="000000"/>
                </a:solidFill>
                <a:effectLst/>
                <a:latin typeface="Times New Roman" panose="02020603050405020304" pitchFamily="18" charset="0"/>
              </a:rPr>
              <a:t>Ferson</a:t>
            </a:r>
            <a:r>
              <a:rPr lang="en-US" sz="1800" b="0" i="0" u="none" strike="noStrike" dirty="0">
                <a:solidFill>
                  <a:srgbClr val="000000"/>
                </a:solidFill>
                <a:effectLst/>
                <a:latin typeface="Times New Roman" panose="02020603050405020304" pitchFamily="18" charset="0"/>
              </a:rPr>
              <a:t>, W., Myers, D. H., &amp; </a:t>
            </a:r>
            <a:r>
              <a:rPr lang="en-US" sz="1800" b="0" i="0" u="none" strike="noStrike" dirty="0" err="1">
                <a:solidFill>
                  <a:srgbClr val="000000"/>
                </a:solidFill>
                <a:effectLst/>
                <a:latin typeface="Times New Roman" panose="02020603050405020304" pitchFamily="18" charset="0"/>
              </a:rPr>
              <a:t>Schill</a:t>
            </a:r>
            <a:r>
              <a:rPr lang="en-US" sz="1800" b="0" i="0" u="none" strike="noStrike" dirty="0">
                <a:solidFill>
                  <a:srgbClr val="000000"/>
                </a:solidFill>
                <a:effectLst/>
                <a:latin typeface="Times New Roman" panose="02020603050405020304" pitchFamily="18" charset="0"/>
              </a:rPr>
              <a:t>, M. J. (1999).    </a:t>
            </a:r>
            <a:endParaRPr lang="en-US" b="0" dirty="0">
              <a:effectLst/>
            </a:endParaRPr>
          </a:p>
          <a:p>
            <a:pPr marL="191770" indent="-6350" rtl="0">
              <a:spcBef>
                <a:spcPts val="0"/>
              </a:spcBef>
              <a:spcAft>
                <a:spcPts val="0"/>
              </a:spcAft>
            </a:pPr>
            <a:r>
              <a:rPr lang="en-US" sz="1800" b="0" i="0" u="none" strike="noStrike" dirty="0">
                <a:solidFill>
                  <a:srgbClr val="000000"/>
                </a:solidFill>
                <a:effectLst/>
                <a:latin typeface="Times New Roman" panose="02020603050405020304" pitchFamily="18" charset="0"/>
              </a:rPr>
              <a:t>[5] Conditional market timing with benchmark investors. Journal of Financial Economics, 52 (1), 119–148.     </a:t>
            </a:r>
            <a:endParaRPr lang="en-US" dirty="0"/>
          </a:p>
          <a:p>
            <a:pPr marL="191770" indent="-6350" rtl="0">
              <a:spcBef>
                <a:spcPts val="0"/>
              </a:spcBef>
              <a:spcAft>
                <a:spcPts val="0"/>
              </a:spcAft>
            </a:pPr>
            <a:r>
              <a:rPr lang="en-US" sz="1800" b="0" i="0" u="none" strike="noStrike" dirty="0">
                <a:solidFill>
                  <a:srgbClr val="000000"/>
                </a:solidFill>
                <a:effectLst/>
                <a:latin typeface="Times New Roman" panose="02020603050405020304" pitchFamily="18" charset="0"/>
              </a:rPr>
              <a:t>[6] Brown, G., Harris, R., Hu, W., Jenkinson, T., Kaplan, S. N., &amp; Robinson, D. T. (2021).  </a:t>
            </a:r>
          </a:p>
          <a:p>
            <a:pPr marL="191770" indent="-6350" rtl="0">
              <a:spcBef>
                <a:spcPts val="0"/>
              </a:spcBef>
              <a:spcAft>
                <a:spcPts val="0"/>
              </a:spcAft>
            </a:pPr>
            <a:r>
              <a:rPr lang="en-US" sz="1800" dirty="0">
                <a:latin typeface="Times New Roman" panose="02020603050405020304" pitchFamily="18" charset="0"/>
              </a:rPr>
              <a:t>[7] </a:t>
            </a:r>
            <a:r>
              <a:rPr lang="en-US" sz="1800" b="0" i="0" u="none" strike="noStrike" dirty="0">
                <a:solidFill>
                  <a:srgbClr val="000000"/>
                </a:solidFill>
                <a:effectLst/>
                <a:latin typeface="Times New Roman" panose="02020603050405020304" pitchFamily="18" charset="0"/>
              </a:rPr>
              <a:t>F. Q. Lauzon, ‘‘An introduction to deep learning,’’ in Proc. 11th Int. Conf. Inf. Sci., Signal Process.</a:t>
            </a:r>
          </a:p>
          <a:p>
            <a:pPr marL="191770" indent="-6350" rtl="0">
              <a:spcBef>
                <a:spcPts val="0"/>
              </a:spcBef>
              <a:spcAft>
                <a:spcPts val="0"/>
              </a:spcAft>
            </a:pPr>
            <a:r>
              <a:rPr lang="en-US" sz="1800" dirty="0">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Appl. (ISSPA), 2012, pp. 1438–1439</a:t>
            </a:r>
            <a:endParaRPr lang="en-US" dirty="0"/>
          </a:p>
          <a:p>
            <a:pPr marL="191770" indent="-6350" rtl="0">
              <a:spcBef>
                <a:spcPts val="0"/>
              </a:spcBef>
              <a:spcAft>
                <a:spcPts val="0"/>
              </a:spcAft>
            </a:pPr>
            <a:r>
              <a:rPr lang="en-US" sz="1800" b="0" i="0" u="none" strike="noStrike" dirty="0">
                <a:solidFill>
                  <a:srgbClr val="000000"/>
                </a:solidFill>
                <a:effectLst/>
                <a:latin typeface="Times New Roman" panose="02020603050405020304" pitchFamily="18" charset="0"/>
              </a:rPr>
              <a:t>[8] E. Ayan and H. M. Unver, ‘‘Diagnosis of pneumonia from chest Xray images using deep learning,’’ </a:t>
            </a:r>
          </a:p>
          <a:p>
            <a:pPr marL="191770" indent="-6350" rtl="0">
              <a:spcBef>
                <a:spcPts val="0"/>
              </a:spcBef>
              <a:spcAft>
                <a:spcPts val="0"/>
              </a:spcAft>
            </a:pPr>
            <a:r>
              <a:rPr lang="en-US" sz="1800" dirty="0">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in Proc. Sci. Meeting Elect.-Electron. Biomed. Eng. </a:t>
            </a:r>
            <a:r>
              <a:rPr lang="en-US" sz="1800" b="0" i="0" u="none" strike="noStrike" dirty="0" err="1">
                <a:solidFill>
                  <a:srgbClr val="000000"/>
                </a:solidFill>
                <a:effectLst/>
                <a:latin typeface="Times New Roman" panose="02020603050405020304" pitchFamily="18" charset="0"/>
              </a:rPr>
              <a:t>Comput</a:t>
            </a:r>
            <a:r>
              <a:rPr lang="en-US" sz="1800" b="0" i="0" u="none" strike="noStrike" dirty="0">
                <a:solidFill>
                  <a:srgbClr val="000000"/>
                </a:solidFill>
                <a:effectLst/>
                <a:latin typeface="Times New Roman" panose="02020603050405020304" pitchFamily="18" charset="0"/>
              </a:rPr>
              <a:t>. Sci. (EBBT), Apr. 2019, pp. 1–5.</a:t>
            </a:r>
            <a:endParaRPr lang="en-US" b="0" dirty="0">
              <a:effectLst/>
            </a:endParaRPr>
          </a:p>
          <a:p>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112" name="Google Shape;112;p2"/>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13" name="Google Shape;11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Project</a:t>
            </a:r>
            <a:endParaRPr/>
          </a:p>
        </p:txBody>
      </p:sp>
      <p:sp>
        <p:nvSpPr>
          <p:cNvPr id="119" name="Google Shape;119;p3"/>
          <p:cNvSpPr txBox="1">
            <a:spLocks noGrp="1"/>
          </p:cNvSpPr>
          <p:nvPr>
            <p:ph type="body" idx="1"/>
          </p:nvPr>
        </p:nvSpPr>
        <p:spPr>
          <a:xfrm>
            <a:off x="838200" y="1825625"/>
            <a:ext cx="10515600" cy="43512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lnSpcReduction="10000"/>
          </a:bodyPr>
          <a:lstStyle/>
          <a:p>
            <a:pPr marL="457200" lvl="0" indent="-361950" algn="l" rtl="0">
              <a:lnSpc>
                <a:spcPct val="150000"/>
              </a:lnSpc>
              <a:spcBef>
                <a:spcPts val="0"/>
              </a:spcBef>
              <a:spcAft>
                <a:spcPts val="0"/>
              </a:spcAft>
              <a:buSzPts val="2100"/>
              <a:buFont typeface="Times New Roman"/>
              <a:buChar char="•"/>
            </a:pPr>
            <a:r>
              <a:rPr lang="en-US" sz="2100" b="1" dirty="0">
                <a:solidFill>
                  <a:srgbClr val="C00000"/>
                </a:solidFill>
                <a:latin typeface="Times New Roman"/>
                <a:ea typeface="Times New Roman"/>
                <a:cs typeface="Times New Roman"/>
                <a:sym typeface="Times New Roman"/>
              </a:rPr>
              <a:t>Pneumonia</a:t>
            </a:r>
            <a:r>
              <a:rPr lang="en-US" sz="2100" b="1"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is a lung infection, which can be caused by either bacteria or viruses. </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More than </a:t>
            </a:r>
            <a:r>
              <a:rPr lang="en-US" sz="2100" dirty="0">
                <a:solidFill>
                  <a:srgbClr val="0000FF"/>
                </a:solidFill>
                <a:latin typeface="Times New Roman"/>
                <a:ea typeface="Times New Roman"/>
                <a:cs typeface="Times New Roman"/>
                <a:sym typeface="Times New Roman"/>
              </a:rPr>
              <a:t>1 million adults</a:t>
            </a:r>
            <a:r>
              <a:rPr lang="en-US" sz="2100" dirty="0">
                <a:latin typeface="Times New Roman"/>
                <a:ea typeface="Times New Roman"/>
                <a:cs typeface="Times New Roman"/>
                <a:sym typeface="Times New Roman"/>
              </a:rPr>
              <a:t> are hospitalized with pneumonia and around 50,000 die from the disease every year in the US alone. Pneumonia is considered the greatest cause of </a:t>
            </a:r>
            <a:r>
              <a:rPr lang="en-US" sz="2100" dirty="0">
                <a:solidFill>
                  <a:srgbClr val="0000FF"/>
                </a:solidFill>
                <a:latin typeface="Times New Roman"/>
                <a:ea typeface="Times New Roman"/>
                <a:cs typeface="Times New Roman"/>
                <a:sym typeface="Times New Roman"/>
              </a:rPr>
              <a:t>child fatalities</a:t>
            </a:r>
            <a:r>
              <a:rPr lang="en-US" sz="2100" dirty="0">
                <a:latin typeface="Times New Roman"/>
                <a:ea typeface="Times New Roman"/>
                <a:cs typeface="Times New Roman"/>
                <a:sym typeface="Times New Roman"/>
              </a:rPr>
              <a:t> all over the world.</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Luckily, this bacterial or viral infectious disease can be well treated by antibiotics and </a:t>
            </a:r>
            <a:r>
              <a:rPr lang="en-US" sz="2100" dirty="0" err="1">
                <a:latin typeface="Times New Roman"/>
                <a:ea typeface="Times New Roman"/>
                <a:cs typeface="Times New Roman"/>
                <a:sym typeface="Times New Roman"/>
              </a:rPr>
              <a:t>antivirals</a:t>
            </a:r>
            <a:r>
              <a:rPr lang="en-US" sz="2100" dirty="0">
                <a:latin typeface="Times New Roman"/>
                <a:ea typeface="Times New Roman"/>
                <a:cs typeface="Times New Roman"/>
                <a:sym typeface="Times New Roman"/>
              </a:rPr>
              <a:t> drugs.</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Nevertheless, faster diagnosis of viral or bacterial pneumonia and the consequent application of correct medication can help significantly to prevent deterioration of a patient’s condition, which eventually leads to death. </a:t>
            </a:r>
            <a:endParaRPr sz="2100">
              <a:latin typeface="Times New Roman"/>
              <a:ea typeface="Times New Roman"/>
              <a:cs typeface="Times New Roman"/>
              <a:sym typeface="Times New Roman"/>
            </a:endParaRPr>
          </a:p>
        </p:txBody>
      </p:sp>
      <p:sp>
        <p:nvSpPr>
          <p:cNvPr id="120" name="Google Shape;1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7c367a9820_3_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Project</a:t>
            </a:r>
            <a:endParaRPr/>
          </a:p>
        </p:txBody>
      </p:sp>
      <p:sp>
        <p:nvSpPr>
          <p:cNvPr id="126" name="Google Shape;126;g17c367a9820_3_3"/>
          <p:cNvSpPr txBox="1">
            <a:spLocks noGrp="1"/>
          </p:cNvSpPr>
          <p:nvPr>
            <p:ph type="body" idx="1"/>
          </p:nvPr>
        </p:nvSpPr>
        <p:spPr>
          <a:xfrm>
            <a:off x="838200" y="1825625"/>
            <a:ext cx="10515600" cy="43512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457200" lvl="0" indent="-361950" algn="l" rtl="0">
              <a:lnSpc>
                <a:spcPct val="150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Chest-X rays are currently the best available method for diagnosing pneumonia, which play a crucial role in clinical care and epidemiological studies. </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SzPts val="2100"/>
              <a:buFont typeface="Times New Roman"/>
              <a:buChar char="•"/>
            </a:pPr>
            <a:r>
              <a:rPr lang="en-US" sz="2100" dirty="0">
                <a:latin typeface="Times New Roman"/>
                <a:ea typeface="Times New Roman"/>
                <a:cs typeface="Times New Roman"/>
                <a:sym typeface="Times New Roman"/>
              </a:rPr>
              <a:t>However, detecting pneumonia in Chest-X rays is a challenging task that relies on the availability of expert radiologists. </a:t>
            </a:r>
            <a:endParaRPr sz="2100">
              <a:latin typeface="Times New Roman"/>
              <a:ea typeface="Times New Roman"/>
              <a:cs typeface="Times New Roman"/>
              <a:sym typeface="Times New Roman"/>
            </a:endParaRPr>
          </a:p>
          <a:p>
            <a:pPr marL="457200" lvl="0" indent="-361950" algn="l" rtl="0">
              <a:lnSpc>
                <a:spcPct val="150000"/>
              </a:lnSpc>
              <a:spcBef>
                <a:spcPts val="0"/>
              </a:spcBef>
              <a:spcAft>
                <a:spcPts val="0"/>
              </a:spcAft>
              <a:buClr>
                <a:srgbClr val="FF0000"/>
              </a:buClr>
              <a:buSzPts val="2100"/>
              <a:buFont typeface="Times New Roman"/>
              <a:buChar char="•"/>
            </a:pPr>
            <a:r>
              <a:rPr lang="en-US" sz="2100" dirty="0">
                <a:solidFill>
                  <a:srgbClr val="FF0000"/>
                </a:solidFill>
                <a:latin typeface="Times New Roman"/>
                <a:ea typeface="Times New Roman"/>
                <a:cs typeface="Times New Roman"/>
                <a:sym typeface="Times New Roman"/>
              </a:rPr>
              <a:t>To ease this problem, we can develop a model that can automatically detect pneumonia from Chest-X rays at a level exceeding practicing radiologists, giving machine the intelligence to provide accurate results.</a:t>
            </a:r>
            <a:endParaRPr sz="2100">
              <a:solidFill>
                <a:srgbClr val="FF0000"/>
              </a:solidFill>
              <a:latin typeface="Times New Roman"/>
              <a:ea typeface="Times New Roman"/>
              <a:cs typeface="Times New Roman"/>
              <a:sym typeface="Times New Roman"/>
            </a:endParaRPr>
          </a:p>
        </p:txBody>
      </p:sp>
      <p:sp>
        <p:nvSpPr>
          <p:cNvPr id="127" name="Google Shape;127;g17c367a9820_3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Formulation</a:t>
            </a:r>
            <a:endParaRPr/>
          </a:p>
        </p:txBody>
      </p:sp>
      <p:sp>
        <p:nvSpPr>
          <p:cNvPr id="133" name="Google Shape;13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64147" algn="l" rtl="0">
              <a:lnSpc>
                <a:spcPct val="150000"/>
              </a:lnSpc>
              <a:spcBef>
                <a:spcPts val="0"/>
              </a:spcBef>
              <a:spcAft>
                <a:spcPts val="0"/>
              </a:spcAft>
              <a:buClr>
                <a:schemeClr val="dk1"/>
              </a:buClr>
              <a:buSzPct val="100000"/>
              <a:buFont typeface="Times New Roman"/>
              <a:buChar char="•"/>
            </a:pPr>
            <a:r>
              <a:rPr lang="en-US" sz="2100" dirty="0">
                <a:latin typeface="Times New Roman" pitchFamily="18" charset="0"/>
                <a:cs typeface="Times New Roman" pitchFamily="18" charset="0"/>
              </a:rPr>
              <a:t>Pneumonia detection using chest X-rays has been an open problem for many years, the main limitation being the scarcity of publicly available data. Traditional machine learning methods have been explored extensively. </a:t>
            </a:r>
          </a:p>
          <a:p>
            <a:pPr marL="228600" lvl="0" indent="-164147" algn="l" rtl="0">
              <a:lnSpc>
                <a:spcPct val="150000"/>
              </a:lnSpc>
              <a:spcBef>
                <a:spcPts val="0"/>
              </a:spcBef>
              <a:spcAft>
                <a:spcPts val="0"/>
              </a:spcAft>
              <a:buClr>
                <a:schemeClr val="dk1"/>
              </a:buClr>
              <a:buSzPct val="100000"/>
              <a:buFont typeface="Times New Roman"/>
              <a:buChar char="•"/>
            </a:pPr>
            <a:r>
              <a:rPr lang="en-US" sz="2100" dirty="0">
                <a:latin typeface="Times New Roman" pitchFamily="18" charset="0"/>
                <a:cs typeface="Times New Roman" pitchFamily="18" charset="0"/>
              </a:rPr>
              <a:t>An optimal algorithm for pneumonia detection from Chest X-rays is proposed in this project. Data augmentation techniques were deployed to increase the size of the limited dataset.</a:t>
            </a:r>
          </a:p>
          <a:p>
            <a:pPr marL="228600" lvl="0" indent="-164147" algn="l" rtl="0">
              <a:lnSpc>
                <a:spcPct val="150000"/>
              </a:lnSpc>
              <a:spcBef>
                <a:spcPts val="0"/>
              </a:spcBef>
              <a:spcAft>
                <a:spcPts val="0"/>
              </a:spcAft>
              <a:buClr>
                <a:schemeClr val="dk1"/>
              </a:buClr>
              <a:buSzPct val="100000"/>
              <a:buFont typeface="Times New Roman"/>
              <a:buChar char="•"/>
            </a:pPr>
            <a:r>
              <a:rPr lang="en-US" sz="2100" b="0" i="0" dirty="0">
                <a:solidFill>
                  <a:srgbClr val="000000"/>
                </a:solidFill>
                <a:effectLst/>
                <a:latin typeface="Times New Roman" pitchFamily="18" charset="0"/>
                <a:cs typeface="Times New Roman" pitchFamily="18" charset="0"/>
              </a:rPr>
              <a:t>CNN models are feed-forward networks with convolutional layers, pooling layers, ﬂattening layers and fully connected layers employing suitable activation functions.</a:t>
            </a:r>
          </a:p>
          <a:p>
            <a:pPr marL="228600" lvl="0" indent="-164147" algn="l" rtl="0">
              <a:lnSpc>
                <a:spcPct val="110000"/>
              </a:lnSpc>
              <a:spcBef>
                <a:spcPts val="0"/>
              </a:spcBef>
              <a:spcAft>
                <a:spcPts val="0"/>
              </a:spcAft>
              <a:buClr>
                <a:schemeClr val="dk1"/>
              </a:buClr>
              <a:buSzPct val="100000"/>
              <a:buFont typeface="Times New Roman"/>
              <a:buChar char="•"/>
            </a:pPr>
            <a:endParaRPr lang="en-US" sz="2400" dirty="0"/>
          </a:p>
          <a:p>
            <a:pPr marL="228600" lvl="0" indent="-164147" algn="l" rtl="0">
              <a:lnSpc>
                <a:spcPct val="110000"/>
              </a:lnSpc>
              <a:spcBef>
                <a:spcPts val="0"/>
              </a:spcBef>
              <a:spcAft>
                <a:spcPts val="0"/>
              </a:spcAft>
              <a:buClr>
                <a:schemeClr val="dk1"/>
              </a:buClr>
              <a:buSzPct val="100000"/>
              <a:buFont typeface="Times New Roman"/>
              <a:buChar char="•"/>
            </a:pPr>
            <a:endParaRPr lang="en-US" sz="2400" dirty="0"/>
          </a:p>
          <a:p>
            <a:pPr marL="228600" lvl="0" indent="-164147" algn="l" rtl="0">
              <a:lnSpc>
                <a:spcPct val="110000"/>
              </a:lnSpc>
              <a:spcBef>
                <a:spcPts val="0"/>
              </a:spcBef>
              <a:spcAft>
                <a:spcPts val="0"/>
              </a:spcAft>
              <a:buClr>
                <a:schemeClr val="dk1"/>
              </a:buClr>
              <a:buSzPct val="100000"/>
              <a:buFont typeface="Times New Roman"/>
              <a:buChar char="•"/>
            </a:pPr>
            <a:endParaRPr lang="en-US" sz="1600" dirty="0"/>
          </a:p>
          <a:p>
            <a:pPr marL="228600" lvl="0" indent="-164147" algn="l" rtl="0">
              <a:lnSpc>
                <a:spcPct val="110000"/>
              </a:lnSpc>
              <a:spcBef>
                <a:spcPts val="0"/>
              </a:spcBef>
              <a:spcAft>
                <a:spcPts val="0"/>
              </a:spcAft>
              <a:buClr>
                <a:schemeClr val="dk1"/>
              </a:buClr>
              <a:buSzPct val="100000"/>
              <a:buFont typeface="Times New Roman"/>
              <a:buChar char="•"/>
            </a:pPr>
            <a:endParaRPr sz="2100" dirty="0">
              <a:latin typeface="Times New Roman"/>
              <a:ea typeface="Times New Roman"/>
              <a:cs typeface="Times New Roman"/>
              <a:sym typeface="Times New Roman"/>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Calibri" pitchFamily="34" charset="0"/>
                <a:cs typeface="Calibri" pitchFamily="34" charset="0"/>
              </a:rPr>
              <a:t>Objectives of the Work</a:t>
            </a:r>
            <a:endParaRPr>
              <a:latin typeface="Calibri" pitchFamily="34" charset="0"/>
              <a:cs typeface="Calibri" pitchFamily="34" charset="0"/>
            </a:endParaRPr>
          </a:p>
        </p:txBody>
      </p:sp>
      <p:sp>
        <p:nvSpPr>
          <p:cNvPr id="141" name="Google Shape;1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5" name="TextBox 4"/>
          <p:cNvSpPr txBox="1"/>
          <p:nvPr/>
        </p:nvSpPr>
        <p:spPr>
          <a:xfrm>
            <a:off x="1195755" y="1617785"/>
            <a:ext cx="9833316" cy="4970591"/>
          </a:xfrm>
          <a:prstGeom prst="rect">
            <a:avLst/>
          </a:prstGeom>
          <a:noFill/>
        </p:spPr>
        <p:txBody>
          <a:bodyPr wrap="square" rtlCol="0">
            <a:spAutoFit/>
          </a:bodyPr>
          <a:lstStyle/>
          <a:p>
            <a:pPr>
              <a:lnSpc>
                <a:spcPct val="150000"/>
              </a:lnSpc>
            </a:pPr>
            <a:r>
              <a:rPr lang="en-US" sz="1900" dirty="0">
                <a:solidFill>
                  <a:schemeClr val="tx1"/>
                </a:solidFill>
                <a:latin typeface="Times New Roman" pitchFamily="18" charset="0"/>
                <a:cs typeface="Times New Roman" pitchFamily="18" charset="0"/>
              </a:rPr>
              <a:t>The proposed work is aimed to carry out work leading to the development of an approach for detecting pneumonia using chest x-rays. The proposed aim will be achieved by dividing the work into following objectives: </a:t>
            </a:r>
          </a:p>
          <a:p>
            <a:pPr>
              <a:lnSpc>
                <a:spcPct val="150000"/>
              </a:lnSpc>
            </a:pPr>
            <a:endParaRPr lang="en-US" sz="1900" dirty="0">
              <a:solidFill>
                <a:schemeClr val="tx1"/>
              </a:solidFill>
              <a:latin typeface="Times New Roman" pitchFamily="18" charset="0"/>
              <a:cs typeface="Times New Roman" pitchFamily="18" charset="0"/>
            </a:endParaRPr>
          </a:p>
          <a:p>
            <a:pPr>
              <a:lnSpc>
                <a:spcPct val="150000"/>
              </a:lnSpc>
              <a:buFont typeface="Arial" pitchFamily="34" charset="0"/>
              <a:buChar char="•"/>
            </a:pPr>
            <a:r>
              <a:rPr lang="en-US" sz="1900" dirty="0">
                <a:solidFill>
                  <a:schemeClr val="tx1"/>
                </a:solidFill>
                <a:latin typeface="Times New Roman" pitchFamily="18" charset="0"/>
                <a:cs typeface="Times New Roman" pitchFamily="18" charset="0"/>
              </a:rPr>
              <a:t>First developing the deep learning model to detect pneumonia using the </a:t>
            </a:r>
            <a:r>
              <a:rPr lang="en-US" sz="1900" dirty="0" err="1">
                <a:solidFill>
                  <a:schemeClr val="tx1"/>
                </a:solidFill>
                <a:latin typeface="Times New Roman" pitchFamily="18" charset="0"/>
                <a:cs typeface="Times New Roman" pitchFamily="18" charset="0"/>
              </a:rPr>
              <a:t>convolutional</a:t>
            </a:r>
            <a:r>
              <a:rPr lang="en-US" sz="1900" dirty="0">
                <a:solidFill>
                  <a:schemeClr val="tx1"/>
                </a:solidFill>
                <a:latin typeface="Times New Roman" pitchFamily="18" charset="0"/>
                <a:cs typeface="Times New Roman" pitchFamily="18" charset="0"/>
              </a:rPr>
              <a:t> neural networks. The main libraries used here are </a:t>
            </a:r>
            <a:r>
              <a:rPr lang="en-US" sz="1900" dirty="0" err="1">
                <a:solidFill>
                  <a:schemeClr val="tx1"/>
                </a:solidFill>
                <a:latin typeface="Times New Roman" pitchFamily="18" charset="0"/>
                <a:cs typeface="Times New Roman" pitchFamily="18" charset="0"/>
              </a:rPr>
              <a:t>tensorflow</a:t>
            </a:r>
            <a:r>
              <a:rPr lang="en-US" sz="1900" dirty="0">
                <a:solidFill>
                  <a:schemeClr val="tx1"/>
                </a:solidFill>
                <a:latin typeface="Times New Roman" pitchFamily="18" charset="0"/>
                <a:cs typeface="Times New Roman" pitchFamily="18" charset="0"/>
              </a:rPr>
              <a:t> and </a:t>
            </a:r>
            <a:r>
              <a:rPr lang="en-US" sz="1900" dirty="0" err="1">
                <a:solidFill>
                  <a:schemeClr val="tx1"/>
                </a:solidFill>
                <a:latin typeface="Times New Roman" pitchFamily="18" charset="0"/>
                <a:cs typeface="Times New Roman" pitchFamily="18" charset="0"/>
              </a:rPr>
              <a:t>keras</a:t>
            </a:r>
            <a:r>
              <a:rPr lang="en-US" sz="1900" dirty="0">
                <a:solidFill>
                  <a:schemeClr val="tx1"/>
                </a:solidFill>
                <a:latin typeface="Times New Roman" pitchFamily="18" charset="0"/>
                <a:cs typeface="Times New Roman" pitchFamily="18" charset="0"/>
              </a:rPr>
              <a:t>. </a:t>
            </a:r>
          </a:p>
          <a:p>
            <a:pPr>
              <a:lnSpc>
                <a:spcPct val="150000"/>
              </a:lnSpc>
              <a:buFont typeface="Arial" pitchFamily="34" charset="0"/>
              <a:buChar char="•"/>
            </a:pPr>
            <a:r>
              <a:rPr lang="en-US" sz="1900" dirty="0">
                <a:solidFill>
                  <a:schemeClr val="tx1"/>
                </a:solidFill>
                <a:latin typeface="Times New Roman" pitchFamily="18" charset="0"/>
                <a:cs typeface="Times New Roman" pitchFamily="18" charset="0"/>
              </a:rPr>
              <a:t>Now, second part is making the model available through a website which is done using flask which is a web framework for python. </a:t>
            </a:r>
          </a:p>
          <a:p>
            <a:pPr>
              <a:lnSpc>
                <a:spcPct val="150000"/>
              </a:lnSpc>
              <a:buFont typeface="Arial" pitchFamily="34" charset="0"/>
              <a:buChar char="•"/>
            </a:pPr>
            <a:r>
              <a:rPr lang="en-US" sz="1900" dirty="0">
                <a:solidFill>
                  <a:schemeClr val="tx1"/>
                </a:solidFill>
                <a:latin typeface="Times New Roman" pitchFamily="18" charset="0"/>
                <a:cs typeface="Times New Roman" pitchFamily="18" charset="0"/>
              </a:rPr>
              <a:t>At last, the model is deployed and the website is created for use. </a:t>
            </a:r>
          </a:p>
          <a:p>
            <a:pPr>
              <a:lnSpc>
                <a:spcPct val="150000"/>
              </a:lnSpc>
              <a:buFont typeface="Arial" pitchFamily="34" charset="0"/>
              <a:buChar char="•"/>
            </a:pPr>
            <a:r>
              <a:rPr lang="en-US" sz="1900" dirty="0">
                <a:solidFill>
                  <a:schemeClr val="tx1"/>
                </a:solidFill>
                <a:latin typeface="Times New Roman" pitchFamily="18" charset="0"/>
                <a:cs typeface="Times New Roman" pitchFamily="18" charset="0"/>
              </a:rPr>
              <a:t>Now, html and </a:t>
            </a:r>
            <a:r>
              <a:rPr lang="en-US" sz="1900" dirty="0" err="1">
                <a:solidFill>
                  <a:schemeClr val="tx1"/>
                </a:solidFill>
                <a:latin typeface="Times New Roman" pitchFamily="18" charset="0"/>
                <a:cs typeface="Times New Roman" pitchFamily="18" charset="0"/>
              </a:rPr>
              <a:t>css</a:t>
            </a:r>
            <a:r>
              <a:rPr lang="en-US" sz="1900" dirty="0">
                <a:solidFill>
                  <a:schemeClr val="tx1"/>
                </a:solidFill>
                <a:latin typeface="Times New Roman" pitchFamily="18" charset="0"/>
                <a:cs typeface="Times New Roman" pitchFamily="18" charset="0"/>
              </a:rPr>
              <a:t> can be used to make the website presentable and look good.</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Methodology used</a:t>
            </a:r>
            <a:endParaRPr/>
          </a:p>
        </p:txBody>
      </p:sp>
      <p:sp>
        <p:nvSpPr>
          <p:cNvPr id="148" name="Google Shape;1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5" name="TextBox 4"/>
          <p:cNvSpPr txBox="1"/>
          <p:nvPr/>
        </p:nvSpPr>
        <p:spPr>
          <a:xfrm>
            <a:off x="1041009" y="1617785"/>
            <a:ext cx="10044333" cy="4213974"/>
          </a:xfrm>
          <a:prstGeom prst="rect">
            <a:avLst/>
          </a:prstGeom>
          <a:noFill/>
        </p:spPr>
        <p:txBody>
          <a:bodyPr wrap="square" rtlCol="0">
            <a:spAutoFit/>
          </a:bodyPr>
          <a:lstStyle/>
          <a:p>
            <a:pPr marL="228600" lvl="0" indent="-164147">
              <a:lnSpc>
                <a:spcPct val="150000"/>
              </a:lnSpc>
              <a:spcBef>
                <a:spcPts val="1000"/>
              </a:spcBef>
              <a:buClr>
                <a:schemeClr val="dk1"/>
              </a:buClr>
              <a:buSzPct val="100000"/>
            </a:pPr>
            <a:r>
              <a:rPr lang="en-US" sz="2100" dirty="0">
                <a:latin typeface="Times New Roman" pitchFamily="18" charset="0"/>
                <a:ea typeface="Times New Roman"/>
                <a:cs typeface="Times New Roman" pitchFamily="18" charset="0"/>
                <a:sym typeface="Times New Roman"/>
              </a:rPr>
              <a:t>The methodology and approach we’ve used is described step by step ahead:</a:t>
            </a:r>
          </a:p>
          <a:p>
            <a:pPr marL="228600" lvl="0" indent="-164147">
              <a:lnSpc>
                <a:spcPct val="150000"/>
              </a:lnSpc>
              <a:spcBef>
                <a:spcPts val="1000"/>
              </a:spcBef>
              <a:buClr>
                <a:schemeClr val="dk1"/>
              </a:buClr>
              <a:buSzPct val="100000"/>
              <a:buFont typeface="Times New Roman"/>
              <a:buChar char="•"/>
            </a:pPr>
            <a:r>
              <a:rPr lang="en-US" sz="2100" dirty="0">
                <a:latin typeface="Times New Roman" pitchFamily="18" charset="0"/>
                <a:ea typeface="Times New Roman"/>
                <a:cs typeface="Times New Roman" pitchFamily="18" charset="0"/>
                <a:sym typeface="Times New Roman"/>
              </a:rPr>
              <a:t>We have preprocessed all the data and the X-ray images were cropped to the ideal dimensions for computational needs. </a:t>
            </a:r>
          </a:p>
          <a:p>
            <a:pPr marL="228600" lvl="0" indent="-164147">
              <a:lnSpc>
                <a:spcPct val="150000"/>
              </a:lnSpc>
              <a:spcBef>
                <a:spcPts val="1000"/>
              </a:spcBef>
              <a:buClr>
                <a:schemeClr val="dk1"/>
              </a:buClr>
              <a:buSzPct val="100000"/>
              <a:buFont typeface="Times New Roman"/>
              <a:buChar char="•"/>
            </a:pPr>
            <a:r>
              <a:rPr lang="en-US" sz="2100" dirty="0">
                <a:latin typeface="Times New Roman" pitchFamily="18" charset="0"/>
                <a:ea typeface="Times New Roman"/>
                <a:cs typeface="Times New Roman" pitchFamily="18" charset="0"/>
                <a:sym typeface="Times New Roman"/>
              </a:rPr>
              <a:t>Next, we uploaded the data in the memory. </a:t>
            </a:r>
          </a:p>
          <a:p>
            <a:pPr marL="228600" lvl="0" indent="-164147">
              <a:lnSpc>
                <a:spcPct val="150000"/>
              </a:lnSpc>
              <a:spcBef>
                <a:spcPts val="1000"/>
              </a:spcBef>
              <a:buClr>
                <a:schemeClr val="dk1"/>
              </a:buClr>
              <a:buSzPct val="100000"/>
              <a:buFont typeface="Times New Roman"/>
              <a:buChar char="•"/>
            </a:pPr>
            <a:r>
              <a:rPr lang="en-US" sz="2100" dirty="0">
                <a:latin typeface="Times New Roman" pitchFamily="18" charset="0"/>
                <a:ea typeface="Times New Roman"/>
                <a:cs typeface="Times New Roman" pitchFamily="18" charset="0"/>
                <a:sym typeface="Times New Roman"/>
              </a:rPr>
              <a:t>Then we created a callbacks function and model checkpoint. </a:t>
            </a:r>
          </a:p>
          <a:p>
            <a:pPr marL="228600" lvl="0" indent="-164147">
              <a:lnSpc>
                <a:spcPct val="150000"/>
              </a:lnSpc>
              <a:spcBef>
                <a:spcPts val="1000"/>
              </a:spcBef>
              <a:buClr>
                <a:schemeClr val="dk1"/>
              </a:buClr>
              <a:buSzPct val="100000"/>
              <a:buFont typeface="Times New Roman"/>
              <a:buChar char="•"/>
            </a:pPr>
            <a:r>
              <a:rPr lang="en-US" sz="2100" dirty="0">
                <a:latin typeface="Times New Roman" pitchFamily="18" charset="0"/>
                <a:ea typeface="Times New Roman"/>
                <a:cs typeface="Times New Roman" pitchFamily="18" charset="0"/>
                <a:sym typeface="Times New Roman"/>
              </a:rPr>
              <a:t>Next, we reshaped the data and created the model through CNN. And last we did model fitting and found the accuracy and value loss using confusion matrix.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7c367a9820_3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 Used</a:t>
            </a:r>
            <a:endParaRPr/>
          </a:p>
        </p:txBody>
      </p:sp>
      <p:sp>
        <p:nvSpPr>
          <p:cNvPr id="172" name="Google Shape;172;g17c367a9820_3_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pic>
        <p:nvPicPr>
          <p:cNvPr id="5" name="Picture 4">
            <a:extLst>
              <a:ext uri="{FF2B5EF4-FFF2-40B4-BE49-F238E27FC236}">
                <a16:creationId xmlns:a16="http://schemas.microsoft.com/office/drawing/2014/main" id="{395E47C4-B703-7845-AAA4-32408560A306}"/>
              </a:ext>
            </a:extLst>
          </p:cNvPr>
          <p:cNvPicPr>
            <a:picLocks noChangeAspect="1"/>
          </p:cNvPicPr>
          <p:nvPr/>
        </p:nvPicPr>
        <p:blipFill>
          <a:blip r:embed="rId3"/>
          <a:stretch>
            <a:fillRect/>
          </a:stretch>
        </p:blipFill>
        <p:spPr>
          <a:xfrm>
            <a:off x="2892669" y="1411610"/>
            <a:ext cx="5717931" cy="5223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Results and Outputs</a:t>
            </a:r>
            <a:endParaRPr/>
          </a:p>
        </p:txBody>
      </p:sp>
      <p:sp>
        <p:nvSpPr>
          <p:cNvPr id="204" name="Google Shape;20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205" name="Google Shape;205;p7"/>
          <p:cNvPicPr preferRelativeResize="0"/>
          <p:nvPr/>
        </p:nvPicPr>
        <p:blipFill>
          <a:blip r:embed="rId3">
            <a:alphaModFix/>
          </a:blip>
          <a:stretch>
            <a:fillRect/>
          </a:stretch>
        </p:blipFill>
        <p:spPr>
          <a:xfrm>
            <a:off x="943850" y="1533500"/>
            <a:ext cx="10304301" cy="476585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1100</Words>
  <Application>Microsoft Office PowerPoint</Application>
  <PresentationFormat>Widescreen</PresentationFormat>
  <Paragraphs>102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Arial</vt:lpstr>
      <vt:lpstr>Arial Black</vt:lpstr>
      <vt:lpstr>Raleway ExtraBold</vt:lpstr>
      <vt:lpstr>Calibri</vt:lpstr>
      <vt:lpstr>1_Office Theme</vt:lpstr>
      <vt:lpstr>PowerPoint Presentation</vt:lpstr>
      <vt:lpstr>Outline</vt:lpstr>
      <vt:lpstr>Introduction to Project</vt:lpstr>
      <vt:lpstr>Introduction to Project</vt:lpstr>
      <vt:lpstr>Problem Formulation</vt:lpstr>
      <vt:lpstr>Objectives of the Work</vt:lpstr>
      <vt:lpstr>Methodology used</vt:lpstr>
      <vt:lpstr>Methodology Used</vt:lpstr>
      <vt:lpstr>Results and Outputs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Anmol Chopra</cp:lastModifiedBy>
  <cp:revision>4</cp:revision>
  <dcterms:created xsi:type="dcterms:W3CDTF">2019-01-09T10:33:58Z</dcterms:created>
  <dcterms:modified xsi:type="dcterms:W3CDTF">2022-11-17T18:27:12Z</dcterms:modified>
</cp:coreProperties>
</file>