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5" r:id="rId13"/>
    <p:sldId id="266" r:id="rId14"/>
    <p:sldId id="274" r:id="rId15"/>
    <p:sldId id="267" r:id="rId16"/>
    <p:sldId id="268" r:id="rId17"/>
    <p:sldId id="273" r:id="rId18"/>
    <p:sldId id="270" r:id="rId19"/>
    <p:sldId id="271"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94660"/>
  </p:normalViewPr>
  <p:slideViewPr>
    <p:cSldViewPr snapToGrid="0">
      <p:cViewPr varScale="1">
        <p:scale>
          <a:sx n="55" d="100"/>
          <a:sy n="55" d="100"/>
        </p:scale>
        <p:origin x="9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A6DB3E67-DCA6-40EC-A200-7E75552AC0B9}"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4320" y="6053760"/>
            <a:ext cx="12196080" cy="43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02040" y="5901840"/>
            <a:ext cx="45360" cy="613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8763120" y="6508800"/>
            <a:ext cx="2742840" cy="364680"/>
          </a:xfrm>
          <a:prstGeom prst="rect">
            <a:avLst/>
          </a:prstGeom>
          <a:noFill/>
          <a:ln>
            <a:noFill/>
          </a:ln>
        </p:spPr>
        <p:style>
          <a:lnRef idx="0">
            <a:scrgbClr r="0" g="0" b="0"/>
          </a:lnRef>
          <a:fillRef idx="0">
            <a:scrgbClr r="0" g="0" b="0"/>
          </a:fillRef>
          <a:effectRef idx="0">
            <a:scrgbClr r="0" g="0" b="0"/>
          </a:effectRef>
          <a:fontRef idx="minor"/>
        </p:style>
      </p:sp>
      <p:sp>
        <p:nvSpPr>
          <p:cNvPr id="44" name="CustomShape 4"/>
          <p:cNvSpPr/>
          <p:nvPr/>
        </p:nvSpPr>
        <p:spPr>
          <a:xfrm flipV="1">
            <a:off x="9506880" y="5939280"/>
            <a:ext cx="1291320" cy="1157400"/>
          </a:xfrm>
          <a:prstGeom prst="rtTriangle">
            <a:avLst/>
          </a:prstGeom>
          <a:solidFill>
            <a:srgbClr val="F2F2F2">
              <a:alpha val="17000"/>
            </a:srgbClr>
          </a:solidFill>
          <a:ln w="12600">
            <a:noFill/>
          </a:ln>
        </p:spPr>
        <p:style>
          <a:lnRef idx="0">
            <a:scrgbClr r="0" g="0" b="0"/>
          </a:lnRef>
          <a:fillRef idx="0">
            <a:scrgbClr r="0" g="0" b="0"/>
          </a:fillRef>
          <a:effectRef idx="0">
            <a:scrgbClr r="0" g="0" b="0"/>
          </a:effectRef>
          <a:fontRef idx="minor"/>
        </p:style>
      </p:sp>
      <p:sp>
        <p:nvSpPr>
          <p:cNvPr id="45" name="CustomShape 5"/>
          <p:cNvSpPr/>
          <p:nvPr/>
        </p:nvSpPr>
        <p:spPr>
          <a:xfrm flipH="1">
            <a:off x="7044840" y="-64800"/>
            <a:ext cx="5146200" cy="5852160"/>
          </a:xfrm>
          <a:prstGeom prst="rtTriangle">
            <a:avLst/>
          </a:prstGeom>
          <a:solidFill>
            <a:srgbClr val="F2F2F2">
              <a:alpha val="17000"/>
            </a:srgbClr>
          </a:solidFill>
          <a:ln w="12600">
            <a:noFill/>
          </a:ln>
        </p:spPr>
        <p:style>
          <a:lnRef idx="0">
            <a:scrgbClr r="0" g="0" b="0"/>
          </a:lnRef>
          <a:fillRef idx="0">
            <a:scrgbClr r="0" g="0" b="0"/>
          </a:fillRef>
          <a:effectRef idx="0">
            <a:scrgbClr r="0" g="0" b="0"/>
          </a:effectRef>
          <a:fontRef idx="minor"/>
        </p:style>
      </p:sp>
      <p:sp>
        <p:nvSpPr>
          <p:cNvPr id="46" name="CustomShape 6"/>
          <p:cNvSpPr/>
          <p:nvPr/>
        </p:nvSpPr>
        <p:spPr>
          <a:xfrm>
            <a:off x="2698200" y="1476000"/>
            <a:ext cx="6829200" cy="2796840"/>
          </a:xfrm>
          <a:prstGeom prst="rect">
            <a:avLst/>
          </a:prstGeom>
          <a:gradFill rotWithShape="0">
            <a:gsLst>
              <a:gs pos="0">
                <a:srgbClr val="FFFFFF">
                  <a:alpha val="0"/>
                </a:srgbClr>
              </a:gs>
              <a:gs pos="100000">
                <a:srgbClr val="FFFFFF">
                  <a:alpha val="34117"/>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2400" b="0" i="1" strike="noStrike" spc="-1">
                <a:solidFill>
                  <a:srgbClr val="000000"/>
                </a:solidFill>
                <a:latin typeface="Calibri"/>
              </a:rPr>
              <a:t>Submitted in the partial fulfillment for the award of the degree of</a:t>
            </a:r>
            <a:endParaRPr lang="en-IN" sz="2400" b="0" strike="noStrike" spc="-1">
              <a:latin typeface="Arial"/>
            </a:endParaRPr>
          </a:p>
          <a:p>
            <a:pPr algn="ctr">
              <a:lnSpc>
                <a:spcPct val="150000"/>
              </a:lnSpc>
            </a:pPr>
            <a:r>
              <a:rPr lang="en-US" sz="2400" b="1" strike="noStrike" spc="-1">
                <a:solidFill>
                  <a:srgbClr val="000000"/>
                </a:solidFill>
                <a:latin typeface="Calibri"/>
              </a:rPr>
              <a:t>BACHELOR OF ENGINEERING </a:t>
            </a:r>
            <a:endParaRPr lang="en-IN" sz="2400" b="0" strike="noStrike" spc="-1">
              <a:latin typeface="Arial"/>
            </a:endParaRPr>
          </a:p>
          <a:p>
            <a:pPr algn="ctr">
              <a:lnSpc>
                <a:spcPct val="150000"/>
              </a:lnSpc>
            </a:pPr>
            <a:r>
              <a:rPr lang="en-US" sz="2400" b="0" i="1" strike="noStrike" spc="-1">
                <a:solidFill>
                  <a:srgbClr val="000000"/>
                </a:solidFill>
                <a:latin typeface="Calibri"/>
              </a:rPr>
              <a:t> IN</a:t>
            </a:r>
            <a:endParaRPr lang="en-IN" sz="2400" b="0" strike="noStrike" spc="-1">
              <a:latin typeface="Arial"/>
            </a:endParaRPr>
          </a:p>
          <a:p>
            <a:pPr algn="ctr">
              <a:lnSpc>
                <a:spcPct val="150000"/>
              </a:lnSpc>
            </a:pPr>
            <a:r>
              <a:rPr lang="en-US" sz="2400" b="1" strike="noStrike" spc="-1">
                <a:solidFill>
                  <a:srgbClr val="000000"/>
                </a:solidFill>
                <a:latin typeface="Calibri"/>
              </a:rPr>
              <a:t>Artificial Intelligence and Machine Learning</a:t>
            </a:r>
            <a:endParaRPr lang="en-IN" sz="2400" b="0" strike="noStrike" spc="-1">
              <a:latin typeface="Arial"/>
            </a:endParaRPr>
          </a:p>
        </p:txBody>
      </p:sp>
      <p:sp>
        <p:nvSpPr>
          <p:cNvPr id="47" name="CustomShape 7"/>
          <p:cNvSpPr/>
          <p:nvPr/>
        </p:nvSpPr>
        <p:spPr>
          <a:xfrm rot="10800000" flipV="1">
            <a:off x="9830160" y="5334480"/>
            <a:ext cx="2366280" cy="159984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8" name="CustomShape 8"/>
          <p:cNvSpPr/>
          <p:nvPr/>
        </p:nvSpPr>
        <p:spPr>
          <a:xfrm>
            <a:off x="6881400" y="6019560"/>
            <a:ext cx="4928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595959"/>
                </a:solidFill>
                <a:latin typeface="Casper"/>
                <a:ea typeface="Karla"/>
              </a:rPr>
              <a:t>DISCOVER . </a:t>
            </a:r>
            <a:r>
              <a:rPr lang="en-US" sz="2000" b="1" strike="noStrike" spc="-1">
                <a:solidFill>
                  <a:srgbClr val="C00000"/>
                </a:solidFill>
                <a:latin typeface="Casper"/>
                <a:ea typeface="Karla"/>
              </a:rPr>
              <a:t>LEARN</a:t>
            </a:r>
            <a:r>
              <a:rPr lang="en-US" sz="2000" b="1" strike="noStrike" spc="-1">
                <a:solidFill>
                  <a:srgbClr val="595959"/>
                </a:solidFill>
                <a:latin typeface="Casper"/>
                <a:ea typeface="Karla"/>
              </a:rPr>
              <a:t> . EMPOWER</a:t>
            </a:r>
            <a:endParaRPr lang="en-IN" sz="2000" b="0" strike="noStrike" spc="-1">
              <a:latin typeface="Arial"/>
            </a:endParaRPr>
          </a:p>
          <a:p>
            <a:pPr>
              <a:lnSpc>
                <a:spcPct val="100000"/>
              </a:lnSpc>
            </a:pPr>
            <a:endParaRPr lang="en-IN" sz="2000" b="0" strike="noStrike" spc="-1">
              <a:latin typeface="Arial"/>
            </a:endParaRPr>
          </a:p>
        </p:txBody>
      </p:sp>
      <p:sp>
        <p:nvSpPr>
          <p:cNvPr id="49" name="CustomShape 9"/>
          <p:cNvSpPr/>
          <p:nvPr/>
        </p:nvSpPr>
        <p:spPr>
          <a:xfrm>
            <a:off x="6885720" y="6043680"/>
            <a:ext cx="45360" cy="370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0" name="CustomShape 10"/>
          <p:cNvSpPr/>
          <p:nvPr/>
        </p:nvSpPr>
        <p:spPr>
          <a:xfrm>
            <a:off x="443520" y="6014160"/>
            <a:ext cx="5882400" cy="4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90000"/>
              </a:lnSpc>
              <a:spcAft>
                <a:spcPts val="839"/>
              </a:spcAft>
            </a:pPr>
            <a:r>
              <a:rPr lang="en-US" sz="2400" b="1" strike="noStrike" spc="-1">
                <a:solidFill>
                  <a:srgbClr val="FF0000"/>
                </a:solidFill>
                <a:latin typeface="Times New Roman"/>
              </a:rPr>
              <a:t>Department of AIT-CSE</a:t>
            </a:r>
            <a:endParaRPr lang="en-IN" sz="2400" b="0" strike="noStrike" spc="-1">
              <a:latin typeface="Arial"/>
            </a:endParaRPr>
          </a:p>
        </p:txBody>
      </p:sp>
      <p:sp>
        <p:nvSpPr>
          <p:cNvPr id="51" name="CustomShape 11"/>
          <p:cNvSpPr/>
          <p:nvPr/>
        </p:nvSpPr>
        <p:spPr>
          <a:xfrm>
            <a:off x="1657080" y="443160"/>
            <a:ext cx="84765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Black"/>
              </a:rPr>
              <a:t>Virtual Assistant</a:t>
            </a:r>
            <a:endParaRPr lang="en-IN" sz="3600" b="0" strike="noStrike" spc="-1">
              <a:latin typeface="Arial"/>
            </a:endParaRPr>
          </a:p>
        </p:txBody>
      </p:sp>
      <p:sp>
        <p:nvSpPr>
          <p:cNvPr id="52" name="TextShape 12"/>
          <p:cNvSpPr txBox="1"/>
          <p:nvPr/>
        </p:nvSpPr>
        <p:spPr>
          <a:xfrm>
            <a:off x="8610480" y="6356520"/>
            <a:ext cx="2742840" cy="364680"/>
          </a:xfrm>
          <a:prstGeom prst="rect">
            <a:avLst/>
          </a:prstGeom>
          <a:noFill/>
          <a:ln>
            <a:noFill/>
          </a:ln>
        </p:spPr>
        <p:txBody>
          <a:bodyPr anchor="ctr">
            <a:noAutofit/>
          </a:bodyPr>
          <a:lstStyle/>
          <a:p>
            <a:pPr algn="r">
              <a:lnSpc>
                <a:spcPct val="100000"/>
              </a:lnSpc>
            </a:pPr>
            <a:fld id="{FD77420D-AC6C-4184-9EF9-BDE77F5BCFA9}" type="slidenum">
              <a:rPr lang="en-US" sz="1200" b="0" strike="noStrike" spc="-1">
                <a:solidFill>
                  <a:srgbClr val="8B8B8B"/>
                </a:solidFill>
                <a:latin typeface="Calibri"/>
              </a:rPr>
              <a:t>1</a:t>
            </a:fld>
            <a:endParaRPr lang="en-IN" sz="1200" b="0" strike="noStrike" spc="-1">
              <a:latin typeface="Times New Roman"/>
            </a:endParaRPr>
          </a:p>
        </p:txBody>
      </p:sp>
      <p:sp>
        <p:nvSpPr>
          <p:cNvPr id="53" name="CustomShape 13"/>
          <p:cNvSpPr/>
          <p:nvPr/>
        </p:nvSpPr>
        <p:spPr>
          <a:xfrm>
            <a:off x="1794960" y="4416840"/>
            <a:ext cx="1784120" cy="132198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dirty="0">
                <a:solidFill>
                  <a:srgbClr val="000000"/>
                </a:solidFill>
                <a:latin typeface="Calibri"/>
              </a:rPr>
              <a:t>Submitted by: </a:t>
            </a:r>
          </a:p>
          <a:p>
            <a:r>
              <a:rPr lang="en-US" sz="2000" b="0" strike="noStrike" spc="-1" dirty="0" err="1">
                <a:solidFill>
                  <a:srgbClr val="000000"/>
                </a:solidFill>
                <a:latin typeface="Calibri"/>
              </a:rPr>
              <a:t>Naman</a:t>
            </a:r>
            <a:r>
              <a:rPr lang="en-US" sz="2000" b="0" strike="noStrike" spc="-1" dirty="0">
                <a:solidFill>
                  <a:srgbClr val="000000"/>
                </a:solidFill>
                <a:latin typeface="Calibri"/>
              </a:rPr>
              <a:t> </a:t>
            </a:r>
            <a:r>
              <a:rPr lang="en-US" sz="2000" b="0" strike="noStrike" spc="-1" dirty="0" err="1">
                <a:solidFill>
                  <a:srgbClr val="000000"/>
                </a:solidFill>
                <a:latin typeface="Calibri"/>
              </a:rPr>
              <a:t>Chib</a:t>
            </a:r>
            <a:endParaRPr lang="en-IN" sz="2000" b="0" strike="noStrike" spc="-1" dirty="0">
              <a:latin typeface="Arial"/>
            </a:endParaRPr>
          </a:p>
          <a:p>
            <a:pPr>
              <a:lnSpc>
                <a:spcPct val="100000"/>
              </a:lnSpc>
            </a:pPr>
            <a:r>
              <a:rPr lang="en-US" sz="2000" b="0" strike="noStrike" spc="-1" dirty="0" err="1">
                <a:solidFill>
                  <a:srgbClr val="000000"/>
                </a:solidFill>
                <a:latin typeface="Calibri"/>
              </a:rPr>
              <a:t>Arshiya</a:t>
            </a:r>
            <a:r>
              <a:rPr lang="en-US" sz="2000" b="0" strike="noStrike" spc="-1" dirty="0">
                <a:solidFill>
                  <a:srgbClr val="000000"/>
                </a:solidFill>
                <a:latin typeface="Calibri"/>
              </a:rPr>
              <a:t> </a:t>
            </a:r>
            <a:r>
              <a:rPr lang="en-US" sz="2000" b="0" strike="noStrike" spc="-1" dirty="0" err="1">
                <a:solidFill>
                  <a:srgbClr val="000000"/>
                </a:solidFill>
                <a:latin typeface="Calibri"/>
              </a:rPr>
              <a:t>Sarmai</a:t>
            </a:r>
            <a:endParaRPr lang="en-US" sz="2000" b="0" strike="noStrike" spc="-1" dirty="0">
              <a:solidFill>
                <a:srgbClr val="000000"/>
              </a:solidFill>
              <a:latin typeface="Calibri"/>
            </a:endParaRPr>
          </a:p>
          <a:p>
            <a:pPr>
              <a:lnSpc>
                <a:spcPct val="100000"/>
              </a:lnSpc>
            </a:pPr>
            <a:r>
              <a:rPr lang="en-US" sz="2000" b="0" strike="noStrike" spc="-1" dirty="0">
                <a:solidFill>
                  <a:srgbClr val="000000"/>
                </a:solidFill>
                <a:latin typeface="Calibri"/>
              </a:rPr>
              <a:t>Anmol Chopra  </a:t>
            </a:r>
            <a:endParaRPr lang="en-IN" sz="2000" b="0" strike="noStrike" spc="-1" dirty="0">
              <a:latin typeface="Arial"/>
            </a:endParaRPr>
          </a:p>
        </p:txBody>
      </p:sp>
      <p:sp>
        <p:nvSpPr>
          <p:cNvPr id="54" name="CustomShape 14"/>
          <p:cNvSpPr/>
          <p:nvPr/>
        </p:nvSpPr>
        <p:spPr>
          <a:xfrm>
            <a:off x="6948720" y="4725720"/>
            <a:ext cx="4375080" cy="1005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rPr>
              <a:t>Under the Supervision of: </a:t>
            </a:r>
            <a:endParaRPr lang="en-IN" sz="2000" b="0" strike="noStrike" spc="-1">
              <a:latin typeface="Arial"/>
            </a:endParaRPr>
          </a:p>
          <a:p>
            <a:pPr>
              <a:lnSpc>
                <a:spcPct val="100000"/>
              </a:lnSpc>
            </a:pPr>
            <a:r>
              <a:rPr lang="en-US" sz="2000" b="0" strike="noStrike" spc="-1">
                <a:solidFill>
                  <a:srgbClr val="000000"/>
                </a:solidFill>
                <a:latin typeface="Calibri"/>
              </a:rPr>
              <a:t>Prof. Mohammad Nadeem Uddin </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838080" y="365040"/>
            <a:ext cx="10515240" cy="1325160"/>
          </a:xfrm>
          <a:prstGeom prst="rect">
            <a:avLst/>
          </a:prstGeom>
          <a:noFill/>
          <a:ln>
            <a:noFill/>
          </a:ln>
        </p:spPr>
        <p:txBody>
          <a:bodyPr lIns="0" tIns="0" rIns="0" bIns="0"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Methodology used</a:t>
            </a:r>
          </a:p>
        </p:txBody>
      </p:sp>
      <p:sp>
        <p:nvSpPr>
          <p:cNvPr id="79"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Comparison of new implemented approach with existing approaches will be done.</a:t>
            </a:r>
          </a:p>
          <a:p>
            <a:pPr marL="108000">
              <a:spcBef>
                <a:spcPts val="1210"/>
              </a:spcBef>
              <a:buClr>
                <a:srgbClr val="000000"/>
              </a:buClr>
              <a:buSzPct val="45000"/>
            </a:pPr>
            <a:endParaRPr lang="en-US" sz="2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CF817FD7-CD2A-42E4-8CAD-62A67893E93D}"/>
              </a:ext>
            </a:extLst>
          </p:cNvPr>
          <p:cNvPicPr>
            <a:picLocks noChangeAspect="1"/>
          </p:cNvPicPr>
          <p:nvPr/>
        </p:nvPicPr>
        <p:blipFill rotWithShape="1">
          <a:blip r:embed="rId2">
            <a:extLst>
              <a:ext uri="{28A0092B-C50C-407E-A947-70E740481C1C}">
                <a14:useLocalDpi xmlns:a14="http://schemas.microsoft.com/office/drawing/2010/main" val="0"/>
              </a:ext>
            </a:extLst>
          </a:blip>
          <a:srcRect l="18209" t="14150" r="21297" b="33061"/>
          <a:stretch/>
        </p:blipFill>
        <p:spPr>
          <a:xfrm>
            <a:off x="3051109" y="2691603"/>
            <a:ext cx="6260841" cy="36202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EA6BBF-6719-4E4A-B638-1AF9ACFB05F2}"/>
              </a:ext>
            </a:extLst>
          </p:cNvPr>
          <p:cNvPicPr>
            <a:picLocks noChangeAspect="1"/>
          </p:cNvPicPr>
          <p:nvPr/>
        </p:nvPicPr>
        <p:blipFill rotWithShape="1">
          <a:blip r:embed="rId2">
            <a:extLst>
              <a:ext uri="{28A0092B-C50C-407E-A947-70E740481C1C}">
                <a14:useLocalDpi xmlns:a14="http://schemas.microsoft.com/office/drawing/2010/main" val="0"/>
              </a:ext>
            </a:extLst>
          </a:blip>
          <a:srcRect l="6509" t="11157" r="1790" b="42577"/>
          <a:stretch/>
        </p:blipFill>
        <p:spPr>
          <a:xfrm>
            <a:off x="2323322" y="382555"/>
            <a:ext cx="8014996" cy="6008914"/>
          </a:xfrm>
          <a:prstGeom prst="rect">
            <a:avLst/>
          </a:prstGeom>
        </p:spPr>
      </p:pic>
    </p:spTree>
    <p:extLst>
      <p:ext uri="{BB962C8B-B14F-4D97-AF65-F5344CB8AC3E}">
        <p14:creationId xmlns:p14="http://schemas.microsoft.com/office/powerpoint/2010/main" val="8732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E0E659-E13C-42D3-870D-C7A94B9855DE}"/>
              </a:ext>
            </a:extLst>
          </p:cNvPr>
          <p:cNvPicPr>
            <a:picLocks noChangeAspect="1"/>
          </p:cNvPicPr>
          <p:nvPr/>
        </p:nvPicPr>
        <p:blipFill rotWithShape="1">
          <a:blip r:embed="rId2">
            <a:extLst>
              <a:ext uri="{28A0092B-C50C-407E-A947-70E740481C1C}">
                <a14:useLocalDpi xmlns:a14="http://schemas.microsoft.com/office/drawing/2010/main" val="0"/>
              </a:ext>
            </a:extLst>
          </a:blip>
          <a:srcRect l="8356" t="25034" r="9277" b="41360"/>
          <a:stretch/>
        </p:blipFill>
        <p:spPr>
          <a:xfrm>
            <a:off x="1026367" y="177282"/>
            <a:ext cx="9890449" cy="6270171"/>
          </a:xfrm>
          <a:prstGeom prst="rect">
            <a:avLst/>
          </a:prstGeom>
        </p:spPr>
      </p:pic>
    </p:spTree>
    <p:extLst>
      <p:ext uri="{BB962C8B-B14F-4D97-AF65-F5344CB8AC3E}">
        <p14:creationId xmlns:p14="http://schemas.microsoft.com/office/powerpoint/2010/main" val="28371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Results and Outputs</a:t>
            </a:r>
          </a:p>
        </p:txBody>
      </p:sp>
      <p:sp>
        <p:nvSpPr>
          <p:cNvPr id="83"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F72BF068-9487-42D7-86E9-1E32BC9D8B9F}" type="slidenum">
              <a:rPr lang="en-US"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id="{61DA24C3-EC8E-433A-8BDE-2D021C9E2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1690200"/>
            <a:ext cx="3867690" cy="4182059"/>
          </a:xfrm>
          <a:prstGeom prst="rect">
            <a:avLst/>
          </a:prstGeom>
        </p:spPr>
      </p:pic>
      <p:pic>
        <p:nvPicPr>
          <p:cNvPr id="5" name="Picture 4">
            <a:extLst>
              <a:ext uri="{FF2B5EF4-FFF2-40B4-BE49-F238E27FC236}">
                <a16:creationId xmlns:a16="http://schemas.microsoft.com/office/drawing/2014/main" id="{A1307B48-961F-47B8-AF8B-8039DAB9B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01" y="1690200"/>
            <a:ext cx="6550091" cy="41820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7A55315-25C2-4747-8396-D62D81238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074" y="895737"/>
            <a:ext cx="8201608" cy="5057193"/>
          </a:xfrm>
          <a:prstGeom prst="rect">
            <a:avLst/>
          </a:prstGeom>
        </p:spPr>
      </p:pic>
    </p:spTree>
    <p:extLst>
      <p:ext uri="{BB962C8B-B14F-4D97-AF65-F5344CB8AC3E}">
        <p14:creationId xmlns:p14="http://schemas.microsoft.com/office/powerpoint/2010/main" val="146585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149914"/>
            <a:ext cx="10515240" cy="1325160"/>
          </a:xfrm>
          <a:prstGeom prst="rect">
            <a:avLst/>
          </a:prstGeom>
          <a:noFill/>
          <a:ln>
            <a:noFill/>
          </a:ln>
        </p:spPr>
        <p:txBody>
          <a:bodyPr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Conclusion</a:t>
            </a:r>
          </a:p>
        </p:txBody>
      </p:sp>
      <p:sp>
        <p:nvSpPr>
          <p:cNvPr id="85" name="TextShape 2"/>
          <p:cNvSpPr txBox="1"/>
          <p:nvPr/>
        </p:nvSpPr>
        <p:spPr>
          <a:xfrm>
            <a:off x="838080" y="125352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400" dirty="0">
                <a:latin typeface="Calibri" panose="020F0502020204030204" pitchFamily="34" charset="0"/>
                <a:cs typeface="Calibri" panose="020F0502020204030204" pitchFamily="34" charset="0"/>
              </a:rPr>
              <a:t>Through this voice assistant, we have automated various services using voice command.</a:t>
            </a:r>
          </a:p>
          <a:p>
            <a:pPr marL="228600" indent="-228240">
              <a:lnSpc>
                <a:spcPct val="90000"/>
              </a:lnSpc>
              <a:spcBef>
                <a:spcPts val="1001"/>
              </a:spcBef>
              <a:buClr>
                <a:srgbClr val="000000"/>
              </a:buClr>
              <a:buFont typeface="Arial"/>
              <a:buChar char="•"/>
            </a:pPr>
            <a:r>
              <a:rPr lang="en-US" sz="2400" dirty="0">
                <a:latin typeface="Calibri" panose="020F0502020204030204" pitchFamily="34" charset="0"/>
                <a:cs typeface="Calibri" panose="020F0502020204030204" pitchFamily="34" charset="0"/>
              </a:rPr>
              <a:t>This engages the ability to communicate socially through natural language processing, holding and analyzing data within the context of the user. </a:t>
            </a:r>
          </a:p>
          <a:p>
            <a:pPr marL="228600" indent="-228240">
              <a:lnSpc>
                <a:spcPct val="90000"/>
              </a:lnSpc>
              <a:spcBef>
                <a:spcPts val="1001"/>
              </a:spcBef>
              <a:buClr>
                <a:srgbClr val="000000"/>
              </a:buClr>
              <a:buFont typeface="Arial"/>
              <a:buChar char="•"/>
            </a:pPr>
            <a:r>
              <a:rPr lang="en-US" sz="2400" b="0" i="0" dirty="0">
                <a:effectLst/>
                <a:latin typeface="Calibri" panose="020F0502020204030204" pitchFamily="34" charset="0"/>
                <a:cs typeface="Calibri" panose="020F0502020204030204" pitchFamily="34" charset="0"/>
              </a:rPr>
              <a:t>Virtual assistants are already emerging in the workplace as taskmasters, completing repetitive tasks and freeing up time for workers to focus on more complex tasks.</a:t>
            </a:r>
          </a:p>
          <a:p>
            <a:pPr marL="360">
              <a:lnSpc>
                <a:spcPct val="90000"/>
              </a:lnSpc>
              <a:spcBef>
                <a:spcPts val="1001"/>
              </a:spcBef>
              <a:buClr>
                <a:srgbClr val="000000"/>
              </a:buClr>
            </a:pPr>
            <a:endParaRPr lang="en-US" sz="2400" b="0" i="0" dirty="0">
              <a:effectLst/>
              <a:latin typeface="Calibri" panose="020F0502020204030204" pitchFamily="34" charset="0"/>
              <a:cs typeface="Calibri" panose="020F0502020204030204" pitchFamily="34" charset="0"/>
            </a:endParaRPr>
          </a:p>
          <a:p>
            <a:pPr marL="228600" indent="-228240">
              <a:lnSpc>
                <a:spcPct val="90000"/>
              </a:lnSpc>
              <a:spcBef>
                <a:spcPts val="1001"/>
              </a:spcBef>
              <a:buClr>
                <a:srgbClr val="000000"/>
              </a:buClr>
              <a:buFont typeface="Arial"/>
              <a:buChar char="•"/>
            </a:pPr>
            <a:endParaRPr lang="en-US" sz="2400" dirty="0">
              <a:latin typeface="Calibri" panose="020F0502020204030204" pitchFamily="34" charset="0"/>
              <a:cs typeface="Calibri" panose="020F0502020204030204" pitchFamily="34" charset="0"/>
            </a:endParaRPr>
          </a:p>
          <a:p>
            <a:pPr marL="228600" indent="-228240">
              <a:lnSpc>
                <a:spcPct val="90000"/>
              </a:lnSpc>
              <a:spcBef>
                <a:spcPts val="1001"/>
              </a:spcBef>
              <a:buClr>
                <a:srgbClr val="000000"/>
              </a:buClr>
              <a:buFont typeface="Arial"/>
              <a:buChar char="•"/>
            </a:pPr>
            <a:endParaRPr lang="en-US" sz="2400" b="0" strike="noStrike" spc="-1" dirty="0">
              <a:solidFill>
                <a:srgbClr val="000000"/>
              </a:solidFill>
              <a:latin typeface="Calibri" panose="020F0502020204030204" pitchFamily="34" charset="0"/>
              <a:ea typeface="Noto Sans CJK SC"/>
              <a:cs typeface="Calibri" panose="020F0502020204030204" pitchFamily="34" charset="0"/>
            </a:endParaRPr>
          </a:p>
        </p:txBody>
      </p:sp>
      <p:sp>
        <p:nvSpPr>
          <p:cNvPr id="86"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D9DE1208-BFA3-4D54-961D-9239E9D7ED06}" type="slidenum">
              <a:rPr lang="en-US" sz="1200" b="0" strike="noStrike" spc="-1">
                <a:solidFill>
                  <a:srgbClr val="8B8B8B"/>
                </a:solidFill>
                <a:latin typeface="Calibri"/>
              </a:rPr>
              <a:t>15</a:t>
            </a:fld>
            <a:endParaRPr lang="en-IN" sz="1200" b="0" strike="noStrike" spc="-1">
              <a:latin typeface="Times New Roman"/>
            </a:endParaRPr>
          </a:p>
        </p:txBody>
      </p:sp>
      <p:pic>
        <p:nvPicPr>
          <p:cNvPr id="3" name="Picture 2">
            <a:extLst>
              <a:ext uri="{FF2B5EF4-FFF2-40B4-BE49-F238E27FC236}">
                <a16:creationId xmlns:a16="http://schemas.microsoft.com/office/drawing/2014/main" id="{490926C7-A7C1-44FB-B12E-6FE60B88E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045" y="3796935"/>
            <a:ext cx="5411755" cy="280851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062015" y="252413"/>
            <a:ext cx="10515240" cy="1325160"/>
          </a:xfrm>
          <a:prstGeom prst="rect">
            <a:avLst/>
          </a:prstGeom>
          <a:noFill/>
          <a:ln>
            <a:noFill/>
          </a:ln>
        </p:spPr>
        <p:txBody>
          <a:bodyPr lIns="0" tIns="0" rIns="0" bIns="0"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Future Scope</a:t>
            </a:r>
          </a:p>
        </p:txBody>
      </p:sp>
      <p:sp>
        <p:nvSpPr>
          <p:cNvPr id="88" name="TextShape 2"/>
          <p:cNvSpPr txBox="1"/>
          <p:nvPr/>
        </p:nvSpPr>
        <p:spPr>
          <a:xfrm>
            <a:off x="838380" y="1545642"/>
            <a:ext cx="10515240" cy="4350960"/>
          </a:xfrm>
          <a:prstGeom prst="rect">
            <a:avLst/>
          </a:prstGeom>
          <a:noFill/>
          <a:ln>
            <a:noFill/>
          </a:ln>
        </p:spPr>
        <p:txBody>
          <a:bodyPr lIns="0" tIns="0" rIns="0" bIns="0">
            <a:normAutofit/>
          </a:bodyPr>
          <a:lstStyle/>
          <a:p>
            <a:pPr marL="457200" indent="-457200" algn="l" fontAlgn="base">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As machine learning progresses, we may see virtual assistants become smarter and begin to learn and predict customer needs. </a:t>
            </a:r>
          </a:p>
          <a:p>
            <a:pPr marL="432000" indent="-324000">
              <a:lnSpc>
                <a:spcPct val="90000"/>
              </a:lnSpc>
              <a:spcBef>
                <a:spcPts val="1001"/>
              </a:spcBef>
              <a:buClr>
                <a:srgbClr val="000000"/>
              </a:buClr>
              <a:buSzPct val="45000"/>
              <a:buFont typeface="Wingdings" charset="2"/>
              <a:buChar char=""/>
            </a:pPr>
            <a:r>
              <a:rPr lang="en-US" sz="2400" b="0" strike="noStrike" spc="-1" dirty="0">
                <a:latin typeface="Calibri" panose="020F0502020204030204" pitchFamily="34" charset="0"/>
                <a:cs typeface="Calibri" panose="020F0502020204030204" pitchFamily="34" charset="0"/>
              </a:rPr>
              <a:t>The number of IoT devices such as smart thermostats and speakers are giving voice assistants more utility in a connected user’s life.</a:t>
            </a:r>
          </a:p>
          <a:p>
            <a:pPr marL="432000" indent="-324000">
              <a:lnSpc>
                <a:spcPct val="90000"/>
              </a:lnSpc>
              <a:spcBef>
                <a:spcPts val="1001"/>
              </a:spcBef>
              <a:buClr>
                <a:srgbClr val="000000"/>
              </a:buClr>
              <a:buSzPct val="45000"/>
              <a:buFont typeface="Wingdings" charset="2"/>
              <a:buChar char=""/>
            </a:pPr>
            <a:r>
              <a:rPr lang="en-US" sz="2400" dirty="0">
                <a:latin typeface="Calibri" panose="020F0502020204030204" pitchFamily="34" charset="0"/>
                <a:cs typeface="Calibri" panose="020F0502020204030204" pitchFamily="34" charset="0"/>
              </a:rPr>
              <a:t>W</a:t>
            </a:r>
            <a:r>
              <a:rPr lang="en-US" sz="2400" b="0" i="0" dirty="0">
                <a:effectLst/>
                <a:latin typeface="Calibri" panose="020F0502020204030204" pitchFamily="34" charset="0"/>
                <a:cs typeface="Calibri" panose="020F0502020204030204" pitchFamily="34" charset="0"/>
              </a:rPr>
              <a:t>e can assume that virtual assistants are here to stay and could be embedded in all aspects of our lives in the future, including our work lives. </a:t>
            </a:r>
          </a:p>
          <a:p>
            <a:pPr marL="108000">
              <a:lnSpc>
                <a:spcPct val="90000"/>
              </a:lnSpc>
              <a:spcBef>
                <a:spcPts val="1001"/>
              </a:spcBef>
              <a:buClr>
                <a:srgbClr val="000000"/>
              </a:buClr>
              <a:buSzPct val="45000"/>
            </a:pPr>
            <a:endParaRPr lang="en-US" sz="2400" b="0" i="0" dirty="0">
              <a:effectLst/>
              <a:latin typeface="Calibri" panose="020F0502020204030204" pitchFamily="34" charset="0"/>
              <a:cs typeface="Calibri" panose="020F0502020204030204" pitchFamily="34" charset="0"/>
            </a:endParaRPr>
          </a:p>
          <a:p>
            <a:pPr marL="108000">
              <a:lnSpc>
                <a:spcPct val="90000"/>
              </a:lnSpc>
              <a:spcBef>
                <a:spcPts val="1001"/>
              </a:spcBef>
              <a:buClr>
                <a:srgbClr val="000000"/>
              </a:buClr>
              <a:buSzPct val="45000"/>
            </a:pPr>
            <a:endParaRPr lang="en-US" sz="2400" b="0" i="0" dirty="0">
              <a:effectLst/>
              <a:latin typeface="Calibri" panose="020F0502020204030204" pitchFamily="34" charset="0"/>
              <a:cs typeface="Calibri" panose="020F0502020204030204" pitchFamily="34" charset="0"/>
            </a:endParaRPr>
          </a:p>
          <a:p>
            <a:pPr marL="432000" indent="-324000">
              <a:lnSpc>
                <a:spcPct val="90000"/>
              </a:lnSpc>
              <a:spcBef>
                <a:spcPts val="1001"/>
              </a:spcBef>
              <a:buClr>
                <a:srgbClr val="000000"/>
              </a:buClr>
              <a:buSzPct val="45000"/>
              <a:buFont typeface="Wingdings" charset="2"/>
              <a:buChar char=""/>
            </a:pPr>
            <a:endParaRPr lang="en-US" sz="2400" b="0" strike="noStrike" spc="-1" dirty="0">
              <a:latin typeface="Calibri" panose="020F0502020204030204" pitchFamily="34" charset="0"/>
              <a:cs typeface="Calibri" panose="020F0502020204030204" pitchFamily="34" charset="0"/>
            </a:endParaRPr>
          </a:p>
          <a:p>
            <a:pPr marL="432000" indent="-324000">
              <a:lnSpc>
                <a:spcPct val="90000"/>
              </a:lnSpc>
              <a:spcBef>
                <a:spcPts val="1001"/>
              </a:spcBef>
              <a:buClr>
                <a:srgbClr val="000000"/>
              </a:buClr>
              <a:buSzPct val="45000"/>
              <a:buFont typeface="Wingdings" charset="2"/>
              <a:buChar char=""/>
            </a:pPr>
            <a:endParaRPr lang="en-US" sz="2400" b="0" strike="noStrike" spc="-1" dirty="0">
              <a:solidFill>
                <a:srgbClr val="000000"/>
              </a:solidFill>
              <a:latin typeface="Calibri"/>
            </a:endParaRPr>
          </a:p>
          <a:p>
            <a:pPr marL="108000">
              <a:lnSpc>
                <a:spcPct val="90000"/>
              </a:lnSpc>
              <a:spcBef>
                <a:spcPts val="1001"/>
              </a:spcBef>
              <a:buClr>
                <a:srgbClr val="000000"/>
              </a:buClr>
              <a:buSzPct val="45000"/>
            </a:pPr>
            <a:endParaRPr lang="en-US" sz="2400" b="0" strike="noStrike" spc="-1" dirty="0">
              <a:solidFill>
                <a:srgbClr val="000000"/>
              </a:solidFill>
              <a:latin typeface="Calibri"/>
            </a:endParaRPr>
          </a:p>
          <a:p>
            <a:pPr marL="108000">
              <a:lnSpc>
                <a:spcPct val="90000"/>
              </a:lnSpc>
              <a:spcBef>
                <a:spcPts val="1001"/>
              </a:spcBef>
              <a:buClr>
                <a:srgbClr val="000000"/>
              </a:buClr>
              <a:buSzPct val="45000"/>
            </a:pPr>
            <a:endParaRPr lang="en-US" sz="2400" b="0" strike="noStrike" spc="-1" dirty="0">
              <a:latin typeface="Calibri"/>
            </a:endParaRPr>
          </a:p>
        </p:txBody>
      </p:sp>
      <p:pic>
        <p:nvPicPr>
          <p:cNvPr id="5" name="Picture 4">
            <a:extLst>
              <a:ext uri="{FF2B5EF4-FFF2-40B4-BE49-F238E27FC236}">
                <a16:creationId xmlns:a16="http://schemas.microsoft.com/office/drawing/2014/main" id="{286C54C7-B362-4542-8D7D-5E29C13C6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036" y="4062299"/>
            <a:ext cx="4823927" cy="25001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1732A0-15DA-4044-AF43-49C4AB9FE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2" y="979714"/>
            <a:ext cx="9545216" cy="5057192"/>
          </a:xfrm>
          <a:prstGeom prst="rect">
            <a:avLst/>
          </a:prstGeom>
        </p:spPr>
      </p:pic>
    </p:spTree>
    <p:extLst>
      <p:ext uri="{BB962C8B-B14F-4D97-AF65-F5344CB8AC3E}">
        <p14:creationId xmlns:p14="http://schemas.microsoft.com/office/powerpoint/2010/main" val="2292951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lIns="0" tIns="0" rIns="0" bIns="0" anchor="ctr">
            <a:noAutofit/>
          </a:bodyPr>
          <a:lstStyle/>
          <a:p>
            <a:pPr>
              <a:lnSpc>
                <a:spcPct val="90000"/>
              </a:lnSpc>
            </a:pPr>
            <a:r>
              <a:rPr lang="en-US" sz="4400" b="0" strike="noStrike" spc="-1">
                <a:solidFill>
                  <a:srgbClr val="000000"/>
                </a:solidFill>
                <a:latin typeface="Calibri Light"/>
              </a:rPr>
              <a:t>References</a:t>
            </a:r>
            <a:endParaRPr lang="en-US" sz="4400" b="0" strike="noStrike" spc="-1">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spcBef>
                <a:spcPts val="1210"/>
              </a:spcBef>
              <a:buClr>
                <a:srgbClr val="000000"/>
              </a:buClr>
              <a:buSzPct val="45000"/>
              <a:buFont typeface="Wingdings" charset="2"/>
              <a:buChar char=""/>
            </a:pPr>
            <a:r>
              <a:rPr lang="en-IN" sz="2400" dirty="0"/>
              <a:t>[1] http://en.wikipedia.org/wiki/Siri_(software) </a:t>
            </a:r>
          </a:p>
          <a:p>
            <a:pPr marL="432000" indent="-324000">
              <a:spcBef>
                <a:spcPts val="1210"/>
              </a:spcBef>
              <a:buClr>
                <a:srgbClr val="000000"/>
              </a:buClr>
              <a:buSzPct val="45000"/>
              <a:buFont typeface="Wingdings" charset="2"/>
              <a:buChar char=""/>
            </a:pPr>
            <a:r>
              <a:rPr lang="en-IN" sz="2400" dirty="0"/>
              <a:t>[2] http://en.wikipedia.org/wiki/Smartphone </a:t>
            </a:r>
          </a:p>
          <a:p>
            <a:pPr marL="432000" indent="-324000">
              <a:spcBef>
                <a:spcPts val="1210"/>
              </a:spcBef>
              <a:buClr>
                <a:srgbClr val="000000"/>
              </a:buClr>
              <a:buSzPct val="45000"/>
              <a:buFont typeface="Wingdings" charset="2"/>
              <a:buChar char=""/>
            </a:pPr>
            <a:r>
              <a:rPr lang="en-IN" sz="2400" dirty="0"/>
              <a:t>[3] http://yudian.voicecloud.cn/ </a:t>
            </a:r>
          </a:p>
          <a:p>
            <a:pPr marL="432000" indent="-324000">
              <a:spcBef>
                <a:spcPts val="1210"/>
              </a:spcBef>
              <a:buClr>
                <a:srgbClr val="000000"/>
              </a:buClr>
              <a:buSzPct val="45000"/>
              <a:buFont typeface="Wingdings" charset="2"/>
              <a:buChar char=""/>
            </a:pPr>
            <a:r>
              <a:rPr lang="en-IN" sz="2400" dirty="0"/>
              <a:t>[4] http://en.wikipedia.org/wiki/Extreme_programming </a:t>
            </a:r>
          </a:p>
          <a:p>
            <a:pPr marL="432000" indent="-324000">
              <a:spcBef>
                <a:spcPts val="1210"/>
              </a:spcBef>
              <a:buClr>
                <a:srgbClr val="000000"/>
              </a:buClr>
              <a:buSzPct val="45000"/>
              <a:buFont typeface="Wingdings" charset="2"/>
              <a:buChar char=""/>
            </a:pPr>
            <a:r>
              <a:rPr lang="en-IN" sz="2400" dirty="0"/>
              <a:t>[5] http://en.wikipedia.org/wiki/Cloud_computing </a:t>
            </a:r>
          </a:p>
          <a:p>
            <a:pPr marL="432000" indent="-324000">
              <a:spcBef>
                <a:spcPts val="1210"/>
              </a:spcBef>
              <a:buClr>
                <a:srgbClr val="000000"/>
              </a:buClr>
              <a:buSzPct val="45000"/>
              <a:buFont typeface="Wingdings" charset="2"/>
              <a:buChar char=""/>
            </a:pPr>
            <a:r>
              <a:rPr lang="en-IN" sz="2400" dirty="0"/>
              <a:t>[6] http://en.wikipedia.org/wiki/Extreme_programming </a:t>
            </a:r>
          </a:p>
          <a:p>
            <a:pPr marL="432000" indent="-324000">
              <a:spcBef>
                <a:spcPts val="1210"/>
              </a:spcBef>
              <a:buClr>
                <a:srgbClr val="000000"/>
              </a:buClr>
              <a:buSzPct val="45000"/>
              <a:buFont typeface="Wingdings" charset="2"/>
              <a:buChar char=""/>
            </a:pPr>
            <a:r>
              <a:rPr lang="en-IN" sz="2400" dirty="0"/>
              <a:t>[7] http://www.mysql.com/why-mysql/ </a:t>
            </a:r>
          </a:p>
          <a:p>
            <a:pPr marL="432000" indent="-324000">
              <a:spcBef>
                <a:spcPts val="1210"/>
              </a:spcBef>
              <a:buClr>
                <a:srgbClr val="000000"/>
              </a:buClr>
              <a:buSzPct val="45000"/>
              <a:buFont typeface="Wingdings" charset="2"/>
              <a:buChar char=""/>
            </a:pPr>
            <a:r>
              <a:rPr lang="en-IN" sz="2400" dirty="0"/>
              <a:t>[9] http://www.windowsazure.com/en-us/home/features/sql-azure/</a:t>
            </a:r>
            <a:endParaRPr lang="en-US" sz="2400" b="0" strike="noStrike" spc="-1" dirty="0">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spcBef>
                <a:spcPts val="1210"/>
              </a:spcBef>
              <a:buClr>
                <a:srgbClr val="000000"/>
              </a:buClr>
              <a:buSzPct val="45000"/>
              <a:buFont typeface="Wingdings" charset="2"/>
              <a:buChar char=""/>
            </a:pPr>
            <a:endParaRPr lang="en-US" sz="2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2EDEF4B5-D8E8-45CB-A85C-1B03B5A4C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885600" y="365040"/>
            <a:ext cx="10515240" cy="975960"/>
          </a:xfrm>
          <a:prstGeom prst="rect">
            <a:avLst/>
          </a:prstGeom>
          <a:noFill/>
          <a:ln>
            <a:noFill/>
          </a:ln>
        </p:spPr>
        <p:txBody>
          <a:bodyPr anchor="ctr">
            <a:noAutofit/>
          </a:bodyPr>
          <a:lstStyle/>
          <a:p>
            <a:pPr>
              <a:lnSpc>
                <a:spcPct val="90000"/>
              </a:lnSpc>
            </a:pPr>
            <a:r>
              <a:rPr lang="en-US" sz="4400" b="1" strike="noStrike" spc="-1">
                <a:solidFill>
                  <a:srgbClr val="000000"/>
                </a:solidFill>
                <a:latin typeface="Times New Roman"/>
              </a:rPr>
              <a:t>Outline</a:t>
            </a:r>
            <a:endParaRPr lang="en-US" sz="4400" b="0" strike="noStrike" spc="-1">
              <a:solidFill>
                <a:srgbClr val="000000"/>
              </a:solidFill>
              <a:latin typeface="Calibri"/>
            </a:endParaRPr>
          </a:p>
        </p:txBody>
      </p:sp>
      <p:sp>
        <p:nvSpPr>
          <p:cNvPr id="56" name="TextShape 2"/>
          <p:cNvSpPr txBox="1"/>
          <p:nvPr/>
        </p:nvSpPr>
        <p:spPr>
          <a:xfrm>
            <a:off x="838080" y="1588320"/>
            <a:ext cx="10515240" cy="49518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Introduction to Project</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Problem Formulation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Objectives of the work </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Methodology used</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Results and Outputs</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Conclusion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Future Scope</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References</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p:txBody>
      </p:sp>
      <p:sp>
        <p:nvSpPr>
          <p:cNvPr id="57"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3467FEEB-4713-44CC-9D47-AD8877F799AB}" type="slidenum">
              <a:rPr lang="en-US" sz="1200" b="0" strike="noStrike" spc="-1">
                <a:solidFill>
                  <a:srgbClr val="8B8B8B"/>
                </a:solidFill>
                <a:latin typeface="Calibri"/>
              </a:rPr>
              <a:t>2</a:t>
            </a:fld>
            <a:endParaRPr lang="en-IN"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838080" y="365040"/>
            <a:ext cx="10515240" cy="1325160"/>
          </a:xfrm>
          <a:prstGeom prst="rect">
            <a:avLst/>
          </a:prstGeom>
          <a:noFill/>
          <a:ln>
            <a:noFill/>
          </a:ln>
        </p:spPr>
        <p:txBody>
          <a:bodyPr lIns="0" tIns="0" rIns="0" bIns="0" anchor="ctr">
            <a:noAutofit/>
          </a:bodyPr>
          <a:lstStyle/>
          <a:p>
            <a:pPr>
              <a:lnSpc>
                <a:spcPct val="90000"/>
              </a:lnSpc>
              <a:spcBef>
                <a:spcPts val="1001"/>
              </a:spcBef>
            </a:pPr>
            <a:r>
              <a:rPr lang="en-US" sz="3600" b="1" strike="noStrike" spc="-1" dirty="0">
                <a:solidFill>
                  <a:srgbClr val="000000"/>
                </a:solidFill>
                <a:latin typeface="Calibri"/>
              </a:rPr>
              <a:t>Introduction</a:t>
            </a:r>
          </a:p>
        </p:txBody>
      </p:sp>
      <p:sp>
        <p:nvSpPr>
          <p:cNvPr id="59"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lnSpc>
                <a:spcPct val="90000"/>
              </a:lnSpc>
              <a:spcBef>
                <a:spcPts val="1001"/>
              </a:spcBef>
              <a:buClr>
                <a:srgbClr val="000000"/>
              </a:buClr>
              <a:buSzPct val="45000"/>
              <a:buFont typeface="Wingdings" charset="2"/>
              <a:buChar char=""/>
            </a:pPr>
            <a:r>
              <a:rPr lang="en-US" sz="2400" b="0" strike="noStrike" spc="-1" dirty="0">
                <a:solidFill>
                  <a:srgbClr val="000000"/>
                </a:solidFill>
                <a:latin typeface="Calibri"/>
              </a:rPr>
              <a:t>Virtual Assistants are software programs that help you  ease your day to day tasks, such as </a:t>
            </a:r>
            <a:r>
              <a:rPr lang="en-US" sz="2400" dirty="0">
                <a:latin typeface="Calibri" panose="020F0502020204030204" pitchFamily="34" charset="0"/>
                <a:cs typeface="Calibri" panose="020F0502020204030204" pitchFamily="34" charset="0"/>
              </a:rPr>
              <a:t>making to-do lists, setting alarms, book movie and show tickets, setting reminders, open any site on the browser, play music and providing weather reports and real time information such as news, location etc.</a:t>
            </a:r>
            <a:endParaRPr lang="en-US" sz="2400" b="0" strike="noStrike" spc="-1" dirty="0">
              <a:solidFill>
                <a:srgbClr val="000000"/>
              </a:solidFill>
              <a:latin typeface="Calibri" panose="020F0502020204030204" pitchFamily="34" charset="0"/>
              <a:cs typeface="Calibri" panose="020F0502020204030204" pitchFamily="34" charset="0"/>
            </a:endParaRPr>
          </a:p>
          <a:p>
            <a:pPr marL="432000" indent="-324000">
              <a:lnSpc>
                <a:spcPct val="90000"/>
              </a:lnSpc>
              <a:spcBef>
                <a:spcPts val="1001"/>
              </a:spcBef>
              <a:buClr>
                <a:srgbClr val="000000"/>
              </a:buClr>
              <a:buSzPct val="45000"/>
              <a:buFont typeface="Wingdings" charset="2"/>
              <a:buChar char=""/>
            </a:pPr>
            <a:r>
              <a:rPr lang="en-US" sz="2400" dirty="0">
                <a:latin typeface="Calibri" panose="020F0502020204030204" pitchFamily="34" charset="0"/>
                <a:cs typeface="Calibri" panose="020F0502020204030204" pitchFamily="34" charset="0"/>
              </a:rPr>
              <a:t>It enables users to speak natural language voice commands in </a:t>
            </a:r>
          </a:p>
          <a:p>
            <a:pPr marL="108000">
              <a:lnSpc>
                <a:spcPct val="90000"/>
              </a:lnSpc>
              <a:spcBef>
                <a:spcPts val="1001"/>
              </a:spcBef>
              <a:buClr>
                <a:srgbClr val="000000"/>
              </a:buClr>
              <a:buSzPct val="45000"/>
            </a:pPr>
            <a:r>
              <a:rPr lang="en-US" sz="2400" dirty="0">
                <a:latin typeface="Calibri" panose="020F0502020204030204" pitchFamily="34" charset="0"/>
                <a:cs typeface="Calibri" panose="020F0502020204030204" pitchFamily="34" charset="0"/>
              </a:rPr>
              <a:t>     order to operate.</a:t>
            </a:r>
          </a:p>
          <a:p>
            <a:pPr marL="432000" indent="-324000">
              <a:lnSpc>
                <a:spcPct val="90000"/>
              </a:lnSpc>
              <a:spcBef>
                <a:spcPts val="1001"/>
              </a:spcBef>
              <a:buClr>
                <a:srgbClr val="000000"/>
              </a:buClr>
              <a:buSzPct val="45000"/>
              <a:buFont typeface="Wingdings" charset="2"/>
              <a:buChar char=""/>
            </a:pPr>
            <a:r>
              <a:rPr lang="en-US" sz="2400" dirty="0">
                <a:latin typeface="Calibri" panose="020F0502020204030204" pitchFamily="34" charset="0"/>
                <a:cs typeface="Calibri" panose="020F0502020204030204" pitchFamily="34" charset="0"/>
              </a:rPr>
              <a:t>It could be useful for getting a more convenient life</a:t>
            </a:r>
          </a:p>
          <a:p>
            <a:pPr marL="108000">
              <a:lnSpc>
                <a:spcPct val="90000"/>
              </a:lnSpc>
              <a:spcBef>
                <a:spcPts val="1001"/>
              </a:spcBef>
              <a:buClr>
                <a:srgbClr val="000000"/>
              </a:buClr>
              <a:buSzPct val="45000"/>
            </a:pPr>
            <a:r>
              <a:rPr lang="en-US" sz="2400" dirty="0">
                <a:latin typeface="Calibri" panose="020F0502020204030204" pitchFamily="34" charset="0"/>
                <a:cs typeface="Calibri" panose="020F0502020204030204" pitchFamily="34" charset="0"/>
              </a:rPr>
              <a:t>     and it will be helpful for the people who have </a:t>
            </a:r>
          </a:p>
          <a:p>
            <a:pPr marL="108000">
              <a:lnSpc>
                <a:spcPct val="90000"/>
              </a:lnSpc>
              <a:spcBef>
                <a:spcPts val="1001"/>
              </a:spcBef>
              <a:buClr>
                <a:srgbClr val="000000"/>
              </a:buClr>
              <a:buSzPct val="45000"/>
            </a:pPr>
            <a:r>
              <a:rPr lang="en-US" sz="2400" dirty="0">
                <a:latin typeface="Calibri" panose="020F0502020204030204" pitchFamily="34" charset="0"/>
                <a:cs typeface="Calibri" panose="020F0502020204030204" pitchFamily="34" charset="0"/>
              </a:rPr>
              <a:t>     disabilities for manual operations.</a:t>
            </a:r>
          </a:p>
          <a:p>
            <a:pPr marL="108000">
              <a:lnSpc>
                <a:spcPct val="90000"/>
              </a:lnSpc>
              <a:spcBef>
                <a:spcPts val="1001"/>
              </a:spcBef>
              <a:buClr>
                <a:srgbClr val="000000"/>
              </a:buClr>
              <a:buSzPct val="45000"/>
            </a:pPr>
            <a:endParaRPr lang="en-US" sz="2400" dirty="0">
              <a:latin typeface="Calibri" panose="020F0502020204030204" pitchFamily="34" charset="0"/>
              <a:cs typeface="Calibri" panose="020F0502020204030204" pitchFamily="34" charset="0"/>
            </a:endParaRPr>
          </a:p>
          <a:p>
            <a:pPr marL="108000">
              <a:lnSpc>
                <a:spcPct val="90000"/>
              </a:lnSpc>
              <a:spcBef>
                <a:spcPts val="1001"/>
              </a:spcBef>
              <a:buClr>
                <a:srgbClr val="000000"/>
              </a:buClr>
              <a:buSzPct val="45000"/>
            </a:pPr>
            <a:endParaRPr lang="en-US" sz="2400" b="0" strike="noStrike" spc="-1" dirty="0">
              <a:solidFill>
                <a:srgbClr val="000000"/>
              </a:solidFill>
              <a:latin typeface="Calibri" panose="020F0502020204030204" pitchFamily="34" charset="0"/>
              <a:cs typeface="Calibri" panose="020F0502020204030204" pitchFamily="34" charset="0"/>
            </a:endParaRPr>
          </a:p>
          <a:p>
            <a:pPr marL="432000" indent="-324000">
              <a:lnSpc>
                <a:spcPct val="90000"/>
              </a:lnSpc>
              <a:spcBef>
                <a:spcPts val="1001"/>
              </a:spcBef>
              <a:buClr>
                <a:srgbClr val="000000"/>
              </a:buClr>
              <a:buSzPct val="45000"/>
              <a:buFont typeface="Wingdings" charset="2"/>
              <a:buChar char=""/>
            </a:pPr>
            <a:endParaRPr lang="en-US" sz="2400" b="0" strike="noStrike" spc="-1" dirty="0">
              <a:solidFill>
                <a:srgbClr val="000000"/>
              </a:solidFill>
              <a:latin typeface="Calibri"/>
            </a:endParaRPr>
          </a:p>
        </p:txBody>
      </p:sp>
      <p:pic>
        <p:nvPicPr>
          <p:cNvPr id="60" name="Picture 59"/>
          <p:cNvPicPr/>
          <p:nvPr/>
        </p:nvPicPr>
        <p:blipFill>
          <a:blip r:embed="rId2"/>
          <a:stretch/>
        </p:blipFill>
        <p:spPr>
          <a:xfrm>
            <a:off x="8242384" y="3722914"/>
            <a:ext cx="3456000" cy="2508973"/>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838080" y="374371"/>
            <a:ext cx="10515240" cy="1325160"/>
          </a:xfrm>
          <a:prstGeom prst="rect">
            <a:avLst/>
          </a:prstGeom>
          <a:noFill/>
          <a:ln>
            <a:noFill/>
          </a:ln>
        </p:spPr>
        <p:txBody>
          <a:bodyPr lIns="0" tIns="0" rIns="0" bIns="0" anchor="ctr">
            <a:noAutofit/>
          </a:bodyPr>
          <a:lstStyle/>
          <a:p>
            <a:pPr>
              <a:lnSpc>
                <a:spcPct val="90000"/>
              </a:lnSpc>
              <a:spcBef>
                <a:spcPts val="1001"/>
              </a:spcBef>
            </a:pPr>
            <a:r>
              <a:rPr lang="en-US" sz="3600" b="1" strike="noStrike" spc="-1" dirty="0">
                <a:solidFill>
                  <a:srgbClr val="000000"/>
                </a:solidFill>
                <a:latin typeface="Calibri"/>
              </a:rPr>
              <a:t>Introduction</a:t>
            </a:r>
          </a:p>
        </p:txBody>
      </p:sp>
      <p:sp>
        <p:nvSpPr>
          <p:cNvPr id="62" name="TextShape 2"/>
          <p:cNvSpPr txBox="1"/>
          <p:nvPr/>
        </p:nvSpPr>
        <p:spPr>
          <a:xfrm>
            <a:off x="838080" y="1825560"/>
            <a:ext cx="10515240" cy="4350960"/>
          </a:xfrm>
          <a:prstGeom prst="rect">
            <a:avLst/>
          </a:prstGeom>
          <a:noFill/>
          <a:ln>
            <a:noFill/>
          </a:ln>
        </p:spPr>
        <p:txBody>
          <a:bodyPr lIns="0" tIns="0" rIns="0" bIns="0">
            <a:normAutofit/>
          </a:bodyPr>
          <a:lstStyle/>
          <a:p>
            <a:pPr marL="108000">
              <a:spcBef>
                <a:spcPts val="1210"/>
              </a:spcBef>
              <a:buClr>
                <a:srgbClr val="000000"/>
              </a:buClr>
              <a:buSzPct val="45000"/>
            </a:pPr>
            <a:r>
              <a:rPr lang="en-US" sz="2400" dirty="0">
                <a:latin typeface="Calibri" panose="020F0502020204030204" pitchFamily="34" charset="0"/>
                <a:cs typeface="Calibri" panose="020F0502020204030204" pitchFamily="34" charset="0"/>
              </a:rPr>
              <a:t>The mass adoption of artificial intelligence in every industry and in user’s everyday lives is fueling the shift towards these type of software and in the coming times it would become a day-to-day life assistant for managing work for almost everyone.</a:t>
            </a:r>
            <a:endParaRPr lang="en-US" sz="2400" b="0" strike="noStrike" spc="-1" dirty="0">
              <a:solidFill>
                <a:srgbClr val="000000"/>
              </a:solidFill>
              <a:latin typeface="Calibri" panose="020F0502020204030204" pitchFamily="34" charset="0"/>
              <a:cs typeface="Calibri" panose="020F0502020204030204" pitchFamily="34" charset="0"/>
            </a:endParaRPr>
          </a:p>
        </p:txBody>
      </p:sp>
      <p:pic>
        <p:nvPicPr>
          <p:cNvPr id="63" name="Picture 62"/>
          <p:cNvPicPr/>
          <p:nvPr/>
        </p:nvPicPr>
        <p:blipFill>
          <a:blip r:embed="rId2"/>
          <a:stretch/>
        </p:blipFill>
        <p:spPr>
          <a:xfrm>
            <a:off x="3498979" y="3638939"/>
            <a:ext cx="4497355" cy="2267221"/>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838080" y="355710"/>
            <a:ext cx="10515240" cy="1325160"/>
          </a:xfrm>
          <a:prstGeom prst="rect">
            <a:avLst/>
          </a:prstGeom>
          <a:noFill/>
          <a:ln>
            <a:noFill/>
          </a:ln>
        </p:spPr>
        <p:txBody>
          <a:bodyPr lIns="0" tIns="0" rIns="0" bIns="0" anchor="ctr">
            <a:noAutofit/>
          </a:bodyPr>
          <a:lstStyle/>
          <a:p>
            <a:pPr>
              <a:lnSpc>
                <a:spcPct val="90000"/>
              </a:lnSpc>
              <a:spcBef>
                <a:spcPts val="1001"/>
              </a:spcBef>
            </a:pPr>
            <a:r>
              <a:rPr lang="en-US" sz="3600" b="1" strike="noStrike" spc="-1" dirty="0">
                <a:solidFill>
                  <a:srgbClr val="000000"/>
                </a:solidFill>
                <a:latin typeface="Calibri"/>
              </a:rPr>
              <a:t>Introduction</a:t>
            </a:r>
          </a:p>
        </p:txBody>
      </p:sp>
      <p:sp>
        <p:nvSpPr>
          <p:cNvPr id="65"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Voice searches have dominated over text search in the recent times. </a:t>
            </a:r>
          </a:p>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The analysts are already predicting that 50% of searches will be via voice by 2022.</a:t>
            </a:r>
          </a:p>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Virtual assistants are turning out to be smarter than ever. Allow your intelligent assistant to make </a:t>
            </a:r>
          </a:p>
          <a:p>
            <a:pPr marL="108000">
              <a:spcBef>
                <a:spcPts val="1210"/>
              </a:spcBef>
              <a:buClr>
                <a:srgbClr val="000000"/>
              </a:buClr>
              <a:buSzPct val="45000"/>
            </a:pPr>
            <a:r>
              <a:rPr lang="en-US" sz="2400" b="0" strike="noStrike" spc="-1" dirty="0">
                <a:solidFill>
                  <a:srgbClr val="000000"/>
                </a:solidFill>
                <a:latin typeface="Calibri"/>
              </a:rPr>
              <a:t>1. Email work for you</a:t>
            </a:r>
          </a:p>
          <a:p>
            <a:pPr marL="108000">
              <a:spcBef>
                <a:spcPts val="1210"/>
              </a:spcBef>
              <a:buClr>
                <a:srgbClr val="000000"/>
              </a:buClr>
              <a:buSzPct val="45000"/>
            </a:pPr>
            <a:r>
              <a:rPr lang="en-US" sz="2400" b="0" strike="noStrike" spc="-1" dirty="0">
                <a:solidFill>
                  <a:srgbClr val="000000"/>
                </a:solidFill>
                <a:latin typeface="Calibri"/>
              </a:rPr>
              <a:t>2. Pick out important information</a:t>
            </a:r>
          </a:p>
          <a:p>
            <a:pPr marL="108000">
              <a:spcBef>
                <a:spcPts val="1210"/>
              </a:spcBef>
              <a:buClr>
                <a:srgbClr val="000000"/>
              </a:buClr>
              <a:buSzPct val="45000"/>
            </a:pPr>
            <a:r>
              <a:rPr lang="en-US" sz="2400" b="0" strike="noStrike" spc="-1" dirty="0">
                <a:solidFill>
                  <a:srgbClr val="000000"/>
                </a:solidFill>
                <a:latin typeface="Calibri"/>
              </a:rPr>
              <a:t>3. Automate processes and deliver personalized  responses.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Problem Formulation</a:t>
            </a:r>
          </a:p>
        </p:txBody>
      </p:sp>
      <p:sp>
        <p:nvSpPr>
          <p:cNvPr id="67" name="TextShape 2"/>
          <p:cNvSpPr txBox="1"/>
          <p:nvPr/>
        </p:nvSpPr>
        <p:spPr>
          <a:xfrm>
            <a:off x="838080" y="1825560"/>
            <a:ext cx="10515240" cy="4350960"/>
          </a:xfrm>
          <a:prstGeom prst="rect">
            <a:avLst/>
          </a:prstGeom>
          <a:noFill/>
          <a:ln>
            <a:noFill/>
          </a:ln>
        </p:spPr>
        <p:txBody>
          <a:bodyPr>
            <a:noAutofit/>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Virtual assistants can tremendously save your time.</a:t>
            </a:r>
          </a:p>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We spend hours in online research and then making the report in our terms of understanding. Virtual assistant can do that for you. Provide a topic for research and continue with your tasks while </a:t>
            </a:r>
            <a:r>
              <a:rPr lang="en-US" sz="2400" spc="-1" dirty="0">
                <a:solidFill>
                  <a:srgbClr val="000000"/>
                </a:solidFill>
                <a:latin typeface="Calibri"/>
              </a:rPr>
              <a:t>virtual assistant</a:t>
            </a:r>
            <a:r>
              <a:rPr lang="en-US" sz="2400" b="0" strike="noStrike" spc="-1" dirty="0">
                <a:solidFill>
                  <a:srgbClr val="000000"/>
                </a:solidFill>
                <a:latin typeface="Calibri"/>
              </a:rPr>
              <a:t> does the research.</a:t>
            </a:r>
          </a:p>
          <a:p>
            <a:pPr marL="432000" indent="-324000">
              <a:spcBef>
                <a:spcPts val="1210"/>
              </a:spcBef>
              <a:buClr>
                <a:srgbClr val="000000"/>
              </a:buClr>
              <a:buSzPct val="45000"/>
              <a:buFont typeface="Wingdings" charset="2"/>
              <a:buChar char=""/>
            </a:pPr>
            <a:r>
              <a:rPr lang="en-US" sz="2400" dirty="0">
                <a:latin typeface="Calibri" panose="020F0502020204030204" pitchFamily="34" charset="0"/>
                <a:cs typeface="Calibri" panose="020F0502020204030204" pitchFamily="34" charset="0"/>
              </a:rPr>
              <a:t>The project draws its inspiration from Virtual assistants like Cortana for Windows and Siri for iOS.</a:t>
            </a:r>
            <a:endParaRPr lang="en-US" sz="2400" b="0" strike="noStrike" spc="-1" dirty="0">
              <a:solidFill>
                <a:srgbClr val="000000"/>
              </a:solidFill>
              <a:latin typeface="Calibri" panose="020F0502020204030204" pitchFamily="34" charset="0"/>
              <a:cs typeface="Calibri" panose="020F0502020204030204" pitchFamily="34" charset="0"/>
            </a:endParaRPr>
          </a:p>
          <a:p>
            <a:pPr marL="432000" indent="-324000">
              <a:spcBef>
                <a:spcPts val="1210"/>
              </a:spcBef>
              <a:buClr>
                <a:srgbClr val="000000"/>
              </a:buClr>
              <a:buSzPct val="45000"/>
              <a:buFont typeface="Wingdings" charset="2"/>
              <a:buChar char=""/>
            </a:pPr>
            <a:endParaRPr lang="en-US" sz="2400" b="0" strike="noStrike" spc="-1" dirty="0">
              <a:solidFill>
                <a:srgbClr val="000000"/>
              </a:solidFill>
              <a:latin typeface="Calibri"/>
            </a:endParaRPr>
          </a:p>
        </p:txBody>
      </p:sp>
      <p:sp>
        <p:nvSpPr>
          <p:cNvPr id="68"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D8CB7E4E-6E7E-40F2-939D-9C2950B3ED0B}" type="slidenum">
              <a:rPr lang="en-US" sz="1200" b="0" strike="noStrike" spc="-1">
                <a:solidFill>
                  <a:srgbClr val="8B8B8B"/>
                </a:solidFill>
                <a:latin typeface="Calibri"/>
              </a:rPr>
              <a:t>6</a:t>
            </a:fld>
            <a:endParaRPr lang="en-IN" sz="1200" b="0" strike="noStrike" spc="-1">
              <a:latin typeface="Times New Roman"/>
            </a:endParaRPr>
          </a:p>
        </p:txBody>
      </p:sp>
      <p:pic>
        <p:nvPicPr>
          <p:cNvPr id="69" name="Picture 68"/>
          <p:cNvPicPr/>
          <p:nvPr/>
        </p:nvPicPr>
        <p:blipFill>
          <a:blip r:embed="rId2"/>
          <a:stretch/>
        </p:blipFill>
        <p:spPr>
          <a:xfrm>
            <a:off x="4795934" y="4226767"/>
            <a:ext cx="3368351" cy="2379292"/>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838080" y="365040"/>
            <a:ext cx="10515240" cy="1325160"/>
          </a:xfrm>
          <a:prstGeom prst="rect">
            <a:avLst/>
          </a:prstGeom>
          <a:noFill/>
          <a:ln>
            <a:noFill/>
          </a:ln>
        </p:spPr>
        <p:txBody>
          <a:bodyPr lIns="0" tIns="0" rIns="0" bIns="0"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Problem Formulation</a:t>
            </a:r>
          </a:p>
        </p:txBody>
      </p:sp>
      <p:sp>
        <p:nvSpPr>
          <p:cNvPr id="71" name="TextShape 2"/>
          <p:cNvSpPr txBox="1"/>
          <p:nvPr/>
        </p:nvSpPr>
        <p:spPr>
          <a:xfrm>
            <a:off x="838080" y="1825560"/>
            <a:ext cx="10515240" cy="4350960"/>
          </a:xfrm>
          <a:prstGeom prst="rect">
            <a:avLst/>
          </a:prstGeom>
          <a:noFill/>
          <a:ln>
            <a:noFill/>
          </a:ln>
        </p:spPr>
        <p:txBody>
          <a:bodyPr lIns="0" tIns="0" rIns="0" bIns="0">
            <a:normAutofit/>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One of the main advantages of voice searches is their rapidity. In fact, voice is reputed to be four times faster than a written search. In this respect, the ability of personal assistants to accurately recognize spoken words is a pre-requisite for them to be adopted by consumers.</a:t>
            </a:r>
          </a:p>
        </p:txBody>
      </p:sp>
      <p:pic>
        <p:nvPicPr>
          <p:cNvPr id="72" name="Picture 71"/>
          <p:cNvPicPr/>
          <p:nvPr/>
        </p:nvPicPr>
        <p:blipFill>
          <a:blip r:embed="rId2"/>
          <a:stretch/>
        </p:blipFill>
        <p:spPr>
          <a:xfrm>
            <a:off x="4205534" y="3713584"/>
            <a:ext cx="4608000" cy="2591096"/>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838080" y="410400"/>
            <a:ext cx="10515240" cy="1325160"/>
          </a:xfrm>
          <a:prstGeom prst="rect">
            <a:avLst/>
          </a:prstGeom>
          <a:noFill/>
          <a:ln>
            <a:noFill/>
          </a:ln>
        </p:spPr>
        <p:txBody>
          <a:bodyPr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Objectives</a:t>
            </a:r>
          </a:p>
        </p:txBody>
      </p:sp>
      <p:sp>
        <p:nvSpPr>
          <p:cNvPr id="74" name="TextShape 2"/>
          <p:cNvSpPr txBox="1"/>
          <p:nvPr/>
        </p:nvSpPr>
        <p:spPr>
          <a:xfrm>
            <a:off x="838080" y="1545642"/>
            <a:ext cx="10515240" cy="4350960"/>
          </a:xfrm>
          <a:prstGeom prst="rect">
            <a:avLst/>
          </a:prstGeom>
          <a:noFill/>
          <a:ln>
            <a:noFill/>
          </a:ln>
        </p:spPr>
        <p:txBody>
          <a:bodyPr>
            <a:noAutofit/>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Main objective of building personal voice assistant software is using semantic data sources available on the web, user generated content and providing knowledge from knowledge databases.</a:t>
            </a:r>
          </a:p>
          <a:p>
            <a:pPr marL="432000" indent="-324000">
              <a:spcBef>
                <a:spcPts val="1210"/>
              </a:spcBef>
              <a:buClr>
                <a:srgbClr val="000000"/>
              </a:buClr>
              <a:buSzPct val="45000"/>
              <a:buFont typeface="Wingdings" charset="2"/>
              <a:buChar char=""/>
            </a:pPr>
            <a:r>
              <a:rPr lang="en-US" sz="2400" spc="-1" dirty="0">
                <a:solidFill>
                  <a:srgbClr val="000000"/>
                </a:solidFill>
                <a:latin typeface="Calibri"/>
              </a:rPr>
              <a:t>It can be proved very useful for the people </a:t>
            </a:r>
          </a:p>
          <a:p>
            <a:pPr marL="108000">
              <a:spcBef>
                <a:spcPts val="1210"/>
              </a:spcBef>
              <a:buClr>
                <a:srgbClr val="000000"/>
              </a:buClr>
              <a:buSzPct val="45000"/>
            </a:pPr>
            <a:r>
              <a:rPr lang="en-US" sz="2400" spc="-1" dirty="0">
                <a:solidFill>
                  <a:srgbClr val="000000"/>
                </a:solidFill>
                <a:latin typeface="Calibri"/>
              </a:rPr>
              <a:t>    who cannot perform typing and are unable </a:t>
            </a:r>
          </a:p>
          <a:p>
            <a:pPr marL="108000">
              <a:spcBef>
                <a:spcPts val="1210"/>
              </a:spcBef>
              <a:buClr>
                <a:srgbClr val="000000"/>
              </a:buClr>
              <a:buSzPct val="45000"/>
            </a:pPr>
            <a:r>
              <a:rPr lang="en-US" sz="2400" spc="-1" dirty="0">
                <a:solidFill>
                  <a:srgbClr val="000000"/>
                </a:solidFill>
                <a:latin typeface="Calibri"/>
              </a:rPr>
              <a:t>    to do some operations manually. So, it will </a:t>
            </a:r>
          </a:p>
          <a:p>
            <a:pPr marL="108000">
              <a:spcBef>
                <a:spcPts val="1210"/>
              </a:spcBef>
              <a:buClr>
                <a:srgbClr val="000000"/>
              </a:buClr>
              <a:buSzPct val="45000"/>
            </a:pPr>
            <a:r>
              <a:rPr lang="en-US" sz="2400" spc="-1" dirty="0">
                <a:solidFill>
                  <a:srgbClr val="000000"/>
                </a:solidFill>
                <a:latin typeface="Calibri"/>
              </a:rPr>
              <a:t>    allow them to use their natural language to </a:t>
            </a:r>
          </a:p>
          <a:p>
            <a:pPr marL="108000">
              <a:spcBef>
                <a:spcPts val="1210"/>
              </a:spcBef>
              <a:buClr>
                <a:srgbClr val="000000"/>
              </a:buClr>
              <a:buSzPct val="45000"/>
            </a:pPr>
            <a:r>
              <a:rPr lang="en-US" sz="2400" spc="-1" dirty="0">
                <a:solidFill>
                  <a:srgbClr val="000000"/>
                </a:solidFill>
                <a:latin typeface="Calibri"/>
              </a:rPr>
              <a:t>    perform various functions.</a:t>
            </a:r>
          </a:p>
          <a:p>
            <a:pPr marL="108000">
              <a:spcBef>
                <a:spcPts val="1210"/>
              </a:spcBef>
              <a:buClr>
                <a:srgbClr val="000000"/>
              </a:buClr>
              <a:buSzPct val="45000"/>
            </a:pPr>
            <a:endParaRPr lang="en-US" sz="2400" b="0" strike="noStrike" spc="-1" dirty="0">
              <a:solidFill>
                <a:srgbClr val="000000"/>
              </a:solidFill>
              <a:latin typeface="Calibri"/>
            </a:endParaRPr>
          </a:p>
        </p:txBody>
      </p:sp>
      <p:sp>
        <p:nvSpPr>
          <p:cNvPr id="75"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2AE59D4C-A63E-4BE0-BEEE-6F897F6B41A0}" type="slidenum">
              <a:rPr lang="en-US" sz="1200" b="0" strike="noStrike" spc="-1">
                <a:solidFill>
                  <a:srgbClr val="8B8B8B"/>
                </a:solidFill>
                <a:latin typeface="Calibri"/>
              </a:rPr>
              <a:t>8</a:t>
            </a:fld>
            <a:endParaRPr lang="en-IN" sz="1200" b="0" strike="noStrike" spc="-1">
              <a:latin typeface="Times New Roman"/>
            </a:endParaRPr>
          </a:p>
        </p:txBody>
      </p:sp>
      <p:pic>
        <p:nvPicPr>
          <p:cNvPr id="3" name="Picture 2">
            <a:extLst>
              <a:ext uri="{FF2B5EF4-FFF2-40B4-BE49-F238E27FC236}">
                <a16:creationId xmlns:a16="http://schemas.microsoft.com/office/drawing/2014/main" id="{DB6CAB31-D2A7-45AD-9CA3-E031E0648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016" y="2569459"/>
            <a:ext cx="4973216" cy="35571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1024693" y="411693"/>
            <a:ext cx="10515240" cy="1325160"/>
          </a:xfrm>
          <a:prstGeom prst="rect">
            <a:avLst/>
          </a:prstGeom>
          <a:noFill/>
          <a:ln>
            <a:noFill/>
          </a:ln>
        </p:spPr>
        <p:txBody>
          <a:bodyPr lIns="0" tIns="0" rIns="0" bIns="0" anchor="ctr">
            <a:noAutofit/>
          </a:bodyPr>
          <a:lstStyle/>
          <a:p>
            <a:pPr>
              <a:lnSpc>
                <a:spcPct val="90000"/>
              </a:lnSpc>
            </a:pPr>
            <a:r>
              <a:rPr lang="en-US" sz="3600" b="1" strike="noStrike" spc="-1" dirty="0">
                <a:solidFill>
                  <a:srgbClr val="000000"/>
                </a:solidFill>
                <a:latin typeface="Calibri" panose="020F0502020204030204" pitchFamily="34" charset="0"/>
                <a:cs typeface="Calibri" panose="020F0502020204030204" pitchFamily="34" charset="0"/>
              </a:rPr>
              <a:t>Methodology</a:t>
            </a:r>
            <a:r>
              <a:rPr lang="en-US" sz="3600" b="0" strike="noStrike" spc="-1" dirty="0">
                <a:solidFill>
                  <a:srgbClr val="000000"/>
                </a:solidFill>
                <a:latin typeface="Calibri" panose="020F0502020204030204" pitchFamily="34" charset="0"/>
                <a:cs typeface="Calibri" panose="020F0502020204030204" pitchFamily="34" charset="0"/>
              </a:rPr>
              <a:t> </a:t>
            </a:r>
            <a:r>
              <a:rPr lang="en-US" sz="3600" b="1" strike="noStrike" spc="-1" dirty="0">
                <a:solidFill>
                  <a:srgbClr val="000000"/>
                </a:solidFill>
                <a:latin typeface="Calibri" panose="020F0502020204030204" pitchFamily="34" charset="0"/>
                <a:cs typeface="Calibri" panose="020F0502020204030204" pitchFamily="34" charset="0"/>
              </a:rPr>
              <a:t>used</a:t>
            </a:r>
          </a:p>
        </p:txBody>
      </p:sp>
      <p:sp>
        <p:nvSpPr>
          <p:cNvPr id="77" name="TextShape 2"/>
          <p:cNvSpPr txBox="1"/>
          <p:nvPr/>
        </p:nvSpPr>
        <p:spPr>
          <a:xfrm>
            <a:off x="838380" y="1816229"/>
            <a:ext cx="10515240" cy="4350960"/>
          </a:xfrm>
          <a:prstGeom prst="rect">
            <a:avLst/>
          </a:prstGeom>
          <a:noFill/>
          <a:ln>
            <a:noFill/>
          </a:ln>
        </p:spPr>
        <p:txBody>
          <a:bodyPr lIns="0" tIns="0" rIns="0" bIns="0">
            <a:normAutofit fontScale="96000"/>
          </a:bodyPr>
          <a:lstStyle/>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In this project, detailed study of voice to text conversion will be done.</a:t>
            </a:r>
          </a:p>
          <a:p>
            <a:pPr marL="432000" indent="-324000">
              <a:spcBef>
                <a:spcPts val="1210"/>
              </a:spcBef>
              <a:buClr>
                <a:srgbClr val="000000"/>
              </a:buClr>
              <a:buSzPct val="45000"/>
              <a:buFont typeface="Wingdings" charset="2"/>
              <a:buChar char=""/>
            </a:pPr>
            <a:r>
              <a:rPr lang="en-US" sz="2400" b="0" strike="noStrike" spc="-1" dirty="0">
                <a:solidFill>
                  <a:srgbClr val="000000"/>
                </a:solidFill>
                <a:latin typeface="Calibri"/>
              </a:rPr>
              <a:t>We must install python 3 and on that we will be implementing different libraries like </a:t>
            </a:r>
            <a:r>
              <a:rPr lang="en-US" sz="2400" b="0" strike="noStrike" spc="-1" dirty="0" err="1">
                <a:solidFill>
                  <a:srgbClr val="000000"/>
                </a:solidFill>
                <a:latin typeface="Calibri"/>
              </a:rPr>
              <a:t>numpy</a:t>
            </a:r>
            <a:r>
              <a:rPr lang="en-US" sz="2400" b="0" strike="noStrike" spc="-1" dirty="0">
                <a:solidFill>
                  <a:srgbClr val="000000"/>
                </a:solidFill>
                <a:latin typeface="Calibri"/>
              </a:rPr>
              <a:t>, Json , </a:t>
            </a:r>
            <a:r>
              <a:rPr lang="en-US" sz="2400" b="0" strike="noStrike" spc="-1" dirty="0" err="1">
                <a:solidFill>
                  <a:srgbClr val="000000"/>
                </a:solidFill>
                <a:latin typeface="Calibri"/>
              </a:rPr>
              <a:t>Tkinter</a:t>
            </a:r>
            <a:r>
              <a:rPr lang="en-US" sz="2400" b="0" strike="noStrike" spc="-1" dirty="0">
                <a:solidFill>
                  <a:srgbClr val="000000"/>
                </a:solidFill>
                <a:latin typeface="Calibri"/>
              </a:rPr>
              <a:t>, speech </a:t>
            </a:r>
            <a:r>
              <a:rPr lang="en-US" sz="2400" b="0" strike="noStrike" spc="-1" dirty="0" err="1">
                <a:solidFill>
                  <a:srgbClr val="000000"/>
                </a:solidFill>
                <a:latin typeface="Calibri"/>
              </a:rPr>
              <a:t>recognition,OpenCV</a:t>
            </a:r>
            <a:r>
              <a:rPr lang="en-US" sz="2400" b="0" strike="noStrike" spc="-1" dirty="0">
                <a:solidFill>
                  <a:srgbClr val="000000"/>
                </a:solidFill>
                <a:latin typeface="Calibri"/>
              </a:rPr>
              <a:t> and </a:t>
            </a:r>
            <a:r>
              <a:rPr lang="en-US" sz="2400" b="0" strike="noStrike" spc="-1" dirty="0" err="1">
                <a:solidFill>
                  <a:srgbClr val="000000"/>
                </a:solidFill>
                <a:latin typeface="Calibri"/>
              </a:rPr>
              <a:t>pyaudio</a:t>
            </a:r>
            <a:r>
              <a:rPr lang="en-US" sz="2400" b="0" strike="noStrike" spc="-1" dirty="0">
                <a:solidFill>
                  <a:srgbClr val="000000"/>
                </a:solidFill>
                <a:latin typeface="Calibri"/>
              </a:rPr>
              <a:t>. Various parameters will be identified to evaluate the proposed system.</a:t>
            </a:r>
          </a:p>
          <a:p>
            <a:pPr marL="432000" indent="-324000">
              <a:lnSpc>
                <a:spcPct val="90000"/>
              </a:lnSpc>
              <a:spcBef>
                <a:spcPts val="1210"/>
              </a:spcBef>
              <a:buClr>
                <a:srgbClr val="000000"/>
              </a:buClr>
              <a:buSzPct val="45000"/>
              <a:buFont typeface="Wingdings" charset="2"/>
              <a:buChar char=""/>
            </a:pPr>
            <a:r>
              <a:rPr lang="en-US" sz="2400" b="0" strike="noStrike" spc="-1" dirty="0">
                <a:solidFill>
                  <a:srgbClr val="000000"/>
                </a:solidFill>
                <a:latin typeface="Calibri"/>
              </a:rPr>
              <a:t>The prospect of the program can be more applications or products developed using the voice control, and it could in some sense change the working forms that is totally different from the traditional form. As people can easily operate and have a lot of fun from it, it owns an enlightened prospect as SIRI succeed in attracting people in the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smaple</Template>
  <TotalTime>6545</TotalTime>
  <Words>883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Casper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Branding</dc:creator>
  <dc:description/>
  <cp:lastModifiedBy>ANMOL CHOPRA</cp:lastModifiedBy>
  <cp:revision>509</cp:revision>
  <dcterms:created xsi:type="dcterms:W3CDTF">2019-01-09T10:33:58Z</dcterms:created>
  <dcterms:modified xsi:type="dcterms:W3CDTF">2021-05-20T14:35:31Z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