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9" r:id="rId4"/>
    <p:sldId id="260" r:id="rId5"/>
    <p:sldId id="276" r:id="rId6"/>
    <p:sldId id="271" r:id="rId7"/>
    <p:sldId id="263" r:id="rId8"/>
    <p:sldId id="262" r:id="rId9"/>
    <p:sldId id="265" r:id="rId10"/>
    <p:sldId id="268" r:id="rId11"/>
    <p:sldId id="266" r:id="rId12"/>
    <p:sldId id="270" r:id="rId13"/>
    <p:sldId id="264" r:id="rId14"/>
    <p:sldId id="269" r:id="rId15"/>
    <p:sldId id="272" r:id="rId16"/>
    <p:sldId id="273" r:id="rId17"/>
    <p:sldId id="274" r:id="rId18"/>
    <p:sldId id="275" r:id="rId1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68" autoAdjust="0"/>
    <p:restoredTop sz="94660"/>
  </p:normalViewPr>
  <p:slideViewPr>
    <p:cSldViewPr>
      <p:cViewPr varScale="1">
        <p:scale>
          <a:sx n="89" d="100"/>
          <a:sy n="89" d="100"/>
        </p:scale>
        <p:origin x="1435" y="53"/>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5693FF9-1DF7-470B-9D40-2EE3C1E97BAD}" type="slidenum">
              <a:rPr lang="ru-RU"/>
              <a:pPr/>
              <a:t>‹#›</a:t>
            </a:fld>
            <a:endParaRPr lang="ru-RU"/>
          </a:p>
        </p:txBody>
      </p:sp>
    </p:spTree>
    <p:extLst>
      <p:ext uri="{BB962C8B-B14F-4D97-AF65-F5344CB8AC3E}">
        <p14:creationId xmlns:p14="http://schemas.microsoft.com/office/powerpoint/2010/main" val="37413594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9388" y="2205038"/>
            <a:ext cx="5761037" cy="893762"/>
          </a:xfrm>
          <a:effectLst>
            <a:outerShdw dist="17961" dir="2700000" algn="ctr" rotWithShape="0">
              <a:schemeClr val="bg2"/>
            </a:outerShdw>
          </a:effectLst>
        </p:spPr>
        <p:txBody>
          <a:bodyPr/>
          <a:lstStyle>
            <a:lvl1pPr>
              <a:defRPr sz="2000"/>
            </a:lvl1pPr>
          </a:lstStyle>
          <a:p>
            <a:r>
              <a:rPr lang="ru-RU"/>
              <a:t>Click to edit Master title style</a:t>
            </a:r>
          </a:p>
        </p:txBody>
      </p:sp>
      <p:sp>
        <p:nvSpPr>
          <p:cNvPr id="5123" name="Rectangle 3"/>
          <p:cNvSpPr>
            <a:spLocks noGrp="1" noChangeArrowheads="1"/>
          </p:cNvSpPr>
          <p:nvPr>
            <p:ph type="subTitle" idx="1"/>
          </p:nvPr>
        </p:nvSpPr>
        <p:spPr>
          <a:xfrm>
            <a:off x="179388" y="2997200"/>
            <a:ext cx="6170612" cy="503238"/>
          </a:xfrm>
          <a:effectLst>
            <a:outerShdw dist="17961" dir="2700000" algn="ctr" rotWithShape="0">
              <a:schemeClr val="bg2"/>
            </a:outerShdw>
          </a:effectLst>
        </p:spPr>
        <p:txBody>
          <a:bodyPr/>
          <a:lstStyle>
            <a:lvl1pPr marL="0" indent="0">
              <a:buFontTx/>
              <a:buNone/>
              <a:defRPr sz="20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19925" y="115888"/>
            <a:ext cx="1871663" cy="61944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403350" y="115888"/>
            <a:ext cx="5464175" cy="61944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403350" y="765175"/>
            <a:ext cx="3667125"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222875" y="765175"/>
            <a:ext cx="3668713"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76375" y="115888"/>
            <a:ext cx="7343775"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403350" y="765175"/>
            <a:ext cx="7488238" cy="554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a:solidFill>
            <a:schemeClr val="bg1"/>
          </a:solidFill>
          <a:latin typeface="+mj-lt"/>
          <a:ea typeface="+mj-ea"/>
          <a:cs typeface="+mj-cs"/>
        </a:defRPr>
      </a:lvl1pPr>
      <a:lvl2pPr algn="l" rtl="0" fontAlgn="base">
        <a:spcBef>
          <a:spcPct val="0"/>
        </a:spcBef>
        <a:spcAft>
          <a:spcPct val="0"/>
        </a:spcAft>
        <a:defRPr sz="2800" b="1">
          <a:solidFill>
            <a:schemeClr val="bg1"/>
          </a:solidFill>
          <a:latin typeface="Arial" charset="0"/>
        </a:defRPr>
      </a:lvl2pPr>
      <a:lvl3pPr algn="l" rtl="0" fontAlgn="base">
        <a:spcBef>
          <a:spcPct val="0"/>
        </a:spcBef>
        <a:spcAft>
          <a:spcPct val="0"/>
        </a:spcAft>
        <a:defRPr sz="2800" b="1">
          <a:solidFill>
            <a:schemeClr val="bg1"/>
          </a:solidFill>
          <a:latin typeface="Arial" charset="0"/>
        </a:defRPr>
      </a:lvl3pPr>
      <a:lvl4pPr algn="l" rtl="0" fontAlgn="base">
        <a:spcBef>
          <a:spcPct val="0"/>
        </a:spcBef>
        <a:spcAft>
          <a:spcPct val="0"/>
        </a:spcAft>
        <a:defRPr sz="2800" b="1">
          <a:solidFill>
            <a:schemeClr val="bg1"/>
          </a:solidFill>
          <a:latin typeface="Arial" charset="0"/>
        </a:defRPr>
      </a:lvl4pPr>
      <a:lvl5pPr algn="l" rtl="0" fontAlgn="base">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bg1"/>
          </a:solidFill>
          <a:latin typeface="+mn-lt"/>
          <a:ea typeface="+mn-ea"/>
          <a:cs typeface="+mn-cs"/>
        </a:defRPr>
      </a:lvl1pPr>
      <a:lvl2pPr marL="742950" indent="-285750" algn="l" rtl="0" fontAlgn="base">
        <a:spcBef>
          <a:spcPct val="20000"/>
        </a:spcBef>
        <a:spcAft>
          <a:spcPct val="0"/>
        </a:spcAft>
        <a:buChar char="–"/>
        <a:defRPr sz="2400" b="1">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virustotal.com/" TargetMode="External"/><Relationship Id="rId2" Type="http://schemas.openxmlformats.org/officeDocument/2006/relationships/hyperlink" Target="https://en.wikipedia.org/wiki/Mirai_(malware)" TargetMode="External"/><Relationship Id="rId1" Type="http://schemas.openxmlformats.org/officeDocument/2006/relationships/slideLayout" Target="../slideLayouts/slideLayout2.xml"/><Relationship Id="rId4" Type="http://schemas.openxmlformats.org/officeDocument/2006/relationships/hyperlink" Target="http://scikit-learn.org/stable/modules/cluster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900608" y="188640"/>
            <a:ext cx="8352928" cy="1422906"/>
          </a:xfrm>
          <a:noFill/>
        </p:spPr>
        <p:txBody>
          <a:bodyPr/>
          <a:lstStyle/>
          <a:p>
            <a:pPr algn="ctr"/>
            <a:r>
              <a:rPr lang="en-US" sz="4000" dirty="0" smtClean="0">
                <a:latin typeface="Bodoni MT" panose="02070603080606020203" pitchFamily="18" charset="0"/>
              </a:rPr>
              <a:t>Generation of Malware and its </a:t>
            </a:r>
            <a:r>
              <a:rPr lang="en-US" sz="4000" dirty="0">
                <a:latin typeface="Bodoni MT" panose="02070603080606020203" pitchFamily="18" charset="0"/>
              </a:rPr>
              <a:t>Detection Using </a:t>
            </a:r>
            <a:br>
              <a:rPr lang="en-US" sz="4000" dirty="0">
                <a:latin typeface="Bodoni MT" panose="02070603080606020203" pitchFamily="18" charset="0"/>
              </a:rPr>
            </a:br>
            <a:r>
              <a:rPr lang="en-US" sz="4000" dirty="0">
                <a:latin typeface="Bodoni MT" panose="02070603080606020203" pitchFamily="18" charset="0"/>
              </a:rPr>
              <a:t>ML Algorithms</a:t>
            </a:r>
            <a:endParaRPr lang="uk-UA" sz="4000" dirty="0"/>
          </a:p>
        </p:txBody>
      </p:sp>
      <p:sp>
        <p:nvSpPr>
          <p:cNvPr id="34819" name="Rectangle 3"/>
          <p:cNvSpPr>
            <a:spLocks noGrp="1" noChangeArrowheads="1"/>
          </p:cNvSpPr>
          <p:nvPr>
            <p:ph type="subTitle" idx="1"/>
          </p:nvPr>
        </p:nvSpPr>
        <p:spPr>
          <a:xfrm>
            <a:off x="194387" y="5373216"/>
            <a:ext cx="5112568" cy="1134874"/>
          </a:xfrm>
        </p:spPr>
        <p:txBody>
          <a:bodyPr/>
          <a:lstStyle/>
          <a:p>
            <a:pPr marL="0" lvl="0" indent="0" algn="l" rtl="0">
              <a:lnSpc>
                <a:spcPct val="115000"/>
              </a:lnSpc>
              <a:spcBef>
                <a:spcPts val="0"/>
              </a:spcBef>
              <a:spcAft>
                <a:spcPts val="0"/>
              </a:spcAft>
              <a:buNone/>
            </a:pPr>
            <a:r>
              <a:rPr lang="en-US" sz="2400" b="1" dirty="0">
                <a:latin typeface="Trebuchet MS"/>
                <a:ea typeface="Trebuchet MS"/>
                <a:cs typeface="Trebuchet MS"/>
                <a:sym typeface="Trebuchet MS"/>
              </a:rPr>
              <a:t>SUBMITTED BY :-</a:t>
            </a:r>
          </a:p>
          <a:p>
            <a:pPr marL="0" lvl="0" indent="0" algn="l" rtl="0">
              <a:lnSpc>
                <a:spcPct val="115000"/>
              </a:lnSpc>
              <a:spcBef>
                <a:spcPts val="0"/>
              </a:spcBef>
              <a:spcAft>
                <a:spcPts val="0"/>
              </a:spcAft>
              <a:buNone/>
            </a:pPr>
            <a:r>
              <a:rPr lang="en-US" sz="2400" b="1" dirty="0">
                <a:latin typeface="Trebuchet MS"/>
                <a:ea typeface="Trebuchet MS"/>
                <a:cs typeface="Trebuchet MS"/>
                <a:sym typeface="Trebuchet MS"/>
              </a:rPr>
              <a:t>SANDESH JAIN (2K18/IT/109)</a:t>
            </a:r>
          </a:p>
          <a:p>
            <a:pPr marL="0" lvl="0" indent="0" algn="l" rtl="0">
              <a:lnSpc>
                <a:spcPct val="115000"/>
              </a:lnSpc>
              <a:spcBef>
                <a:spcPts val="0"/>
              </a:spcBef>
              <a:spcAft>
                <a:spcPts val="0"/>
              </a:spcAft>
              <a:buNone/>
            </a:pPr>
            <a:r>
              <a:rPr lang="en-US" sz="2400" b="1" dirty="0">
                <a:latin typeface="Trebuchet MS"/>
                <a:ea typeface="Trebuchet MS"/>
                <a:cs typeface="Trebuchet MS"/>
                <a:sym typeface="Trebuchet MS"/>
              </a:rPr>
              <a:t>ANMOL AGARWAL (2K18/C0/074)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D703F-51FB-44C5-B777-DABBE11405BA}"/>
              </a:ext>
            </a:extLst>
          </p:cNvPr>
          <p:cNvSpPr>
            <a:spLocks noGrp="1"/>
          </p:cNvSpPr>
          <p:nvPr>
            <p:ph type="title"/>
          </p:nvPr>
        </p:nvSpPr>
        <p:spPr>
          <a:xfrm>
            <a:off x="467544" y="260648"/>
            <a:ext cx="8352606" cy="508000"/>
          </a:xfrm>
        </p:spPr>
        <p:txBody>
          <a:bodyPr/>
          <a:lstStyle/>
          <a:p>
            <a:pPr algn="ctr"/>
            <a:r>
              <a:rPr lang="en-US" sz="3600" dirty="0">
                <a:latin typeface="Bodoni MT" panose="02070603080606020203" pitchFamily="18" charset="0"/>
              </a:rPr>
              <a:t>Classification Into Benign and Malignant</a:t>
            </a:r>
            <a:endParaRPr lang="en-IN" sz="3600" dirty="0">
              <a:latin typeface="Bodoni MT" panose="02070603080606020203" pitchFamily="18" charset="0"/>
            </a:endParaRPr>
          </a:p>
        </p:txBody>
      </p:sp>
      <p:pic>
        <p:nvPicPr>
          <p:cNvPr id="4" name="Picture 3">
            <a:extLst>
              <a:ext uri="{FF2B5EF4-FFF2-40B4-BE49-F238E27FC236}">
                <a16:creationId xmlns:a16="http://schemas.microsoft.com/office/drawing/2014/main" xmlns="" id="{A719B138-C8E8-4862-98CF-91E35A79F989}"/>
              </a:ext>
            </a:extLst>
          </p:cNvPr>
          <p:cNvPicPr>
            <a:picLocks noChangeAspect="1"/>
          </p:cNvPicPr>
          <p:nvPr/>
        </p:nvPicPr>
        <p:blipFill>
          <a:blip r:embed="rId2"/>
          <a:stretch>
            <a:fillRect/>
          </a:stretch>
        </p:blipFill>
        <p:spPr>
          <a:xfrm>
            <a:off x="467544" y="1184270"/>
            <a:ext cx="4441420" cy="2191138"/>
          </a:xfrm>
          <a:prstGeom prst="rect">
            <a:avLst/>
          </a:prstGeom>
        </p:spPr>
      </p:pic>
      <p:pic>
        <p:nvPicPr>
          <p:cNvPr id="5" name="Picture 4">
            <a:extLst>
              <a:ext uri="{FF2B5EF4-FFF2-40B4-BE49-F238E27FC236}">
                <a16:creationId xmlns:a16="http://schemas.microsoft.com/office/drawing/2014/main" xmlns="" id="{473E0ED9-A6C5-46ED-B59F-706E8ED90529}"/>
              </a:ext>
            </a:extLst>
          </p:cNvPr>
          <p:cNvPicPr>
            <a:picLocks noChangeAspect="1"/>
          </p:cNvPicPr>
          <p:nvPr/>
        </p:nvPicPr>
        <p:blipFill>
          <a:blip r:embed="rId3"/>
          <a:stretch>
            <a:fillRect/>
          </a:stretch>
        </p:blipFill>
        <p:spPr>
          <a:xfrm>
            <a:off x="4378731" y="3645024"/>
            <a:ext cx="4441419" cy="2466688"/>
          </a:xfrm>
          <a:prstGeom prst="rect">
            <a:avLst/>
          </a:prstGeom>
        </p:spPr>
      </p:pic>
      <p:sp>
        <p:nvSpPr>
          <p:cNvPr id="6" name="TextBox 5">
            <a:extLst>
              <a:ext uri="{FF2B5EF4-FFF2-40B4-BE49-F238E27FC236}">
                <a16:creationId xmlns:a16="http://schemas.microsoft.com/office/drawing/2014/main" xmlns="" id="{9552EA23-1362-43CE-A44C-04C18E587188}"/>
              </a:ext>
            </a:extLst>
          </p:cNvPr>
          <p:cNvSpPr txBox="1"/>
          <p:nvPr/>
        </p:nvSpPr>
        <p:spPr>
          <a:xfrm>
            <a:off x="5796136" y="1722087"/>
            <a:ext cx="2448272" cy="646331"/>
          </a:xfrm>
          <a:prstGeom prst="rect">
            <a:avLst/>
          </a:prstGeom>
          <a:noFill/>
        </p:spPr>
        <p:txBody>
          <a:bodyPr wrap="square" rtlCol="0">
            <a:spAutoFit/>
          </a:bodyPr>
          <a:lstStyle/>
          <a:p>
            <a:pPr algn="ctr"/>
            <a:r>
              <a:rPr lang="en-US" dirty="0">
                <a:solidFill>
                  <a:schemeClr val="bg1"/>
                </a:solidFill>
              </a:rPr>
              <a:t>Characteristics as a feature</a:t>
            </a:r>
            <a:endParaRPr lang="en-IN" dirty="0">
              <a:solidFill>
                <a:schemeClr val="bg1"/>
              </a:solidFill>
            </a:endParaRPr>
          </a:p>
        </p:txBody>
      </p:sp>
      <p:sp>
        <p:nvSpPr>
          <p:cNvPr id="7" name="TextBox 6">
            <a:extLst>
              <a:ext uri="{FF2B5EF4-FFF2-40B4-BE49-F238E27FC236}">
                <a16:creationId xmlns:a16="http://schemas.microsoft.com/office/drawing/2014/main" xmlns="" id="{C1C9D9E8-061E-4E0E-BECA-B31CA17BDC26}"/>
              </a:ext>
            </a:extLst>
          </p:cNvPr>
          <p:cNvSpPr txBox="1"/>
          <p:nvPr/>
        </p:nvSpPr>
        <p:spPr>
          <a:xfrm>
            <a:off x="827584" y="4738320"/>
            <a:ext cx="2520280" cy="646331"/>
          </a:xfrm>
          <a:prstGeom prst="rect">
            <a:avLst/>
          </a:prstGeom>
          <a:noFill/>
        </p:spPr>
        <p:txBody>
          <a:bodyPr wrap="square" rtlCol="0">
            <a:spAutoFit/>
          </a:bodyPr>
          <a:lstStyle/>
          <a:p>
            <a:pPr algn="ctr"/>
            <a:r>
              <a:rPr lang="en-US" dirty="0" err="1">
                <a:solidFill>
                  <a:schemeClr val="bg1"/>
                </a:solidFill>
              </a:rPr>
              <a:t>DLLCharacteristics</a:t>
            </a:r>
            <a:r>
              <a:rPr lang="en-US" dirty="0">
                <a:solidFill>
                  <a:schemeClr val="bg1"/>
                </a:solidFill>
              </a:rPr>
              <a:t> as a feature</a:t>
            </a:r>
            <a:endParaRPr lang="en-IN" dirty="0">
              <a:solidFill>
                <a:schemeClr val="bg1"/>
              </a:solidFill>
            </a:endParaRPr>
          </a:p>
        </p:txBody>
      </p:sp>
      <p:sp>
        <p:nvSpPr>
          <p:cNvPr id="8" name="Arrow: Right 7">
            <a:extLst>
              <a:ext uri="{FF2B5EF4-FFF2-40B4-BE49-F238E27FC236}">
                <a16:creationId xmlns:a16="http://schemas.microsoft.com/office/drawing/2014/main" xmlns="" id="{7F3C3F13-9913-448D-99BA-384DD905C52D}"/>
              </a:ext>
            </a:extLst>
          </p:cNvPr>
          <p:cNvSpPr/>
          <p:nvPr/>
        </p:nvSpPr>
        <p:spPr>
          <a:xfrm>
            <a:off x="3491880" y="4869160"/>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xmlns="" id="{A5733FDC-1668-47E8-9A39-E9E86E1C25F6}"/>
              </a:ext>
            </a:extLst>
          </p:cNvPr>
          <p:cNvSpPr/>
          <p:nvPr/>
        </p:nvSpPr>
        <p:spPr>
          <a:xfrm>
            <a:off x="5076056" y="1860417"/>
            <a:ext cx="740544" cy="4128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505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EBD1845-A384-4247-B5AB-DCA3D8C8D692}"/>
              </a:ext>
            </a:extLst>
          </p:cNvPr>
          <p:cNvSpPr txBox="1"/>
          <p:nvPr/>
        </p:nvSpPr>
        <p:spPr>
          <a:xfrm>
            <a:off x="971600" y="2204864"/>
            <a:ext cx="2304256" cy="1569660"/>
          </a:xfrm>
          <a:prstGeom prst="rect">
            <a:avLst/>
          </a:prstGeom>
          <a:noFill/>
        </p:spPr>
        <p:txBody>
          <a:bodyPr wrap="square" rtlCol="0">
            <a:spAutoFit/>
          </a:bodyPr>
          <a:lstStyle/>
          <a:p>
            <a:r>
              <a:rPr lang="en" sz="3200" b="1" dirty="0">
                <a:solidFill>
                  <a:schemeClr val="bg1"/>
                </a:solidFill>
                <a:latin typeface="Arial"/>
                <a:ea typeface="Arial"/>
                <a:cs typeface="Arial"/>
                <a:sym typeface="Arial"/>
              </a:rPr>
              <a:t>Flow Chart of Training Phase</a:t>
            </a:r>
            <a:endParaRPr lang="en-IN" sz="3200" dirty="0">
              <a:solidFill>
                <a:schemeClr val="bg1"/>
              </a:solidFill>
            </a:endParaRPr>
          </a:p>
        </p:txBody>
      </p:sp>
      <p:pic>
        <p:nvPicPr>
          <p:cNvPr id="5" name="Google Shape;346;p36">
            <a:extLst>
              <a:ext uri="{FF2B5EF4-FFF2-40B4-BE49-F238E27FC236}">
                <a16:creationId xmlns:a16="http://schemas.microsoft.com/office/drawing/2014/main" xmlns="" id="{3E620602-0F6B-45C0-AC61-3F65FBFEB631}"/>
              </a:ext>
            </a:extLst>
          </p:cNvPr>
          <p:cNvPicPr preferRelativeResize="0"/>
          <p:nvPr/>
        </p:nvPicPr>
        <p:blipFill>
          <a:blip r:embed="rId2">
            <a:alphaModFix/>
          </a:blip>
          <a:stretch>
            <a:fillRect/>
          </a:stretch>
        </p:blipFill>
        <p:spPr>
          <a:xfrm>
            <a:off x="4355976" y="764704"/>
            <a:ext cx="4176464" cy="4752528"/>
          </a:xfrm>
          <a:prstGeom prst="rect">
            <a:avLst/>
          </a:prstGeom>
          <a:noFill/>
          <a:ln>
            <a:noFill/>
          </a:ln>
        </p:spPr>
      </p:pic>
    </p:spTree>
    <p:extLst>
      <p:ext uri="{BB962C8B-B14F-4D97-AF65-F5344CB8AC3E}">
        <p14:creationId xmlns:p14="http://schemas.microsoft.com/office/powerpoint/2010/main" val="223762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EBD1845-A384-4247-B5AB-DCA3D8C8D692}"/>
              </a:ext>
            </a:extLst>
          </p:cNvPr>
          <p:cNvSpPr txBox="1"/>
          <p:nvPr/>
        </p:nvSpPr>
        <p:spPr>
          <a:xfrm>
            <a:off x="971600" y="2204864"/>
            <a:ext cx="2304256" cy="1569660"/>
          </a:xfrm>
          <a:prstGeom prst="rect">
            <a:avLst/>
          </a:prstGeom>
          <a:noFill/>
        </p:spPr>
        <p:txBody>
          <a:bodyPr wrap="square" rtlCol="0">
            <a:spAutoFit/>
          </a:bodyPr>
          <a:lstStyle/>
          <a:p>
            <a:r>
              <a:rPr lang="en" sz="3200" b="1" dirty="0">
                <a:solidFill>
                  <a:schemeClr val="bg1"/>
                </a:solidFill>
                <a:latin typeface="Arial"/>
                <a:ea typeface="Arial"/>
                <a:cs typeface="Arial"/>
                <a:sym typeface="Arial"/>
              </a:rPr>
              <a:t>Flow Chart of Testing Phase</a:t>
            </a:r>
            <a:endParaRPr lang="en-IN" sz="3200" dirty="0">
              <a:solidFill>
                <a:schemeClr val="bg1"/>
              </a:solidFill>
            </a:endParaRPr>
          </a:p>
        </p:txBody>
      </p:sp>
      <p:pic>
        <p:nvPicPr>
          <p:cNvPr id="5" name="Google Shape;346;p36">
            <a:extLst>
              <a:ext uri="{FF2B5EF4-FFF2-40B4-BE49-F238E27FC236}">
                <a16:creationId xmlns:a16="http://schemas.microsoft.com/office/drawing/2014/main" xmlns="" id="{3E620602-0F6B-45C0-AC61-3F65FBFEB631}"/>
              </a:ext>
            </a:extLst>
          </p:cNvPr>
          <p:cNvPicPr preferRelativeResize="0"/>
          <p:nvPr/>
        </p:nvPicPr>
        <p:blipFill>
          <a:blip r:embed="rId2">
            <a:alphaModFix/>
          </a:blip>
          <a:stretch>
            <a:fillRect/>
          </a:stretch>
        </p:blipFill>
        <p:spPr>
          <a:xfrm>
            <a:off x="4355976" y="764704"/>
            <a:ext cx="4176464" cy="4752528"/>
          </a:xfrm>
          <a:prstGeom prst="rect">
            <a:avLst/>
          </a:prstGeom>
          <a:noFill/>
          <a:ln>
            <a:noFill/>
          </a:ln>
        </p:spPr>
      </p:pic>
      <p:pic>
        <p:nvPicPr>
          <p:cNvPr id="6" name="Google Shape;352;p37">
            <a:extLst>
              <a:ext uri="{FF2B5EF4-FFF2-40B4-BE49-F238E27FC236}">
                <a16:creationId xmlns:a16="http://schemas.microsoft.com/office/drawing/2014/main" xmlns="" id="{4A7E0DE2-D1E3-4CB3-AB70-8E266967EAA5}"/>
              </a:ext>
            </a:extLst>
          </p:cNvPr>
          <p:cNvPicPr preferRelativeResize="0"/>
          <p:nvPr/>
        </p:nvPicPr>
        <p:blipFill>
          <a:blip r:embed="rId3">
            <a:alphaModFix/>
          </a:blip>
          <a:stretch>
            <a:fillRect/>
          </a:stretch>
        </p:blipFill>
        <p:spPr>
          <a:xfrm>
            <a:off x="4355976" y="764704"/>
            <a:ext cx="4176464" cy="4752528"/>
          </a:xfrm>
          <a:prstGeom prst="rect">
            <a:avLst/>
          </a:prstGeom>
          <a:noFill/>
          <a:ln>
            <a:noFill/>
          </a:ln>
        </p:spPr>
      </p:pic>
    </p:spTree>
    <p:extLst>
      <p:ext uri="{BB962C8B-B14F-4D97-AF65-F5344CB8AC3E}">
        <p14:creationId xmlns:p14="http://schemas.microsoft.com/office/powerpoint/2010/main" val="269336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E15158D-9B56-4164-867E-D038146B93D4}"/>
              </a:ext>
            </a:extLst>
          </p:cNvPr>
          <p:cNvSpPr>
            <a:spLocks noGrp="1"/>
          </p:cNvSpPr>
          <p:nvPr>
            <p:ph type="title"/>
          </p:nvPr>
        </p:nvSpPr>
        <p:spPr>
          <a:xfrm>
            <a:off x="683568" y="334782"/>
            <a:ext cx="8050581" cy="508000"/>
          </a:xfrm>
        </p:spPr>
        <p:txBody>
          <a:bodyPr/>
          <a:lstStyle/>
          <a:p>
            <a:pPr algn="ctr"/>
            <a:r>
              <a:rPr lang="en" b="1" dirty="0">
                <a:latin typeface="Trebuchet MS"/>
                <a:ea typeface="Trebuchet MS"/>
                <a:cs typeface="Trebuchet MS"/>
                <a:sym typeface="Trebuchet MS"/>
              </a:rPr>
              <a:t>COMPARISION OF DIFFERENT TESTING MODEL</a:t>
            </a:r>
            <a:endParaRPr lang="en-IN" dirty="0"/>
          </a:p>
        </p:txBody>
      </p:sp>
      <p:pic>
        <p:nvPicPr>
          <p:cNvPr id="5" name="Picture 4">
            <a:extLst>
              <a:ext uri="{FF2B5EF4-FFF2-40B4-BE49-F238E27FC236}">
                <a16:creationId xmlns:a16="http://schemas.microsoft.com/office/drawing/2014/main" xmlns="" id="{6F936E19-CE0D-4C2E-88D0-50C4EAC664CB}"/>
              </a:ext>
            </a:extLst>
          </p:cNvPr>
          <p:cNvPicPr>
            <a:picLocks noChangeAspect="1"/>
          </p:cNvPicPr>
          <p:nvPr/>
        </p:nvPicPr>
        <p:blipFill>
          <a:blip r:embed="rId2"/>
          <a:stretch>
            <a:fillRect/>
          </a:stretch>
        </p:blipFill>
        <p:spPr>
          <a:xfrm>
            <a:off x="683568" y="1196752"/>
            <a:ext cx="8050582" cy="4464496"/>
          </a:xfrm>
          <a:prstGeom prst="rect">
            <a:avLst/>
          </a:prstGeom>
        </p:spPr>
      </p:pic>
    </p:spTree>
    <p:extLst>
      <p:ext uri="{BB962C8B-B14F-4D97-AF65-F5344CB8AC3E}">
        <p14:creationId xmlns:p14="http://schemas.microsoft.com/office/powerpoint/2010/main" val="137520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E4819E-9257-4252-99C8-CE04C29FA278}"/>
              </a:ext>
            </a:extLst>
          </p:cNvPr>
          <p:cNvSpPr>
            <a:spLocks noGrp="1"/>
          </p:cNvSpPr>
          <p:nvPr>
            <p:ph type="title"/>
          </p:nvPr>
        </p:nvSpPr>
        <p:spPr>
          <a:xfrm>
            <a:off x="323528" y="369554"/>
            <a:ext cx="7343775" cy="508000"/>
          </a:xfrm>
        </p:spPr>
        <p:txBody>
          <a:bodyPr/>
          <a:lstStyle/>
          <a:p>
            <a:r>
              <a:rPr lang="en" sz="3200" b="1" dirty="0">
                <a:latin typeface="Bodoni MT" panose="02070603080606020203" pitchFamily="18" charset="0"/>
                <a:ea typeface="Trebuchet MS"/>
                <a:cs typeface="Trebuchet MS"/>
                <a:sym typeface="Trebuchet MS"/>
              </a:rPr>
              <a:t>SNAPSHOTS</a:t>
            </a:r>
            <a:endParaRPr lang="en-IN" sz="3200"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F6AB82E3-5477-4842-ADDB-9893D09414A9}"/>
              </a:ext>
            </a:extLst>
          </p:cNvPr>
          <p:cNvSpPr>
            <a:spLocks noGrp="1"/>
          </p:cNvSpPr>
          <p:nvPr>
            <p:ph idx="1"/>
          </p:nvPr>
        </p:nvSpPr>
        <p:spPr>
          <a:xfrm>
            <a:off x="334864" y="1057701"/>
            <a:ext cx="7488238" cy="647601"/>
          </a:xfrm>
        </p:spPr>
        <p:txBody>
          <a:bodyPr/>
          <a:lstStyle/>
          <a:p>
            <a:pPr marL="0" indent="0">
              <a:buNone/>
            </a:pPr>
            <a:r>
              <a:rPr lang="en-US" sz="2000" dirty="0">
                <a:latin typeface="Trebuchet MS"/>
                <a:ea typeface="Trebuchet MS"/>
                <a:cs typeface="Trebuchet MS"/>
                <a:sym typeface="Trebuchet MS"/>
              </a:rPr>
              <a:t>Generation of testdummy.exe file.</a:t>
            </a:r>
          </a:p>
          <a:p>
            <a:endParaRPr lang="en-US" sz="2000" dirty="0">
              <a:latin typeface="Trebuchet MS"/>
              <a:ea typeface="Trebuchet MS"/>
              <a:cs typeface="Trebuchet MS"/>
              <a:sym typeface="Trebuchet MS"/>
            </a:endParaRPr>
          </a:p>
          <a:p>
            <a:endParaRPr lang="en-US" sz="2000" dirty="0">
              <a:latin typeface="Trebuchet MS"/>
              <a:ea typeface="Trebuchet MS"/>
              <a:cs typeface="Trebuchet MS"/>
              <a:sym typeface="Trebuchet MS"/>
            </a:endParaRPr>
          </a:p>
          <a:p>
            <a:pPr marL="0" indent="0">
              <a:buNone/>
            </a:pPr>
            <a:endParaRPr lang="en-IN" sz="2000" dirty="0"/>
          </a:p>
          <a:p>
            <a:pPr marL="0" indent="0">
              <a:buNone/>
            </a:pPr>
            <a:endParaRPr lang="en-IN" sz="2000" dirty="0"/>
          </a:p>
        </p:txBody>
      </p:sp>
      <p:pic>
        <p:nvPicPr>
          <p:cNvPr id="5" name="Picture 4">
            <a:extLst>
              <a:ext uri="{FF2B5EF4-FFF2-40B4-BE49-F238E27FC236}">
                <a16:creationId xmlns:a16="http://schemas.microsoft.com/office/drawing/2014/main" xmlns="" id="{28CE6A61-F0CE-47E6-8FD8-75C1877B9D08}"/>
              </a:ext>
            </a:extLst>
          </p:cNvPr>
          <p:cNvPicPr>
            <a:picLocks noChangeAspect="1"/>
          </p:cNvPicPr>
          <p:nvPr/>
        </p:nvPicPr>
        <p:blipFill rotWithShape="1">
          <a:blip r:embed="rId2">
            <a:extLst>
              <a:ext uri="{28A0092B-C50C-407E-A947-70E740481C1C}">
                <a14:useLocalDpi xmlns:a14="http://schemas.microsoft.com/office/drawing/2010/main" val="0"/>
              </a:ext>
            </a:extLst>
          </a:blip>
          <a:srcRect r="63017"/>
          <a:stretch/>
        </p:blipFill>
        <p:spPr>
          <a:xfrm>
            <a:off x="173956" y="1885451"/>
            <a:ext cx="2796216" cy="3614983"/>
          </a:xfrm>
          <a:prstGeom prst="rect">
            <a:avLst/>
          </a:prstGeom>
        </p:spPr>
      </p:pic>
      <p:pic>
        <p:nvPicPr>
          <p:cNvPr id="7" name="Picture 6">
            <a:extLst>
              <a:ext uri="{FF2B5EF4-FFF2-40B4-BE49-F238E27FC236}">
                <a16:creationId xmlns:a16="http://schemas.microsoft.com/office/drawing/2014/main" xmlns="" id="{5E2AD12F-9FDD-4496-AB06-C7E092C9B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6391" y="1885450"/>
            <a:ext cx="5854877" cy="3614984"/>
          </a:xfrm>
          <a:prstGeom prst="rect">
            <a:avLst/>
          </a:prstGeom>
        </p:spPr>
      </p:pic>
    </p:spTree>
    <p:extLst>
      <p:ext uri="{BB962C8B-B14F-4D97-AF65-F5344CB8AC3E}">
        <p14:creationId xmlns:p14="http://schemas.microsoft.com/office/powerpoint/2010/main" val="396399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FEF13-E1F1-4896-BA80-2304044D12AF}"/>
              </a:ext>
            </a:extLst>
          </p:cNvPr>
          <p:cNvSpPr>
            <a:spLocks noGrp="1"/>
          </p:cNvSpPr>
          <p:nvPr>
            <p:ph type="title"/>
          </p:nvPr>
        </p:nvSpPr>
        <p:spPr>
          <a:xfrm>
            <a:off x="1115839" y="908720"/>
            <a:ext cx="7343775" cy="508000"/>
          </a:xfrm>
        </p:spPr>
        <p:txBody>
          <a:bodyPr/>
          <a:lstStyle/>
          <a:p>
            <a:r>
              <a:rPr lang="en-US" sz="2400" dirty="0">
                <a:latin typeface="Bodoni MT" panose="02070603080606020203" pitchFamily="18" charset="0"/>
                <a:ea typeface="Trebuchet MS"/>
                <a:cs typeface="Trebuchet MS"/>
                <a:sym typeface="Trebuchet MS"/>
              </a:rPr>
              <a:t>On running TESTDUMMY.EXE file in our malware detection project we got the following result:</a:t>
            </a:r>
            <a:br>
              <a:rPr lang="en-US" sz="2400" dirty="0">
                <a:latin typeface="Bodoni MT" panose="02070603080606020203" pitchFamily="18" charset="0"/>
                <a:ea typeface="Trebuchet MS"/>
                <a:cs typeface="Trebuchet MS"/>
                <a:sym typeface="Trebuchet MS"/>
              </a:rPr>
            </a:br>
            <a:endParaRPr lang="en-IN" sz="2400" dirty="0">
              <a:latin typeface="Bodoni MT" panose="02070603080606020203" pitchFamily="18" charset="0"/>
            </a:endParaRPr>
          </a:p>
        </p:txBody>
      </p:sp>
      <p:pic>
        <p:nvPicPr>
          <p:cNvPr id="4" name="Google Shape;358;p38">
            <a:extLst>
              <a:ext uri="{FF2B5EF4-FFF2-40B4-BE49-F238E27FC236}">
                <a16:creationId xmlns:a16="http://schemas.microsoft.com/office/drawing/2014/main" xmlns="" id="{F0451375-1EB3-42BC-9831-325E2DF5C463}"/>
              </a:ext>
            </a:extLst>
          </p:cNvPr>
          <p:cNvPicPr preferRelativeResize="0"/>
          <p:nvPr/>
        </p:nvPicPr>
        <p:blipFill>
          <a:blip r:embed="rId2">
            <a:alphaModFix/>
          </a:blip>
          <a:stretch>
            <a:fillRect/>
          </a:stretch>
        </p:blipFill>
        <p:spPr>
          <a:xfrm>
            <a:off x="755576" y="2128882"/>
            <a:ext cx="8038600" cy="2600236"/>
          </a:xfrm>
          <a:prstGeom prst="rect">
            <a:avLst/>
          </a:prstGeom>
          <a:noFill/>
          <a:ln>
            <a:noFill/>
          </a:ln>
        </p:spPr>
      </p:pic>
    </p:spTree>
    <p:extLst>
      <p:ext uri="{BB962C8B-B14F-4D97-AF65-F5344CB8AC3E}">
        <p14:creationId xmlns:p14="http://schemas.microsoft.com/office/powerpoint/2010/main" val="3096258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D3433-D6FE-491A-AC4F-7A64A6170B39}"/>
              </a:ext>
            </a:extLst>
          </p:cNvPr>
          <p:cNvSpPr>
            <a:spLocks noGrp="1"/>
          </p:cNvSpPr>
          <p:nvPr>
            <p:ph type="title"/>
          </p:nvPr>
        </p:nvSpPr>
        <p:spPr>
          <a:xfrm>
            <a:off x="386742" y="764704"/>
            <a:ext cx="8370515" cy="508000"/>
          </a:xfrm>
        </p:spPr>
        <p:txBody>
          <a:bodyPr/>
          <a:lstStyle/>
          <a:p>
            <a:r>
              <a:rPr lang="en-US" dirty="0">
                <a:latin typeface="Bodoni MT" panose="02070603080606020203" pitchFamily="18" charset="0"/>
                <a:ea typeface="Trebuchet MS"/>
                <a:cs typeface="Trebuchet MS"/>
                <a:sym typeface="Trebuchet MS"/>
              </a:rPr>
              <a:t>We verified whether the testdummy.exe file is malicious or not by running it on </a:t>
            </a:r>
            <a:r>
              <a:rPr lang="en-US" dirty="0" err="1">
                <a:latin typeface="Bodoni MT" panose="02070603080606020203" pitchFamily="18" charset="0"/>
                <a:ea typeface="Trebuchet MS"/>
                <a:cs typeface="Trebuchet MS"/>
                <a:sym typeface="Trebuchet MS"/>
              </a:rPr>
              <a:t>virustotal</a:t>
            </a:r>
            <a:r>
              <a:rPr lang="en-US" dirty="0">
                <a:latin typeface="Bodoni MT" panose="02070603080606020203" pitchFamily="18" charset="0"/>
                <a:ea typeface="Trebuchet MS"/>
                <a:cs typeface="Trebuchet MS"/>
                <a:sym typeface="Trebuchet MS"/>
              </a:rPr>
              <a:t> website</a:t>
            </a:r>
            <a:br>
              <a:rPr lang="en-US" dirty="0">
                <a:latin typeface="Bodoni MT" panose="02070603080606020203" pitchFamily="18" charset="0"/>
                <a:ea typeface="Trebuchet MS"/>
                <a:cs typeface="Trebuchet MS"/>
                <a:sym typeface="Trebuchet MS"/>
              </a:rPr>
            </a:br>
            <a:endParaRPr lang="en-IN" dirty="0">
              <a:latin typeface="Bodoni MT" panose="02070603080606020203" pitchFamily="18" charset="0"/>
            </a:endParaRPr>
          </a:p>
        </p:txBody>
      </p:sp>
      <p:pic>
        <p:nvPicPr>
          <p:cNvPr id="4" name="Picture 3">
            <a:extLst>
              <a:ext uri="{FF2B5EF4-FFF2-40B4-BE49-F238E27FC236}">
                <a16:creationId xmlns:a16="http://schemas.microsoft.com/office/drawing/2014/main" xmlns="" id="{160BAB01-BC8A-4FE8-9D51-E13E261AF907}"/>
              </a:ext>
            </a:extLst>
          </p:cNvPr>
          <p:cNvPicPr>
            <a:picLocks noChangeAspect="1"/>
          </p:cNvPicPr>
          <p:nvPr/>
        </p:nvPicPr>
        <p:blipFill>
          <a:blip r:embed="rId2"/>
          <a:stretch>
            <a:fillRect/>
          </a:stretch>
        </p:blipFill>
        <p:spPr>
          <a:xfrm>
            <a:off x="161925" y="1484784"/>
            <a:ext cx="8820150" cy="4269710"/>
          </a:xfrm>
          <a:prstGeom prst="rect">
            <a:avLst/>
          </a:prstGeom>
        </p:spPr>
      </p:pic>
    </p:spTree>
    <p:extLst>
      <p:ext uri="{BB962C8B-B14F-4D97-AF65-F5344CB8AC3E}">
        <p14:creationId xmlns:p14="http://schemas.microsoft.com/office/powerpoint/2010/main" val="485722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FAF18D-F5A5-4E49-AF90-3412505CEBCF}"/>
              </a:ext>
            </a:extLst>
          </p:cNvPr>
          <p:cNvSpPr>
            <a:spLocks noGrp="1"/>
          </p:cNvSpPr>
          <p:nvPr>
            <p:ph type="title"/>
          </p:nvPr>
        </p:nvSpPr>
        <p:spPr>
          <a:xfrm>
            <a:off x="1259632" y="620688"/>
            <a:ext cx="7343775" cy="508000"/>
          </a:xfrm>
        </p:spPr>
        <p:txBody>
          <a:bodyPr/>
          <a:lstStyle/>
          <a:p>
            <a:r>
              <a:rPr lang="en-IN" sz="3200" b="1" u="sng" dirty="0">
                <a:latin typeface="Bodoni MT" panose="02070603080606020203" pitchFamily="18" charset="0"/>
                <a:ea typeface="Trebuchet MS"/>
                <a:cs typeface="Trebuchet MS"/>
                <a:sym typeface="Trebuchet MS"/>
              </a:rPr>
              <a:t>CONCLUSION</a:t>
            </a:r>
            <a:br>
              <a:rPr lang="en-IN" sz="3200" b="1" u="sng" dirty="0">
                <a:latin typeface="Bodoni MT" panose="02070603080606020203" pitchFamily="18" charset="0"/>
                <a:ea typeface="Trebuchet MS"/>
                <a:cs typeface="Trebuchet MS"/>
                <a:sym typeface="Trebuchet MS"/>
              </a:rPr>
            </a:br>
            <a:endParaRPr lang="en-IN" sz="3200"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A0B9CF6B-623D-4EBA-8392-49E82AF4EEE8}"/>
              </a:ext>
            </a:extLst>
          </p:cNvPr>
          <p:cNvSpPr>
            <a:spLocks noGrp="1"/>
          </p:cNvSpPr>
          <p:nvPr>
            <p:ph idx="1"/>
          </p:nvPr>
        </p:nvSpPr>
        <p:spPr>
          <a:xfrm>
            <a:off x="827732" y="1340768"/>
            <a:ext cx="7488535" cy="5112568"/>
          </a:xfrm>
        </p:spPr>
        <p:txBody>
          <a:bodyPr/>
          <a:lstStyle/>
          <a:p>
            <a:pPr marL="457200" lvl="0" indent="-317500" algn="l" rtl="0">
              <a:spcBef>
                <a:spcPts val="1000"/>
              </a:spcBef>
              <a:spcAft>
                <a:spcPts val="0"/>
              </a:spcAft>
              <a:buClr>
                <a:srgbClr val="E0F7EC"/>
              </a:buClr>
              <a:buSzPts val="1400"/>
              <a:buFont typeface="Calibri"/>
              <a:buChar char="●"/>
            </a:pPr>
            <a:r>
              <a:rPr lang="en-US" sz="2000" dirty="0">
                <a:latin typeface="Bodoni MT" panose="02070603080606020203" pitchFamily="18" charset="0"/>
                <a:ea typeface="Calibri"/>
                <a:cs typeface="Calibri"/>
                <a:sym typeface="Calibri"/>
              </a:rPr>
              <a:t>We have studied various papers in which they extracted features from executables and used classifier to detect if its malicious or benign. In traditional system signatures of malware were created and these signatures were matched with executables to find out if its malware.</a:t>
            </a:r>
          </a:p>
          <a:p>
            <a:pPr marL="457200" lvl="0" indent="-317500" algn="l" rtl="0">
              <a:spcBef>
                <a:spcPts val="0"/>
              </a:spcBef>
              <a:spcAft>
                <a:spcPts val="0"/>
              </a:spcAft>
              <a:buClr>
                <a:srgbClr val="E0F7EC"/>
              </a:buClr>
              <a:buSzPts val="1400"/>
              <a:buFont typeface="Calibri"/>
              <a:buChar char="●"/>
            </a:pPr>
            <a:r>
              <a:rPr lang="en-US" sz="2000" dirty="0">
                <a:latin typeface="Bodoni MT" panose="02070603080606020203" pitchFamily="18" charset="0"/>
                <a:ea typeface="Calibri"/>
                <a:cs typeface="Calibri"/>
                <a:sym typeface="Calibri"/>
              </a:rPr>
              <a:t> The problem with traditional system was that whenever new malware is introduced in the system, to detect that it is malware signature of that malware needs to created and updated in the antimalware software database, till the time the signature is distributed or process completed, the system is at high risk and malware can exploit the system during that time. So, to protect the system during such time in we propose a system in which the classifier extracts the features from the new (unseen) file and detects if its malicious or benign. </a:t>
            </a:r>
          </a:p>
          <a:p>
            <a:pPr marL="0" lvl="0" indent="0" algn="l" rtl="0">
              <a:spcBef>
                <a:spcPts val="0"/>
              </a:spcBef>
              <a:spcAft>
                <a:spcPts val="1600"/>
              </a:spcAft>
              <a:buNone/>
            </a:pPr>
            <a:endParaRPr lang="en-US" sz="2000" dirty="0">
              <a:latin typeface="Bodoni MT" panose="02070603080606020203" pitchFamily="18" charset="0"/>
              <a:ea typeface="Calibri"/>
              <a:cs typeface="Calibri"/>
              <a:sym typeface="Calibri"/>
            </a:endParaRPr>
          </a:p>
          <a:p>
            <a:endParaRPr lang="en-IN" sz="2000" dirty="0">
              <a:latin typeface="Bodoni MT" panose="02070603080606020203" pitchFamily="18" charset="0"/>
            </a:endParaRPr>
          </a:p>
        </p:txBody>
      </p:sp>
    </p:spTree>
    <p:extLst>
      <p:ext uri="{BB962C8B-B14F-4D97-AF65-F5344CB8AC3E}">
        <p14:creationId xmlns:p14="http://schemas.microsoft.com/office/powerpoint/2010/main" val="121506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0E62C-5DAC-44DE-9CD8-AB9673FC5DBD}"/>
              </a:ext>
            </a:extLst>
          </p:cNvPr>
          <p:cNvSpPr>
            <a:spLocks noGrp="1"/>
          </p:cNvSpPr>
          <p:nvPr>
            <p:ph type="title"/>
          </p:nvPr>
        </p:nvSpPr>
        <p:spPr>
          <a:xfrm>
            <a:off x="683568" y="293687"/>
            <a:ext cx="7343775" cy="508000"/>
          </a:xfrm>
        </p:spPr>
        <p:txBody>
          <a:bodyPr/>
          <a:lstStyle/>
          <a:p>
            <a:r>
              <a:rPr lang="en" u="sng" dirty="0">
                <a:latin typeface="Bodoni MT" panose="02070603080606020203" pitchFamily="18" charset="0"/>
              </a:rPr>
              <a:t>REFERENCES</a:t>
            </a:r>
            <a:endParaRPr lang="en-IN"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531D641D-875E-4389-866D-57C19FE45B11}"/>
              </a:ext>
            </a:extLst>
          </p:cNvPr>
          <p:cNvSpPr>
            <a:spLocks noGrp="1"/>
          </p:cNvSpPr>
          <p:nvPr>
            <p:ph idx="1"/>
          </p:nvPr>
        </p:nvSpPr>
        <p:spPr>
          <a:xfrm>
            <a:off x="664518" y="854075"/>
            <a:ext cx="7488238" cy="5545138"/>
          </a:xfrm>
        </p:spPr>
        <p:txBody>
          <a:bodyPr/>
          <a:lstStyle/>
          <a:p>
            <a:pPr marL="457200" lvl="0" indent="-304800" algn="l" rtl="0">
              <a:lnSpc>
                <a:spcPct val="115000"/>
              </a:lnSpc>
              <a:spcBef>
                <a:spcPts val="1000"/>
              </a:spcBef>
              <a:spcAft>
                <a:spcPts val="0"/>
              </a:spcAft>
              <a:buSzPts val="1200"/>
              <a:buChar char="●"/>
            </a:pPr>
            <a:r>
              <a:rPr lang="en-IN" sz="2000" dirty="0">
                <a:latin typeface="Bodoni MT" panose="02070603080606020203" pitchFamily="18" charset="0"/>
              </a:rPr>
              <a:t>Wikipedia. </a:t>
            </a:r>
            <a:r>
              <a:rPr lang="en-IN" sz="2000" dirty="0" err="1">
                <a:latin typeface="Bodoni MT" panose="02070603080606020203" pitchFamily="18" charset="0"/>
              </a:rPr>
              <a:t>Mirai</a:t>
            </a:r>
            <a:r>
              <a:rPr lang="en-IN" sz="2000" dirty="0">
                <a:latin typeface="Bodoni MT" panose="02070603080606020203" pitchFamily="18" charset="0"/>
              </a:rPr>
              <a:t> (malware) -</a:t>
            </a:r>
            <a:r>
              <a:rPr lang="en-IN" sz="2000" dirty="0">
                <a:uFill>
                  <a:noFill/>
                </a:uFill>
                <a:latin typeface="Bodoni MT" panose="02070603080606020203" pitchFamily="18" charset="0"/>
                <a:hlinkClick r:id="rId2">
                  <a:extLst>
                    <a:ext uri="{A12FA001-AC4F-418D-AE19-62706E023703}">
                      <ahyp:hlinkClr xmlns:ahyp="http://schemas.microsoft.com/office/drawing/2018/hyperlinkcolor" xmlns="" val="tx"/>
                    </a:ext>
                  </a:extLst>
                </a:hlinkClick>
              </a:rPr>
              <a:t> </a:t>
            </a:r>
            <a:r>
              <a:rPr lang="en-IN" sz="2000" u="sng" dirty="0">
                <a:latin typeface="Bodoni MT" panose="02070603080606020203" pitchFamily="18" charset="0"/>
                <a:hlinkClick r:id="rId2">
                  <a:extLst>
                    <a:ext uri="{A12FA001-AC4F-418D-AE19-62706E023703}">
                      <ahyp:hlinkClr xmlns:ahyp="http://schemas.microsoft.com/office/drawing/2018/hyperlinkcolor" xmlns="" val="tx"/>
                    </a:ext>
                  </a:extLst>
                </a:hlinkClick>
              </a:rPr>
              <a:t>https://en.wikipedia.org/wiki/Mirai_</a:t>
            </a:r>
            <a:r>
              <a:rPr lang="en-IN" sz="2000" dirty="0">
                <a:uFill>
                  <a:noFill/>
                </a:uFill>
                <a:latin typeface="Bodoni MT" panose="02070603080606020203" pitchFamily="18" charset="0"/>
                <a:hlinkClick r:id="rId2">
                  <a:extLst>
                    <a:ext uri="{A12FA001-AC4F-418D-AE19-62706E023703}">
                      <ahyp:hlinkClr xmlns:ahyp="http://schemas.microsoft.com/office/drawing/2018/hyperlinkcolor" xmlns="" val="tx"/>
                    </a:ext>
                  </a:extLst>
                </a:hlinkClick>
              </a:rPr>
              <a:t> </a:t>
            </a:r>
            <a:r>
              <a:rPr lang="en-IN" sz="2000" u="sng" dirty="0">
                <a:latin typeface="Bodoni MT" panose="02070603080606020203" pitchFamily="18" charset="0"/>
                <a:hlinkClick r:id="rId2">
                  <a:extLst>
                    <a:ext uri="{A12FA001-AC4F-418D-AE19-62706E023703}">
                      <ahyp:hlinkClr xmlns:ahyp="http://schemas.microsoft.com/office/drawing/2018/hyperlinkcolor" xmlns="" val="tx"/>
                    </a:ext>
                  </a:extLst>
                </a:hlinkClick>
              </a:rPr>
              <a:t>(malware)</a:t>
            </a:r>
            <a:r>
              <a:rPr lang="en-IN" sz="2000" dirty="0">
                <a:latin typeface="Bodoni MT" panose="02070603080606020203" pitchFamily="18" charset="0"/>
              </a:rPr>
              <a:t>.</a:t>
            </a:r>
          </a:p>
          <a:p>
            <a:pPr marL="457200" lvl="0" indent="-304800" algn="l" rtl="0">
              <a:lnSpc>
                <a:spcPct val="115000"/>
              </a:lnSpc>
              <a:spcBef>
                <a:spcPts val="0"/>
              </a:spcBef>
              <a:spcAft>
                <a:spcPts val="0"/>
              </a:spcAft>
              <a:buSzPts val="1200"/>
              <a:buChar char="●"/>
            </a:pPr>
            <a:r>
              <a:rPr lang="en-IN" sz="2000" dirty="0">
                <a:latin typeface="Bodoni MT" panose="02070603080606020203" pitchFamily="18" charset="0"/>
              </a:rPr>
              <a:t>virustotal.com. </a:t>
            </a:r>
            <a:r>
              <a:rPr lang="en-IN" sz="2000" dirty="0" err="1">
                <a:latin typeface="Bodoni MT" panose="02070603080606020203" pitchFamily="18" charset="0"/>
              </a:rPr>
              <a:t>Virustotal</a:t>
            </a:r>
            <a:r>
              <a:rPr lang="en-IN" sz="2000" dirty="0">
                <a:latin typeface="Bodoni MT" panose="02070603080606020203" pitchFamily="18" charset="0"/>
              </a:rPr>
              <a:t> -</a:t>
            </a:r>
            <a:r>
              <a:rPr lang="en-IN" sz="2000" dirty="0">
                <a:solidFill>
                  <a:srgbClr val="FF0000"/>
                </a:solidFill>
                <a:uFill>
                  <a:noFill/>
                </a:uFill>
                <a:latin typeface="Bodoni MT" panose="02070603080606020203" pitchFamily="18" charset="0"/>
                <a:hlinkClick r:id="rId3">
                  <a:extLst>
                    <a:ext uri="{A12FA001-AC4F-418D-AE19-62706E023703}">
                      <ahyp:hlinkClr xmlns:ahyp="http://schemas.microsoft.com/office/drawing/2018/hyperlinkcolor" xmlns="" val="tx"/>
                    </a:ext>
                  </a:extLst>
                </a:hlinkClick>
              </a:rPr>
              <a:t> </a:t>
            </a:r>
            <a:r>
              <a:rPr lang="en-IN" sz="2000" u="sng" dirty="0">
                <a:latin typeface="Bodoni MT" panose="02070603080606020203" pitchFamily="18" charset="0"/>
                <a:hlinkClick r:id="rId3">
                  <a:extLst>
                    <a:ext uri="{A12FA001-AC4F-418D-AE19-62706E023703}">
                      <ahyp:hlinkClr xmlns:ahyp="http://schemas.microsoft.com/office/drawing/2018/hyperlinkcolor" xmlns="" val="tx"/>
                    </a:ext>
                  </a:extLst>
                </a:hlinkClick>
              </a:rPr>
              <a:t>https://www.virustotal.com/</a:t>
            </a:r>
            <a:endParaRPr lang="en-IN" sz="2000" u="sng" dirty="0">
              <a:latin typeface="Bodoni MT" panose="02070603080606020203" pitchFamily="18" charset="0"/>
            </a:endParaRPr>
          </a:p>
          <a:p>
            <a:pPr marL="457200" lvl="0" indent="-304800" algn="l" rtl="0">
              <a:lnSpc>
                <a:spcPct val="115000"/>
              </a:lnSpc>
              <a:spcBef>
                <a:spcPts val="0"/>
              </a:spcBef>
              <a:spcAft>
                <a:spcPts val="0"/>
              </a:spcAft>
              <a:buSzPts val="1200"/>
              <a:buChar char="●"/>
            </a:pPr>
            <a:r>
              <a:rPr lang="en-IN" sz="2000" dirty="0">
                <a:latin typeface="Bodoni MT" panose="02070603080606020203" pitchFamily="18" charset="0"/>
              </a:rPr>
              <a:t>Scikit. Clustering -</a:t>
            </a:r>
            <a:r>
              <a:rPr lang="en-IN" sz="2000" dirty="0">
                <a:solidFill>
                  <a:srgbClr val="FF0000"/>
                </a:solidFill>
                <a:uFill>
                  <a:noFill/>
                </a:uFill>
                <a:latin typeface="Bodoni MT" panose="02070603080606020203" pitchFamily="18" charset="0"/>
                <a:hlinkClick r:id="rId4">
                  <a:extLst>
                    <a:ext uri="{A12FA001-AC4F-418D-AE19-62706E023703}">
                      <ahyp:hlinkClr xmlns:ahyp="http://schemas.microsoft.com/office/drawing/2018/hyperlinkcolor" xmlns="" val="tx"/>
                    </a:ext>
                  </a:extLst>
                </a:hlinkClick>
              </a:rPr>
              <a:t> </a:t>
            </a:r>
            <a:r>
              <a:rPr lang="en-IN" sz="2000" u="sng" dirty="0">
                <a:solidFill>
                  <a:srgbClr val="FF0000"/>
                </a:solidFill>
                <a:latin typeface="Bodoni MT" panose="02070603080606020203" pitchFamily="18" charset="0"/>
                <a:hlinkClick r:id="rId4">
                  <a:extLst>
                    <a:ext uri="{A12FA001-AC4F-418D-AE19-62706E023703}">
                      <ahyp:hlinkClr xmlns:ahyp="http://schemas.microsoft.com/office/drawing/2018/hyperlinkcolor" xmlns="" val="tx"/>
                    </a:ext>
                  </a:extLst>
                </a:hlinkClick>
              </a:rPr>
              <a:t>http://scikit-learn.org/stable/modules/</a:t>
            </a:r>
            <a:r>
              <a:rPr lang="en-IN" sz="2000" dirty="0">
                <a:solidFill>
                  <a:srgbClr val="FF0000"/>
                </a:solidFill>
                <a:uFill>
                  <a:noFill/>
                </a:uFill>
                <a:latin typeface="Bodoni MT" panose="02070603080606020203" pitchFamily="18" charset="0"/>
                <a:hlinkClick r:id="rId4">
                  <a:extLst>
                    <a:ext uri="{A12FA001-AC4F-418D-AE19-62706E023703}">
                      <ahyp:hlinkClr xmlns:ahyp="http://schemas.microsoft.com/office/drawing/2018/hyperlinkcolor" xmlns="" val="tx"/>
                    </a:ext>
                  </a:extLst>
                </a:hlinkClick>
              </a:rPr>
              <a:t> </a:t>
            </a:r>
            <a:r>
              <a:rPr lang="en-IN" sz="2000" u="sng" dirty="0">
                <a:latin typeface="Bodoni MT" panose="02070603080606020203" pitchFamily="18" charset="0"/>
                <a:hlinkClick r:id="rId4">
                  <a:extLst>
                    <a:ext uri="{A12FA001-AC4F-418D-AE19-62706E023703}">
                      <ahyp:hlinkClr xmlns:ahyp="http://schemas.microsoft.com/office/drawing/2018/hyperlinkcolor" xmlns="" val="tx"/>
                    </a:ext>
                  </a:extLst>
                </a:hlinkClick>
              </a:rPr>
              <a:t>clustering.html</a:t>
            </a:r>
            <a:endParaRPr lang="en-IN" sz="2000" dirty="0">
              <a:latin typeface="Bodoni MT" panose="02070603080606020203" pitchFamily="18" charset="0"/>
            </a:endParaRPr>
          </a:p>
          <a:p>
            <a:pPr marL="457200" lvl="0" indent="-304800" algn="l" rtl="0">
              <a:lnSpc>
                <a:spcPct val="115000"/>
              </a:lnSpc>
              <a:spcBef>
                <a:spcPts val="0"/>
              </a:spcBef>
              <a:spcAft>
                <a:spcPts val="0"/>
              </a:spcAft>
              <a:buSzPts val="1200"/>
              <a:buChar char="●"/>
            </a:pPr>
            <a:r>
              <a:rPr lang="en-IN" sz="2000" dirty="0">
                <a:latin typeface="Bodoni MT" panose="02070603080606020203" pitchFamily="18" charset="0"/>
              </a:rPr>
              <a:t>G. McGraw and G. </a:t>
            </a:r>
            <a:r>
              <a:rPr lang="en-IN" sz="2000" dirty="0" err="1">
                <a:latin typeface="Bodoni MT" panose="02070603080606020203" pitchFamily="18" charset="0"/>
              </a:rPr>
              <a:t>Morisett</a:t>
            </a:r>
            <a:r>
              <a:rPr lang="en-IN" sz="2000" dirty="0">
                <a:latin typeface="Bodoni MT" panose="02070603080606020203" pitchFamily="18" charset="0"/>
              </a:rPr>
              <a:t>, "Attacking malicious code: A report to the Infosec Research Council," IEEE Software, 2000. </a:t>
            </a:r>
          </a:p>
          <a:p>
            <a:pPr marL="457200" lvl="0" indent="-304800" algn="l" rtl="0">
              <a:lnSpc>
                <a:spcPct val="115000"/>
              </a:lnSpc>
              <a:spcBef>
                <a:spcPts val="0"/>
              </a:spcBef>
              <a:spcAft>
                <a:spcPts val="0"/>
              </a:spcAft>
              <a:buSzPts val="1200"/>
              <a:buChar char="●"/>
            </a:pPr>
            <a:r>
              <a:rPr lang="en-IN" sz="2000" dirty="0">
                <a:latin typeface="Bodoni MT" panose="02070603080606020203" pitchFamily="18" charset="0"/>
              </a:rPr>
              <a:t>R. </a:t>
            </a:r>
            <a:r>
              <a:rPr lang="en-IN" sz="2000" dirty="0" err="1">
                <a:latin typeface="Bodoni MT" panose="02070603080606020203" pitchFamily="18" charset="0"/>
              </a:rPr>
              <a:t>Benzmüller</a:t>
            </a:r>
            <a:r>
              <a:rPr lang="en-IN" sz="2000" dirty="0">
                <a:latin typeface="Bodoni MT" panose="02070603080606020203" pitchFamily="18" charset="0"/>
              </a:rPr>
              <a:t>, "Malware trends 2017," </a:t>
            </a:r>
            <a:r>
              <a:rPr lang="en-IN" sz="2000" dirty="0" err="1">
                <a:latin typeface="Bodoni MT" panose="02070603080606020203" pitchFamily="18" charset="0"/>
              </a:rPr>
              <a:t>GData</a:t>
            </a:r>
            <a:r>
              <a:rPr lang="en-IN" sz="2000" dirty="0">
                <a:latin typeface="Bodoni MT" panose="02070603080606020203" pitchFamily="18" charset="0"/>
              </a:rPr>
              <a:t> Security Blog, 10 04 2017.</a:t>
            </a:r>
          </a:p>
          <a:p>
            <a:pPr marL="457200" lvl="0" indent="-304800" algn="l" rtl="0">
              <a:lnSpc>
                <a:spcPct val="115000"/>
              </a:lnSpc>
              <a:spcBef>
                <a:spcPts val="0"/>
              </a:spcBef>
              <a:spcAft>
                <a:spcPts val="0"/>
              </a:spcAft>
              <a:buSzPts val="1200"/>
              <a:buChar char="●"/>
            </a:pPr>
            <a:r>
              <a:rPr lang="en-IN" sz="2000" dirty="0">
                <a:latin typeface="Bodoni MT" panose="02070603080606020203" pitchFamily="18" charset="0"/>
              </a:rPr>
              <a:t>J. </a:t>
            </a:r>
            <a:r>
              <a:rPr lang="en-IN" sz="2000" dirty="0" err="1">
                <a:latin typeface="Bodoni MT" panose="02070603080606020203" pitchFamily="18" charset="0"/>
              </a:rPr>
              <a:t>Yonts</a:t>
            </a:r>
            <a:r>
              <a:rPr lang="en-IN" sz="2000" dirty="0">
                <a:latin typeface="Bodoni MT" panose="02070603080606020203" pitchFamily="18" charset="0"/>
              </a:rPr>
              <a:t>, "Attributes of Malicious Files," SANS Inst. InfoSec Read. Room, 2012.</a:t>
            </a:r>
          </a:p>
          <a:p>
            <a:pPr marL="457200" lvl="0" indent="-304800" algn="l" rtl="0">
              <a:lnSpc>
                <a:spcPct val="115000"/>
              </a:lnSpc>
              <a:spcBef>
                <a:spcPts val="0"/>
              </a:spcBef>
              <a:spcAft>
                <a:spcPts val="0"/>
              </a:spcAft>
              <a:buSzPts val="1200"/>
              <a:buChar char="●"/>
            </a:pPr>
            <a:r>
              <a:rPr lang="en-IN" sz="2000" dirty="0">
                <a:latin typeface="Bodoni MT" panose="02070603080606020203" pitchFamily="18" charset="0"/>
              </a:rPr>
              <a:t>J. Z. Kolter and M. A. Maloof, "Learning to Detect Malicious Executables in the Wild," in Proceedings of the International Conference on Knowledge Discovery and Data Mining, Seattle, WA, USA, 2004.</a:t>
            </a:r>
          </a:p>
          <a:p>
            <a:pPr marL="457200" lvl="0" indent="0" algn="l" rtl="0">
              <a:spcBef>
                <a:spcPts val="0"/>
              </a:spcBef>
              <a:spcAft>
                <a:spcPts val="0"/>
              </a:spcAft>
              <a:buNone/>
            </a:pPr>
            <a:endParaRPr lang="en-IN" sz="2000" dirty="0">
              <a:latin typeface="Bodoni MT" panose="02070603080606020203" pitchFamily="18" charset="0"/>
              <a:ea typeface="Poppins Light"/>
              <a:cs typeface="Poppins Light"/>
              <a:sym typeface="Poppins Light"/>
            </a:endParaRPr>
          </a:p>
          <a:p>
            <a:endParaRPr lang="en-IN" sz="2000" dirty="0">
              <a:latin typeface="Bodoni MT" panose="02070603080606020203" pitchFamily="18" charset="0"/>
            </a:endParaRPr>
          </a:p>
        </p:txBody>
      </p:sp>
    </p:spTree>
    <p:extLst>
      <p:ext uri="{BB962C8B-B14F-4D97-AF65-F5344CB8AC3E}">
        <p14:creationId xmlns:p14="http://schemas.microsoft.com/office/powerpoint/2010/main" val="336503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07604" y="476672"/>
            <a:ext cx="7128792" cy="792163"/>
          </a:xfrm>
        </p:spPr>
        <p:txBody>
          <a:bodyPr/>
          <a:lstStyle/>
          <a:p>
            <a:r>
              <a:rPr lang="en" sz="3600" b="1" u="sng" dirty="0">
                <a:latin typeface="Bodoni MT" panose="02070603080606020203" pitchFamily="18" charset="0"/>
                <a:ea typeface="Trebuchet MS"/>
                <a:cs typeface="Trebuchet MS"/>
                <a:sym typeface="Trebuchet MS"/>
              </a:rPr>
              <a:t>INTRODUCTION</a:t>
            </a:r>
            <a:endParaRPr lang="uk-UA" sz="3600" dirty="0">
              <a:latin typeface="Tahoma" pitchFamily="34" charset="0"/>
            </a:endParaRPr>
          </a:p>
        </p:txBody>
      </p:sp>
      <p:sp>
        <p:nvSpPr>
          <p:cNvPr id="36867" name="Rectangle 3"/>
          <p:cNvSpPr>
            <a:spLocks noGrp="1" noChangeArrowheads="1"/>
          </p:cNvSpPr>
          <p:nvPr>
            <p:ph type="body" idx="1"/>
          </p:nvPr>
        </p:nvSpPr>
        <p:spPr>
          <a:xfrm>
            <a:off x="179512" y="1844824"/>
            <a:ext cx="8784976" cy="4818062"/>
          </a:xfrm>
        </p:spPr>
        <p:txBody>
          <a:bodyPr/>
          <a:lstStyle/>
          <a:p>
            <a:pPr marL="457200" lvl="0" indent="-311150" algn="just" rtl="0">
              <a:lnSpc>
                <a:spcPct val="129000"/>
              </a:lnSpc>
              <a:spcBef>
                <a:spcPts val="1000"/>
              </a:spcBef>
              <a:spcAft>
                <a:spcPts val="0"/>
              </a:spcAft>
              <a:buClr>
                <a:srgbClr val="E0F7EC"/>
              </a:buClr>
              <a:buSzPts val="1300"/>
              <a:buFont typeface="Calibri"/>
              <a:buChar char="●"/>
            </a:pPr>
            <a:r>
              <a:rPr lang="en-US" sz="1800" b="1" dirty="0">
                <a:latin typeface="Calibri"/>
                <a:ea typeface="Calibri"/>
                <a:cs typeface="Calibri"/>
                <a:sym typeface="Calibri"/>
              </a:rPr>
              <a:t>Current antivirus software’s are effective against known viruses, if a malware with new signature is introduced then it will be difficult to detect that it is malicious. Signature-based detection is not that effective during zero-day attacks. </a:t>
            </a:r>
          </a:p>
          <a:p>
            <a:pPr marL="457200" lvl="0" indent="-311150" algn="just" rtl="0">
              <a:lnSpc>
                <a:spcPct val="129000"/>
              </a:lnSpc>
              <a:spcBef>
                <a:spcPts val="0"/>
              </a:spcBef>
              <a:spcAft>
                <a:spcPts val="0"/>
              </a:spcAft>
              <a:buClr>
                <a:srgbClr val="E0F7EC"/>
              </a:buClr>
              <a:buSzPts val="1300"/>
              <a:buFont typeface="Calibri"/>
              <a:buChar char="●"/>
            </a:pPr>
            <a:r>
              <a:rPr lang="en-US" sz="1800" b="1" dirty="0">
                <a:latin typeface="Calibri"/>
                <a:ea typeface="Calibri"/>
                <a:cs typeface="Calibri"/>
                <a:sym typeface="Calibri"/>
              </a:rPr>
              <a:t>Till the signature is created for new (unseen) malware, distributed to the systems and added to the anti-malware database, the systems can be exploited by that malware.</a:t>
            </a:r>
          </a:p>
          <a:p>
            <a:pPr marL="457200" lvl="0" indent="-311150" algn="just" rtl="0">
              <a:lnSpc>
                <a:spcPct val="129000"/>
              </a:lnSpc>
              <a:spcBef>
                <a:spcPts val="0"/>
              </a:spcBef>
              <a:spcAft>
                <a:spcPts val="0"/>
              </a:spcAft>
              <a:buClr>
                <a:srgbClr val="E0F7EC"/>
              </a:buClr>
              <a:buSzPts val="1300"/>
              <a:buFont typeface="Calibri"/>
              <a:buChar char="●"/>
            </a:pPr>
            <a:r>
              <a:rPr lang="en-US" sz="1800" b="1" dirty="0">
                <a:latin typeface="Calibri"/>
                <a:ea typeface="Calibri"/>
                <a:cs typeface="Calibri"/>
                <a:sym typeface="Calibri"/>
              </a:rPr>
              <a:t> But Machine learning methods can be used to create more effective anti-malware software which is capable of detecting previously unknown malware, zero-day attack etc. We propose an approach that learns from the header data of PE files. </a:t>
            </a:r>
          </a:p>
          <a:p>
            <a:pPr marL="457200" lvl="0" indent="-311150" algn="just" rtl="0">
              <a:lnSpc>
                <a:spcPct val="129000"/>
              </a:lnSpc>
              <a:spcBef>
                <a:spcPts val="0"/>
              </a:spcBef>
              <a:spcAft>
                <a:spcPts val="0"/>
              </a:spcAft>
              <a:buClr>
                <a:srgbClr val="E0F7EC"/>
              </a:buClr>
              <a:buSzPts val="1300"/>
              <a:buFont typeface="Calibri"/>
              <a:buChar char="●"/>
            </a:pPr>
            <a:r>
              <a:rPr lang="en-US" sz="1800" b="1" dirty="0">
                <a:latin typeface="Calibri"/>
                <a:ea typeface="Calibri"/>
                <a:cs typeface="Calibri"/>
                <a:sym typeface="Calibri"/>
              </a:rPr>
              <a:t>We examine various features of the PE header and check those which are suitable for machine learning classifier. We hypothesize that machine learning classifiers can tell apart the difference between malware and benign software. </a:t>
            </a:r>
          </a:p>
          <a:p>
            <a:pPr marL="0" lvl="0" indent="0" algn="l" rtl="0">
              <a:spcBef>
                <a:spcPts val="0"/>
              </a:spcBef>
              <a:spcAft>
                <a:spcPts val="1600"/>
              </a:spcAft>
              <a:buNone/>
            </a:pPr>
            <a:endParaRPr lang="en-US" sz="1800" dirty="0">
              <a:latin typeface="Calibri"/>
              <a:ea typeface="Calibri"/>
              <a:cs typeface="Calibri"/>
              <a:sym typeface="Calibri"/>
            </a:endParaRPr>
          </a:p>
          <a:p>
            <a:pPr>
              <a:lnSpc>
                <a:spcPct val="90000"/>
              </a:lnSpc>
            </a:pPr>
            <a:endParaRPr lang="uk-UA"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FA627-BEBD-468F-9604-E63E744E3759}"/>
              </a:ext>
            </a:extLst>
          </p:cNvPr>
          <p:cNvSpPr>
            <a:spLocks noGrp="1"/>
          </p:cNvSpPr>
          <p:nvPr>
            <p:ph type="title"/>
          </p:nvPr>
        </p:nvSpPr>
        <p:spPr>
          <a:xfrm>
            <a:off x="662931" y="187896"/>
            <a:ext cx="7343775" cy="792832"/>
          </a:xfrm>
        </p:spPr>
        <p:txBody>
          <a:bodyPr/>
          <a:lstStyle/>
          <a:p>
            <a:r>
              <a:rPr lang="en" sz="3600" b="1" u="sng" dirty="0">
                <a:latin typeface="Bell MT" panose="02020503060305020303" pitchFamily="18" charset="0"/>
                <a:ea typeface="Trebuchet MS"/>
                <a:cs typeface="Trebuchet MS"/>
                <a:sym typeface="Trebuchet MS"/>
              </a:rPr>
              <a:t>Working Idea</a:t>
            </a:r>
            <a:endParaRPr lang="en-IN" sz="3600" dirty="0"/>
          </a:p>
        </p:txBody>
      </p:sp>
      <p:sp>
        <p:nvSpPr>
          <p:cNvPr id="3" name="Content Placeholder 2">
            <a:extLst>
              <a:ext uri="{FF2B5EF4-FFF2-40B4-BE49-F238E27FC236}">
                <a16:creationId xmlns:a16="http://schemas.microsoft.com/office/drawing/2014/main" xmlns="" id="{BB1931E5-FED5-48D2-A98E-15384B79F403}"/>
              </a:ext>
            </a:extLst>
          </p:cNvPr>
          <p:cNvSpPr>
            <a:spLocks noGrp="1"/>
          </p:cNvSpPr>
          <p:nvPr>
            <p:ph idx="1"/>
          </p:nvPr>
        </p:nvSpPr>
        <p:spPr>
          <a:xfrm>
            <a:off x="662931" y="1153194"/>
            <a:ext cx="7343775" cy="5545138"/>
          </a:xfrm>
        </p:spPr>
        <p:txBody>
          <a:bodyPr/>
          <a:lstStyle/>
          <a:p>
            <a:pPr marL="457200" lvl="0" indent="-323850" algn="l" rtl="0">
              <a:lnSpc>
                <a:spcPct val="100000"/>
              </a:lnSpc>
              <a:spcBef>
                <a:spcPts val="1000"/>
              </a:spcBef>
              <a:spcAft>
                <a:spcPts val="0"/>
              </a:spcAft>
              <a:buClr>
                <a:srgbClr val="E0F7EC"/>
              </a:buClr>
              <a:buSzPts val="1500"/>
              <a:buFont typeface="Calibri"/>
              <a:buChar char="●"/>
            </a:pPr>
            <a:r>
              <a:rPr lang="en-US" sz="2000" dirty="0">
                <a:latin typeface="Bodoni MT" panose="02070603080606020203" pitchFamily="18" charset="0"/>
                <a:ea typeface="Calibri"/>
                <a:cs typeface="Calibri"/>
                <a:sym typeface="Calibri"/>
              </a:rPr>
              <a:t>In our proposed system the data set consists of PE file. </a:t>
            </a:r>
          </a:p>
          <a:p>
            <a:pPr marL="457200" lvl="0" indent="-323850" algn="l" rtl="0">
              <a:lnSpc>
                <a:spcPct val="100000"/>
              </a:lnSpc>
              <a:spcBef>
                <a:spcPts val="0"/>
              </a:spcBef>
              <a:spcAft>
                <a:spcPts val="0"/>
              </a:spcAft>
              <a:buClr>
                <a:srgbClr val="E0F7EC"/>
              </a:buClr>
              <a:buSzPts val="1500"/>
              <a:buFont typeface="Calibri"/>
              <a:buChar char="●"/>
            </a:pPr>
            <a:r>
              <a:rPr lang="en-US" sz="2000" dirty="0">
                <a:latin typeface="Bodoni MT" panose="02070603080606020203" pitchFamily="18" charset="0"/>
                <a:ea typeface="Calibri"/>
                <a:cs typeface="Calibri"/>
                <a:sym typeface="Calibri"/>
              </a:rPr>
              <a:t>The working is divided into two phases: </a:t>
            </a:r>
          </a:p>
          <a:p>
            <a:pPr marL="914400" lvl="1" indent="-323850" algn="l" rtl="0">
              <a:lnSpc>
                <a:spcPct val="100000"/>
              </a:lnSpc>
              <a:spcBef>
                <a:spcPts val="0"/>
              </a:spcBef>
              <a:spcAft>
                <a:spcPts val="0"/>
              </a:spcAft>
              <a:buClr>
                <a:srgbClr val="E0F7EC"/>
              </a:buClr>
              <a:buSzPts val="1500"/>
              <a:buFont typeface="Calibri"/>
              <a:buChar char="○"/>
            </a:pPr>
            <a:r>
              <a:rPr lang="en-US" sz="2000" dirty="0">
                <a:latin typeface="Bodoni MT" panose="02070603080606020203" pitchFamily="18" charset="0"/>
                <a:ea typeface="Calibri"/>
                <a:cs typeface="Calibri"/>
                <a:sym typeface="Calibri"/>
              </a:rPr>
              <a:t>Training</a:t>
            </a:r>
          </a:p>
          <a:p>
            <a:pPr marL="914400" lvl="1" indent="-323850" algn="l" rtl="0">
              <a:lnSpc>
                <a:spcPct val="100000"/>
              </a:lnSpc>
              <a:spcBef>
                <a:spcPts val="0"/>
              </a:spcBef>
              <a:spcAft>
                <a:spcPts val="0"/>
              </a:spcAft>
              <a:buClr>
                <a:srgbClr val="E0F7EC"/>
              </a:buClr>
              <a:buSzPts val="1500"/>
              <a:buFont typeface="Calibri"/>
              <a:buChar char="○"/>
            </a:pPr>
            <a:r>
              <a:rPr lang="en-US" sz="2000" dirty="0">
                <a:latin typeface="Bodoni MT" panose="02070603080606020203" pitchFamily="18" charset="0"/>
                <a:ea typeface="Calibri"/>
                <a:cs typeface="Calibri"/>
                <a:sym typeface="Calibri"/>
              </a:rPr>
              <a:t>Testing</a:t>
            </a:r>
          </a:p>
          <a:p>
            <a:pPr marL="590550" lvl="1" indent="0" algn="l" rtl="0">
              <a:lnSpc>
                <a:spcPct val="100000"/>
              </a:lnSpc>
              <a:spcBef>
                <a:spcPts val="0"/>
              </a:spcBef>
              <a:spcAft>
                <a:spcPts val="0"/>
              </a:spcAft>
              <a:buClr>
                <a:srgbClr val="E0F7EC"/>
              </a:buClr>
              <a:buSzPts val="1500"/>
              <a:buNone/>
            </a:pPr>
            <a:endParaRPr lang="en-US" sz="2000" dirty="0">
              <a:latin typeface="Bodoni MT" panose="02070603080606020203" pitchFamily="18" charset="0"/>
              <a:ea typeface="Calibri"/>
              <a:cs typeface="Calibri"/>
              <a:sym typeface="Calibri"/>
            </a:endParaRPr>
          </a:p>
          <a:p>
            <a:pPr marL="457200" lvl="0" indent="-323850" algn="l" rtl="0">
              <a:lnSpc>
                <a:spcPct val="100000"/>
              </a:lnSpc>
              <a:spcBef>
                <a:spcPts val="0"/>
              </a:spcBef>
              <a:spcAft>
                <a:spcPts val="0"/>
              </a:spcAft>
              <a:buClr>
                <a:srgbClr val="E0F7EC"/>
              </a:buClr>
              <a:buSzPts val="1500"/>
              <a:buFont typeface="Calibri"/>
              <a:buChar char="●"/>
            </a:pPr>
            <a:r>
              <a:rPr lang="en-US" sz="2000" dirty="0">
                <a:latin typeface="Bodoni MT" panose="02070603080606020203" pitchFamily="18" charset="0"/>
                <a:ea typeface="Calibri"/>
                <a:cs typeface="Calibri"/>
                <a:sym typeface="Calibri"/>
              </a:rPr>
              <a:t>Python PE module is used to extract features, that is, the header data of the file in training phase the features are generated and saved in a database. This database is used to train the classifier. We have used 5-fold cross validation. Dataset is divided into 5 parts. 4 parts were used for training and 1 part for testing. Then the process was repeated 5 times taking different new part for testing each time.</a:t>
            </a:r>
          </a:p>
          <a:p>
            <a:pPr marL="457200" lvl="0" indent="-323850" algn="l" rtl="0">
              <a:lnSpc>
                <a:spcPct val="100000"/>
              </a:lnSpc>
              <a:spcBef>
                <a:spcPts val="0"/>
              </a:spcBef>
              <a:spcAft>
                <a:spcPts val="0"/>
              </a:spcAft>
              <a:buClr>
                <a:srgbClr val="E0F7EC"/>
              </a:buClr>
              <a:buSzPts val="1500"/>
              <a:buFont typeface="Calibri"/>
              <a:buChar char="●"/>
            </a:pPr>
            <a:r>
              <a:rPr lang="en-US" sz="2000" dirty="0">
                <a:latin typeface="Bodoni MT" panose="02070603080606020203" pitchFamily="18" charset="0"/>
                <a:ea typeface="Calibri"/>
                <a:cs typeface="Calibri"/>
                <a:sym typeface="Calibri"/>
              </a:rPr>
              <a:t>We built our own malware in virtual box to get protected from unknown attackers using veil framework.</a:t>
            </a:r>
            <a:endParaRPr lang="en-IN" sz="3600" dirty="0">
              <a:latin typeface="Bodoni MT" panose="02070603080606020203" pitchFamily="18" charset="0"/>
            </a:endParaRPr>
          </a:p>
        </p:txBody>
      </p:sp>
    </p:spTree>
    <p:extLst>
      <p:ext uri="{BB962C8B-B14F-4D97-AF65-F5344CB8AC3E}">
        <p14:creationId xmlns:p14="http://schemas.microsoft.com/office/powerpoint/2010/main" val="2188764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977D0BB-E74E-46F5-A68A-CD86460D10B8}"/>
              </a:ext>
            </a:extLst>
          </p:cNvPr>
          <p:cNvSpPr txBox="1"/>
          <p:nvPr/>
        </p:nvSpPr>
        <p:spPr>
          <a:xfrm>
            <a:off x="395536" y="260648"/>
            <a:ext cx="3384376" cy="4265078"/>
          </a:xfrm>
          <a:prstGeom prst="rect">
            <a:avLst/>
          </a:prstGeom>
          <a:noFill/>
        </p:spPr>
        <p:txBody>
          <a:bodyPr wrap="square" rtlCol="0">
            <a:spAutoFit/>
          </a:bodyPr>
          <a:lstStyle/>
          <a:p>
            <a:pPr marL="0" lvl="0" indent="0" algn="l" rtl="0">
              <a:lnSpc>
                <a:spcPct val="150000"/>
              </a:lnSpc>
              <a:spcBef>
                <a:spcPts val="600"/>
              </a:spcBef>
              <a:spcAft>
                <a:spcPts val="0"/>
              </a:spcAft>
              <a:buNone/>
            </a:pPr>
            <a:r>
              <a:rPr lang="en-US" sz="2400" b="1" u="sng" dirty="0">
                <a:solidFill>
                  <a:schemeClr val="bg1"/>
                </a:solidFill>
                <a:latin typeface="Bodoni MT" panose="02070603080606020203" pitchFamily="18" charset="0"/>
                <a:ea typeface="Poppins"/>
                <a:cs typeface="Poppins"/>
                <a:sym typeface="Poppins"/>
              </a:rPr>
              <a:t>ALGORITHMS USED :-</a:t>
            </a:r>
          </a:p>
          <a:p>
            <a:pPr marL="457200" lvl="0" indent="-304800" algn="l" rtl="0">
              <a:lnSpc>
                <a:spcPct val="150000"/>
              </a:lnSpc>
              <a:spcBef>
                <a:spcPts val="1000"/>
              </a:spcBef>
              <a:spcAft>
                <a:spcPts val="0"/>
              </a:spcAft>
              <a:buClr>
                <a:srgbClr val="000000"/>
              </a:buClr>
              <a:buSzPts val="1200"/>
              <a:buFont typeface="Arial"/>
              <a:buChar char="￮"/>
            </a:pPr>
            <a:r>
              <a:rPr lang="en-US" dirty="0">
                <a:solidFill>
                  <a:schemeClr val="bg1"/>
                </a:solidFill>
                <a:latin typeface="Bodoni MT" panose="02070603080606020203" pitchFamily="18" charset="0"/>
                <a:ea typeface="Arial"/>
                <a:cs typeface="Arial"/>
                <a:sym typeface="Arial"/>
              </a:rPr>
              <a:t> Random Forest</a:t>
            </a:r>
          </a:p>
          <a:p>
            <a:pPr marL="457200" lvl="0" indent="-304800" algn="l" rtl="0">
              <a:lnSpc>
                <a:spcPct val="150000"/>
              </a:lnSpc>
              <a:spcBef>
                <a:spcPts val="0"/>
              </a:spcBef>
              <a:spcAft>
                <a:spcPts val="0"/>
              </a:spcAft>
              <a:buClr>
                <a:srgbClr val="000000"/>
              </a:buClr>
              <a:buSzPts val="1200"/>
              <a:buFont typeface="Arial"/>
              <a:buChar char="￮"/>
            </a:pPr>
            <a:r>
              <a:rPr lang="en-US" dirty="0">
                <a:solidFill>
                  <a:schemeClr val="bg1"/>
                </a:solidFill>
                <a:latin typeface="Bodoni MT" panose="02070603080606020203" pitchFamily="18" charset="0"/>
                <a:ea typeface="Arial"/>
                <a:cs typeface="Arial"/>
                <a:sym typeface="Arial"/>
              </a:rPr>
              <a:t>Decision tree</a:t>
            </a:r>
          </a:p>
          <a:p>
            <a:pPr marL="457200" lvl="0" indent="-304800" algn="l" rtl="0">
              <a:lnSpc>
                <a:spcPct val="150000"/>
              </a:lnSpc>
              <a:spcBef>
                <a:spcPts val="0"/>
              </a:spcBef>
              <a:spcAft>
                <a:spcPts val="0"/>
              </a:spcAft>
              <a:buClr>
                <a:srgbClr val="000000"/>
              </a:buClr>
              <a:buSzPts val="1200"/>
              <a:buFont typeface="Arial"/>
              <a:buChar char="￮"/>
            </a:pPr>
            <a:r>
              <a:rPr lang="en-US" dirty="0">
                <a:solidFill>
                  <a:schemeClr val="bg1"/>
                </a:solidFill>
                <a:latin typeface="Bodoni MT" panose="02070603080606020203" pitchFamily="18" charset="0"/>
                <a:ea typeface="Arial"/>
                <a:cs typeface="Arial"/>
                <a:sym typeface="Arial"/>
              </a:rPr>
              <a:t>Gaussian Naive Bayes</a:t>
            </a:r>
          </a:p>
          <a:p>
            <a:pPr marL="457200" lvl="0" indent="-304800" algn="l" rtl="0">
              <a:lnSpc>
                <a:spcPct val="150000"/>
              </a:lnSpc>
              <a:spcBef>
                <a:spcPts val="0"/>
              </a:spcBef>
              <a:spcAft>
                <a:spcPts val="0"/>
              </a:spcAft>
              <a:buClr>
                <a:srgbClr val="000000"/>
              </a:buClr>
              <a:buSzPts val="1200"/>
              <a:buFont typeface="Arial"/>
              <a:buChar char="￮"/>
            </a:pPr>
            <a:r>
              <a:rPr lang="en-US" dirty="0">
                <a:solidFill>
                  <a:schemeClr val="bg1"/>
                </a:solidFill>
                <a:latin typeface="Bodoni MT" panose="02070603080606020203" pitchFamily="18" charset="0"/>
                <a:ea typeface="Arial"/>
                <a:cs typeface="Arial"/>
                <a:sym typeface="Arial"/>
              </a:rPr>
              <a:t>Gradient Boosting</a:t>
            </a:r>
          </a:p>
          <a:p>
            <a:pPr marL="457200" lvl="0" indent="-304800" algn="l" rtl="0">
              <a:lnSpc>
                <a:spcPct val="150000"/>
              </a:lnSpc>
              <a:spcBef>
                <a:spcPts val="0"/>
              </a:spcBef>
              <a:spcAft>
                <a:spcPts val="0"/>
              </a:spcAft>
              <a:buClr>
                <a:srgbClr val="000000"/>
              </a:buClr>
              <a:buSzPts val="1200"/>
              <a:buFont typeface="Arial"/>
              <a:buChar char="￮"/>
            </a:pPr>
            <a:r>
              <a:rPr lang="en-US" dirty="0" err="1">
                <a:solidFill>
                  <a:schemeClr val="bg1"/>
                </a:solidFill>
                <a:latin typeface="Bodoni MT" panose="02070603080606020203" pitchFamily="18" charset="0"/>
                <a:ea typeface="Arial"/>
                <a:cs typeface="Arial"/>
                <a:sym typeface="Arial"/>
              </a:rPr>
              <a:t>Adaboost</a:t>
            </a:r>
            <a:endParaRPr lang="en-US" dirty="0">
              <a:solidFill>
                <a:schemeClr val="bg1"/>
              </a:solidFill>
              <a:latin typeface="Bodoni MT" panose="02070603080606020203" pitchFamily="18" charset="0"/>
              <a:ea typeface="Arial"/>
              <a:cs typeface="Arial"/>
              <a:sym typeface="Arial"/>
            </a:endParaRPr>
          </a:p>
          <a:p>
            <a:pPr marL="0" lvl="0" indent="0" algn="l" rtl="0">
              <a:lnSpc>
                <a:spcPct val="150000"/>
              </a:lnSpc>
              <a:spcBef>
                <a:spcPts val="1000"/>
              </a:spcBef>
              <a:spcAft>
                <a:spcPts val="0"/>
              </a:spcAft>
              <a:buClr>
                <a:schemeClr val="dk1"/>
              </a:buClr>
              <a:buSzPts val="1100"/>
              <a:buFont typeface="Arial"/>
              <a:buNone/>
            </a:pPr>
            <a:endParaRPr lang="en-US" dirty="0">
              <a:solidFill>
                <a:schemeClr val="bg1"/>
              </a:solidFill>
              <a:latin typeface="Bodoni MT" panose="02070603080606020203" pitchFamily="18" charset="0"/>
              <a:ea typeface="Arial"/>
              <a:cs typeface="Arial"/>
              <a:sym typeface="Arial"/>
            </a:endParaRPr>
          </a:p>
          <a:p>
            <a:pPr marL="0" lvl="0" indent="0" algn="l" rtl="0">
              <a:lnSpc>
                <a:spcPct val="150000"/>
              </a:lnSpc>
              <a:spcBef>
                <a:spcPts val="600"/>
              </a:spcBef>
              <a:spcAft>
                <a:spcPts val="0"/>
              </a:spcAft>
              <a:buNone/>
            </a:pPr>
            <a:endParaRPr lang="en-US" dirty="0">
              <a:solidFill>
                <a:schemeClr val="bg1"/>
              </a:solidFill>
              <a:latin typeface="Bodoni MT" panose="02070603080606020203" pitchFamily="18" charset="0"/>
            </a:endParaRPr>
          </a:p>
          <a:p>
            <a:pPr>
              <a:lnSpc>
                <a:spcPct val="150000"/>
              </a:lnSpc>
            </a:pPr>
            <a:endParaRPr lang="en-IN" dirty="0">
              <a:solidFill>
                <a:schemeClr val="bg1"/>
              </a:solidFill>
              <a:latin typeface="Bodoni MT" panose="02070603080606020203" pitchFamily="18" charset="0"/>
            </a:endParaRPr>
          </a:p>
        </p:txBody>
      </p:sp>
      <p:sp>
        <p:nvSpPr>
          <p:cNvPr id="5" name="TextBox 4">
            <a:extLst>
              <a:ext uri="{FF2B5EF4-FFF2-40B4-BE49-F238E27FC236}">
                <a16:creationId xmlns:a16="http://schemas.microsoft.com/office/drawing/2014/main" xmlns="" id="{46173E2A-9E34-4A5B-915C-A6D9BF667C8B}"/>
              </a:ext>
            </a:extLst>
          </p:cNvPr>
          <p:cNvSpPr txBox="1"/>
          <p:nvPr/>
        </p:nvSpPr>
        <p:spPr>
          <a:xfrm>
            <a:off x="4860032" y="260648"/>
            <a:ext cx="3384376" cy="5948873"/>
          </a:xfrm>
          <a:prstGeom prst="rect">
            <a:avLst/>
          </a:prstGeom>
          <a:noFill/>
        </p:spPr>
        <p:txBody>
          <a:bodyPr wrap="square" rtlCol="0">
            <a:spAutoFit/>
          </a:bodyPr>
          <a:lstStyle/>
          <a:p>
            <a:pPr marL="0" lvl="0" indent="0" algn="l" rtl="0">
              <a:lnSpc>
                <a:spcPct val="200000"/>
              </a:lnSpc>
              <a:spcBef>
                <a:spcPts val="600"/>
              </a:spcBef>
              <a:spcAft>
                <a:spcPts val="0"/>
              </a:spcAft>
              <a:buNone/>
            </a:pPr>
            <a:r>
              <a:rPr lang="en-IN" sz="2400" b="1" u="sng" dirty="0">
                <a:solidFill>
                  <a:schemeClr val="bg1"/>
                </a:solidFill>
                <a:latin typeface="Bodoni MT" panose="02070603080606020203" pitchFamily="18" charset="0"/>
                <a:ea typeface="Poppins"/>
                <a:cs typeface="Poppins"/>
                <a:sym typeface="Poppins"/>
              </a:rPr>
              <a:t>LIBRARIES USED :-</a:t>
            </a:r>
          </a:p>
          <a:p>
            <a:pPr marL="457200" lvl="0" indent="-304800" algn="l" rtl="0">
              <a:lnSpc>
                <a:spcPct val="200000"/>
              </a:lnSpc>
              <a:spcBef>
                <a:spcPts val="1000"/>
              </a:spcBef>
              <a:spcAft>
                <a:spcPts val="0"/>
              </a:spcAft>
              <a:buClr>
                <a:srgbClr val="000000"/>
              </a:buClr>
              <a:buSzPts val="1200"/>
              <a:buFont typeface="Arial"/>
              <a:buChar char="￮"/>
            </a:pPr>
            <a:r>
              <a:rPr lang="en-IN" dirty="0" err="1">
                <a:solidFill>
                  <a:schemeClr val="bg1"/>
                </a:solidFill>
                <a:latin typeface="Bodoni MT" panose="02070603080606020203" pitchFamily="18" charset="0"/>
                <a:ea typeface="Arial"/>
                <a:cs typeface="Arial"/>
                <a:sym typeface="Arial"/>
              </a:rPr>
              <a:t>Numpy</a:t>
            </a:r>
            <a:endParaRPr lang="en-IN" dirty="0">
              <a:solidFill>
                <a:schemeClr val="bg1"/>
              </a:solidFill>
              <a:latin typeface="Bodoni MT" panose="02070603080606020203" pitchFamily="18" charset="0"/>
              <a:ea typeface="Arial"/>
              <a:cs typeface="Arial"/>
              <a:sym typeface="Arial"/>
            </a:endParaRPr>
          </a:p>
          <a:p>
            <a:pPr marL="457200" lvl="0" indent="-304800" algn="l" rtl="0">
              <a:lnSpc>
                <a:spcPct val="200000"/>
              </a:lnSpc>
              <a:spcBef>
                <a:spcPts val="0"/>
              </a:spcBef>
              <a:spcAft>
                <a:spcPts val="0"/>
              </a:spcAft>
              <a:buClr>
                <a:srgbClr val="000000"/>
              </a:buClr>
              <a:buSzPts val="1200"/>
              <a:buFont typeface="Arial"/>
              <a:buChar char="￮"/>
            </a:pPr>
            <a:r>
              <a:rPr lang="en-IN" dirty="0" err="1">
                <a:solidFill>
                  <a:schemeClr val="bg1"/>
                </a:solidFill>
                <a:latin typeface="Bodoni MT" panose="02070603080606020203" pitchFamily="18" charset="0"/>
                <a:ea typeface="Arial"/>
                <a:cs typeface="Arial"/>
                <a:sym typeface="Arial"/>
              </a:rPr>
              <a:t>sciPy</a:t>
            </a:r>
            <a:endParaRPr lang="en-IN" dirty="0">
              <a:solidFill>
                <a:schemeClr val="bg1"/>
              </a:solidFill>
              <a:latin typeface="Bodoni MT" panose="02070603080606020203" pitchFamily="18" charset="0"/>
              <a:ea typeface="Arial"/>
              <a:cs typeface="Arial"/>
              <a:sym typeface="Arial"/>
            </a:endParaRPr>
          </a:p>
          <a:p>
            <a:pPr marL="457200" lvl="0" indent="-304800" algn="l" rtl="0">
              <a:lnSpc>
                <a:spcPct val="200000"/>
              </a:lnSpc>
              <a:spcBef>
                <a:spcPts val="0"/>
              </a:spcBef>
              <a:spcAft>
                <a:spcPts val="0"/>
              </a:spcAft>
              <a:buClr>
                <a:srgbClr val="000000"/>
              </a:buClr>
              <a:buSzPts val="1200"/>
              <a:buFont typeface="Arial"/>
              <a:buChar char="￮"/>
            </a:pPr>
            <a:r>
              <a:rPr lang="en-IN" dirty="0">
                <a:solidFill>
                  <a:schemeClr val="bg1"/>
                </a:solidFill>
                <a:latin typeface="Bodoni MT" panose="02070603080606020203" pitchFamily="18" charset="0"/>
                <a:ea typeface="Arial"/>
                <a:cs typeface="Arial"/>
                <a:sym typeface="Arial"/>
              </a:rPr>
              <a:t>matplotlib</a:t>
            </a:r>
          </a:p>
          <a:p>
            <a:pPr marL="457200" lvl="0" indent="-304800" algn="l" rtl="0">
              <a:lnSpc>
                <a:spcPct val="200000"/>
              </a:lnSpc>
              <a:spcBef>
                <a:spcPts val="0"/>
              </a:spcBef>
              <a:spcAft>
                <a:spcPts val="0"/>
              </a:spcAft>
              <a:buClr>
                <a:srgbClr val="000000"/>
              </a:buClr>
              <a:buSzPts val="1200"/>
              <a:buFont typeface="Arial"/>
              <a:buChar char="￮"/>
            </a:pPr>
            <a:r>
              <a:rPr lang="en-IN" dirty="0">
                <a:solidFill>
                  <a:schemeClr val="bg1"/>
                </a:solidFill>
                <a:latin typeface="Bodoni MT" panose="02070603080606020203" pitchFamily="18" charset="0"/>
                <a:ea typeface="Arial"/>
                <a:cs typeface="Arial"/>
                <a:sym typeface="Arial"/>
              </a:rPr>
              <a:t>panda</a:t>
            </a:r>
          </a:p>
          <a:p>
            <a:pPr marL="457200" lvl="0" indent="-304800" algn="l" rtl="0">
              <a:lnSpc>
                <a:spcPct val="200000"/>
              </a:lnSpc>
              <a:spcBef>
                <a:spcPts val="0"/>
              </a:spcBef>
              <a:spcAft>
                <a:spcPts val="0"/>
              </a:spcAft>
              <a:buClr>
                <a:srgbClr val="000000"/>
              </a:buClr>
              <a:buSzPts val="1200"/>
              <a:buFont typeface="Arial"/>
              <a:buChar char="￮"/>
            </a:pPr>
            <a:r>
              <a:rPr lang="en-IN" dirty="0">
                <a:solidFill>
                  <a:schemeClr val="bg1"/>
                </a:solidFill>
                <a:latin typeface="Bodoni MT" panose="02070603080606020203" pitchFamily="18" charset="0"/>
                <a:ea typeface="Arial"/>
                <a:cs typeface="Arial"/>
                <a:sym typeface="Arial"/>
              </a:rPr>
              <a:t>Scikit-learn</a:t>
            </a:r>
          </a:p>
          <a:p>
            <a:pPr marL="457200" lvl="0" indent="-304800" algn="l" rtl="0">
              <a:lnSpc>
                <a:spcPct val="200000"/>
              </a:lnSpc>
              <a:spcBef>
                <a:spcPts val="0"/>
              </a:spcBef>
              <a:spcAft>
                <a:spcPts val="0"/>
              </a:spcAft>
              <a:buClr>
                <a:srgbClr val="000000"/>
              </a:buClr>
              <a:buSzPts val="1200"/>
              <a:buFont typeface="Arial"/>
              <a:buChar char="￮"/>
            </a:pPr>
            <a:r>
              <a:rPr lang="en-IN" dirty="0" err="1">
                <a:solidFill>
                  <a:schemeClr val="bg1"/>
                </a:solidFill>
                <a:latin typeface="Bodoni MT" panose="02070603080606020203" pitchFamily="18" charset="0"/>
                <a:ea typeface="Arial"/>
                <a:cs typeface="Arial"/>
                <a:sym typeface="Arial"/>
              </a:rPr>
              <a:t>Pikle</a:t>
            </a:r>
            <a:endParaRPr lang="en-IN" dirty="0">
              <a:solidFill>
                <a:schemeClr val="bg1"/>
              </a:solidFill>
              <a:latin typeface="Bodoni MT" panose="02070603080606020203" pitchFamily="18" charset="0"/>
              <a:ea typeface="Arial"/>
              <a:cs typeface="Arial"/>
              <a:sym typeface="Arial"/>
            </a:endParaRPr>
          </a:p>
          <a:p>
            <a:pPr marL="457200" lvl="0" indent="-304800" algn="l" rtl="0">
              <a:lnSpc>
                <a:spcPct val="200000"/>
              </a:lnSpc>
              <a:spcBef>
                <a:spcPts val="0"/>
              </a:spcBef>
              <a:spcAft>
                <a:spcPts val="0"/>
              </a:spcAft>
              <a:buClr>
                <a:srgbClr val="000000"/>
              </a:buClr>
              <a:buSzPts val="1200"/>
              <a:buFont typeface="Arial"/>
              <a:buChar char="￮"/>
            </a:pPr>
            <a:r>
              <a:rPr lang="en-IN" dirty="0" err="1">
                <a:solidFill>
                  <a:schemeClr val="bg1"/>
                </a:solidFill>
                <a:latin typeface="Bodoni MT" panose="02070603080606020203" pitchFamily="18" charset="0"/>
                <a:ea typeface="Arial"/>
                <a:cs typeface="Arial"/>
                <a:sym typeface="Arial"/>
              </a:rPr>
              <a:t>Pefile</a:t>
            </a:r>
            <a:endParaRPr lang="en-IN" dirty="0">
              <a:solidFill>
                <a:schemeClr val="bg1"/>
              </a:solidFill>
              <a:latin typeface="Bodoni MT" panose="02070603080606020203" pitchFamily="18" charset="0"/>
              <a:ea typeface="Arial"/>
              <a:cs typeface="Arial"/>
              <a:sym typeface="Arial"/>
            </a:endParaRPr>
          </a:p>
          <a:p>
            <a:pPr marL="457200" lvl="0" indent="-304800" algn="l" rtl="0">
              <a:lnSpc>
                <a:spcPct val="200000"/>
              </a:lnSpc>
              <a:spcBef>
                <a:spcPts val="0"/>
              </a:spcBef>
              <a:spcAft>
                <a:spcPts val="0"/>
              </a:spcAft>
              <a:buClr>
                <a:srgbClr val="000000"/>
              </a:buClr>
              <a:buSzPts val="1200"/>
              <a:buFont typeface="Arial"/>
              <a:buChar char="￮"/>
            </a:pPr>
            <a:r>
              <a:rPr lang="en-IN" dirty="0" err="1">
                <a:solidFill>
                  <a:schemeClr val="bg1"/>
                </a:solidFill>
                <a:latin typeface="Bodoni MT" panose="02070603080606020203" pitchFamily="18" charset="0"/>
                <a:ea typeface="Arial"/>
                <a:cs typeface="Arial"/>
                <a:sym typeface="Arial"/>
              </a:rPr>
              <a:t>Joblib</a:t>
            </a:r>
            <a:endParaRPr lang="en-IN" dirty="0">
              <a:solidFill>
                <a:schemeClr val="bg1"/>
              </a:solidFill>
              <a:latin typeface="Bodoni MT" panose="02070603080606020203" pitchFamily="18" charset="0"/>
              <a:ea typeface="Arial"/>
              <a:cs typeface="Arial"/>
              <a:sym typeface="Arial"/>
            </a:endParaRPr>
          </a:p>
          <a:p>
            <a:pPr marL="0" lvl="0" indent="0" algn="l" rtl="0">
              <a:lnSpc>
                <a:spcPct val="200000"/>
              </a:lnSpc>
              <a:spcBef>
                <a:spcPts val="600"/>
              </a:spcBef>
              <a:spcAft>
                <a:spcPts val="0"/>
              </a:spcAft>
              <a:buNone/>
            </a:pPr>
            <a:endParaRPr lang="en-IN" dirty="0">
              <a:solidFill>
                <a:schemeClr val="bg1"/>
              </a:solidFill>
              <a:latin typeface="Bodoni MT" panose="02070603080606020203" pitchFamily="18" charset="0"/>
            </a:endParaRPr>
          </a:p>
        </p:txBody>
      </p:sp>
      <p:sp>
        <p:nvSpPr>
          <p:cNvPr id="6" name="TextBox 5">
            <a:extLst>
              <a:ext uri="{FF2B5EF4-FFF2-40B4-BE49-F238E27FC236}">
                <a16:creationId xmlns:a16="http://schemas.microsoft.com/office/drawing/2014/main" xmlns="" id="{E22D1DC2-FECD-4B87-B809-C5E670A7B469}"/>
              </a:ext>
            </a:extLst>
          </p:cNvPr>
          <p:cNvSpPr txBox="1"/>
          <p:nvPr/>
        </p:nvSpPr>
        <p:spPr>
          <a:xfrm>
            <a:off x="611560" y="3429000"/>
            <a:ext cx="3168352" cy="2954655"/>
          </a:xfrm>
          <a:prstGeom prst="rect">
            <a:avLst/>
          </a:prstGeom>
          <a:noFill/>
        </p:spPr>
        <p:txBody>
          <a:bodyPr wrap="square" rtlCol="0">
            <a:spAutoFit/>
          </a:bodyPr>
          <a:lstStyle/>
          <a:p>
            <a:pPr>
              <a:lnSpc>
                <a:spcPct val="150000"/>
              </a:lnSpc>
            </a:pPr>
            <a:r>
              <a:rPr lang="en-US" sz="2400" b="1" u="sng" dirty="0">
                <a:solidFill>
                  <a:schemeClr val="bg1"/>
                </a:solidFill>
                <a:latin typeface="Bodoni MT" panose="02070603080606020203" pitchFamily="18" charset="0"/>
              </a:rPr>
              <a:t>Tools Used :-</a:t>
            </a:r>
          </a:p>
          <a:p>
            <a:pPr marL="285750" indent="-285750">
              <a:lnSpc>
                <a:spcPct val="150000"/>
              </a:lnSpc>
              <a:buFont typeface="Arial" panose="020B0604020202020204" pitchFamily="34" charset="0"/>
              <a:buChar char="•"/>
            </a:pPr>
            <a:r>
              <a:rPr lang="en-US" sz="2000" dirty="0">
                <a:solidFill>
                  <a:schemeClr val="bg1"/>
                </a:solidFill>
                <a:latin typeface="Bodoni MT" panose="02070603080606020203" pitchFamily="18" charset="0"/>
              </a:rPr>
              <a:t>Kali Linux (in Virtual Box)</a:t>
            </a:r>
          </a:p>
          <a:p>
            <a:pPr marL="285750" indent="-285750">
              <a:lnSpc>
                <a:spcPct val="150000"/>
              </a:lnSpc>
              <a:buFont typeface="Arial" panose="020B0604020202020204" pitchFamily="34" charset="0"/>
              <a:buChar char="•"/>
            </a:pPr>
            <a:r>
              <a:rPr lang="en-US" sz="2000" dirty="0">
                <a:solidFill>
                  <a:schemeClr val="bg1"/>
                </a:solidFill>
                <a:latin typeface="Bodoni MT" panose="02070603080606020203" pitchFamily="18" charset="0"/>
              </a:rPr>
              <a:t>Veil Framework</a:t>
            </a:r>
          </a:p>
          <a:p>
            <a:pPr marL="285750" indent="-285750">
              <a:lnSpc>
                <a:spcPct val="150000"/>
              </a:lnSpc>
              <a:buFont typeface="Arial" panose="020B0604020202020204" pitchFamily="34" charset="0"/>
              <a:buChar char="•"/>
            </a:pPr>
            <a:r>
              <a:rPr lang="en-US" sz="2000" dirty="0">
                <a:solidFill>
                  <a:schemeClr val="bg1"/>
                </a:solidFill>
                <a:latin typeface="Bodoni MT" panose="02070603080606020203" pitchFamily="18" charset="0"/>
              </a:rPr>
              <a:t>Bat to Exe  converter</a:t>
            </a:r>
          </a:p>
          <a:p>
            <a:pPr marL="285750" indent="-285750">
              <a:lnSpc>
                <a:spcPct val="150000"/>
              </a:lnSpc>
              <a:buFont typeface="Arial" panose="020B0604020202020204" pitchFamily="34" charset="0"/>
              <a:buChar char="•"/>
            </a:pPr>
            <a:r>
              <a:rPr lang="en-US" sz="2000" dirty="0" err="1">
                <a:solidFill>
                  <a:schemeClr val="bg1"/>
                </a:solidFill>
                <a:latin typeface="Bodoni MT" panose="02070603080606020203" pitchFamily="18" charset="0"/>
              </a:rPr>
              <a:t>Jupyter</a:t>
            </a:r>
            <a:r>
              <a:rPr lang="en-US" sz="2000" dirty="0">
                <a:solidFill>
                  <a:schemeClr val="bg1"/>
                </a:solidFill>
                <a:latin typeface="Bodoni MT" panose="02070603080606020203" pitchFamily="18" charset="0"/>
              </a:rPr>
              <a:t> </a:t>
            </a:r>
            <a:r>
              <a:rPr lang="en-US" sz="2000" dirty="0" smtClean="0">
                <a:solidFill>
                  <a:schemeClr val="bg1"/>
                </a:solidFill>
                <a:latin typeface="Bodoni MT" panose="02070603080606020203" pitchFamily="18" charset="0"/>
              </a:rPr>
              <a:t>Notebook</a:t>
            </a:r>
          </a:p>
        </p:txBody>
      </p:sp>
    </p:spTree>
    <p:extLst>
      <p:ext uri="{BB962C8B-B14F-4D97-AF65-F5344CB8AC3E}">
        <p14:creationId xmlns:p14="http://schemas.microsoft.com/office/powerpoint/2010/main" val="332495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581" y="279803"/>
            <a:ext cx="7343775" cy="508000"/>
          </a:xfrm>
        </p:spPr>
        <p:txBody>
          <a:bodyPr/>
          <a:lstStyle/>
          <a:p>
            <a:r>
              <a:rPr lang="en-US" dirty="0" smtClean="0"/>
              <a:t>FRAMEWORK AVAILABLE :-</a:t>
            </a:r>
            <a:endParaRPr lang="en-IN" dirty="0"/>
          </a:p>
        </p:txBody>
      </p:sp>
      <p:sp>
        <p:nvSpPr>
          <p:cNvPr id="3" name="Content Placeholder 2"/>
          <p:cNvSpPr>
            <a:spLocks noGrp="1"/>
          </p:cNvSpPr>
          <p:nvPr>
            <p:ph idx="1"/>
          </p:nvPr>
        </p:nvSpPr>
        <p:spPr/>
        <p:txBody>
          <a:bodyPr/>
          <a:lstStyle/>
          <a:p>
            <a:endParaRPr lang="en-US" sz="1600" dirty="0" smtClean="0"/>
          </a:p>
          <a:p>
            <a:r>
              <a:rPr lang="en-US" sz="1600" dirty="0" smtClean="0"/>
              <a:t>NMAP</a:t>
            </a:r>
          </a:p>
          <a:p>
            <a:r>
              <a:rPr lang="en-US" sz="1600" dirty="0" smtClean="0"/>
              <a:t>NETCAT</a:t>
            </a:r>
          </a:p>
          <a:p>
            <a:r>
              <a:rPr lang="en-US" sz="1600" dirty="0" smtClean="0"/>
              <a:t>UNICORNSCAN</a:t>
            </a:r>
          </a:p>
          <a:p>
            <a:r>
              <a:rPr lang="en-US" sz="1600" dirty="0" smtClean="0"/>
              <a:t>FIERCE</a:t>
            </a:r>
          </a:p>
          <a:p>
            <a:r>
              <a:rPr lang="en-US" sz="1600" dirty="0" smtClean="0"/>
              <a:t>OPENVAS</a:t>
            </a:r>
          </a:p>
          <a:p>
            <a:r>
              <a:rPr lang="en-US" sz="1600" dirty="0" smtClean="0"/>
              <a:t>VEIL</a:t>
            </a:r>
          </a:p>
          <a:p>
            <a:r>
              <a:rPr lang="en-US" sz="1600" dirty="0" smtClean="0"/>
              <a:t>METASPLOIT</a:t>
            </a:r>
          </a:p>
          <a:p>
            <a:r>
              <a:rPr lang="en-US" sz="1600" dirty="0" smtClean="0"/>
              <a:t>FLUXION</a:t>
            </a:r>
          </a:p>
          <a:p>
            <a:r>
              <a:rPr lang="en-US" sz="1600" dirty="0" smtClean="0"/>
              <a:t>AIRCRACK-NG</a:t>
            </a:r>
          </a:p>
          <a:p>
            <a:r>
              <a:rPr lang="en-US" sz="1600" dirty="0" smtClean="0"/>
              <a:t>SOCIAL ENGINEERING TOOLKIT</a:t>
            </a:r>
          </a:p>
          <a:p>
            <a:r>
              <a:rPr lang="en-US" sz="1600" dirty="0" smtClean="0"/>
              <a:t>YERSINIA</a:t>
            </a:r>
          </a:p>
          <a:p>
            <a:r>
              <a:rPr lang="en-US" sz="1600" dirty="0" err="1" smtClean="0"/>
              <a:t>DhcPig</a:t>
            </a:r>
            <a:endParaRPr lang="en-US" sz="1600" dirty="0" smtClean="0"/>
          </a:p>
          <a:p>
            <a:r>
              <a:rPr lang="en-US" sz="1600" dirty="0" err="1" smtClean="0"/>
              <a:t>FunkLoad</a:t>
            </a:r>
            <a:endParaRPr lang="en-US" sz="1600" dirty="0" smtClean="0"/>
          </a:p>
          <a:p>
            <a:r>
              <a:rPr lang="en-US" sz="1600" dirty="0" smtClean="0"/>
              <a:t>Inundator</a:t>
            </a:r>
          </a:p>
          <a:p>
            <a:pPr marL="0" indent="0">
              <a:buNone/>
            </a:pPr>
            <a:r>
              <a:rPr lang="en-US" sz="1600" dirty="0" smtClean="0"/>
              <a:t>We used the veil framework among all available framework and generate the malware using this framework and then perform static analysis on it.</a:t>
            </a:r>
          </a:p>
          <a:p>
            <a:pPr marL="0" indent="0">
              <a:buNone/>
            </a:pPr>
            <a:endParaRPr lang="en-US" sz="1600" dirty="0" smtClean="0"/>
          </a:p>
          <a:p>
            <a:endParaRPr lang="en-US" sz="1600" dirty="0" smtClean="0"/>
          </a:p>
        </p:txBody>
      </p:sp>
    </p:spTree>
    <p:extLst>
      <p:ext uri="{BB962C8B-B14F-4D97-AF65-F5344CB8AC3E}">
        <p14:creationId xmlns:p14="http://schemas.microsoft.com/office/powerpoint/2010/main" val="225799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D01DC3-8390-42EF-9863-3084A7D71706}"/>
              </a:ext>
            </a:extLst>
          </p:cNvPr>
          <p:cNvSpPr>
            <a:spLocks noGrp="1"/>
          </p:cNvSpPr>
          <p:nvPr>
            <p:ph type="title"/>
          </p:nvPr>
        </p:nvSpPr>
        <p:spPr>
          <a:xfrm>
            <a:off x="1259632" y="257174"/>
            <a:ext cx="7343775" cy="795561"/>
          </a:xfrm>
        </p:spPr>
        <p:txBody>
          <a:bodyPr/>
          <a:lstStyle/>
          <a:p>
            <a:r>
              <a:rPr lang="en-US" sz="4400" u="sng" dirty="0">
                <a:latin typeface="Bodoni MT" panose="02070603080606020203" pitchFamily="18" charset="0"/>
              </a:rPr>
              <a:t>Malware Generation</a:t>
            </a:r>
            <a:endParaRPr lang="en-IN" sz="4400" u="sng"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AF9B5C54-D11B-4416-8704-9ADE7CC0D9D5}"/>
              </a:ext>
            </a:extLst>
          </p:cNvPr>
          <p:cNvSpPr>
            <a:spLocks noGrp="1"/>
          </p:cNvSpPr>
          <p:nvPr>
            <p:ph idx="1"/>
          </p:nvPr>
        </p:nvSpPr>
        <p:spPr>
          <a:xfrm>
            <a:off x="1259632" y="1312862"/>
            <a:ext cx="7488238" cy="5545138"/>
          </a:xfrm>
        </p:spPr>
        <p:txBody>
          <a:bodyPr/>
          <a:lstStyle/>
          <a:p>
            <a:r>
              <a:rPr lang="en-US" dirty="0">
                <a:latin typeface="Bodoni MT" panose="02070603080606020203" pitchFamily="18" charset="0"/>
              </a:rPr>
              <a:t>After setup of virtual machine(Kali Linux) we had installed veil framework and used the evasion technique to generate payloads. </a:t>
            </a:r>
          </a:p>
          <a:p>
            <a:r>
              <a:rPr lang="en-US" dirty="0">
                <a:latin typeface="Bodoni MT" panose="02070603080606020203" pitchFamily="18" charset="0"/>
              </a:rPr>
              <a:t>After that we allocated the IP address of our network to </a:t>
            </a:r>
            <a:r>
              <a:rPr lang="en-US" dirty="0" err="1">
                <a:latin typeface="Bodoni MT" panose="02070603080606020203" pitchFamily="18" charset="0"/>
              </a:rPr>
              <a:t>Lhost</a:t>
            </a:r>
            <a:r>
              <a:rPr lang="en-US" dirty="0">
                <a:latin typeface="Bodoni MT" panose="02070603080606020203" pitchFamily="18" charset="0"/>
              </a:rPr>
              <a:t> and port number to </a:t>
            </a:r>
            <a:r>
              <a:rPr lang="en-US" dirty="0" err="1">
                <a:latin typeface="Bodoni MT" panose="02070603080606020203" pitchFamily="18" charset="0"/>
              </a:rPr>
              <a:t>Lport</a:t>
            </a:r>
            <a:endParaRPr lang="en-US" dirty="0">
              <a:latin typeface="Bodoni MT" panose="02070603080606020203" pitchFamily="18" charset="0"/>
            </a:endParaRPr>
          </a:p>
          <a:p>
            <a:r>
              <a:rPr lang="en-US" dirty="0">
                <a:latin typeface="Bodoni MT" panose="02070603080606020203" pitchFamily="18" charset="0"/>
              </a:rPr>
              <a:t>Using the generate functionality malware of .bat format is generated</a:t>
            </a:r>
          </a:p>
          <a:p>
            <a:r>
              <a:rPr lang="en-US" dirty="0">
                <a:latin typeface="Bodoni MT" panose="02070603080606020203" pitchFamily="18" charset="0"/>
              </a:rPr>
              <a:t>And finally using </a:t>
            </a:r>
            <a:r>
              <a:rPr lang="en-US" dirty="0" err="1">
                <a:latin typeface="Bodoni MT" panose="02070603080606020203" pitchFamily="18" charset="0"/>
              </a:rPr>
              <a:t>BatToExe</a:t>
            </a:r>
            <a:r>
              <a:rPr lang="en-US" dirty="0">
                <a:latin typeface="Bodoni MT" panose="02070603080606020203" pitchFamily="18" charset="0"/>
              </a:rPr>
              <a:t> Converter we converted the file into .exe format.</a:t>
            </a:r>
            <a:endParaRPr lang="en-IN" dirty="0">
              <a:latin typeface="Bodoni MT" panose="02070603080606020203" pitchFamily="18" charset="0"/>
            </a:endParaRPr>
          </a:p>
        </p:txBody>
      </p:sp>
    </p:spTree>
    <p:extLst>
      <p:ext uri="{BB962C8B-B14F-4D97-AF65-F5344CB8AC3E}">
        <p14:creationId xmlns:p14="http://schemas.microsoft.com/office/powerpoint/2010/main" val="251993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B4C8A6-F3EE-454D-8DBD-8FF700CB1D07}"/>
              </a:ext>
            </a:extLst>
          </p:cNvPr>
          <p:cNvSpPr>
            <a:spLocks noGrp="1"/>
          </p:cNvSpPr>
          <p:nvPr>
            <p:ph type="title"/>
          </p:nvPr>
        </p:nvSpPr>
        <p:spPr>
          <a:xfrm>
            <a:off x="1476375" y="76132"/>
            <a:ext cx="7343775" cy="797450"/>
          </a:xfrm>
        </p:spPr>
        <p:txBody>
          <a:bodyPr/>
          <a:lstStyle/>
          <a:p>
            <a:r>
              <a:rPr lang="en" b="1" dirty="0">
                <a:latin typeface="Bodoni MT" panose="02070603080606020203" pitchFamily="18" charset="0"/>
                <a:ea typeface="Trebuchet MS"/>
                <a:cs typeface="Trebuchet MS"/>
                <a:sym typeface="Trebuchet MS"/>
              </a:rPr>
              <a:t>PE FILE (PORTABLE EXECUTABLE)</a:t>
            </a:r>
            <a:endParaRPr lang="en-IN"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CB33A25C-15ED-4BAF-845A-ABFFDF7FB06D}"/>
              </a:ext>
            </a:extLst>
          </p:cNvPr>
          <p:cNvSpPr>
            <a:spLocks noGrp="1"/>
          </p:cNvSpPr>
          <p:nvPr>
            <p:ph idx="1"/>
          </p:nvPr>
        </p:nvSpPr>
        <p:spPr>
          <a:xfrm>
            <a:off x="899592" y="873582"/>
            <a:ext cx="4824214" cy="5545138"/>
          </a:xfrm>
        </p:spPr>
        <p:txBody>
          <a:bodyPr/>
          <a:lstStyle/>
          <a:p>
            <a:pPr marL="457200" lvl="0" indent="-307975" algn="l" rtl="0">
              <a:spcBef>
                <a:spcPts val="0"/>
              </a:spcBef>
              <a:spcAft>
                <a:spcPts val="0"/>
              </a:spcAft>
              <a:buClr>
                <a:srgbClr val="D9EAD3"/>
              </a:buClr>
              <a:buSzPts val="1250"/>
              <a:buFont typeface="Trebuchet MS"/>
              <a:buChar char="●"/>
            </a:pPr>
            <a:r>
              <a:rPr lang="en-US" sz="1600" dirty="0">
                <a:latin typeface="Comic Sans MS" panose="030F0702030302020204" pitchFamily="66" charset="0"/>
                <a:ea typeface="Trebuchet MS"/>
                <a:cs typeface="Trebuchet MS"/>
                <a:sym typeface="Trebuchet MS"/>
              </a:rPr>
              <a:t>Portable Executable (PE) file format is a file format for executable / </a:t>
            </a:r>
            <a:r>
              <a:rPr lang="en-US" sz="1600" dirty="0" err="1">
                <a:latin typeface="Comic Sans MS" panose="030F0702030302020204" pitchFamily="66" charset="0"/>
                <a:ea typeface="Trebuchet MS"/>
                <a:cs typeface="Trebuchet MS"/>
                <a:sym typeface="Trebuchet MS"/>
              </a:rPr>
              <a:t>dll</a:t>
            </a:r>
            <a:r>
              <a:rPr lang="en-US" sz="1600" dirty="0">
                <a:latin typeface="Comic Sans MS" panose="030F0702030302020204" pitchFamily="66" charset="0"/>
                <a:ea typeface="Trebuchet MS"/>
                <a:cs typeface="Trebuchet MS"/>
                <a:sym typeface="Trebuchet MS"/>
              </a:rPr>
              <a:t> files introduced in Windows NT. It's based on COFF (Common Object File Format) specification.</a:t>
            </a:r>
          </a:p>
          <a:p>
            <a:pPr marL="457200" lvl="0" indent="-307975" algn="l" rtl="0">
              <a:spcBef>
                <a:spcPts val="0"/>
              </a:spcBef>
              <a:spcAft>
                <a:spcPts val="0"/>
              </a:spcAft>
              <a:buClr>
                <a:srgbClr val="D9EAD3"/>
              </a:buClr>
              <a:buSzPts val="1250"/>
              <a:buFont typeface="Trebuchet MS"/>
              <a:buChar char="●"/>
            </a:pPr>
            <a:r>
              <a:rPr lang="en-US" sz="1600" dirty="0">
                <a:latin typeface="Comic Sans MS" panose="030F0702030302020204" pitchFamily="66" charset="0"/>
                <a:ea typeface="Trebuchet MS"/>
                <a:cs typeface="Trebuchet MS"/>
                <a:sym typeface="Trebuchet MS"/>
              </a:rPr>
              <a:t>The PE file format has eleven predefined sections, as is common to applications for Windows NT, but each application can define its own unique sections for code and data.</a:t>
            </a:r>
          </a:p>
          <a:p>
            <a:pPr marL="457200" lvl="0" indent="-307975" algn="l" rtl="0">
              <a:spcBef>
                <a:spcPts val="0"/>
              </a:spcBef>
              <a:spcAft>
                <a:spcPts val="0"/>
              </a:spcAft>
              <a:buClr>
                <a:srgbClr val="D9EAD3"/>
              </a:buClr>
              <a:buSzPts val="1250"/>
              <a:buFont typeface="Trebuchet MS"/>
              <a:buChar char="●"/>
            </a:pPr>
            <a:r>
              <a:rPr lang="en-US" sz="1600" dirty="0">
                <a:latin typeface="Comic Sans MS" panose="030F0702030302020204" pitchFamily="66" charset="0"/>
                <a:ea typeface="Trebuchet MS"/>
                <a:cs typeface="Trebuchet MS"/>
                <a:sym typeface="Trebuchet MS"/>
              </a:rPr>
              <a:t>The PE file format is organized as a linear stream of data. It begins with an MS-DOS header, a real-mode program stub, and a PE file signature. Immediately following is a PE file header and optional header. Beyond that, all the section headers appear, followed by all of the section bodies. Closing out the file are a few other regions of miscellaneous information, including relocation information, symbol table information, line number information, and string table.</a:t>
            </a:r>
          </a:p>
          <a:p>
            <a:pPr marL="0" lvl="0" indent="0" algn="l" rtl="0">
              <a:spcBef>
                <a:spcPts val="1600"/>
              </a:spcBef>
              <a:spcAft>
                <a:spcPts val="1600"/>
              </a:spcAft>
              <a:buNone/>
            </a:pPr>
            <a:endParaRPr lang="en-US" sz="1600" i="1" dirty="0">
              <a:latin typeface="Trebuchet MS"/>
              <a:ea typeface="Trebuchet MS"/>
              <a:cs typeface="Trebuchet MS"/>
              <a:sym typeface="Trebuchet MS"/>
            </a:endParaRPr>
          </a:p>
          <a:p>
            <a:endParaRPr lang="en-IN" sz="1600" dirty="0"/>
          </a:p>
        </p:txBody>
      </p:sp>
      <p:pic>
        <p:nvPicPr>
          <p:cNvPr id="4" name="Google Shape;334;p34">
            <a:extLst>
              <a:ext uri="{FF2B5EF4-FFF2-40B4-BE49-F238E27FC236}">
                <a16:creationId xmlns:a16="http://schemas.microsoft.com/office/drawing/2014/main" xmlns="" id="{E20462E6-EAD2-4523-BBA7-A8EB1B18BFDA}"/>
              </a:ext>
            </a:extLst>
          </p:cNvPr>
          <p:cNvPicPr preferRelativeResize="0"/>
          <p:nvPr/>
        </p:nvPicPr>
        <p:blipFill>
          <a:blip r:embed="rId2">
            <a:alphaModFix/>
          </a:blip>
          <a:stretch>
            <a:fillRect/>
          </a:stretch>
        </p:blipFill>
        <p:spPr>
          <a:xfrm>
            <a:off x="6228184" y="904008"/>
            <a:ext cx="2591966" cy="4829247"/>
          </a:xfrm>
          <a:prstGeom prst="rect">
            <a:avLst/>
          </a:prstGeom>
          <a:noFill/>
          <a:ln>
            <a:noFill/>
          </a:ln>
        </p:spPr>
      </p:pic>
    </p:spTree>
    <p:extLst>
      <p:ext uri="{BB962C8B-B14F-4D97-AF65-F5344CB8AC3E}">
        <p14:creationId xmlns:p14="http://schemas.microsoft.com/office/powerpoint/2010/main" val="1127357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31039-3EFF-43D0-8DB0-4DFE7DCD2E9D}"/>
              </a:ext>
            </a:extLst>
          </p:cNvPr>
          <p:cNvSpPr>
            <a:spLocks noGrp="1"/>
          </p:cNvSpPr>
          <p:nvPr>
            <p:ph type="title"/>
          </p:nvPr>
        </p:nvSpPr>
        <p:spPr>
          <a:xfrm>
            <a:off x="1476375" y="115888"/>
            <a:ext cx="7343775" cy="720824"/>
          </a:xfrm>
        </p:spPr>
        <p:txBody>
          <a:bodyPr/>
          <a:lstStyle/>
          <a:p>
            <a:r>
              <a:rPr lang="en" b="1" dirty="0">
                <a:latin typeface="Bodoni MT" panose="02070603080606020203" pitchFamily="18" charset="0"/>
                <a:ea typeface="Trebuchet MS"/>
                <a:cs typeface="Trebuchet MS"/>
                <a:sym typeface="Trebuchet MS"/>
              </a:rPr>
              <a:t>IMPORTANT FEATURES OF PE FILE</a:t>
            </a:r>
            <a:endParaRPr lang="en-IN" dirty="0">
              <a:latin typeface="Bodoni MT" panose="02070603080606020203" pitchFamily="18" charset="0"/>
            </a:endParaRPr>
          </a:p>
        </p:txBody>
      </p:sp>
      <p:sp>
        <p:nvSpPr>
          <p:cNvPr id="3" name="Content Placeholder 2">
            <a:extLst>
              <a:ext uri="{FF2B5EF4-FFF2-40B4-BE49-F238E27FC236}">
                <a16:creationId xmlns:a16="http://schemas.microsoft.com/office/drawing/2014/main" xmlns="" id="{D3E97E60-53D9-4CD3-BAE7-C7FAD908D764}"/>
              </a:ext>
            </a:extLst>
          </p:cNvPr>
          <p:cNvSpPr>
            <a:spLocks noGrp="1"/>
          </p:cNvSpPr>
          <p:nvPr>
            <p:ph idx="1"/>
          </p:nvPr>
        </p:nvSpPr>
        <p:spPr>
          <a:xfrm>
            <a:off x="755576" y="1092493"/>
            <a:ext cx="8208020" cy="5545138"/>
          </a:xfrm>
        </p:spPr>
        <p:txBody>
          <a:bodyPr/>
          <a:lstStyle/>
          <a:p>
            <a:pPr marL="457200" lvl="0" indent="-314325" algn="l" rtl="0">
              <a:spcBef>
                <a:spcPts val="0"/>
              </a:spcBef>
              <a:spcAft>
                <a:spcPts val="0"/>
              </a:spcAft>
              <a:buClr>
                <a:srgbClr val="D9EAD3"/>
              </a:buClr>
              <a:buSzPts val="1350"/>
              <a:buFont typeface="Trebuchet MS"/>
              <a:buChar char="●"/>
            </a:pPr>
            <a:r>
              <a:rPr lang="en-US" sz="1800" b="1" dirty="0" err="1">
                <a:latin typeface="Bodoni MT" panose="02070603080606020203" pitchFamily="18" charset="0"/>
                <a:ea typeface="Trebuchet MS"/>
                <a:cs typeface="Trebuchet MS"/>
                <a:sym typeface="Trebuchet MS"/>
              </a:rPr>
              <a:t>AddressOfEntryPoint</a:t>
            </a:r>
            <a:r>
              <a:rPr lang="en-US" sz="1800" dirty="0">
                <a:latin typeface="Bodoni MT" panose="02070603080606020203" pitchFamily="18" charset="0"/>
                <a:ea typeface="Trebuchet MS"/>
                <a:cs typeface="Trebuchet MS"/>
                <a:sym typeface="Trebuchet MS"/>
              </a:rPr>
              <a:t>:-  Defined in the PECOFF format for executable files refers to location in memory where the first instruction of execution will be placed</a:t>
            </a:r>
          </a:p>
          <a:p>
            <a:pPr marL="457200" lvl="0" indent="-314325" algn="l" rtl="0">
              <a:spcBef>
                <a:spcPts val="0"/>
              </a:spcBef>
              <a:spcAft>
                <a:spcPts val="0"/>
              </a:spcAft>
              <a:buClr>
                <a:srgbClr val="D9EAD3"/>
              </a:buClr>
              <a:buSzPts val="1350"/>
              <a:buFont typeface="Trebuchet MS"/>
              <a:buChar char="●"/>
            </a:pPr>
            <a:r>
              <a:rPr lang="en-US" sz="1800" b="1" dirty="0" err="1">
                <a:latin typeface="Bodoni MT" panose="02070603080606020203" pitchFamily="18" charset="0"/>
                <a:ea typeface="Trebuchet MS"/>
                <a:cs typeface="Trebuchet MS"/>
                <a:sym typeface="Trebuchet MS"/>
              </a:rPr>
              <a:t>BaseOfCode</a:t>
            </a:r>
            <a:r>
              <a:rPr lang="en-US" sz="1800" dirty="0">
                <a:latin typeface="Bodoni MT" panose="02070603080606020203" pitchFamily="18" charset="0"/>
                <a:ea typeface="Trebuchet MS"/>
                <a:cs typeface="Trebuchet MS"/>
                <a:sym typeface="Trebuchet MS"/>
              </a:rPr>
              <a:t>:-  Relative offset of code (".text" section) in loaded image.</a:t>
            </a:r>
          </a:p>
          <a:p>
            <a:pPr marL="457200" lvl="0" indent="-314325" algn="l" rtl="0">
              <a:spcBef>
                <a:spcPts val="0"/>
              </a:spcBef>
              <a:spcAft>
                <a:spcPts val="0"/>
              </a:spcAft>
              <a:buClr>
                <a:srgbClr val="D9EAD3"/>
              </a:buClr>
              <a:buSzPts val="1350"/>
              <a:buFont typeface="Trebuchet MS"/>
              <a:buChar char="●"/>
            </a:pPr>
            <a:r>
              <a:rPr lang="en-US" sz="1800" b="1" dirty="0" err="1">
                <a:latin typeface="Bodoni MT" panose="02070603080606020203" pitchFamily="18" charset="0"/>
                <a:ea typeface="Trebuchet MS"/>
                <a:cs typeface="Trebuchet MS"/>
                <a:sym typeface="Trebuchet MS"/>
              </a:rPr>
              <a:t>BaseOfData</a:t>
            </a:r>
            <a:r>
              <a:rPr lang="en-US" sz="1800" dirty="0">
                <a:latin typeface="Bodoni MT" panose="02070603080606020203" pitchFamily="18" charset="0"/>
                <a:ea typeface="Trebuchet MS"/>
                <a:cs typeface="Trebuchet MS"/>
                <a:sym typeface="Trebuchet MS"/>
              </a:rPr>
              <a:t>:-  Relative offset of uninitialized data (".</a:t>
            </a:r>
            <a:r>
              <a:rPr lang="en-US" sz="1800" dirty="0" err="1">
                <a:latin typeface="Bodoni MT" panose="02070603080606020203" pitchFamily="18" charset="0"/>
                <a:ea typeface="Trebuchet MS"/>
                <a:cs typeface="Trebuchet MS"/>
                <a:sym typeface="Trebuchet MS"/>
              </a:rPr>
              <a:t>bss</a:t>
            </a:r>
            <a:r>
              <a:rPr lang="en-US" sz="1800" dirty="0">
                <a:latin typeface="Bodoni MT" panose="02070603080606020203" pitchFamily="18" charset="0"/>
                <a:ea typeface="Trebuchet MS"/>
                <a:cs typeface="Trebuchet MS"/>
                <a:sym typeface="Trebuchet MS"/>
              </a:rPr>
              <a:t>" section) in loaded image</a:t>
            </a:r>
          </a:p>
          <a:p>
            <a:pPr marL="457200" lvl="0" indent="-314325" algn="l" rtl="0">
              <a:spcBef>
                <a:spcPts val="0"/>
              </a:spcBef>
              <a:spcAft>
                <a:spcPts val="0"/>
              </a:spcAft>
              <a:buClr>
                <a:srgbClr val="D9EAD3"/>
              </a:buClr>
              <a:buSzPts val="1350"/>
              <a:buFont typeface="Trebuchet MS"/>
              <a:buChar char="●"/>
            </a:pPr>
            <a:r>
              <a:rPr lang="en-US" sz="1800" b="1" dirty="0" err="1">
                <a:latin typeface="Bodoni MT" panose="02070603080606020203" pitchFamily="18" charset="0"/>
                <a:ea typeface="Trebuchet MS"/>
                <a:cs typeface="Trebuchet MS"/>
                <a:sym typeface="Trebuchet MS"/>
              </a:rPr>
              <a:t>ImageBase</a:t>
            </a:r>
            <a:r>
              <a:rPr lang="en-US" sz="1800" dirty="0">
                <a:latin typeface="Bodoni MT" panose="02070603080606020203" pitchFamily="18" charset="0"/>
                <a:ea typeface="Trebuchet MS"/>
                <a:cs typeface="Trebuchet MS"/>
                <a:sym typeface="Trebuchet MS"/>
              </a:rPr>
              <a:t>:-  Preferred base address in the address space of a process to map the executable image to. The linker defaults to 0x00400000, but you can override the default with the -BASE: linker switch</a:t>
            </a:r>
          </a:p>
          <a:p>
            <a:pPr marL="457200" lvl="0" indent="-314325" algn="l" rtl="0">
              <a:spcBef>
                <a:spcPts val="0"/>
              </a:spcBef>
              <a:spcAft>
                <a:spcPts val="0"/>
              </a:spcAft>
              <a:buClr>
                <a:srgbClr val="D9EAD3"/>
              </a:buClr>
              <a:buSzPts val="1350"/>
              <a:buFont typeface="Trebuchet MS"/>
              <a:buChar char="●"/>
            </a:pPr>
            <a:r>
              <a:rPr lang="en-US" sz="1800" b="1" dirty="0">
                <a:latin typeface="Bodoni MT" panose="02070603080606020203" pitchFamily="18" charset="0"/>
                <a:ea typeface="Trebuchet MS"/>
                <a:cs typeface="Trebuchet MS"/>
                <a:sym typeface="Trebuchet MS"/>
              </a:rPr>
              <a:t>Section Alignment </a:t>
            </a:r>
            <a:r>
              <a:rPr lang="en-US" sz="1800" dirty="0">
                <a:latin typeface="Bodoni MT" panose="02070603080606020203" pitchFamily="18" charset="0"/>
                <a:ea typeface="Trebuchet MS"/>
                <a:cs typeface="Trebuchet MS"/>
                <a:sym typeface="Trebuchet MS"/>
              </a:rPr>
              <a:t>:-  Each section is loaded into the address space of a process sequentially, beginning at </a:t>
            </a:r>
            <a:r>
              <a:rPr lang="en-US" sz="1800" dirty="0" err="1">
                <a:latin typeface="Bodoni MT" panose="02070603080606020203" pitchFamily="18" charset="0"/>
                <a:ea typeface="Trebuchet MS"/>
                <a:cs typeface="Trebuchet MS"/>
                <a:sym typeface="Trebuchet MS"/>
              </a:rPr>
              <a:t>ImageBase</a:t>
            </a:r>
            <a:r>
              <a:rPr lang="en-US" sz="1800" dirty="0">
                <a:latin typeface="Bodoni MT" panose="02070603080606020203" pitchFamily="18" charset="0"/>
                <a:ea typeface="Trebuchet MS"/>
                <a:cs typeface="Trebuchet MS"/>
                <a:sym typeface="Trebuchet MS"/>
              </a:rPr>
              <a:t>. </a:t>
            </a:r>
          </a:p>
          <a:p>
            <a:pPr marL="457200" lvl="0" indent="-314325" algn="l" rtl="0">
              <a:spcBef>
                <a:spcPts val="0"/>
              </a:spcBef>
              <a:spcAft>
                <a:spcPts val="0"/>
              </a:spcAft>
              <a:buClr>
                <a:srgbClr val="D9EAD3"/>
              </a:buClr>
              <a:buSzPts val="1350"/>
              <a:buFont typeface="Trebuchet MS"/>
              <a:buChar char="●"/>
            </a:pPr>
            <a:r>
              <a:rPr lang="en-US" sz="1800" b="1" dirty="0" err="1">
                <a:latin typeface="Bodoni MT" panose="02070603080606020203" pitchFamily="18" charset="0"/>
                <a:ea typeface="Trebuchet MS"/>
                <a:cs typeface="Trebuchet MS"/>
                <a:sym typeface="Trebuchet MS"/>
              </a:rPr>
              <a:t>MajorLinkerVersion</a:t>
            </a:r>
            <a:r>
              <a:rPr lang="en-US" sz="1800" b="1" dirty="0">
                <a:latin typeface="Bodoni MT" panose="02070603080606020203" pitchFamily="18" charset="0"/>
                <a:ea typeface="Trebuchet MS"/>
                <a:cs typeface="Trebuchet MS"/>
                <a:sym typeface="Trebuchet MS"/>
              </a:rPr>
              <a:t> , </a:t>
            </a:r>
            <a:r>
              <a:rPr lang="en-US" sz="1800" b="1" dirty="0" err="1">
                <a:latin typeface="Bodoni MT" panose="02070603080606020203" pitchFamily="18" charset="0"/>
                <a:ea typeface="Trebuchet MS"/>
                <a:cs typeface="Trebuchet MS"/>
                <a:sym typeface="Trebuchet MS"/>
              </a:rPr>
              <a:t>MinorLinkerVersion</a:t>
            </a:r>
            <a:r>
              <a:rPr lang="en-US" sz="1800" b="1" dirty="0">
                <a:latin typeface="Bodoni MT" panose="02070603080606020203" pitchFamily="18" charset="0"/>
                <a:ea typeface="Trebuchet MS"/>
                <a:cs typeface="Trebuchet MS"/>
                <a:sym typeface="Trebuchet MS"/>
              </a:rPr>
              <a:t> </a:t>
            </a:r>
            <a:r>
              <a:rPr lang="en-US" sz="1800" dirty="0">
                <a:latin typeface="Bodoni MT" panose="02070603080606020203" pitchFamily="18" charset="0"/>
                <a:ea typeface="Trebuchet MS"/>
                <a:cs typeface="Trebuchet MS"/>
                <a:sym typeface="Trebuchet MS"/>
              </a:rPr>
              <a:t>:-  Indicates version of the linker that linked this image.</a:t>
            </a:r>
          </a:p>
          <a:p>
            <a:pPr marL="457200" lvl="0" indent="-314325" algn="l" rtl="0">
              <a:spcBef>
                <a:spcPts val="0"/>
              </a:spcBef>
              <a:spcAft>
                <a:spcPts val="0"/>
              </a:spcAft>
              <a:buClr>
                <a:srgbClr val="D9EAD3"/>
              </a:buClr>
              <a:buSzPts val="1350"/>
              <a:buFont typeface="Trebuchet MS"/>
              <a:buChar char="●"/>
            </a:pPr>
            <a:r>
              <a:rPr lang="en-US" sz="1800" b="1" dirty="0" err="1">
                <a:latin typeface="Bodoni MT" panose="02070603080606020203" pitchFamily="18" charset="0"/>
                <a:ea typeface="Trebuchet MS"/>
                <a:cs typeface="Trebuchet MS"/>
                <a:sym typeface="Trebuchet MS"/>
              </a:rPr>
              <a:t>DllCharacteristics</a:t>
            </a:r>
            <a:r>
              <a:rPr lang="en-US" sz="1800" dirty="0">
                <a:latin typeface="Bodoni MT" panose="02070603080606020203" pitchFamily="18" charset="0"/>
                <a:ea typeface="Trebuchet MS"/>
                <a:cs typeface="Trebuchet MS"/>
                <a:sym typeface="Trebuchet MS"/>
              </a:rPr>
              <a:t>:- Flags used to indicate if a DLL image includes entry points for process and thread initialization and termination.</a:t>
            </a:r>
          </a:p>
          <a:p>
            <a:pPr marL="457200" lvl="0" indent="-314325" algn="l" rtl="0">
              <a:spcBef>
                <a:spcPts val="0"/>
              </a:spcBef>
              <a:spcAft>
                <a:spcPts val="0"/>
              </a:spcAft>
              <a:buClr>
                <a:srgbClr val="D9EAD3"/>
              </a:buClr>
              <a:buSzPts val="1350"/>
              <a:buFont typeface="Arial"/>
              <a:buChar char="●"/>
            </a:pPr>
            <a:r>
              <a:rPr lang="en-US" sz="1800" b="1" dirty="0" err="1">
                <a:latin typeface="Bodoni MT" panose="02070603080606020203" pitchFamily="18" charset="0"/>
                <a:ea typeface="Trebuchet MS"/>
                <a:cs typeface="Trebuchet MS"/>
                <a:sym typeface="Trebuchet MS"/>
              </a:rPr>
              <a:t>SizeOfCode</a:t>
            </a:r>
            <a:r>
              <a:rPr lang="en-US" sz="1800" dirty="0">
                <a:latin typeface="Bodoni MT" panose="02070603080606020203" pitchFamily="18" charset="0"/>
                <a:ea typeface="Trebuchet MS"/>
                <a:cs typeface="Trebuchet MS"/>
                <a:sym typeface="Trebuchet MS"/>
              </a:rPr>
              <a:t>:-  Size of executable code.</a:t>
            </a:r>
          </a:p>
          <a:p>
            <a:pPr marL="457200" lvl="0" indent="-314325" algn="l" rtl="0">
              <a:spcBef>
                <a:spcPts val="0"/>
              </a:spcBef>
              <a:spcAft>
                <a:spcPts val="0"/>
              </a:spcAft>
              <a:buClr>
                <a:srgbClr val="D9EAD3"/>
              </a:buClr>
              <a:buSzPts val="1350"/>
              <a:buFont typeface="Arial"/>
              <a:buChar char="●"/>
            </a:pPr>
            <a:r>
              <a:rPr lang="en-US" sz="1800" b="1" dirty="0" err="1">
                <a:latin typeface="Bodoni MT" panose="02070603080606020203" pitchFamily="18" charset="0"/>
                <a:ea typeface="Trebuchet MS"/>
                <a:cs typeface="Trebuchet MS"/>
                <a:sym typeface="Trebuchet MS"/>
              </a:rPr>
              <a:t>SizeOfInitializedData</a:t>
            </a:r>
            <a:r>
              <a:rPr lang="en-US" sz="1800" dirty="0">
                <a:latin typeface="Bodoni MT" panose="02070603080606020203" pitchFamily="18" charset="0"/>
                <a:ea typeface="Trebuchet MS"/>
                <a:cs typeface="Trebuchet MS"/>
                <a:sym typeface="Trebuchet MS"/>
              </a:rPr>
              <a:t>:-  Size of initialized data.</a:t>
            </a:r>
          </a:p>
          <a:p>
            <a:pPr marL="457200" lvl="0" indent="-314325" algn="l" rtl="0">
              <a:spcBef>
                <a:spcPts val="0"/>
              </a:spcBef>
              <a:spcAft>
                <a:spcPts val="0"/>
              </a:spcAft>
              <a:buClr>
                <a:srgbClr val="D9EAD3"/>
              </a:buClr>
              <a:buSzPts val="1350"/>
              <a:buFont typeface="Arial"/>
              <a:buChar char="●"/>
            </a:pPr>
            <a:r>
              <a:rPr lang="en-US" sz="1800" b="1" dirty="0" err="1">
                <a:latin typeface="Bodoni MT" panose="02070603080606020203" pitchFamily="18" charset="0"/>
                <a:ea typeface="Trebuchet MS"/>
                <a:cs typeface="Trebuchet MS"/>
                <a:sym typeface="Trebuchet MS"/>
              </a:rPr>
              <a:t>SizeOfUninitializedData</a:t>
            </a:r>
            <a:r>
              <a:rPr lang="en-US" sz="1800" b="1" dirty="0">
                <a:latin typeface="Bodoni MT" panose="02070603080606020203" pitchFamily="18" charset="0"/>
                <a:ea typeface="Trebuchet MS"/>
                <a:cs typeface="Trebuchet MS"/>
                <a:sym typeface="Trebuchet MS"/>
              </a:rPr>
              <a:t>:-</a:t>
            </a:r>
            <a:r>
              <a:rPr lang="en-US" sz="1800" dirty="0">
                <a:latin typeface="Bodoni MT" panose="02070603080606020203" pitchFamily="18" charset="0"/>
                <a:ea typeface="Trebuchet MS"/>
                <a:cs typeface="Trebuchet MS"/>
                <a:sym typeface="Trebuchet MS"/>
              </a:rPr>
              <a:t> Size of uninitialized data.</a:t>
            </a:r>
          </a:p>
          <a:p>
            <a:pPr marL="457200" lvl="0" indent="-314325" algn="l" rtl="0">
              <a:spcBef>
                <a:spcPts val="0"/>
              </a:spcBef>
              <a:spcAft>
                <a:spcPts val="0"/>
              </a:spcAft>
              <a:buClr>
                <a:srgbClr val="D9EAD3"/>
              </a:buClr>
              <a:buSzPts val="1350"/>
              <a:buFont typeface="Trebuchet MS"/>
              <a:buChar char="●"/>
            </a:pPr>
            <a:endParaRPr lang="en-US" sz="1800" dirty="0">
              <a:latin typeface="Bodoni MT" panose="02070603080606020203" pitchFamily="18" charset="0"/>
              <a:ea typeface="Trebuchet MS"/>
              <a:cs typeface="Trebuchet MS"/>
              <a:sym typeface="Trebuchet MS"/>
            </a:endParaRPr>
          </a:p>
          <a:p>
            <a:pPr marL="0" lvl="0" indent="0" algn="l" rtl="0">
              <a:spcBef>
                <a:spcPts val="600"/>
              </a:spcBef>
              <a:spcAft>
                <a:spcPts val="1600"/>
              </a:spcAft>
              <a:buNone/>
            </a:pPr>
            <a:endParaRPr lang="en-US" sz="1800" dirty="0">
              <a:latin typeface="Bodoni MT" panose="02070603080606020203" pitchFamily="18" charset="0"/>
              <a:ea typeface="Trebuchet MS"/>
              <a:cs typeface="Trebuchet MS"/>
              <a:sym typeface="Trebuchet MS"/>
            </a:endParaRPr>
          </a:p>
          <a:p>
            <a:endParaRPr lang="en-IN" sz="1800" dirty="0">
              <a:latin typeface="Bodoni MT" panose="02070603080606020203" pitchFamily="18" charset="0"/>
            </a:endParaRPr>
          </a:p>
        </p:txBody>
      </p:sp>
    </p:spTree>
    <p:extLst>
      <p:ext uri="{BB962C8B-B14F-4D97-AF65-F5344CB8AC3E}">
        <p14:creationId xmlns:p14="http://schemas.microsoft.com/office/powerpoint/2010/main" val="119924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4CA8C0-BA9E-4095-BE93-26EE0249C89F}"/>
              </a:ext>
            </a:extLst>
          </p:cNvPr>
          <p:cNvSpPr>
            <a:spLocks noGrp="1"/>
          </p:cNvSpPr>
          <p:nvPr>
            <p:ph type="title"/>
          </p:nvPr>
        </p:nvSpPr>
        <p:spPr>
          <a:xfrm>
            <a:off x="927424" y="332656"/>
            <a:ext cx="7289152" cy="508000"/>
          </a:xfrm>
        </p:spPr>
        <p:txBody>
          <a:bodyPr/>
          <a:lstStyle/>
          <a:p>
            <a:pPr algn="ctr"/>
            <a:r>
              <a:rPr lang="en-US" dirty="0">
                <a:solidFill>
                  <a:schemeClr val="tx1">
                    <a:lumMod val="25000"/>
                    <a:lumOff val="75000"/>
                  </a:schemeClr>
                </a:solidFill>
                <a:latin typeface="Trebuchet MS" panose="020B0603020202020204" pitchFamily="34" charset="0"/>
              </a:rPr>
              <a:t>COMPARISION OF DIFFERENT FEATURES</a:t>
            </a:r>
            <a:endParaRPr lang="en-IN" dirty="0"/>
          </a:p>
        </p:txBody>
      </p:sp>
      <p:pic>
        <p:nvPicPr>
          <p:cNvPr id="4" name="Picture 3">
            <a:extLst>
              <a:ext uri="{FF2B5EF4-FFF2-40B4-BE49-F238E27FC236}">
                <a16:creationId xmlns:a16="http://schemas.microsoft.com/office/drawing/2014/main" xmlns="" id="{2BFEF31A-AD3A-4328-8800-C2E824628632}"/>
              </a:ext>
            </a:extLst>
          </p:cNvPr>
          <p:cNvPicPr>
            <a:picLocks noChangeAspect="1"/>
          </p:cNvPicPr>
          <p:nvPr/>
        </p:nvPicPr>
        <p:blipFill>
          <a:blip r:embed="rId2"/>
          <a:stretch>
            <a:fillRect/>
          </a:stretch>
        </p:blipFill>
        <p:spPr>
          <a:xfrm>
            <a:off x="971601" y="980728"/>
            <a:ext cx="7289152" cy="4672322"/>
          </a:xfrm>
          <a:prstGeom prst="rect">
            <a:avLst/>
          </a:prstGeom>
        </p:spPr>
      </p:pic>
    </p:spTree>
    <p:extLst>
      <p:ext uri="{BB962C8B-B14F-4D97-AF65-F5344CB8AC3E}">
        <p14:creationId xmlns:p14="http://schemas.microsoft.com/office/powerpoint/2010/main" val="1917849569"/>
      </p:ext>
    </p:extLst>
  </p:cSld>
  <p:clrMapOvr>
    <a:masterClrMapping/>
  </p:clrMapOvr>
</p:sld>
</file>

<file path=ppt/theme/theme1.xml><?xml version="1.0" encoding="utf-8"?>
<a:theme xmlns:a="http://schemas.openxmlformats.org/drawingml/2006/main" name="template">
  <a:themeElements>
    <a:clrScheme name="template 5">
      <a:dk1>
        <a:srgbClr val="4D4D4D"/>
      </a:dk1>
      <a:lt1>
        <a:srgbClr val="FFFFFF"/>
      </a:lt1>
      <a:dk2>
        <a:srgbClr val="000000"/>
      </a:dk2>
      <a:lt2>
        <a:srgbClr val="800000"/>
      </a:lt2>
      <a:accent1>
        <a:srgbClr val="FF5050"/>
      </a:accent1>
      <a:accent2>
        <a:srgbClr val="CC0000"/>
      </a:accent2>
      <a:accent3>
        <a:srgbClr val="FFFFFF"/>
      </a:accent3>
      <a:accent4>
        <a:srgbClr val="404040"/>
      </a:accent4>
      <a:accent5>
        <a:srgbClr val="FFB3B3"/>
      </a:accent5>
      <a:accent6>
        <a:srgbClr val="B90000"/>
      </a:accent6>
      <a:hlink>
        <a:srgbClr val="FF0000"/>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0000"/>
        </a:lt2>
        <a:accent1>
          <a:srgbClr val="FF5050"/>
        </a:accent1>
        <a:accent2>
          <a:srgbClr val="CC0000"/>
        </a:accent2>
        <a:accent3>
          <a:srgbClr val="FFFFFF"/>
        </a:accent3>
        <a:accent4>
          <a:srgbClr val="0D0D0D"/>
        </a:accent4>
        <a:accent5>
          <a:srgbClr val="FFB3B3"/>
        </a:accent5>
        <a:accent6>
          <a:srgbClr val="B90000"/>
        </a:accent6>
        <a:hlink>
          <a:srgbClr val="FF0000"/>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990000"/>
        </a:lt2>
        <a:accent1>
          <a:srgbClr val="FF5050"/>
        </a:accent1>
        <a:accent2>
          <a:srgbClr val="CC0000"/>
        </a:accent2>
        <a:accent3>
          <a:srgbClr val="FFFFFF"/>
        </a:accent3>
        <a:accent4>
          <a:srgbClr val="404040"/>
        </a:accent4>
        <a:accent5>
          <a:srgbClr val="FFB3B3"/>
        </a:accent5>
        <a:accent6>
          <a:srgbClr val="B90000"/>
        </a:accent6>
        <a:hlink>
          <a:srgbClr val="FF0000"/>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00000"/>
        </a:lt2>
        <a:accent1>
          <a:srgbClr val="B40000"/>
        </a:accent1>
        <a:accent2>
          <a:srgbClr val="CC0000"/>
        </a:accent2>
        <a:accent3>
          <a:srgbClr val="FFFFFF"/>
        </a:accent3>
        <a:accent4>
          <a:srgbClr val="0D0D0D"/>
        </a:accent4>
        <a:accent5>
          <a:srgbClr val="D6AAAA"/>
        </a:accent5>
        <a:accent6>
          <a:srgbClr val="B90000"/>
        </a:accent6>
        <a:hlink>
          <a:srgbClr val="8219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800000"/>
        </a:lt2>
        <a:accent1>
          <a:srgbClr val="FF5050"/>
        </a:accent1>
        <a:accent2>
          <a:srgbClr val="CC0000"/>
        </a:accent2>
        <a:accent3>
          <a:srgbClr val="FFFFFF"/>
        </a:accent3>
        <a:accent4>
          <a:srgbClr val="404040"/>
        </a:accent4>
        <a:accent5>
          <a:srgbClr val="FFB3B3"/>
        </a:accent5>
        <a:accent6>
          <a:srgbClr val="B90000"/>
        </a:accent6>
        <a:hlink>
          <a:srgbClr val="FF0000"/>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6C0501"/>
        </a:lt2>
        <a:accent1>
          <a:srgbClr val="7F0B02"/>
        </a:accent1>
        <a:accent2>
          <a:srgbClr val="B3250F"/>
        </a:accent2>
        <a:accent3>
          <a:srgbClr val="FFFFFF"/>
        </a:accent3>
        <a:accent4>
          <a:srgbClr val="404040"/>
        </a:accent4>
        <a:accent5>
          <a:srgbClr val="C0AAAA"/>
        </a:accent5>
        <a:accent6>
          <a:srgbClr val="A2200C"/>
        </a:accent6>
        <a:hlink>
          <a:srgbClr val="D93819"/>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850B02"/>
        </a:lt2>
        <a:accent1>
          <a:srgbClr val="E1401E"/>
        </a:accent1>
        <a:accent2>
          <a:srgbClr val="A0A0A0"/>
        </a:accent2>
        <a:accent3>
          <a:srgbClr val="FFFFFF"/>
        </a:accent3>
        <a:accent4>
          <a:srgbClr val="404040"/>
        </a:accent4>
        <a:accent5>
          <a:srgbClr val="EEAFAB"/>
        </a:accent5>
        <a:accent6>
          <a:srgbClr val="919191"/>
        </a:accent6>
        <a:hlink>
          <a:srgbClr val="D61F00"/>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7C0901"/>
        </a:lt2>
        <a:accent1>
          <a:srgbClr val="DD3A1A"/>
        </a:accent1>
        <a:accent2>
          <a:srgbClr val="3C3C3C"/>
        </a:accent2>
        <a:accent3>
          <a:srgbClr val="FFFFFF"/>
        </a:accent3>
        <a:accent4>
          <a:srgbClr val="404040"/>
        </a:accent4>
        <a:accent5>
          <a:srgbClr val="EBAEAB"/>
        </a:accent5>
        <a:accent6>
          <a:srgbClr val="353535"/>
        </a:accent6>
        <a:hlink>
          <a:srgbClr val="A2230E"/>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640702"/>
        </a:lt2>
        <a:accent1>
          <a:srgbClr val="931409"/>
        </a:accent1>
        <a:accent2>
          <a:srgbClr val="CF2A12"/>
        </a:accent2>
        <a:accent3>
          <a:srgbClr val="FFFFFF"/>
        </a:accent3>
        <a:accent4>
          <a:srgbClr val="404040"/>
        </a:accent4>
        <a:accent5>
          <a:srgbClr val="C8AAAA"/>
        </a:accent5>
        <a:accent6>
          <a:srgbClr val="BB250F"/>
        </a:accent6>
        <a:hlink>
          <a:srgbClr val="010101"/>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111111"/>
        </a:dk1>
        <a:lt1>
          <a:srgbClr val="FFFFFF"/>
        </a:lt1>
        <a:dk2>
          <a:srgbClr val="000000"/>
        </a:dk2>
        <a:lt2>
          <a:srgbClr val="9A1303"/>
        </a:lt2>
        <a:accent1>
          <a:srgbClr val="FE130F"/>
        </a:accent1>
        <a:accent2>
          <a:srgbClr val="DF3A19"/>
        </a:accent2>
        <a:accent3>
          <a:srgbClr val="FFFFFF"/>
        </a:accent3>
        <a:accent4>
          <a:srgbClr val="0D0D0D"/>
        </a:accent4>
        <a:accent5>
          <a:srgbClr val="FEAAAA"/>
        </a:accent5>
        <a:accent6>
          <a:srgbClr val="CA3416"/>
        </a:accent6>
        <a:hlink>
          <a:srgbClr val="F57234"/>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111111"/>
        </a:dk1>
        <a:lt1>
          <a:srgbClr val="FFFFFF"/>
        </a:lt1>
        <a:dk2>
          <a:srgbClr val="000000"/>
        </a:dk2>
        <a:lt2>
          <a:srgbClr val="9A1303"/>
        </a:lt2>
        <a:accent1>
          <a:srgbClr val="FF540F"/>
        </a:accent1>
        <a:accent2>
          <a:srgbClr val="DF3A19"/>
        </a:accent2>
        <a:accent3>
          <a:srgbClr val="FFFFFF"/>
        </a:accent3>
        <a:accent4>
          <a:srgbClr val="0D0D0D"/>
        </a:accent4>
        <a:accent5>
          <a:srgbClr val="FFB3AA"/>
        </a:accent5>
        <a:accent6>
          <a:srgbClr val="CA3416"/>
        </a:accent6>
        <a:hlink>
          <a:srgbClr val="F57234"/>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111111"/>
        </a:dk1>
        <a:lt1>
          <a:srgbClr val="FFFFFF"/>
        </a:lt1>
        <a:dk2>
          <a:srgbClr val="000000"/>
        </a:dk2>
        <a:lt2>
          <a:srgbClr val="600000"/>
        </a:lt2>
        <a:accent1>
          <a:srgbClr val="B40000"/>
        </a:accent1>
        <a:accent2>
          <a:srgbClr val="CC0000"/>
        </a:accent2>
        <a:accent3>
          <a:srgbClr val="FFFFFF"/>
        </a:accent3>
        <a:accent4>
          <a:srgbClr val="0D0D0D"/>
        </a:accent4>
        <a:accent5>
          <a:srgbClr val="D6AAAA"/>
        </a:accent5>
        <a:accent6>
          <a:srgbClr val="B90000"/>
        </a:accent6>
        <a:hlink>
          <a:srgbClr val="EC7600"/>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TotalTime>
  <Words>1130</Words>
  <Application>Microsoft Office PowerPoint</Application>
  <PresentationFormat>On-screen Show (4:3)</PresentationFormat>
  <Paragraphs>100</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Bell MT</vt:lpstr>
      <vt:lpstr>Bodoni MT</vt:lpstr>
      <vt:lpstr>Calibri</vt:lpstr>
      <vt:lpstr>Comic Sans MS</vt:lpstr>
      <vt:lpstr>Poppins</vt:lpstr>
      <vt:lpstr>Poppins Light</vt:lpstr>
      <vt:lpstr>Tahoma</vt:lpstr>
      <vt:lpstr>Trebuchet MS</vt:lpstr>
      <vt:lpstr>template</vt:lpstr>
      <vt:lpstr>Generation of Malware and its Detection Using  ML Algorithms</vt:lpstr>
      <vt:lpstr>INTRODUCTION</vt:lpstr>
      <vt:lpstr>Working Idea</vt:lpstr>
      <vt:lpstr>PowerPoint Presentation</vt:lpstr>
      <vt:lpstr>FRAMEWORK AVAILABLE :-</vt:lpstr>
      <vt:lpstr>Malware Generation</vt:lpstr>
      <vt:lpstr>PE FILE (PORTABLE EXECUTABLE)</vt:lpstr>
      <vt:lpstr>IMPORTANT FEATURES OF PE FILE</vt:lpstr>
      <vt:lpstr>COMPARISION OF DIFFERENT FEATURES</vt:lpstr>
      <vt:lpstr>Classification Into Benign and Malignant</vt:lpstr>
      <vt:lpstr>PowerPoint Presentation</vt:lpstr>
      <vt:lpstr>PowerPoint Presentation</vt:lpstr>
      <vt:lpstr>COMPARISION OF DIFFERENT TESTING MODEL</vt:lpstr>
      <vt:lpstr>SNAPSHOTS</vt:lpstr>
      <vt:lpstr>On running TESTDUMMY.EXE file in our malware detection project we got the following result: </vt:lpstr>
      <vt:lpstr>We verified whether the testdummy.exe file is malicious or not by running it on virustotal website </vt:lpstr>
      <vt:lpstr>CONCLUSION </vt:lpstr>
      <vt:lpstr>REFERENCES</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sandesh jain</cp:lastModifiedBy>
  <cp:revision>88</cp:revision>
  <dcterms:created xsi:type="dcterms:W3CDTF">2006-06-13T13:03:30Z</dcterms:created>
  <dcterms:modified xsi:type="dcterms:W3CDTF">2020-11-30T05:39:20Z</dcterms:modified>
</cp:coreProperties>
</file>