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57" r:id="rId5"/>
    <p:sldId id="258" r:id="rId6"/>
    <p:sldId id="259" r:id="rId7"/>
    <p:sldId id="274" r:id="rId8"/>
    <p:sldId id="260" r:id="rId9"/>
    <p:sldId id="275" r:id="rId10"/>
    <p:sldId id="263" r:id="rId11"/>
    <p:sldId id="261" r:id="rId12"/>
    <p:sldId id="262" r:id="rId13"/>
    <p:sldId id="264" r:id="rId14"/>
    <p:sldId id="267" r:id="rId15"/>
    <p:sldId id="266" r:id="rId16"/>
    <p:sldId id="276" r:id="rId17"/>
    <p:sldId id="265" r:id="rId18"/>
    <p:sldId id="268" r:id="rId19"/>
    <p:sldId id="269" r:id="rId20"/>
    <p:sldId id="272" r:id="rId21"/>
    <p:sldId id="273" r:id="rId22"/>
    <p:sldId id="280" r:id="rId23"/>
    <p:sldId id="282" r:id="rId24"/>
    <p:sldId id="286" r:id="rId25"/>
    <p:sldId id="287" r:id="rId26"/>
    <p:sldId id="288" r:id="rId27"/>
    <p:sldId id="283" r:id="rId28"/>
    <p:sldId id="284" r:id="rId29"/>
    <p:sldId id="289" r:id="rId30"/>
    <p:sldId id="290" r:id="rId31"/>
    <p:sldId id="291" r:id="rId32"/>
    <p:sldId id="292"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pPr/>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pPr/>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pPr/>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pPr/>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pPr/>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pPr/>
              <a:t>5/5/2022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pPr/>
              <a:t>5/5/2022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pPr/>
              <a:t>5/5/2022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pPr/>
              <a:t>5/5/2022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pPr/>
              <a:t>5/5/2022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pPr/>
              <a:t>5/5/2022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pPr/>
              <a:t>5/5/2022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bootstrap/default.asp"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anmol26/EmployeeDirectory"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D8E1B2-FB59-4040-9DB0-DB6448FF76F1}"/>
              </a:ext>
            </a:extLst>
          </p:cNvPr>
          <p:cNvSpPr>
            <a:spLocks noGrp="1"/>
          </p:cNvSpPr>
          <p:nvPr>
            <p:ph type="title"/>
          </p:nvPr>
        </p:nvSpPr>
        <p:spPr>
          <a:xfrm>
            <a:off x="3370217" y="5081451"/>
            <a:ext cx="7798526" cy="1371600"/>
          </a:xfrm>
        </p:spPr>
        <p:txBody>
          <a:bodyPr>
            <a:noAutofit/>
          </a:bodyPr>
          <a:lstStyle/>
          <a:p>
            <a:r>
              <a:rPr lang="en-US" sz="2800" dirty="0"/>
              <a:t>By – </a:t>
            </a:r>
            <a:r>
              <a:rPr lang="en-US" sz="2800" dirty="0" err="1"/>
              <a:t>Anmol</a:t>
            </a:r>
            <a:r>
              <a:rPr lang="en-US" sz="2800" dirty="0"/>
              <a:t> </a:t>
            </a:r>
            <a:r>
              <a:rPr lang="en-US" sz="2800" dirty="0" err="1" smtClean="0"/>
              <a:t>Khandelwal</a:t>
            </a:r>
            <a:r>
              <a:rPr lang="en-US" sz="2800" dirty="0" smtClean="0"/>
              <a:t>(181520009)</a:t>
            </a:r>
            <a:br>
              <a:rPr lang="en-US" sz="2800" dirty="0" smtClean="0"/>
            </a:br>
            <a:r>
              <a:rPr lang="en-US" sz="2400" dirty="0" err="1" smtClean="0"/>
              <a:t>FullStack</a:t>
            </a:r>
            <a:r>
              <a:rPr lang="en-US" sz="2400" dirty="0" smtClean="0"/>
              <a:t> </a:t>
            </a:r>
            <a:r>
              <a:rPr lang="en-US" sz="2400" dirty="0"/>
              <a:t>Developer </a:t>
            </a:r>
            <a:r>
              <a:rPr lang="en-US" sz="2400" dirty="0" smtClean="0"/>
              <a:t>Intern</a:t>
            </a:r>
            <a:r>
              <a:rPr lang="en-US" sz="2400" dirty="0"/>
              <a:t/>
            </a:r>
            <a:br>
              <a:rPr lang="en-US" sz="2400" dirty="0"/>
            </a:br>
            <a:r>
              <a:rPr lang="en-US" sz="2400" dirty="0" err="1"/>
              <a:t>Technovert</a:t>
            </a:r>
            <a:r>
              <a:rPr lang="en-US" sz="2400" dirty="0"/>
              <a:t> Solutions</a:t>
            </a:r>
            <a:endParaRPr lang="en-IN" sz="2400" dirty="0"/>
          </a:p>
        </p:txBody>
      </p:sp>
      <p:sp>
        <p:nvSpPr>
          <p:cNvPr id="3" name="Subtitle 2">
            <a:extLst>
              <a:ext uri="{FF2B5EF4-FFF2-40B4-BE49-F238E27FC236}">
                <a16:creationId xmlns="" xmlns:a16="http://schemas.microsoft.com/office/drawing/2014/main" id="{AEB26CE6-C993-4643-A22E-73FAEB65838F}"/>
              </a:ext>
            </a:extLst>
          </p:cNvPr>
          <p:cNvSpPr>
            <a:spLocks noGrp="1"/>
          </p:cNvSpPr>
          <p:nvPr>
            <p:ph idx="1"/>
          </p:nvPr>
        </p:nvSpPr>
        <p:spPr>
          <a:xfrm>
            <a:off x="3174273" y="2052116"/>
            <a:ext cx="7395865" cy="3094650"/>
          </a:xfrm>
        </p:spPr>
        <p:txBody>
          <a:bodyPr>
            <a:normAutofit/>
          </a:bodyPr>
          <a:lstStyle/>
          <a:p>
            <a:r>
              <a:rPr lang="en-US" sz="3600" b="1" dirty="0"/>
              <a:t>Bank </a:t>
            </a:r>
            <a:r>
              <a:rPr lang="en-US" sz="3600" b="1" dirty="0" smtClean="0"/>
              <a:t>Application</a:t>
            </a:r>
          </a:p>
          <a:p>
            <a:r>
              <a:rPr lang="en-IN" sz="3600" b="1" dirty="0" smtClean="0"/>
              <a:t>Employee</a:t>
            </a:r>
            <a:r>
              <a:rPr lang="en-IN" sz="3600" b="1" dirty="0" smtClean="0"/>
              <a:t> </a:t>
            </a:r>
            <a:r>
              <a:rPr lang="en-IN" sz="3600" b="1" dirty="0" smtClean="0"/>
              <a:t>Directory</a:t>
            </a:r>
            <a:endParaRPr lang="en-IN" sz="3600" b="1" dirty="0"/>
          </a:p>
        </p:txBody>
      </p:sp>
      <p:pic>
        <p:nvPicPr>
          <p:cNvPr id="5" name="Picture 4" descr="Logo&#10;&#10;Description automatically generated">
            <a:extLst>
              <a:ext uri="{FF2B5EF4-FFF2-40B4-BE49-F238E27FC236}">
                <a16:creationId xmlns="" xmlns:a16="http://schemas.microsoft.com/office/drawing/2014/main" id="{5557F6BC-0AE5-4E86-8034-D401B35270C5}"/>
              </a:ext>
            </a:extLst>
          </p:cNvPr>
          <p:cNvPicPr>
            <a:picLocks noChangeAspect="1"/>
          </p:cNvPicPr>
          <p:nvPr/>
        </p:nvPicPr>
        <p:blipFill>
          <a:blip r:embed="rId2"/>
          <a:stretch>
            <a:fillRect/>
          </a:stretch>
        </p:blipFill>
        <p:spPr>
          <a:xfrm>
            <a:off x="1067628" y="160683"/>
            <a:ext cx="2476500" cy="1447800"/>
          </a:xfrm>
          <a:prstGeom prst="rect">
            <a:avLst/>
          </a:prstGeom>
        </p:spPr>
      </p:pic>
      <p:pic>
        <p:nvPicPr>
          <p:cNvPr id="7" name="Picture 6" descr="Graphical user interface&#10;&#10;Description automatically generated">
            <a:extLst>
              <a:ext uri="{FF2B5EF4-FFF2-40B4-BE49-F238E27FC236}">
                <a16:creationId xmlns="" xmlns:a16="http://schemas.microsoft.com/office/drawing/2014/main" id="{0F0AFA6F-488C-474B-81B4-5E71CC52FDD4}"/>
              </a:ext>
            </a:extLst>
          </p:cNvPr>
          <p:cNvPicPr>
            <a:picLocks noChangeAspect="1"/>
          </p:cNvPicPr>
          <p:nvPr/>
        </p:nvPicPr>
        <p:blipFill>
          <a:blip r:embed="rId3"/>
          <a:stretch>
            <a:fillRect/>
          </a:stretch>
        </p:blipFill>
        <p:spPr>
          <a:xfrm>
            <a:off x="9239404" y="195943"/>
            <a:ext cx="2020779" cy="1479019"/>
          </a:xfrm>
          <a:prstGeom prst="rect">
            <a:avLst/>
          </a:prstGeom>
        </p:spPr>
      </p:pic>
    </p:spTree>
    <p:extLst>
      <p:ext uri="{BB962C8B-B14F-4D97-AF65-F5344CB8AC3E}">
        <p14:creationId xmlns="" xmlns:p14="http://schemas.microsoft.com/office/powerpoint/2010/main" val="1307090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descr="A screenshot of a computer&#10;&#10;Description automatically generated with medium confidence">
            <a:extLst>
              <a:ext uri="{FF2B5EF4-FFF2-40B4-BE49-F238E27FC236}">
                <a16:creationId xmlns="" xmlns:a16="http://schemas.microsoft.com/office/drawing/2014/main" id="{1DDB30B9-4544-4F1C-8739-50DCAAEF26DA}"/>
              </a:ext>
            </a:extLst>
          </p:cNvPr>
          <p:cNvPicPr>
            <a:picLocks noGrp="1" noChangeAspect="1"/>
          </p:cNvPicPr>
          <p:nvPr>
            <p:ph idx="1"/>
          </p:nvPr>
        </p:nvPicPr>
        <p:blipFill>
          <a:blip r:embed="rId2"/>
          <a:stretch>
            <a:fillRect/>
          </a:stretch>
        </p:blipFill>
        <p:spPr>
          <a:xfrm>
            <a:off x="559256" y="377688"/>
            <a:ext cx="10124325" cy="5692154"/>
          </a:xfrm>
        </p:spPr>
      </p:pic>
    </p:spTree>
    <p:extLst>
      <p:ext uri="{BB962C8B-B14F-4D97-AF65-F5344CB8AC3E}">
        <p14:creationId xmlns="" xmlns:p14="http://schemas.microsoft.com/office/powerpoint/2010/main" val="874147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 xmlns:a16="http://schemas.microsoft.com/office/drawing/2014/main" id="{44589B41-D55E-4EEF-B13A-193A5D7085BC}"/>
              </a:ext>
            </a:extLst>
          </p:cNvPr>
          <p:cNvPicPr>
            <a:picLocks noGrp="1" noChangeAspect="1"/>
          </p:cNvPicPr>
          <p:nvPr>
            <p:ph idx="1"/>
          </p:nvPr>
        </p:nvPicPr>
        <p:blipFill>
          <a:blip r:embed="rId2"/>
          <a:stretch>
            <a:fillRect/>
          </a:stretch>
        </p:blipFill>
        <p:spPr>
          <a:xfrm>
            <a:off x="758888" y="368300"/>
            <a:ext cx="10588500" cy="5953125"/>
          </a:xfrm>
        </p:spPr>
      </p:pic>
    </p:spTree>
    <p:extLst>
      <p:ext uri="{BB962C8B-B14F-4D97-AF65-F5344CB8AC3E}">
        <p14:creationId xmlns="" xmlns:p14="http://schemas.microsoft.com/office/powerpoint/2010/main" val="4002938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 xmlns:a16="http://schemas.microsoft.com/office/drawing/2014/main" id="{E1CAA800-45FE-461C-82DE-744C5BD3E337}"/>
              </a:ext>
            </a:extLst>
          </p:cNvPr>
          <p:cNvPicPr>
            <a:picLocks noGrp="1" noChangeAspect="1"/>
          </p:cNvPicPr>
          <p:nvPr>
            <p:ph idx="1"/>
          </p:nvPr>
        </p:nvPicPr>
        <p:blipFill>
          <a:blip r:embed="rId2"/>
          <a:stretch>
            <a:fillRect/>
          </a:stretch>
        </p:blipFill>
        <p:spPr>
          <a:xfrm>
            <a:off x="455618" y="556592"/>
            <a:ext cx="10775599" cy="6058316"/>
          </a:xfrm>
        </p:spPr>
      </p:pic>
    </p:spTree>
    <p:extLst>
      <p:ext uri="{BB962C8B-B14F-4D97-AF65-F5344CB8AC3E}">
        <p14:creationId xmlns="" xmlns:p14="http://schemas.microsoft.com/office/powerpoint/2010/main" val="1195091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 xmlns:a16="http://schemas.microsoft.com/office/drawing/2014/main" id="{F5F8DF9B-CAB5-4B05-BB85-4DC9DCB1194B}"/>
              </a:ext>
            </a:extLst>
          </p:cNvPr>
          <p:cNvPicPr>
            <a:picLocks noGrp="1" noChangeAspect="1"/>
          </p:cNvPicPr>
          <p:nvPr>
            <p:ph idx="1"/>
          </p:nvPr>
        </p:nvPicPr>
        <p:blipFill>
          <a:blip r:embed="rId2"/>
          <a:stretch>
            <a:fillRect/>
          </a:stretch>
        </p:blipFill>
        <p:spPr>
          <a:xfrm>
            <a:off x="448746" y="457201"/>
            <a:ext cx="10571679" cy="5943666"/>
          </a:xfrm>
        </p:spPr>
      </p:pic>
    </p:spTree>
    <p:extLst>
      <p:ext uri="{BB962C8B-B14F-4D97-AF65-F5344CB8AC3E}">
        <p14:creationId xmlns="" xmlns:p14="http://schemas.microsoft.com/office/powerpoint/2010/main" val="105408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 xmlns:a16="http://schemas.microsoft.com/office/drawing/2014/main" id="{E604DCED-07C6-4BB4-A9F2-E356D48A25A8}"/>
              </a:ext>
            </a:extLst>
          </p:cNvPr>
          <p:cNvPicPr>
            <a:picLocks noGrp="1" noChangeAspect="1"/>
          </p:cNvPicPr>
          <p:nvPr>
            <p:ph idx="1"/>
          </p:nvPr>
        </p:nvPicPr>
        <p:blipFill>
          <a:blip r:embed="rId2"/>
          <a:stretch>
            <a:fillRect/>
          </a:stretch>
        </p:blipFill>
        <p:spPr>
          <a:xfrm>
            <a:off x="646762" y="417513"/>
            <a:ext cx="10712739" cy="6022975"/>
          </a:xfrm>
        </p:spPr>
      </p:pic>
    </p:spTree>
    <p:extLst>
      <p:ext uri="{BB962C8B-B14F-4D97-AF65-F5344CB8AC3E}">
        <p14:creationId xmlns="" xmlns:p14="http://schemas.microsoft.com/office/powerpoint/2010/main" val="4262996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 xmlns:a16="http://schemas.microsoft.com/office/drawing/2014/main" id="{5FADFE33-B86A-45BE-86C0-BA4E69E050B2}"/>
              </a:ext>
            </a:extLst>
          </p:cNvPr>
          <p:cNvPicPr>
            <a:picLocks noGrp="1" noChangeAspect="1"/>
          </p:cNvPicPr>
          <p:nvPr>
            <p:ph idx="1"/>
          </p:nvPr>
        </p:nvPicPr>
        <p:blipFill>
          <a:blip r:embed="rId2"/>
          <a:stretch>
            <a:fillRect/>
          </a:stretch>
        </p:blipFill>
        <p:spPr>
          <a:xfrm>
            <a:off x="537767" y="466724"/>
            <a:ext cx="10435033" cy="5866841"/>
          </a:xfrm>
        </p:spPr>
      </p:pic>
    </p:spTree>
    <p:extLst>
      <p:ext uri="{BB962C8B-B14F-4D97-AF65-F5344CB8AC3E}">
        <p14:creationId xmlns="" xmlns:p14="http://schemas.microsoft.com/office/powerpoint/2010/main" val="2836550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263DB-A36D-4D0A-A812-DA435FBA27F1}"/>
              </a:ext>
            </a:extLst>
          </p:cNvPr>
          <p:cNvSpPr>
            <a:spLocks noGrp="1"/>
          </p:cNvSpPr>
          <p:nvPr>
            <p:ph type="title"/>
          </p:nvPr>
        </p:nvSpPr>
        <p:spPr>
          <a:xfrm>
            <a:off x="3480046" y="2734511"/>
            <a:ext cx="5563133" cy="1082887"/>
          </a:xfrm>
        </p:spPr>
        <p:txBody>
          <a:bodyPr>
            <a:noAutofit/>
          </a:bodyPr>
          <a:lstStyle/>
          <a:p>
            <a:r>
              <a:rPr lang="en-US" sz="4000" dirty="0"/>
              <a:t>SQL Server </a:t>
            </a:r>
            <a:r>
              <a:rPr lang="en-US" sz="4000" dirty="0" err="1"/>
              <a:t>DataBase</a:t>
            </a:r>
            <a:endParaRPr lang="en-IN" sz="4000" dirty="0"/>
          </a:p>
        </p:txBody>
      </p:sp>
    </p:spTree>
    <p:extLst>
      <p:ext uri="{BB962C8B-B14F-4D97-AF65-F5344CB8AC3E}">
        <p14:creationId xmlns="" xmlns:p14="http://schemas.microsoft.com/office/powerpoint/2010/main" val="598899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 xmlns:a16="http://schemas.microsoft.com/office/drawing/2014/main" id="{AAEE47BA-0974-489E-83DA-C33028C8F687}"/>
              </a:ext>
            </a:extLst>
          </p:cNvPr>
          <p:cNvPicPr>
            <a:picLocks noGrp="1" noChangeAspect="1"/>
          </p:cNvPicPr>
          <p:nvPr>
            <p:ph idx="1"/>
          </p:nvPr>
        </p:nvPicPr>
        <p:blipFill>
          <a:blip r:embed="rId2"/>
          <a:stretch>
            <a:fillRect/>
          </a:stretch>
        </p:blipFill>
        <p:spPr>
          <a:xfrm>
            <a:off x="496286" y="396875"/>
            <a:ext cx="10537430" cy="5924412"/>
          </a:xfrm>
        </p:spPr>
      </p:pic>
    </p:spTree>
    <p:extLst>
      <p:ext uri="{BB962C8B-B14F-4D97-AF65-F5344CB8AC3E}">
        <p14:creationId xmlns="" xmlns:p14="http://schemas.microsoft.com/office/powerpoint/2010/main" val="2848842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with low confidence">
            <a:extLst>
              <a:ext uri="{FF2B5EF4-FFF2-40B4-BE49-F238E27FC236}">
                <a16:creationId xmlns="" xmlns:a16="http://schemas.microsoft.com/office/drawing/2014/main" id="{B6E6EEE9-EE07-4053-AD50-CB96D3B7054F}"/>
              </a:ext>
            </a:extLst>
          </p:cNvPr>
          <p:cNvPicPr>
            <a:picLocks noGrp="1" noChangeAspect="1"/>
          </p:cNvPicPr>
          <p:nvPr>
            <p:ph idx="1"/>
          </p:nvPr>
        </p:nvPicPr>
        <p:blipFill>
          <a:blip r:embed="rId2"/>
          <a:stretch>
            <a:fillRect/>
          </a:stretch>
        </p:blipFill>
        <p:spPr>
          <a:xfrm>
            <a:off x="652293" y="593890"/>
            <a:ext cx="10527881" cy="5919042"/>
          </a:xfrm>
        </p:spPr>
      </p:pic>
    </p:spTree>
    <p:extLst>
      <p:ext uri="{BB962C8B-B14F-4D97-AF65-F5344CB8AC3E}">
        <p14:creationId xmlns="" xmlns:p14="http://schemas.microsoft.com/office/powerpoint/2010/main" val="1127931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 xmlns:a16="http://schemas.microsoft.com/office/drawing/2014/main" id="{83620119-335C-4D62-A45A-2210D19ED53D}"/>
              </a:ext>
            </a:extLst>
          </p:cNvPr>
          <p:cNvPicPr>
            <a:picLocks noGrp="1" noChangeAspect="1"/>
          </p:cNvPicPr>
          <p:nvPr>
            <p:ph idx="1"/>
          </p:nvPr>
        </p:nvPicPr>
        <p:blipFill>
          <a:blip r:embed="rId2"/>
          <a:stretch>
            <a:fillRect/>
          </a:stretch>
        </p:blipFill>
        <p:spPr>
          <a:xfrm>
            <a:off x="595457" y="490538"/>
            <a:ext cx="10415050" cy="5855607"/>
          </a:xfrm>
        </p:spPr>
      </p:pic>
    </p:spTree>
    <p:extLst>
      <p:ext uri="{BB962C8B-B14F-4D97-AF65-F5344CB8AC3E}">
        <p14:creationId xmlns="" xmlns:p14="http://schemas.microsoft.com/office/powerpoint/2010/main" val="3634474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C35B5-CF67-498E-8DBB-39559EA0EDA6}"/>
              </a:ext>
            </a:extLst>
          </p:cNvPr>
          <p:cNvSpPr>
            <a:spLocks noGrp="1"/>
          </p:cNvSpPr>
          <p:nvPr>
            <p:ph type="title"/>
          </p:nvPr>
        </p:nvSpPr>
        <p:spPr>
          <a:xfrm>
            <a:off x="-1960192" y="808056"/>
            <a:ext cx="7958331" cy="1077229"/>
          </a:xfrm>
        </p:spPr>
        <p:txBody>
          <a:bodyPr/>
          <a:lstStyle/>
          <a:p>
            <a:r>
              <a:rPr lang="en-IN" dirty="0"/>
              <a:t>About Company:</a:t>
            </a:r>
          </a:p>
        </p:txBody>
      </p:sp>
      <p:sp>
        <p:nvSpPr>
          <p:cNvPr id="3" name="Content Placeholder 2">
            <a:extLst>
              <a:ext uri="{FF2B5EF4-FFF2-40B4-BE49-F238E27FC236}">
                <a16:creationId xmlns="" xmlns:a16="http://schemas.microsoft.com/office/drawing/2014/main" id="{3D5DE112-80F3-4B3C-8190-51323CABAF66}"/>
              </a:ext>
            </a:extLst>
          </p:cNvPr>
          <p:cNvSpPr>
            <a:spLocks noGrp="1"/>
          </p:cNvSpPr>
          <p:nvPr>
            <p:ph idx="1"/>
          </p:nvPr>
        </p:nvSpPr>
        <p:spPr/>
        <p:txBody>
          <a:bodyPr/>
          <a:lstStyle/>
          <a:p>
            <a:r>
              <a:rPr lang="en-IN" dirty="0"/>
              <a:t>Cloud Transformation</a:t>
            </a:r>
          </a:p>
          <a:p>
            <a:r>
              <a:rPr lang="en-IN" dirty="0"/>
              <a:t>Artificial Intelligence</a:t>
            </a:r>
          </a:p>
          <a:p>
            <a:r>
              <a:rPr lang="en-IN" dirty="0"/>
              <a:t>Product Engineering</a:t>
            </a:r>
          </a:p>
          <a:p>
            <a:r>
              <a:rPr lang="en-IN" dirty="0"/>
              <a:t>Data Analytics</a:t>
            </a:r>
          </a:p>
          <a:p>
            <a:r>
              <a:rPr lang="en-IN" dirty="0"/>
              <a:t>Experience Design</a:t>
            </a:r>
          </a:p>
          <a:p>
            <a:r>
              <a:rPr lang="en-IN" dirty="0"/>
              <a:t>Digital Transformation</a:t>
            </a:r>
          </a:p>
        </p:txBody>
      </p:sp>
    </p:spTree>
    <p:extLst>
      <p:ext uri="{BB962C8B-B14F-4D97-AF65-F5344CB8AC3E}">
        <p14:creationId xmlns="" xmlns:p14="http://schemas.microsoft.com/office/powerpoint/2010/main" val="1064559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 xmlns:a16="http://schemas.microsoft.com/office/drawing/2014/main" id="{6D1D6F7A-2554-48B9-AF9D-3EFE68FE897C}"/>
              </a:ext>
            </a:extLst>
          </p:cNvPr>
          <p:cNvPicPr>
            <a:picLocks noGrp="1" noChangeAspect="1"/>
          </p:cNvPicPr>
          <p:nvPr>
            <p:ph idx="1"/>
          </p:nvPr>
        </p:nvPicPr>
        <p:blipFill>
          <a:blip r:embed="rId2"/>
          <a:stretch>
            <a:fillRect/>
          </a:stretch>
        </p:blipFill>
        <p:spPr>
          <a:xfrm>
            <a:off x="481013" y="386038"/>
            <a:ext cx="10680700" cy="6004961"/>
          </a:xfrm>
        </p:spPr>
      </p:pic>
    </p:spTree>
    <p:extLst>
      <p:ext uri="{BB962C8B-B14F-4D97-AF65-F5344CB8AC3E}">
        <p14:creationId xmlns="" xmlns:p14="http://schemas.microsoft.com/office/powerpoint/2010/main" val="274791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5DA20118-DEE8-4FB7-8FBC-DB08047182E1}"/>
              </a:ext>
            </a:extLst>
          </p:cNvPr>
          <p:cNvPicPr>
            <a:picLocks noGrp="1" noChangeAspect="1"/>
          </p:cNvPicPr>
          <p:nvPr>
            <p:ph idx="1"/>
          </p:nvPr>
        </p:nvPicPr>
        <p:blipFill>
          <a:blip r:embed="rId2"/>
          <a:srcRect/>
          <a:stretch/>
        </p:blipFill>
        <p:spPr>
          <a:xfrm>
            <a:off x="594538" y="480767"/>
            <a:ext cx="11002923" cy="6186122"/>
          </a:xfrm>
        </p:spPr>
      </p:pic>
    </p:spTree>
    <p:extLst>
      <p:ext uri="{BB962C8B-B14F-4D97-AF65-F5344CB8AC3E}">
        <p14:creationId xmlns="" xmlns:p14="http://schemas.microsoft.com/office/powerpoint/2010/main" val="3837420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9" y="2481943"/>
            <a:ext cx="7446592" cy="3683726"/>
          </a:xfrm>
        </p:spPr>
        <p:txBody>
          <a:bodyPr>
            <a:normAutofit/>
          </a:bodyPr>
          <a:lstStyle/>
          <a:p>
            <a:pPr algn="ctr"/>
            <a:r>
              <a:rPr lang="en-US" dirty="0" smtClean="0"/>
              <a:t>Front-End Project:</a:t>
            </a:r>
            <a:br>
              <a:rPr lang="en-US" dirty="0" smtClean="0"/>
            </a:br>
            <a:r>
              <a:rPr lang="en-US" dirty="0" smtClean="0"/>
              <a:t/>
            </a:r>
            <a:br>
              <a:rPr lang="en-US" dirty="0" smtClean="0"/>
            </a:br>
            <a:r>
              <a:rPr lang="en-US" dirty="0" smtClean="0"/>
              <a:t>Address Directory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75A46A-39C7-41D2-A1AE-F12DAC195336}"/>
              </a:ext>
            </a:extLst>
          </p:cNvPr>
          <p:cNvSpPr>
            <a:spLocks noGrp="1"/>
          </p:cNvSpPr>
          <p:nvPr>
            <p:ph type="title"/>
          </p:nvPr>
        </p:nvSpPr>
        <p:spPr>
          <a:xfrm>
            <a:off x="-1403601" y="974887"/>
            <a:ext cx="9888695" cy="1077229"/>
          </a:xfrm>
        </p:spPr>
        <p:txBody>
          <a:bodyPr/>
          <a:lstStyle/>
          <a:p>
            <a:r>
              <a:rPr lang="en-IN" dirty="0"/>
              <a:t>Technologies </a:t>
            </a:r>
            <a:r>
              <a:rPr lang="en-IN" dirty="0" smtClean="0"/>
              <a:t>Used in </a:t>
            </a:r>
            <a:r>
              <a:rPr lang="en-IN" dirty="0" smtClean="0"/>
              <a:t>Front</a:t>
            </a:r>
            <a:r>
              <a:rPr lang="en-IN" dirty="0" smtClean="0"/>
              <a:t>end</a:t>
            </a:r>
            <a:r>
              <a:rPr lang="en-IN" dirty="0" smtClean="0"/>
              <a:t>:</a:t>
            </a:r>
            <a:endParaRPr lang="en-IN" dirty="0"/>
          </a:p>
        </p:txBody>
      </p:sp>
      <p:sp>
        <p:nvSpPr>
          <p:cNvPr id="3" name="Content Placeholder 2">
            <a:extLst>
              <a:ext uri="{FF2B5EF4-FFF2-40B4-BE49-F238E27FC236}">
                <a16:creationId xmlns="" xmlns:a16="http://schemas.microsoft.com/office/drawing/2014/main" id="{26DB1F52-7925-4ACC-BE1D-F42D1783C667}"/>
              </a:ext>
            </a:extLst>
          </p:cNvPr>
          <p:cNvSpPr>
            <a:spLocks noGrp="1"/>
          </p:cNvSpPr>
          <p:nvPr>
            <p:ph idx="1"/>
          </p:nvPr>
        </p:nvSpPr>
        <p:spPr/>
        <p:txBody>
          <a:bodyPr>
            <a:normAutofit fontScale="92500" lnSpcReduction="20000"/>
          </a:bodyPr>
          <a:lstStyle/>
          <a:p>
            <a:r>
              <a:rPr lang="en-IN" dirty="0" smtClean="0">
                <a:solidFill>
                  <a:schemeClr val="accent3">
                    <a:lumMod val="75000"/>
                  </a:schemeClr>
                </a:solidFill>
              </a:rPr>
              <a:t>HTML5</a:t>
            </a:r>
          </a:p>
          <a:p>
            <a:r>
              <a:rPr lang="en-US" dirty="0" smtClean="0"/>
              <a:t>HTML stands for Hyper Text Markup Language. </a:t>
            </a:r>
            <a:endParaRPr lang="en-US" dirty="0" smtClean="0"/>
          </a:p>
          <a:p>
            <a:r>
              <a:rPr lang="en-US" dirty="0" smtClean="0"/>
              <a:t>It </a:t>
            </a:r>
            <a:r>
              <a:rPr lang="en-US" dirty="0" smtClean="0"/>
              <a:t>is used to design web pages using markup language. HTML is the combination of Hypertext and Markup language</a:t>
            </a:r>
            <a:r>
              <a:rPr lang="en-US" dirty="0" smtClean="0"/>
              <a:t>.</a:t>
            </a:r>
          </a:p>
          <a:p>
            <a:r>
              <a:rPr lang="en-US" dirty="0" smtClean="0"/>
              <a:t> </a:t>
            </a:r>
            <a:r>
              <a:rPr lang="en-US" dirty="0" smtClean="0"/>
              <a:t>Hypertext defines the link between the web pages. Markup language is used to define the text document within tag which defines the structure of web pages. </a:t>
            </a:r>
            <a:endParaRPr lang="en-US" dirty="0" smtClean="0"/>
          </a:p>
          <a:p>
            <a:r>
              <a:rPr lang="en-US" dirty="0" smtClean="0"/>
              <a:t>HTML </a:t>
            </a:r>
            <a:r>
              <a:rPr lang="en-US" dirty="0" smtClean="0"/>
              <a:t>5 is the fifth and current version of HTML. It has improved the markup available for documents and has introduced application programming interfaces(API) and Document Object Model(DOM</a:t>
            </a:r>
            <a:r>
              <a:rPr lang="en-US" dirty="0" smtClean="0"/>
              <a:t>).</a:t>
            </a:r>
            <a:endParaRPr lang="en-IN" dirty="0" smtClean="0"/>
          </a:p>
        </p:txBody>
      </p:sp>
    </p:spTree>
    <p:extLst>
      <p:ext uri="{BB962C8B-B14F-4D97-AF65-F5344CB8AC3E}">
        <p14:creationId xmlns="" xmlns:p14="http://schemas.microsoft.com/office/powerpoint/2010/main" val="1862126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873" y="1998617"/>
            <a:ext cx="7956560" cy="4611189"/>
          </a:xfrm>
        </p:spPr>
        <p:txBody>
          <a:bodyPr>
            <a:normAutofit fontScale="90000"/>
          </a:bodyPr>
          <a:lstStyle/>
          <a:p>
            <a:pPr algn="l" fontAlgn="base"/>
            <a:r>
              <a:rPr lang="en-US" sz="2000" dirty="0" smtClean="0"/>
              <a:t>1.</a:t>
            </a:r>
            <a:r>
              <a:rPr lang="en-US" sz="2000" b="1" dirty="0" smtClean="0"/>
              <a:t> Syntactically Awesome Style Sheet</a:t>
            </a:r>
            <a:r>
              <a:rPr lang="en-US" sz="2000" dirty="0" smtClean="0"/>
              <a:t> is the superset of CSS</a:t>
            </a:r>
            <a:r>
              <a:rPr lang="en-US" sz="2000" dirty="0" smtClean="0"/>
              <a:t>.</a:t>
            </a:r>
            <a:br>
              <a:rPr lang="en-US" sz="2000" dirty="0" smtClean="0"/>
            </a:br>
            <a:r>
              <a:rPr lang="en-US" sz="2000" dirty="0" smtClean="0"/>
              <a:t/>
            </a:r>
            <a:br>
              <a:rPr lang="en-US" sz="2000" dirty="0" smtClean="0"/>
            </a:br>
            <a:r>
              <a:rPr lang="en-US" sz="2000" dirty="0" smtClean="0"/>
              <a:t>2. </a:t>
            </a:r>
            <a:r>
              <a:rPr lang="en-US" sz="2000" dirty="0" smtClean="0"/>
              <a:t>SCSS is the more advanced version of CSS. SCSS was designed by Hampton Catlin and was developed by Chris </a:t>
            </a:r>
            <a:r>
              <a:rPr lang="en-US" sz="2000" dirty="0" err="1" smtClean="0"/>
              <a:t>Eppstein</a:t>
            </a:r>
            <a:r>
              <a:rPr lang="en-US" sz="2000" dirty="0" smtClean="0"/>
              <a:t> and Natalie </a:t>
            </a:r>
            <a:r>
              <a:rPr lang="en-US" sz="2000" dirty="0" err="1" smtClean="0"/>
              <a:t>Weizenbaum</a:t>
            </a:r>
            <a:r>
              <a:rPr lang="en-US" sz="2000" dirty="0" smtClean="0"/>
              <a:t>.</a:t>
            </a:r>
            <a:br>
              <a:rPr lang="en-US" sz="2000" dirty="0" smtClean="0"/>
            </a:br>
            <a:r>
              <a:rPr lang="en-US" sz="2000" dirty="0" smtClean="0"/>
              <a:t/>
            </a:r>
            <a:br>
              <a:rPr lang="en-US" sz="2000" dirty="0" smtClean="0"/>
            </a:br>
            <a:r>
              <a:rPr lang="en-US" sz="2000" dirty="0" smtClean="0"/>
              <a:t>3.  </a:t>
            </a:r>
            <a:r>
              <a:rPr lang="en-US" sz="2000" dirty="0" smtClean="0"/>
              <a:t>Due to its advanced features it is often termed as Sassy CSS. </a:t>
            </a:r>
            <a:r>
              <a:rPr lang="en-US" sz="2000" dirty="0" smtClean="0"/>
              <a:t/>
            </a:r>
            <a:br>
              <a:rPr lang="en-US" sz="2000" dirty="0" smtClean="0"/>
            </a:br>
            <a:r>
              <a:rPr lang="en-US" sz="2000" dirty="0" smtClean="0"/>
              <a:t/>
            </a:r>
            <a:br>
              <a:rPr lang="en-US" sz="2000" dirty="0" smtClean="0"/>
            </a:br>
            <a:r>
              <a:rPr lang="en-US" sz="2000" dirty="0" smtClean="0"/>
              <a:t>4. SCSS </a:t>
            </a:r>
            <a:r>
              <a:rPr lang="en-US" sz="2000" dirty="0" smtClean="0"/>
              <a:t>have file extension of </a:t>
            </a:r>
            <a:r>
              <a:rPr lang="en-US" sz="2000" b="1" dirty="0" smtClean="0"/>
              <a:t>.</a:t>
            </a:r>
            <a:r>
              <a:rPr lang="en-US" sz="2000" b="1" dirty="0" err="1" smtClean="0"/>
              <a:t>scss</a:t>
            </a:r>
            <a:r>
              <a:rPr lang="en-US" sz="2000" dirty="0" smtClean="0"/>
              <a:t>.</a:t>
            </a:r>
            <a:br>
              <a:rPr lang="en-US" sz="2000" dirty="0" smtClean="0"/>
            </a:br>
            <a:r>
              <a:rPr lang="en-US" sz="2000" dirty="0" smtClean="0"/>
              <a:t/>
            </a:r>
            <a:br>
              <a:rPr lang="en-US" sz="2000" dirty="0" smtClean="0"/>
            </a:br>
            <a:r>
              <a:rPr lang="en-US" sz="2000" dirty="0" smtClean="0"/>
              <a:t>5. SCSS </a:t>
            </a:r>
            <a:r>
              <a:rPr lang="en-US" sz="2000" dirty="0" smtClean="0"/>
              <a:t>contains all the features of CSS and contains more features that are not present in CSS which makes it a good choice for developers to use it.</a:t>
            </a:r>
            <a:br>
              <a:rPr lang="en-US" sz="2000" dirty="0" smtClean="0"/>
            </a:br>
            <a:r>
              <a:rPr lang="en-US" sz="2000" dirty="0" smtClean="0"/>
              <a:t>6. SCSS </a:t>
            </a:r>
            <a:r>
              <a:rPr lang="en-US" sz="2000" dirty="0" smtClean="0"/>
              <a:t>is full of advanced features.</a:t>
            </a:r>
            <a:br>
              <a:rPr lang="en-US" sz="2000" dirty="0" smtClean="0"/>
            </a:br>
            <a:r>
              <a:rPr lang="en-US" sz="2000" dirty="0" smtClean="0"/>
              <a:t/>
            </a:r>
            <a:br>
              <a:rPr lang="en-US" sz="2000" dirty="0" smtClean="0"/>
            </a:br>
            <a:r>
              <a:rPr lang="en-US" sz="2000" dirty="0" smtClean="0"/>
              <a:t>7.SCSS </a:t>
            </a:r>
            <a:r>
              <a:rPr lang="en-US" sz="2000" dirty="0" smtClean="0"/>
              <a:t>offers variables, you can shorten your code by using variables. It is a great advantage over conventional CSS.</a:t>
            </a:r>
            <a:br>
              <a:rPr lang="en-US" sz="2000" dirty="0" smtClean="0"/>
            </a:br>
            <a:endParaRPr lang="en-US" sz="2000" dirty="0"/>
          </a:p>
        </p:txBody>
      </p:sp>
      <p:sp>
        <p:nvSpPr>
          <p:cNvPr id="3" name="Text Placeholder 2"/>
          <p:cNvSpPr>
            <a:spLocks noGrp="1"/>
          </p:cNvSpPr>
          <p:nvPr>
            <p:ph type="body" idx="1"/>
          </p:nvPr>
        </p:nvSpPr>
        <p:spPr>
          <a:xfrm>
            <a:off x="1567543" y="875212"/>
            <a:ext cx="8998356" cy="888274"/>
          </a:xfrm>
        </p:spPr>
        <p:txBody>
          <a:bodyPr>
            <a:normAutofit/>
          </a:bodyPr>
          <a:lstStyle/>
          <a:p>
            <a:pPr algn="l"/>
            <a:r>
              <a:rPr lang="en-US" sz="4000" dirty="0" err="1" smtClean="0">
                <a:solidFill>
                  <a:schemeClr val="accent3">
                    <a:lumMod val="75000"/>
                  </a:schemeClr>
                </a:solidFill>
              </a:rPr>
              <a:t>Scss</a:t>
            </a:r>
            <a:r>
              <a:rPr lang="en-US" sz="4000" dirty="0" smtClean="0">
                <a:solidFill>
                  <a:schemeClr val="accent3">
                    <a:lumMod val="75000"/>
                  </a:schemeClr>
                </a:solidFill>
              </a:rPr>
              <a:t>:-</a:t>
            </a:r>
            <a:endParaRPr lang="en-US" sz="4000" dirty="0">
              <a:solidFill>
                <a:schemeClr val="accent3">
                  <a:lumMod val="7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873" y="1737360"/>
            <a:ext cx="7956560" cy="4846320"/>
          </a:xfrm>
        </p:spPr>
        <p:txBody>
          <a:bodyPr>
            <a:normAutofit/>
          </a:bodyPr>
          <a:lstStyle/>
          <a:p>
            <a:pPr algn="l"/>
            <a:r>
              <a:rPr lang="en-US" sz="2000" u="sng" dirty="0" smtClean="0"/>
              <a:t>1. </a:t>
            </a:r>
            <a:r>
              <a:rPr lang="en-US" sz="2000" dirty="0" smtClean="0"/>
              <a:t>JavaScript </a:t>
            </a:r>
            <a:r>
              <a:rPr lang="en-US" sz="2000" dirty="0" smtClean="0"/>
              <a:t>is the </a:t>
            </a:r>
            <a:r>
              <a:rPr lang="en-US" sz="2000" b="1" dirty="0" smtClean="0"/>
              <a:t>Programming Language</a:t>
            </a:r>
            <a:r>
              <a:rPr lang="en-US" sz="2000" dirty="0" smtClean="0"/>
              <a:t> for the Web.</a:t>
            </a:r>
            <a:br>
              <a:rPr lang="en-US" sz="2000" dirty="0" smtClean="0"/>
            </a:br>
            <a:r>
              <a:rPr lang="en-US" sz="2000" dirty="0" smtClean="0"/>
              <a:t/>
            </a:r>
            <a:br>
              <a:rPr lang="en-US" sz="2000" dirty="0" smtClean="0"/>
            </a:br>
            <a:r>
              <a:rPr lang="en-US" sz="2000" dirty="0" smtClean="0"/>
              <a:t>2. JavaScript </a:t>
            </a:r>
            <a:r>
              <a:rPr lang="en-US" sz="2000" dirty="0" smtClean="0"/>
              <a:t>can update and change both </a:t>
            </a:r>
            <a:r>
              <a:rPr lang="en-US" sz="2000" b="1" dirty="0" smtClean="0"/>
              <a:t>HTML</a:t>
            </a:r>
            <a:r>
              <a:rPr lang="en-US" sz="2000" dirty="0" smtClean="0"/>
              <a:t> and </a:t>
            </a:r>
            <a:r>
              <a:rPr lang="en-US" sz="2000" b="1" dirty="0" smtClean="0"/>
              <a:t>CSS.</a:t>
            </a:r>
            <a:r>
              <a:rPr lang="en-US" sz="2000" dirty="0" smtClean="0"/>
              <a:t/>
            </a:r>
            <a:br>
              <a:rPr lang="en-US" sz="2000" dirty="0" smtClean="0"/>
            </a:br>
            <a:r>
              <a:rPr lang="en-US" sz="2000" dirty="0" smtClean="0"/>
              <a:t/>
            </a:r>
            <a:br>
              <a:rPr lang="en-US" sz="2000" dirty="0" smtClean="0"/>
            </a:br>
            <a:r>
              <a:rPr lang="en-US" sz="2000" dirty="0" smtClean="0"/>
              <a:t>3. JavaScript </a:t>
            </a:r>
            <a:r>
              <a:rPr lang="en-US" sz="2000" dirty="0" smtClean="0"/>
              <a:t>can </a:t>
            </a:r>
            <a:r>
              <a:rPr lang="en-US" sz="2000" b="1" dirty="0" smtClean="0"/>
              <a:t>calculate</a:t>
            </a:r>
            <a:r>
              <a:rPr lang="en-US" sz="2000" dirty="0" smtClean="0"/>
              <a:t>, </a:t>
            </a:r>
            <a:r>
              <a:rPr lang="en-US" sz="2000" b="1" dirty="0" smtClean="0"/>
              <a:t>manipulate</a:t>
            </a:r>
            <a:r>
              <a:rPr lang="en-US" sz="2000" dirty="0" smtClean="0"/>
              <a:t> and </a:t>
            </a:r>
            <a:r>
              <a:rPr lang="en-US" sz="2000" b="1" dirty="0" smtClean="0"/>
              <a:t>validate</a:t>
            </a:r>
            <a:r>
              <a:rPr lang="en-US" sz="2000" dirty="0" smtClean="0"/>
              <a:t> data.</a:t>
            </a:r>
            <a:br>
              <a:rPr lang="en-US" sz="2000" dirty="0" smtClean="0"/>
            </a:br>
            <a:r>
              <a:rPr lang="en-US" sz="2000" dirty="0" smtClean="0"/>
              <a:t/>
            </a:r>
            <a:br>
              <a:rPr lang="en-US" sz="2000" dirty="0" smtClean="0"/>
            </a:br>
            <a:r>
              <a:rPr lang="en-US" sz="2000" dirty="0" smtClean="0"/>
              <a:t>4. </a:t>
            </a:r>
            <a:r>
              <a:rPr lang="en-US" sz="2000" dirty="0" smtClean="0"/>
              <a:t>What can JavaScript Do?</a:t>
            </a:r>
            <a:br>
              <a:rPr lang="en-US" sz="2000" dirty="0" smtClean="0"/>
            </a:br>
            <a:r>
              <a:rPr lang="en-US" sz="2000" dirty="0" smtClean="0"/>
              <a:t>Following are some </a:t>
            </a:r>
            <a:r>
              <a:rPr lang="en-US" sz="2000" dirty="0" smtClean="0"/>
              <a:t>examples of what JavaScript can do:</a:t>
            </a:r>
            <a:br>
              <a:rPr lang="en-US" sz="2000" dirty="0" smtClean="0"/>
            </a:br>
            <a:r>
              <a:rPr lang="en-US" sz="2000" dirty="0" smtClean="0"/>
              <a:t/>
            </a:r>
            <a:br>
              <a:rPr lang="en-US" sz="2000" dirty="0" smtClean="0"/>
            </a:br>
            <a:r>
              <a:rPr lang="en-US" sz="2000" dirty="0" smtClean="0"/>
              <a:t>a. JavaScript </a:t>
            </a:r>
            <a:r>
              <a:rPr lang="en-US" sz="2000" dirty="0" smtClean="0"/>
              <a:t>Can Change HTML Content</a:t>
            </a:r>
            <a:br>
              <a:rPr lang="en-US" sz="2000" dirty="0" smtClean="0"/>
            </a:br>
            <a:r>
              <a:rPr lang="en-US" sz="2000" dirty="0" smtClean="0"/>
              <a:t>b. JavaScript </a:t>
            </a:r>
            <a:r>
              <a:rPr lang="en-US" sz="2000" dirty="0" smtClean="0"/>
              <a:t>Can Change HTML Attribute Values</a:t>
            </a:r>
            <a:br>
              <a:rPr lang="en-US" sz="2000" dirty="0" smtClean="0"/>
            </a:br>
            <a:r>
              <a:rPr lang="en-US" sz="2000" dirty="0" smtClean="0"/>
              <a:t>c. JavaScript </a:t>
            </a:r>
            <a:r>
              <a:rPr lang="en-US" sz="2000" dirty="0" smtClean="0"/>
              <a:t>Can Change HTML Styles (CSS)</a:t>
            </a:r>
            <a:br>
              <a:rPr lang="en-US" sz="2000" dirty="0" smtClean="0"/>
            </a:br>
            <a:r>
              <a:rPr lang="en-US" sz="2000" dirty="0" smtClean="0"/>
              <a:t>d. JavaScript </a:t>
            </a:r>
            <a:r>
              <a:rPr lang="en-US" sz="2000" dirty="0" smtClean="0"/>
              <a:t>Can Hide HTML Elements</a:t>
            </a:r>
            <a:br>
              <a:rPr lang="en-US" sz="2000" dirty="0" smtClean="0"/>
            </a:br>
            <a:r>
              <a:rPr lang="en-US" sz="2000" dirty="0" smtClean="0"/>
              <a:t>e. JavaScript </a:t>
            </a:r>
            <a:r>
              <a:rPr lang="en-US" sz="2000" dirty="0" smtClean="0"/>
              <a:t>Can Show HTML Elements</a:t>
            </a:r>
            <a:br>
              <a:rPr lang="en-US" sz="2000" dirty="0" smtClean="0"/>
            </a:br>
            <a:endParaRPr lang="en-US" sz="2000" dirty="0"/>
          </a:p>
        </p:txBody>
      </p:sp>
      <p:sp>
        <p:nvSpPr>
          <p:cNvPr id="3" name="Text Placeholder 2"/>
          <p:cNvSpPr>
            <a:spLocks noGrp="1"/>
          </p:cNvSpPr>
          <p:nvPr>
            <p:ph type="body" idx="1"/>
          </p:nvPr>
        </p:nvSpPr>
        <p:spPr>
          <a:xfrm>
            <a:off x="992778" y="666206"/>
            <a:ext cx="9573122" cy="1031965"/>
          </a:xfrm>
        </p:spPr>
        <p:txBody>
          <a:bodyPr>
            <a:normAutofit/>
          </a:bodyPr>
          <a:lstStyle/>
          <a:p>
            <a:pPr algn="l"/>
            <a:r>
              <a:rPr lang="en-US" sz="4000" dirty="0" err="1" smtClean="0">
                <a:solidFill>
                  <a:schemeClr val="accent3">
                    <a:lumMod val="75000"/>
                  </a:schemeClr>
                </a:solidFill>
              </a:rPr>
              <a:t>Javascript</a:t>
            </a:r>
            <a:r>
              <a:rPr lang="en-US" sz="4000" dirty="0" smtClean="0">
                <a:solidFill>
                  <a:schemeClr val="accent3">
                    <a:lumMod val="75000"/>
                  </a:schemeClr>
                </a:solidFill>
              </a:rPr>
              <a:t>:-</a:t>
            </a:r>
            <a:endParaRPr lang="en-US" sz="4000" dirty="0">
              <a:solidFill>
                <a:schemeClr val="accent3">
                  <a:lumMod val="7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873" y="1854926"/>
            <a:ext cx="7956560" cy="4820194"/>
          </a:xfrm>
        </p:spPr>
        <p:txBody>
          <a:bodyPr>
            <a:normAutofit/>
          </a:bodyPr>
          <a:lstStyle/>
          <a:p>
            <a:pPr algn="l"/>
            <a:r>
              <a:rPr lang="en-US" sz="2000" dirty="0" smtClean="0"/>
              <a:t>1. Bootstrap </a:t>
            </a:r>
            <a:r>
              <a:rPr lang="en-US" sz="2000" dirty="0" smtClean="0"/>
              <a:t>5 is the newest version of </a:t>
            </a:r>
            <a:r>
              <a:rPr lang="en-US" sz="2000" dirty="0" smtClean="0">
                <a:hlinkClick r:id="rId2"/>
              </a:rPr>
              <a:t>Bootstrap</a:t>
            </a:r>
            <a:r>
              <a:rPr lang="en-US" sz="2000" dirty="0" smtClean="0"/>
              <a:t>, which is the most popular HTML, CSS, and JavaScript framework for creating responsive, mobile-first websites.</a:t>
            </a:r>
            <a:br>
              <a:rPr lang="en-US" sz="2000" dirty="0" smtClean="0"/>
            </a:br>
            <a:r>
              <a:rPr lang="en-US" sz="2000" dirty="0" smtClean="0"/>
              <a:t/>
            </a:r>
            <a:br>
              <a:rPr lang="en-US" sz="2000" dirty="0" smtClean="0"/>
            </a:br>
            <a:r>
              <a:rPr lang="en-US" sz="2000" dirty="0" smtClean="0"/>
              <a:t>2. </a:t>
            </a:r>
            <a:r>
              <a:rPr lang="en-US" sz="2000" dirty="0" smtClean="0"/>
              <a:t>Bootstrap will no longer be using the </a:t>
            </a:r>
            <a:r>
              <a:rPr lang="en-US" sz="2000" dirty="0" err="1" smtClean="0"/>
              <a:t>jQuery</a:t>
            </a:r>
            <a:r>
              <a:rPr lang="en-US" sz="2000" dirty="0" smtClean="0"/>
              <a:t> library. </a:t>
            </a:r>
            <a:r>
              <a:rPr lang="en-US" sz="2000" dirty="0" smtClean="0"/>
              <a:t/>
            </a:r>
            <a:br>
              <a:rPr lang="en-US" sz="2000" dirty="0" smtClean="0"/>
            </a:br>
            <a:r>
              <a:rPr lang="en-US" sz="2000" dirty="0" smtClean="0"/>
              <a:t/>
            </a:r>
            <a:br>
              <a:rPr lang="en-US" sz="2000" dirty="0" smtClean="0"/>
            </a:br>
            <a:r>
              <a:rPr lang="en-US" sz="2000" dirty="0" smtClean="0"/>
              <a:t>3. It has improved grid system.</a:t>
            </a:r>
            <a:br>
              <a:rPr lang="en-US" sz="2000" dirty="0" smtClean="0"/>
            </a:br>
            <a:r>
              <a:rPr lang="en-US" sz="2000" dirty="0" smtClean="0"/>
              <a:t/>
            </a:r>
            <a:br>
              <a:rPr lang="en-US" sz="2000" dirty="0" smtClean="0"/>
            </a:br>
            <a:r>
              <a:rPr lang="en-US" sz="2000" dirty="0" smtClean="0"/>
              <a:t>4. We can use unlimited bootstrap icon library.</a:t>
            </a:r>
            <a:r>
              <a:rPr lang="en-US" sz="2000" dirty="0" smtClean="0"/>
              <a:t/>
            </a:r>
            <a:br>
              <a:rPr lang="en-US" sz="2000" dirty="0" smtClean="0"/>
            </a:br>
            <a:r>
              <a:rPr lang="en-US" sz="2000" dirty="0" smtClean="0"/>
              <a:t/>
            </a:r>
            <a:br>
              <a:rPr lang="en-US" sz="2000" dirty="0" smtClean="0"/>
            </a:br>
            <a:r>
              <a:rPr lang="en-US" sz="2000" dirty="0" smtClean="0"/>
              <a:t>5. </a:t>
            </a:r>
            <a:r>
              <a:rPr lang="en-US" sz="2000" dirty="0" smtClean="0"/>
              <a:t>Bootstrap 5 is completely free to download and use!</a:t>
            </a:r>
            <a:endParaRPr lang="en-US" sz="2000" dirty="0"/>
          </a:p>
        </p:txBody>
      </p:sp>
      <p:sp>
        <p:nvSpPr>
          <p:cNvPr id="3" name="Text Placeholder 2"/>
          <p:cNvSpPr>
            <a:spLocks noGrp="1"/>
          </p:cNvSpPr>
          <p:nvPr>
            <p:ph type="body" idx="1"/>
          </p:nvPr>
        </p:nvSpPr>
        <p:spPr>
          <a:xfrm>
            <a:off x="1018904" y="496389"/>
            <a:ext cx="9546996" cy="1058091"/>
          </a:xfrm>
        </p:spPr>
        <p:txBody>
          <a:bodyPr>
            <a:normAutofit/>
          </a:bodyPr>
          <a:lstStyle/>
          <a:p>
            <a:pPr algn="l"/>
            <a:r>
              <a:rPr lang="en-US" sz="4000" dirty="0" smtClean="0">
                <a:solidFill>
                  <a:schemeClr val="accent3">
                    <a:lumMod val="75000"/>
                  </a:schemeClr>
                </a:solidFill>
              </a:rPr>
              <a:t>Bootstrap5:-</a:t>
            </a:r>
            <a:endParaRPr lang="en-US" sz="4000" dirty="0">
              <a:solidFill>
                <a:schemeClr val="accent3">
                  <a:lumMod val="7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354" y="1293223"/>
            <a:ext cx="9038079" cy="5355771"/>
          </a:xfrm>
        </p:spPr>
        <p:txBody>
          <a:bodyPr>
            <a:normAutofit/>
          </a:bodyPr>
          <a:lstStyle/>
          <a:p>
            <a:pPr lvl="0" algn="l"/>
            <a:r>
              <a:rPr lang="en-US" sz="2000" dirty="0" smtClean="0"/>
              <a:t/>
            </a:r>
            <a:br>
              <a:rPr lang="en-US" sz="2000" dirty="0" smtClean="0"/>
            </a:br>
            <a:r>
              <a:rPr lang="en-US" sz="2000" dirty="0" smtClean="0"/>
              <a:t>---</a:t>
            </a:r>
            <a:r>
              <a:rPr lang="en-US" sz="2000" dirty="0" err="1" smtClean="0"/>
              <a:t>MockUp</a:t>
            </a:r>
            <a:r>
              <a:rPr lang="en-US" sz="2000" dirty="0" smtClean="0"/>
              <a:t> Page:-</a:t>
            </a:r>
            <a:endParaRPr lang="en-US" sz="2000" dirty="0"/>
          </a:p>
        </p:txBody>
      </p:sp>
      <p:sp>
        <p:nvSpPr>
          <p:cNvPr id="3" name="Text Placeholder 2"/>
          <p:cNvSpPr>
            <a:spLocks noGrp="1"/>
          </p:cNvSpPr>
          <p:nvPr>
            <p:ph type="body" idx="1"/>
          </p:nvPr>
        </p:nvSpPr>
        <p:spPr>
          <a:xfrm>
            <a:off x="2181498" y="457200"/>
            <a:ext cx="8660673" cy="744583"/>
          </a:xfrm>
        </p:spPr>
        <p:txBody>
          <a:bodyPr>
            <a:noAutofit/>
          </a:bodyPr>
          <a:lstStyle/>
          <a:p>
            <a:pPr algn="l"/>
            <a:r>
              <a:rPr lang="en-US" sz="4000" dirty="0" err="1" smtClean="0"/>
              <a:t>UseCase</a:t>
            </a:r>
            <a:r>
              <a:rPr lang="en-US" sz="4000" dirty="0" smtClean="0"/>
              <a:t>:</a:t>
            </a:r>
            <a:endParaRPr lang="en-US" sz="4000" dirty="0"/>
          </a:p>
        </p:txBody>
      </p:sp>
      <p:pic>
        <p:nvPicPr>
          <p:cNvPr id="4" name="Picture 3"/>
          <p:cNvPicPr/>
          <p:nvPr/>
        </p:nvPicPr>
        <p:blipFill>
          <a:blip r:embed="rId2"/>
          <a:stretch>
            <a:fillRect/>
          </a:stretch>
        </p:blipFill>
        <p:spPr>
          <a:xfrm>
            <a:off x="1881051" y="2050869"/>
            <a:ext cx="8503919" cy="4441371"/>
          </a:xfrm>
          <a:prstGeom prst="rect">
            <a:avLst/>
          </a:prstGeom>
          <a:ln>
            <a:solidFill>
              <a:schemeClr val="bg1">
                <a:lumMod val="50000"/>
              </a:schemeClr>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705394"/>
            <a:ext cx="8920513" cy="5852160"/>
          </a:xfrm>
        </p:spPr>
        <p:txBody>
          <a:bodyPr>
            <a:normAutofit fontScale="90000"/>
          </a:bodyPr>
          <a:lstStyle/>
          <a:p>
            <a:pPr lvl="0" algn="l"/>
            <a:r>
              <a:rPr lang="en-US" sz="2000" dirty="0" smtClean="0"/>
              <a:t>1. The </a:t>
            </a:r>
            <a:r>
              <a:rPr lang="en-US" sz="2000" dirty="0" smtClean="0"/>
              <a:t>directory homepage should be designed as the mock-up above.</a:t>
            </a:r>
            <a:br>
              <a:rPr lang="en-US" sz="2000" dirty="0" smtClean="0"/>
            </a:br>
            <a:r>
              <a:rPr lang="en-US" sz="2000" dirty="0" smtClean="0"/>
              <a:t/>
            </a:r>
            <a:br>
              <a:rPr lang="en-US" sz="2000" dirty="0" smtClean="0"/>
            </a:br>
            <a:r>
              <a:rPr lang="en-US" sz="2000" dirty="0" smtClean="0"/>
              <a:t>2. Employee </a:t>
            </a:r>
            <a:r>
              <a:rPr lang="en-US" sz="2000" dirty="0" smtClean="0"/>
              <a:t>will have properties like </a:t>
            </a:r>
            <a:br>
              <a:rPr lang="en-US" sz="2000" dirty="0" smtClean="0"/>
            </a:br>
            <a:r>
              <a:rPr lang="en-US" sz="2000" dirty="0" smtClean="0"/>
              <a:t>	- First </a:t>
            </a:r>
            <a:r>
              <a:rPr lang="en-US" sz="2000" dirty="0" smtClean="0"/>
              <a:t>Name</a:t>
            </a:r>
            <a:br>
              <a:rPr lang="en-US" sz="2000" dirty="0" smtClean="0"/>
            </a:br>
            <a:r>
              <a:rPr lang="en-US" sz="2000" dirty="0" smtClean="0"/>
              <a:t>	- Last </a:t>
            </a:r>
            <a:r>
              <a:rPr lang="en-US" sz="2000" dirty="0" smtClean="0"/>
              <a:t>Name</a:t>
            </a:r>
            <a:br>
              <a:rPr lang="en-US" sz="2000" dirty="0" smtClean="0"/>
            </a:br>
            <a:r>
              <a:rPr lang="en-US" sz="2000" dirty="0" smtClean="0"/>
              <a:t>	- Preferred </a:t>
            </a:r>
            <a:r>
              <a:rPr lang="en-US" sz="2000" dirty="0" smtClean="0"/>
              <a:t>Name (auto populated from First Name and Last Name)</a:t>
            </a:r>
            <a:br>
              <a:rPr lang="en-US" sz="2000" dirty="0" smtClean="0"/>
            </a:br>
            <a:r>
              <a:rPr lang="en-US" sz="2000" dirty="0" smtClean="0"/>
              <a:t>	- Email</a:t>
            </a:r>
            <a:r>
              <a:rPr lang="en-US" sz="2000" dirty="0" smtClean="0"/>
              <a:t/>
            </a:r>
            <a:br>
              <a:rPr lang="en-US" sz="2000" dirty="0" smtClean="0"/>
            </a:br>
            <a:r>
              <a:rPr lang="en-US" sz="2000" dirty="0" smtClean="0"/>
              <a:t>	- Job </a:t>
            </a:r>
            <a:r>
              <a:rPr lang="en-US" sz="2000" dirty="0" smtClean="0"/>
              <a:t>Title</a:t>
            </a:r>
            <a:br>
              <a:rPr lang="en-US" sz="2000" dirty="0" smtClean="0"/>
            </a:br>
            <a:r>
              <a:rPr lang="en-US" sz="2000" dirty="0" smtClean="0"/>
              <a:t>	- Office</a:t>
            </a:r>
            <a:r>
              <a:rPr lang="en-US" sz="2000" dirty="0" smtClean="0"/>
              <a:t/>
            </a:r>
            <a:br>
              <a:rPr lang="en-US" sz="2000" dirty="0" smtClean="0"/>
            </a:br>
            <a:r>
              <a:rPr lang="en-US" sz="2000" dirty="0" smtClean="0"/>
              <a:t>	- Department</a:t>
            </a:r>
            <a:r>
              <a:rPr lang="en-US" sz="2000" dirty="0" smtClean="0"/>
              <a:t/>
            </a:r>
            <a:br>
              <a:rPr lang="en-US" sz="2000" dirty="0" smtClean="0"/>
            </a:br>
            <a:r>
              <a:rPr lang="en-US" sz="2000" dirty="0" smtClean="0"/>
              <a:t>	- Phone </a:t>
            </a:r>
            <a:r>
              <a:rPr lang="en-US" sz="2000" dirty="0" smtClean="0"/>
              <a:t>Number</a:t>
            </a:r>
            <a:br>
              <a:rPr lang="en-US" sz="2000" dirty="0" smtClean="0"/>
            </a:br>
            <a:r>
              <a:rPr lang="en-US" sz="2000" dirty="0" smtClean="0"/>
              <a:t>	- Skype </a:t>
            </a:r>
            <a:r>
              <a:rPr lang="en-US" sz="2000" dirty="0" smtClean="0"/>
              <a:t>ID</a:t>
            </a:r>
            <a:br>
              <a:rPr lang="en-US" sz="2000" dirty="0" smtClean="0"/>
            </a:br>
            <a:r>
              <a:rPr lang="en-US" sz="2000" dirty="0" smtClean="0"/>
              <a:t>3. Create </a:t>
            </a:r>
            <a:r>
              <a:rPr lang="en-US" sz="2000" dirty="0" smtClean="0"/>
              <a:t>a pop-up to add new employees with all the above properties with validations.</a:t>
            </a:r>
            <a:br>
              <a:rPr lang="en-US" sz="2000" dirty="0" smtClean="0"/>
            </a:br>
            <a:r>
              <a:rPr lang="en-US" sz="2000" dirty="0" smtClean="0"/>
              <a:t/>
            </a:r>
            <a:br>
              <a:rPr lang="en-US" sz="2000" dirty="0" smtClean="0"/>
            </a:br>
            <a:r>
              <a:rPr lang="en-US" sz="2000" dirty="0" smtClean="0"/>
              <a:t>4. Employees </a:t>
            </a:r>
            <a:r>
              <a:rPr lang="en-US" sz="2000" dirty="0" smtClean="0"/>
              <a:t>should be searchable by properties mentioned above.</a:t>
            </a:r>
            <a:br>
              <a:rPr lang="en-US" sz="2000" dirty="0" smtClean="0"/>
            </a:br>
            <a:r>
              <a:rPr lang="en-US" sz="2000" dirty="0" smtClean="0"/>
              <a:t>Search should be available by both Alphabet and input on selected Filter By property. (See search in Image)</a:t>
            </a:r>
            <a:br>
              <a:rPr lang="en-US" sz="2000" dirty="0" smtClean="0"/>
            </a:br>
            <a:r>
              <a:rPr lang="en-US" sz="2000" dirty="0" smtClean="0"/>
              <a:t/>
            </a:r>
            <a:br>
              <a:rPr lang="en-US" sz="2000" dirty="0" smtClean="0"/>
            </a:br>
            <a:r>
              <a:rPr lang="en-US" sz="2000" dirty="0" smtClean="0"/>
              <a:t>5. Functionality </a:t>
            </a:r>
            <a:r>
              <a:rPr lang="en-US" sz="2000" dirty="0" smtClean="0"/>
              <a:t>should be added to filter employees by Department, Offices and Job Title. (See filters in image</a:t>
            </a:r>
            <a:r>
              <a:rPr lang="en-US" sz="2000" dirty="0" smtClean="0"/>
              <a:t>)</a:t>
            </a:r>
            <a:br>
              <a:rPr lang="en-US" sz="2000" dirty="0" smtClean="0"/>
            </a:br>
            <a:r>
              <a:rPr lang="en-US" sz="2000" dirty="0" smtClean="0"/>
              <a:t/>
            </a:r>
            <a:br>
              <a:rPr lang="en-US" sz="2000" dirty="0" smtClean="0"/>
            </a:br>
            <a:r>
              <a:rPr lang="en-US" sz="2000" dirty="0" err="1" smtClean="0"/>
              <a:t>Github</a:t>
            </a:r>
            <a:r>
              <a:rPr lang="en-US" sz="2000" dirty="0" smtClean="0"/>
              <a:t> Link: https://</a:t>
            </a:r>
            <a:r>
              <a:rPr lang="en-US" sz="2000" dirty="0" smtClean="0">
                <a:hlinkClick r:id="rId2"/>
              </a:rPr>
              <a:t>github.com/anmol26/EmployeeDirectory</a:t>
            </a:r>
            <a:r>
              <a:rPr lang="en-US" sz="2000" dirty="0" smtClean="0"/>
              <a:t> </a:t>
            </a:r>
            <a:br>
              <a:rPr lang="en-US" sz="2000" dirty="0" smtClean="0"/>
            </a:b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9714" y="509451"/>
            <a:ext cx="9586185" cy="1045029"/>
          </a:xfrm>
        </p:spPr>
        <p:txBody>
          <a:bodyPr>
            <a:normAutofit/>
          </a:bodyPr>
          <a:lstStyle/>
          <a:p>
            <a:pPr algn="l"/>
            <a:r>
              <a:rPr lang="en-US" sz="4000" dirty="0" smtClean="0">
                <a:solidFill>
                  <a:schemeClr val="accent3">
                    <a:lumMod val="75000"/>
                  </a:schemeClr>
                </a:solidFill>
              </a:rPr>
              <a:t>Final Output Screen:-</a:t>
            </a:r>
            <a:endParaRPr lang="en-US" sz="4000" dirty="0">
              <a:solidFill>
                <a:schemeClr val="accent3">
                  <a:lumMod val="75000"/>
                </a:schemeClr>
              </a:solidFill>
            </a:endParaRPr>
          </a:p>
        </p:txBody>
      </p:sp>
      <p:pic>
        <p:nvPicPr>
          <p:cNvPr id="4" name="Picture 3" descr="Screenshot (152).png"/>
          <p:cNvPicPr>
            <a:picLocks noChangeAspect="1"/>
          </p:cNvPicPr>
          <p:nvPr/>
        </p:nvPicPr>
        <p:blipFill>
          <a:blip r:embed="rId2"/>
          <a:stretch>
            <a:fillRect/>
          </a:stretch>
        </p:blipFill>
        <p:spPr>
          <a:xfrm>
            <a:off x="1656092" y="1580605"/>
            <a:ext cx="8875462" cy="49900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75A46A-39C7-41D2-A1AE-F12DAC195336}"/>
              </a:ext>
            </a:extLst>
          </p:cNvPr>
          <p:cNvSpPr>
            <a:spLocks noGrp="1"/>
          </p:cNvSpPr>
          <p:nvPr>
            <p:ph type="title"/>
          </p:nvPr>
        </p:nvSpPr>
        <p:spPr>
          <a:xfrm>
            <a:off x="-1403601" y="974887"/>
            <a:ext cx="9888695" cy="1077229"/>
          </a:xfrm>
        </p:spPr>
        <p:txBody>
          <a:bodyPr/>
          <a:lstStyle/>
          <a:p>
            <a:r>
              <a:rPr lang="en-IN" dirty="0"/>
              <a:t>Technologies </a:t>
            </a:r>
            <a:r>
              <a:rPr lang="en-IN" dirty="0" smtClean="0"/>
              <a:t>Used in Backend:</a:t>
            </a:r>
            <a:endParaRPr lang="en-IN" dirty="0"/>
          </a:p>
        </p:txBody>
      </p:sp>
      <p:sp>
        <p:nvSpPr>
          <p:cNvPr id="3" name="Content Placeholder 2">
            <a:extLst>
              <a:ext uri="{FF2B5EF4-FFF2-40B4-BE49-F238E27FC236}">
                <a16:creationId xmlns="" xmlns:a16="http://schemas.microsoft.com/office/drawing/2014/main" id="{26DB1F52-7925-4ACC-BE1D-F42D1783C667}"/>
              </a:ext>
            </a:extLst>
          </p:cNvPr>
          <p:cNvSpPr>
            <a:spLocks noGrp="1"/>
          </p:cNvSpPr>
          <p:nvPr>
            <p:ph idx="1"/>
          </p:nvPr>
        </p:nvSpPr>
        <p:spPr/>
        <p:txBody>
          <a:bodyPr>
            <a:normAutofit fontScale="92500" lnSpcReduction="20000"/>
          </a:bodyPr>
          <a:lstStyle/>
          <a:p>
            <a:r>
              <a:rPr lang="en-IN" dirty="0"/>
              <a:t>C# using </a:t>
            </a:r>
            <a:r>
              <a:rPr lang="en-IN" dirty="0" err="1"/>
              <a:t>.Net</a:t>
            </a:r>
            <a:r>
              <a:rPr lang="en-IN" dirty="0"/>
              <a:t> framework</a:t>
            </a:r>
          </a:p>
          <a:p>
            <a:r>
              <a:rPr lang="en-IN" dirty="0"/>
              <a:t>.</a:t>
            </a:r>
            <a:r>
              <a:rPr lang="en-IN" dirty="0" err="1"/>
              <a:t>netcore</a:t>
            </a:r>
            <a:r>
              <a:rPr lang="en-IN" dirty="0"/>
              <a:t> Application </a:t>
            </a:r>
            <a:r>
              <a:rPr lang="en-IN" dirty="0" smtClean="0"/>
              <a:t>3.1</a:t>
            </a:r>
          </a:p>
          <a:p>
            <a:r>
              <a:rPr lang="en-IN" dirty="0" smtClean="0"/>
              <a:t>Visual Studio </a:t>
            </a:r>
            <a:endParaRPr lang="en-IN" dirty="0"/>
          </a:p>
          <a:p>
            <a:r>
              <a:rPr lang="en-IN" dirty="0"/>
              <a:t>For Database Connectivity</a:t>
            </a:r>
            <a:r>
              <a:rPr lang="en-IN" dirty="0" smtClean="0"/>
              <a:t>:-</a:t>
            </a:r>
          </a:p>
          <a:p>
            <a:r>
              <a:rPr lang="en-IN" dirty="0" smtClean="0"/>
              <a:t>SSMS (SQL Server Management studio)</a:t>
            </a:r>
            <a:endParaRPr lang="en-IN" dirty="0"/>
          </a:p>
          <a:p>
            <a:r>
              <a:rPr lang="en-IN" dirty="0"/>
              <a:t>(A). </a:t>
            </a:r>
            <a:r>
              <a:rPr lang="en-IN" dirty="0" smtClean="0"/>
              <a:t> ADO.net</a:t>
            </a:r>
            <a:endParaRPr lang="en-IN" dirty="0"/>
          </a:p>
          <a:p>
            <a:r>
              <a:rPr lang="en-IN" dirty="0"/>
              <a:t>(B). </a:t>
            </a:r>
            <a:r>
              <a:rPr lang="en-IN" dirty="0" smtClean="0"/>
              <a:t> Entity Framework</a:t>
            </a:r>
          </a:p>
          <a:p>
            <a:r>
              <a:rPr lang="en-IN" dirty="0" err="1" smtClean="0"/>
              <a:t>Github</a:t>
            </a:r>
            <a:endParaRPr lang="en-IN" dirty="0"/>
          </a:p>
        </p:txBody>
      </p:sp>
    </p:spTree>
    <p:extLst>
      <p:ext uri="{BB962C8B-B14F-4D97-AF65-F5344CB8AC3E}">
        <p14:creationId xmlns="" xmlns:p14="http://schemas.microsoft.com/office/powerpoint/2010/main" val="1862126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808056"/>
            <a:ext cx="9590425" cy="1164435"/>
          </a:xfrm>
        </p:spPr>
        <p:txBody>
          <a:bodyPr>
            <a:normAutofit/>
          </a:bodyPr>
          <a:lstStyle/>
          <a:p>
            <a:pPr algn="l"/>
            <a:r>
              <a:rPr lang="en-US" sz="4000" dirty="0" smtClean="0">
                <a:solidFill>
                  <a:schemeClr val="accent3">
                    <a:lumMod val="75000"/>
                  </a:schemeClr>
                </a:solidFill>
              </a:rPr>
              <a:t>Using Filters:-</a:t>
            </a:r>
            <a:br>
              <a:rPr lang="en-US" sz="4000" dirty="0" smtClean="0">
                <a:solidFill>
                  <a:schemeClr val="accent3">
                    <a:lumMod val="75000"/>
                  </a:schemeClr>
                </a:solidFill>
              </a:rPr>
            </a:br>
            <a:r>
              <a:rPr lang="en-US" sz="2000" dirty="0" smtClean="0">
                <a:solidFill>
                  <a:srgbClr val="FF0000"/>
                </a:solidFill>
              </a:rPr>
              <a:t>if we apply the filter on Departments-&gt; Sales then this result will come</a:t>
            </a:r>
            <a:endParaRPr lang="en-US" sz="40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1358537" y="1815736"/>
            <a:ext cx="9797144" cy="4872447"/>
          </a:xfrm>
          <a:prstGeom prst="rect">
            <a:avLst/>
          </a:prstGeom>
          <a:noFill/>
          <a:ln w="9525">
            <a:noFill/>
            <a:miter lim="800000"/>
            <a:headEnd/>
            <a:tailEnd/>
          </a:ln>
          <a:effectLst/>
        </p:spPr>
      </p:pic>
      <p:cxnSp>
        <p:nvCxnSpPr>
          <p:cNvPr id="7" name="Straight Arrow Connector 6"/>
          <p:cNvCxnSpPr/>
          <p:nvPr/>
        </p:nvCxnSpPr>
        <p:spPr>
          <a:xfrm rot="10800000">
            <a:off x="2129246" y="3762103"/>
            <a:ext cx="587828" cy="22206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78" y="808056"/>
            <a:ext cx="9577362" cy="1077229"/>
          </a:xfrm>
        </p:spPr>
        <p:txBody>
          <a:bodyPr>
            <a:normAutofit fontScale="90000"/>
          </a:bodyPr>
          <a:lstStyle/>
          <a:p>
            <a:pPr algn="l"/>
            <a:r>
              <a:rPr lang="en-US" sz="4400" dirty="0" smtClean="0">
                <a:solidFill>
                  <a:schemeClr val="accent3">
                    <a:lumMod val="75000"/>
                  </a:schemeClr>
                </a:solidFill>
              </a:rPr>
              <a:t>Using Search buttons:-</a:t>
            </a:r>
            <a:r>
              <a:rPr lang="en-US" sz="4000" dirty="0" smtClean="0">
                <a:solidFill>
                  <a:schemeClr val="accent3">
                    <a:lumMod val="75000"/>
                  </a:schemeClr>
                </a:solidFill>
              </a:rPr>
              <a:t/>
            </a:r>
            <a:br>
              <a:rPr lang="en-US" sz="4000" dirty="0" smtClean="0">
                <a:solidFill>
                  <a:schemeClr val="accent3">
                    <a:lumMod val="75000"/>
                  </a:schemeClr>
                </a:solidFill>
              </a:rPr>
            </a:br>
            <a:r>
              <a:rPr lang="en-US" sz="3100" dirty="0" smtClean="0">
                <a:solidFill>
                  <a:srgbClr val="C00000"/>
                </a:solidFill>
              </a:rPr>
              <a:t>if we click on button “A” then this result will come</a:t>
            </a:r>
            <a:endParaRPr lang="en-US" sz="3100" dirty="0">
              <a:solidFill>
                <a:srgbClr val="C00000"/>
              </a:solidFill>
            </a:endParaRPr>
          </a:p>
        </p:txBody>
      </p:sp>
      <p:pic>
        <p:nvPicPr>
          <p:cNvPr id="2050" name="Picture 2"/>
          <p:cNvPicPr>
            <a:picLocks noChangeAspect="1" noChangeArrowheads="1"/>
          </p:cNvPicPr>
          <p:nvPr/>
        </p:nvPicPr>
        <p:blipFill>
          <a:blip r:embed="rId2"/>
          <a:srcRect/>
          <a:stretch>
            <a:fillRect/>
          </a:stretch>
        </p:blipFill>
        <p:spPr bwMode="auto">
          <a:xfrm>
            <a:off x="1084216" y="1828799"/>
            <a:ext cx="9966961" cy="5029201"/>
          </a:xfrm>
          <a:prstGeom prst="rect">
            <a:avLst/>
          </a:prstGeom>
          <a:noFill/>
          <a:ln w="9525">
            <a:noFill/>
            <a:miter lim="800000"/>
            <a:headEnd/>
            <a:tailEnd/>
          </a:ln>
          <a:effectLst/>
        </p:spPr>
      </p:pic>
      <p:cxnSp>
        <p:nvCxnSpPr>
          <p:cNvPr id="5" name="Straight Arrow Connector 4"/>
          <p:cNvCxnSpPr/>
          <p:nvPr/>
        </p:nvCxnSpPr>
        <p:spPr>
          <a:xfrm flipV="1">
            <a:off x="3200400" y="3383280"/>
            <a:ext cx="640080" cy="3396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78" y="483327"/>
            <a:ext cx="9577362" cy="979714"/>
          </a:xfrm>
        </p:spPr>
        <p:txBody>
          <a:bodyPr>
            <a:normAutofit fontScale="90000"/>
          </a:bodyPr>
          <a:lstStyle/>
          <a:p>
            <a:pPr algn="l"/>
            <a:r>
              <a:rPr lang="en-US" sz="4400" dirty="0" smtClean="0">
                <a:solidFill>
                  <a:schemeClr val="accent3">
                    <a:lumMod val="75000"/>
                  </a:schemeClr>
                </a:solidFill>
              </a:rPr>
              <a:t>Filter by Input:-</a:t>
            </a:r>
            <a:r>
              <a:rPr lang="en-US" sz="4000" dirty="0" smtClean="0">
                <a:solidFill>
                  <a:schemeClr val="accent3">
                    <a:lumMod val="75000"/>
                  </a:schemeClr>
                </a:solidFill>
              </a:rPr>
              <a:t/>
            </a:r>
            <a:br>
              <a:rPr lang="en-US" sz="4000" dirty="0" smtClean="0">
                <a:solidFill>
                  <a:schemeClr val="accent3">
                    <a:lumMod val="75000"/>
                  </a:schemeClr>
                </a:solidFill>
              </a:rPr>
            </a:br>
            <a:r>
              <a:rPr lang="en-US" sz="2200" dirty="0" smtClean="0">
                <a:solidFill>
                  <a:srgbClr val="FF0000"/>
                </a:solidFill>
              </a:rPr>
              <a:t>If we apply filter by “Job Title” and input “BI dev” then this result will come</a:t>
            </a:r>
            <a:r>
              <a:rPr lang="en-US" sz="4000" dirty="0" smtClean="0">
                <a:solidFill>
                  <a:schemeClr val="accent3">
                    <a:lumMod val="75000"/>
                  </a:schemeClr>
                </a:solidFill>
              </a:rPr>
              <a:t/>
            </a:r>
            <a:br>
              <a:rPr lang="en-US" sz="4000" dirty="0" smtClean="0">
                <a:solidFill>
                  <a:schemeClr val="accent3">
                    <a:lumMod val="75000"/>
                  </a:schemeClr>
                </a:solidFill>
              </a:rPr>
            </a:br>
            <a:endParaRPr lang="en-US" sz="4000" dirty="0">
              <a:solidFill>
                <a:schemeClr val="accent3">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1188720" y="1567542"/>
            <a:ext cx="9536429" cy="5290458"/>
          </a:xfrm>
          <a:prstGeom prst="rect">
            <a:avLst/>
          </a:prstGeom>
          <a:noFill/>
          <a:ln w="9525">
            <a:noFill/>
            <a:miter lim="800000"/>
            <a:headEnd/>
            <a:tailEnd/>
          </a:ln>
          <a:effectLst/>
        </p:spPr>
      </p:pic>
      <p:cxnSp>
        <p:nvCxnSpPr>
          <p:cNvPr id="5" name="Straight Arrow Connector 4"/>
          <p:cNvCxnSpPr/>
          <p:nvPr/>
        </p:nvCxnSpPr>
        <p:spPr>
          <a:xfrm flipV="1">
            <a:off x="3370217" y="3526971"/>
            <a:ext cx="940526" cy="4310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259FC6B-ECF8-454A-95E0-BCF45239FA33}"/>
              </a:ext>
            </a:extLst>
          </p:cNvPr>
          <p:cNvSpPr>
            <a:spLocks noGrp="1"/>
          </p:cNvSpPr>
          <p:nvPr>
            <p:ph idx="1"/>
          </p:nvPr>
        </p:nvSpPr>
        <p:spPr/>
        <p:txBody>
          <a:bodyPr>
            <a:normAutofit/>
          </a:bodyPr>
          <a:lstStyle/>
          <a:p>
            <a:r>
              <a:rPr lang="en-IN" sz="6000" dirty="0"/>
              <a:t>Thank You!</a:t>
            </a:r>
          </a:p>
        </p:txBody>
      </p:sp>
    </p:spTree>
    <p:extLst>
      <p:ext uri="{BB962C8B-B14F-4D97-AF65-F5344CB8AC3E}">
        <p14:creationId xmlns="" xmlns:p14="http://schemas.microsoft.com/office/powerpoint/2010/main" val="1436431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245147-D2B5-4D27-AB64-1402F5D47000}"/>
              </a:ext>
            </a:extLst>
          </p:cNvPr>
          <p:cNvSpPr>
            <a:spLocks noGrp="1"/>
          </p:cNvSpPr>
          <p:nvPr>
            <p:ph type="title"/>
          </p:nvPr>
        </p:nvSpPr>
        <p:spPr>
          <a:xfrm>
            <a:off x="1411550" y="213253"/>
            <a:ext cx="2396970" cy="656760"/>
          </a:xfrm>
        </p:spPr>
        <p:txBody>
          <a:bodyPr>
            <a:normAutofit/>
          </a:bodyPr>
          <a:lstStyle/>
          <a:p>
            <a:r>
              <a:rPr lang="en-US" sz="3600" dirty="0" err="1"/>
              <a:t>UseCase</a:t>
            </a:r>
            <a:endParaRPr lang="en-IN" sz="3600" dirty="0"/>
          </a:p>
        </p:txBody>
      </p:sp>
      <p:sp>
        <p:nvSpPr>
          <p:cNvPr id="3" name="Content Placeholder 2">
            <a:extLst>
              <a:ext uri="{FF2B5EF4-FFF2-40B4-BE49-F238E27FC236}">
                <a16:creationId xmlns="" xmlns:a16="http://schemas.microsoft.com/office/drawing/2014/main" id="{5DB3D5DE-F0DB-4048-9001-55C81A13971D}"/>
              </a:ext>
            </a:extLst>
          </p:cNvPr>
          <p:cNvSpPr>
            <a:spLocks noGrp="1"/>
          </p:cNvSpPr>
          <p:nvPr>
            <p:ph idx="1"/>
          </p:nvPr>
        </p:nvSpPr>
        <p:spPr>
          <a:xfrm>
            <a:off x="1601744" y="870012"/>
            <a:ext cx="9178705" cy="5903650"/>
          </a:xfrm>
        </p:spPr>
        <p:txBody>
          <a:bodyPr>
            <a:noAutofit/>
          </a:bodyPr>
          <a:lstStyle/>
          <a:p>
            <a:pPr algn="l" rtl="0" fontAlgn="base"/>
            <a:r>
              <a:rPr lang="en-US" sz="1600" b="0" i="0" dirty="0">
                <a:effectLst/>
                <a:latin typeface="Calibri" panose="020F0502020204030204" pitchFamily="34" charset="0"/>
              </a:rPr>
              <a:t>It is console application that Simulate a bank account which supports creation of account, closing an account, withdrawals, deposits, transfer funds </a:t>
            </a:r>
          </a:p>
          <a:p>
            <a:pPr algn="l" rtl="0" fontAlgn="base"/>
            <a:r>
              <a:rPr lang="en-US" sz="1600" b="0" i="0" dirty="0">
                <a:effectLst/>
                <a:latin typeface="Calibri" panose="020F0502020204030204" pitchFamily="34" charset="0"/>
              </a:rPr>
              <a:t>Use cases to be taken into consideration while developing the application: </a:t>
            </a:r>
          </a:p>
          <a:p>
            <a:pPr algn="l" rtl="0" fontAlgn="base">
              <a:buFont typeface="+mj-lt"/>
              <a:buAutoNum type="arabicPeriod"/>
            </a:pPr>
            <a:r>
              <a:rPr lang="en-US" sz="1600" b="0" i="0" dirty="0">
                <a:effectLst/>
                <a:latin typeface="Calibri" panose="020F0502020204030204" pitchFamily="34" charset="0"/>
              </a:rPr>
              <a:t>Setup new Bank </a:t>
            </a:r>
          </a:p>
          <a:p>
            <a:pPr marL="0" indent="0" algn="l" rtl="0" fontAlgn="base">
              <a:buNone/>
            </a:pPr>
            <a:r>
              <a:rPr lang="en-US" sz="1600" b="0" i="0" dirty="0">
                <a:effectLst/>
                <a:latin typeface="Calibri" panose="020F0502020204030204" pitchFamily="34" charset="0"/>
              </a:rPr>
              <a:t>A      Set Default RTGS and IMPS charges for same bank  </a:t>
            </a:r>
          </a:p>
          <a:p>
            <a:pPr marL="0" indent="0" algn="l" rtl="0" fontAlgn="base">
              <a:buNone/>
            </a:pPr>
            <a:r>
              <a:rPr lang="en-US" sz="1600" b="0" i="0" dirty="0">
                <a:effectLst/>
                <a:latin typeface="Calibri" panose="020F0502020204030204" pitchFamily="34" charset="0"/>
              </a:rPr>
              <a:t>1       RTGS-0% </a:t>
            </a:r>
          </a:p>
          <a:p>
            <a:pPr marL="0" indent="0" algn="l" rtl="0" fontAlgn="base">
              <a:buNone/>
            </a:pPr>
            <a:r>
              <a:rPr lang="en-US" sz="1600" dirty="0">
                <a:latin typeface="Calibri" panose="020F0502020204030204" pitchFamily="34" charset="0"/>
              </a:rPr>
              <a:t>2       </a:t>
            </a:r>
            <a:r>
              <a:rPr lang="en-US" sz="1600" b="0" i="0" dirty="0">
                <a:effectLst/>
                <a:latin typeface="Calibri" panose="020F0502020204030204" pitchFamily="34" charset="0"/>
              </a:rPr>
              <a:t>IMPS-5% </a:t>
            </a:r>
          </a:p>
          <a:p>
            <a:pPr marL="0" indent="0" algn="l" rtl="0" fontAlgn="base">
              <a:buNone/>
            </a:pPr>
            <a:r>
              <a:rPr lang="en-US" sz="1600" b="0" i="0" dirty="0">
                <a:effectLst/>
                <a:latin typeface="Calibri" panose="020F0502020204030204" pitchFamily="34" charset="0"/>
              </a:rPr>
              <a:t>B      Set Default RTGS and IMPS charges for other bank   </a:t>
            </a:r>
          </a:p>
          <a:p>
            <a:pPr marL="0" indent="0" algn="l" rtl="0" fontAlgn="base">
              <a:buNone/>
            </a:pPr>
            <a:r>
              <a:rPr lang="en-US" sz="1600" dirty="0">
                <a:latin typeface="Calibri" panose="020F0502020204030204" pitchFamily="34" charset="0"/>
              </a:rPr>
              <a:t>1     </a:t>
            </a:r>
            <a:r>
              <a:rPr lang="en-US" sz="1600" b="0" i="0" dirty="0">
                <a:effectLst/>
                <a:latin typeface="Calibri" panose="020F0502020204030204" pitchFamily="34" charset="0"/>
              </a:rPr>
              <a:t>RTGS- 2% </a:t>
            </a:r>
          </a:p>
          <a:p>
            <a:pPr marL="0" indent="0" algn="l" rtl="0" fontAlgn="base">
              <a:buNone/>
            </a:pPr>
            <a:r>
              <a:rPr lang="en-US" sz="1600" b="0" i="0" dirty="0">
                <a:effectLst/>
                <a:latin typeface="Calibri" panose="020F0502020204030204" pitchFamily="34" charset="0"/>
              </a:rPr>
              <a:t>2      IMPS- 6% </a:t>
            </a:r>
          </a:p>
          <a:p>
            <a:pPr marL="0" indent="0" algn="l" rtl="0" fontAlgn="base">
              <a:buNone/>
            </a:pPr>
            <a:r>
              <a:rPr lang="en-US" sz="1600" dirty="0">
                <a:latin typeface="Calibri" panose="020F0502020204030204" pitchFamily="34" charset="0"/>
              </a:rPr>
              <a:t>3     </a:t>
            </a:r>
            <a:r>
              <a:rPr lang="en-US" sz="1600" b="0" i="0" dirty="0">
                <a:effectLst/>
                <a:latin typeface="Calibri" panose="020F0502020204030204" pitchFamily="34" charset="0"/>
              </a:rPr>
              <a:t>Add default accepted currency as INR </a:t>
            </a:r>
          </a:p>
          <a:p>
            <a:pPr algn="l" rtl="0" fontAlgn="base">
              <a:buFont typeface="+mj-lt"/>
              <a:buAutoNum type="arabicPeriod" startAt="2"/>
            </a:pPr>
            <a:r>
              <a:rPr lang="en-US" sz="1600" b="0" i="0" dirty="0">
                <a:effectLst/>
                <a:latin typeface="Calibri" panose="020F0502020204030204" pitchFamily="34" charset="0"/>
              </a:rPr>
              <a:t>Create a page where user will get options to login as account holder or bank staff </a:t>
            </a:r>
          </a:p>
          <a:p>
            <a:endParaRPr lang="en-IN" sz="1200" dirty="0"/>
          </a:p>
        </p:txBody>
      </p:sp>
    </p:spTree>
    <p:extLst>
      <p:ext uri="{BB962C8B-B14F-4D97-AF65-F5344CB8AC3E}">
        <p14:creationId xmlns="" xmlns:p14="http://schemas.microsoft.com/office/powerpoint/2010/main" val="27095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F71E50-6E89-4FAF-9384-410CD099B424}"/>
              </a:ext>
            </a:extLst>
          </p:cNvPr>
          <p:cNvSpPr>
            <a:spLocks noGrp="1"/>
          </p:cNvSpPr>
          <p:nvPr>
            <p:ph idx="1"/>
          </p:nvPr>
        </p:nvSpPr>
        <p:spPr>
          <a:xfrm>
            <a:off x="1065320" y="266330"/>
            <a:ext cx="10164931" cy="6462944"/>
          </a:xfrm>
        </p:spPr>
        <p:txBody>
          <a:bodyPr>
            <a:normAutofit/>
          </a:bodyPr>
          <a:lstStyle/>
          <a:p>
            <a:pPr algn="l" rtl="0" fontAlgn="base">
              <a:buFont typeface="+mj-lt"/>
              <a:buAutoNum type="arabicPeriod" startAt="3"/>
            </a:pPr>
            <a:r>
              <a:rPr lang="en-US" sz="1600" b="0" i="0" dirty="0">
                <a:effectLst/>
                <a:latin typeface="Calibri" panose="020F0502020204030204" pitchFamily="34" charset="0"/>
              </a:rPr>
              <a:t>If User is bank staff then he should be able to perform following actions </a:t>
            </a:r>
          </a:p>
          <a:p>
            <a:pPr marL="0" indent="0" algn="l" rtl="0" fontAlgn="base">
              <a:buNone/>
            </a:pPr>
            <a:r>
              <a:rPr lang="en-US" sz="1600" dirty="0">
                <a:latin typeface="Calibri" panose="020F0502020204030204" pitchFamily="34" charset="0"/>
              </a:rPr>
              <a:t>a     </a:t>
            </a:r>
            <a:r>
              <a:rPr lang="en-US" sz="1600" b="0" i="0" dirty="0">
                <a:effectLst/>
                <a:latin typeface="Calibri" panose="020F0502020204030204" pitchFamily="34" charset="0"/>
              </a:rPr>
              <a:t>Create new account and give username and password to account holder </a:t>
            </a:r>
            <a:r>
              <a:rPr lang="en-US" sz="1600" dirty="0">
                <a:latin typeface="Calibri" panose="020F0502020204030204" pitchFamily="34" charset="0"/>
              </a:rPr>
              <a:t>    </a:t>
            </a:r>
          </a:p>
          <a:p>
            <a:pPr marL="0" indent="0" algn="l" rtl="0" fontAlgn="base">
              <a:buNone/>
            </a:pPr>
            <a:r>
              <a:rPr lang="en-US" sz="1600" dirty="0">
                <a:latin typeface="Calibri" panose="020F0502020204030204" pitchFamily="34" charset="0"/>
              </a:rPr>
              <a:t>b     </a:t>
            </a:r>
            <a:r>
              <a:rPr lang="en-US" sz="1600" b="0" i="0" dirty="0">
                <a:effectLst/>
                <a:latin typeface="Calibri" panose="020F0502020204030204" pitchFamily="34" charset="0"/>
              </a:rPr>
              <a:t>Update / Delete account at any time </a:t>
            </a:r>
          </a:p>
          <a:p>
            <a:pPr marL="0" indent="0" algn="l" rtl="0" fontAlgn="base">
              <a:buNone/>
            </a:pPr>
            <a:r>
              <a:rPr lang="en-US" sz="1600" dirty="0">
                <a:latin typeface="Calibri" panose="020F0502020204030204" pitchFamily="34" charset="0"/>
              </a:rPr>
              <a:t>c     </a:t>
            </a:r>
            <a:r>
              <a:rPr lang="en-US" sz="1600" b="0" i="0" dirty="0">
                <a:effectLst/>
                <a:latin typeface="Calibri" panose="020F0502020204030204" pitchFamily="34" charset="0"/>
              </a:rPr>
              <a:t>Add new Accepted currency with exchange rate  </a:t>
            </a:r>
          </a:p>
          <a:p>
            <a:pPr marL="0" indent="0" algn="l" rtl="0" fontAlgn="base">
              <a:buNone/>
            </a:pPr>
            <a:r>
              <a:rPr lang="en-US" sz="1600" b="0" i="0" dirty="0">
                <a:effectLst/>
                <a:latin typeface="Calibri" panose="020F0502020204030204" pitchFamily="34" charset="0"/>
              </a:rPr>
              <a:t>d     Add service charge for same bank account </a:t>
            </a:r>
          </a:p>
          <a:p>
            <a:pPr algn="l" rtl="0" fontAlgn="base">
              <a:buFont typeface="+mj-lt"/>
              <a:buAutoNum type="arabicPeriod"/>
            </a:pPr>
            <a:r>
              <a:rPr lang="en-US" sz="1600" b="0" i="0" dirty="0">
                <a:effectLst/>
                <a:latin typeface="Calibri" panose="020F0502020204030204" pitchFamily="34" charset="0"/>
              </a:rPr>
              <a:t>RTGS </a:t>
            </a:r>
          </a:p>
          <a:p>
            <a:pPr algn="l" rtl="0" fontAlgn="base">
              <a:buFont typeface="+mj-lt"/>
              <a:buAutoNum type="arabicPeriod" startAt="2"/>
            </a:pPr>
            <a:r>
              <a:rPr lang="en-US" sz="1600" b="0" i="0" dirty="0">
                <a:effectLst/>
                <a:latin typeface="Calibri" panose="020F0502020204030204" pitchFamily="34" charset="0"/>
              </a:rPr>
              <a:t>IMPS </a:t>
            </a:r>
          </a:p>
          <a:p>
            <a:pPr marL="0" indent="0" algn="l" rtl="0" fontAlgn="base">
              <a:buNone/>
            </a:pPr>
            <a:r>
              <a:rPr lang="en-US" sz="1600" dirty="0">
                <a:latin typeface="Calibri" panose="020F0502020204030204" pitchFamily="34" charset="0"/>
              </a:rPr>
              <a:t>e      </a:t>
            </a:r>
            <a:r>
              <a:rPr lang="en-US" sz="1600" b="0" i="0" dirty="0">
                <a:effectLst/>
                <a:latin typeface="Calibri" panose="020F0502020204030204" pitchFamily="34" charset="0"/>
              </a:rPr>
              <a:t>Add service charge for other bank account </a:t>
            </a:r>
          </a:p>
          <a:p>
            <a:pPr algn="l" rtl="0" fontAlgn="base">
              <a:buFont typeface="+mj-lt"/>
              <a:buAutoNum type="arabicPeriod"/>
            </a:pPr>
            <a:r>
              <a:rPr lang="en-US" sz="1600" b="0" i="0" dirty="0">
                <a:effectLst/>
                <a:latin typeface="Calibri" panose="020F0502020204030204" pitchFamily="34" charset="0"/>
              </a:rPr>
              <a:t>RTGS </a:t>
            </a:r>
          </a:p>
          <a:p>
            <a:pPr algn="l" rtl="0" fontAlgn="base">
              <a:buFont typeface="+mj-lt"/>
              <a:buAutoNum type="arabicPeriod" startAt="2"/>
            </a:pPr>
            <a:r>
              <a:rPr lang="en-US" sz="1600" b="0" i="0" dirty="0">
                <a:effectLst/>
                <a:latin typeface="Calibri" panose="020F0502020204030204" pitchFamily="34" charset="0"/>
              </a:rPr>
              <a:t>IMPS </a:t>
            </a:r>
          </a:p>
          <a:p>
            <a:pPr marL="0" indent="0" algn="l" rtl="0" fontAlgn="base">
              <a:buNone/>
            </a:pPr>
            <a:r>
              <a:rPr lang="en-US" sz="1600" dirty="0">
                <a:latin typeface="Calibri" panose="020F0502020204030204" pitchFamily="34" charset="0"/>
              </a:rPr>
              <a:t>f      </a:t>
            </a:r>
            <a:r>
              <a:rPr lang="en-US" sz="1600" b="0" i="0" dirty="0">
                <a:effectLst/>
                <a:latin typeface="Calibri" panose="020F0502020204030204" pitchFamily="34" charset="0"/>
              </a:rPr>
              <a:t>Can view account transaction history </a:t>
            </a:r>
          </a:p>
          <a:p>
            <a:pPr marL="0" indent="0" algn="l" rtl="0" fontAlgn="base">
              <a:buNone/>
            </a:pPr>
            <a:r>
              <a:rPr lang="en-US" sz="1600" b="0" i="0" dirty="0">
                <a:effectLst/>
                <a:latin typeface="Calibri" panose="020F0502020204030204" pitchFamily="34" charset="0"/>
              </a:rPr>
              <a:t>g      Can revert any transaction </a:t>
            </a:r>
          </a:p>
          <a:p>
            <a:endParaRPr lang="en-IN" dirty="0"/>
          </a:p>
        </p:txBody>
      </p:sp>
    </p:spTree>
    <p:extLst>
      <p:ext uri="{BB962C8B-B14F-4D97-AF65-F5344CB8AC3E}">
        <p14:creationId xmlns="" xmlns:p14="http://schemas.microsoft.com/office/powerpoint/2010/main" val="2838349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C2355B8-2F1D-41D8-9FB3-E0FB6F9A3C0A}"/>
              </a:ext>
            </a:extLst>
          </p:cNvPr>
          <p:cNvSpPr>
            <a:spLocks noGrp="1"/>
          </p:cNvSpPr>
          <p:nvPr>
            <p:ph idx="1"/>
          </p:nvPr>
        </p:nvSpPr>
        <p:spPr>
          <a:xfrm>
            <a:off x="1154097" y="372862"/>
            <a:ext cx="9416042" cy="5677082"/>
          </a:xfrm>
        </p:spPr>
        <p:txBody>
          <a:bodyPr>
            <a:normAutofit/>
          </a:bodyPr>
          <a:lstStyle/>
          <a:p>
            <a:pPr algn="l" rtl="0" fontAlgn="base">
              <a:buFont typeface="+mj-lt"/>
              <a:buAutoNum type="arabicPeriod" startAt="4"/>
            </a:pPr>
            <a:r>
              <a:rPr lang="en-US" sz="1600" b="0" i="0" dirty="0">
                <a:effectLst/>
                <a:latin typeface="Calibri" panose="020F0502020204030204" pitchFamily="34" charset="0"/>
              </a:rPr>
              <a:t>If User is account holder he should be able to perform following actions  </a:t>
            </a:r>
          </a:p>
          <a:p>
            <a:pPr algn="l" rtl="0" fontAlgn="base">
              <a:buFont typeface="+mj-lt"/>
              <a:buAutoNum type="arabicPeriod"/>
            </a:pPr>
            <a:r>
              <a:rPr lang="en-US" sz="1600" b="0" i="0" dirty="0">
                <a:effectLst/>
                <a:latin typeface="Calibri" panose="020F0502020204030204" pitchFamily="34" charset="0"/>
              </a:rPr>
              <a:t>Deposit amount (any currency but bank will convert it to INR and will accept the deposit) </a:t>
            </a:r>
          </a:p>
          <a:p>
            <a:pPr algn="l" rtl="0" fontAlgn="base">
              <a:buFont typeface="+mj-lt"/>
              <a:buAutoNum type="arabicPeriod" startAt="2"/>
            </a:pPr>
            <a:r>
              <a:rPr lang="en-US" sz="1600" b="0" i="0" dirty="0">
                <a:effectLst/>
                <a:latin typeface="Calibri" panose="020F0502020204030204" pitchFamily="34" charset="0"/>
              </a:rPr>
              <a:t>Withdraw amount (INR only) </a:t>
            </a:r>
          </a:p>
          <a:p>
            <a:pPr algn="l" rtl="0" fontAlgn="base">
              <a:buFont typeface="+mj-lt"/>
              <a:buAutoNum type="arabicPeriod" startAt="3"/>
            </a:pPr>
            <a:r>
              <a:rPr lang="en-US" sz="1600" b="0" i="0" dirty="0">
                <a:effectLst/>
                <a:latin typeface="Calibri" panose="020F0502020204030204" pitchFamily="34" charset="0"/>
              </a:rPr>
              <a:t>Transfer funds (INR only) </a:t>
            </a:r>
          </a:p>
          <a:p>
            <a:pPr algn="l" rtl="0" fontAlgn="base">
              <a:buFont typeface="+mj-lt"/>
              <a:buAutoNum type="arabicPeriod" startAt="4"/>
            </a:pPr>
            <a:r>
              <a:rPr lang="en-US" sz="1600" b="0" i="0" dirty="0">
                <a:effectLst/>
                <a:latin typeface="Calibri" panose="020F0502020204030204" pitchFamily="34" charset="0"/>
              </a:rPr>
              <a:t>Can view his transaction history </a:t>
            </a:r>
          </a:p>
          <a:p>
            <a:pPr algn="l" rtl="0" fontAlgn="base"/>
            <a:r>
              <a:rPr lang="en-US" sz="1600" b="1" i="0" dirty="0">
                <a:effectLst/>
                <a:latin typeface="Calibri" panose="020F0502020204030204" pitchFamily="34" charset="0"/>
              </a:rPr>
              <a:t>NOTE: </a:t>
            </a:r>
            <a:endParaRPr lang="en-US" sz="1600" b="1" i="0" dirty="0">
              <a:effectLst/>
              <a:latin typeface="Segoe UI" panose="020B0502040204020203" pitchFamily="34" charset="0"/>
            </a:endParaRPr>
          </a:p>
          <a:p>
            <a:pPr algn="l" rtl="0" fontAlgn="base">
              <a:buFont typeface="+mj-lt"/>
              <a:buAutoNum type="arabicPeriod"/>
            </a:pPr>
            <a:r>
              <a:rPr lang="en-US" sz="1600" b="0" i="0" dirty="0">
                <a:effectLst/>
                <a:latin typeface="Calibri" panose="020F0502020204030204" pitchFamily="34" charset="0"/>
              </a:rPr>
              <a:t>Bank ID pattern - Starting letters of bank name + current date </a:t>
            </a:r>
          </a:p>
          <a:p>
            <a:pPr algn="l" rtl="0" fontAlgn="base">
              <a:buFont typeface="+mj-lt"/>
              <a:buAutoNum type="arabicPeriod" startAt="2"/>
            </a:pPr>
            <a:r>
              <a:rPr lang="en-US" sz="1600" b="0" i="0" dirty="0">
                <a:effectLst/>
                <a:latin typeface="Calibri" panose="020F0502020204030204" pitchFamily="34" charset="0"/>
              </a:rPr>
              <a:t>Account ID pattern -  Starting 3 letters of account holder name + current date  </a:t>
            </a:r>
          </a:p>
          <a:p>
            <a:pPr algn="l" rtl="0" fontAlgn="base">
              <a:buFont typeface="+mj-lt"/>
              <a:buAutoNum type="arabicPeriod" startAt="3"/>
            </a:pPr>
            <a:r>
              <a:rPr lang="en-US" sz="1600" b="0" i="0" dirty="0">
                <a:effectLst/>
                <a:latin typeface="Calibri" panose="020F0502020204030204" pitchFamily="34" charset="0"/>
              </a:rPr>
              <a:t>Transaction ID Pattern – “TXN” + bank ID + Account ID + current date </a:t>
            </a:r>
          </a:p>
          <a:p>
            <a:pPr algn="l" rtl="0" fontAlgn="base"/>
            <a:endParaRPr lang="en-US" sz="1600" b="0" i="0" dirty="0" smtClean="0">
              <a:solidFill>
                <a:srgbClr val="000000"/>
              </a:solidFill>
              <a:effectLst/>
              <a:latin typeface="Calibri" panose="020F0502020204030204" pitchFamily="34" charset="0"/>
            </a:endParaRPr>
          </a:p>
          <a:p>
            <a:pPr fontAlgn="base"/>
            <a:r>
              <a:rPr lang="en-US" sz="1600" dirty="0" err="1" smtClean="0">
                <a:solidFill>
                  <a:srgbClr val="000000"/>
                </a:solidFill>
                <a:latin typeface="Calibri" panose="020F0502020204030204" pitchFamily="34" charset="0"/>
              </a:rPr>
              <a:t>Github</a:t>
            </a:r>
            <a:r>
              <a:rPr lang="en-US" sz="1600" dirty="0" smtClean="0">
                <a:solidFill>
                  <a:srgbClr val="000000"/>
                </a:solidFill>
                <a:latin typeface="Calibri" panose="020F0502020204030204" pitchFamily="34" charset="0"/>
              </a:rPr>
              <a:t> Link: </a:t>
            </a:r>
            <a:r>
              <a:rPr lang="en-US" sz="1600" dirty="0" smtClean="0">
                <a:solidFill>
                  <a:srgbClr val="0070C0"/>
                </a:solidFill>
                <a:latin typeface="Calibri" panose="020F0502020204030204" pitchFamily="34" charset="0"/>
              </a:rPr>
              <a:t>https://github.com/anmol26/ATM</a:t>
            </a:r>
            <a:r>
              <a:rPr lang="en-US" sz="1600" b="0" i="0" dirty="0">
                <a:solidFill>
                  <a:srgbClr val="0070C0"/>
                </a:solidFill>
                <a:effectLst/>
                <a:latin typeface="Calibri" panose="020F0502020204030204" pitchFamily="34" charset="0"/>
              </a:rPr>
              <a:t>  </a:t>
            </a:r>
            <a:endParaRPr lang="en-US" sz="1600" b="0" i="0" dirty="0">
              <a:solidFill>
                <a:srgbClr val="0070C0"/>
              </a:solidFill>
              <a:effectLst/>
              <a:latin typeface="Segoe UI" panose="020B0502040204020203" pitchFamily="34" charset="0"/>
            </a:endParaRPr>
          </a:p>
          <a:p>
            <a:endParaRPr lang="en-IN" sz="1600" dirty="0"/>
          </a:p>
        </p:txBody>
      </p:sp>
    </p:spTree>
    <p:extLst>
      <p:ext uri="{BB962C8B-B14F-4D97-AF65-F5344CB8AC3E}">
        <p14:creationId xmlns="" xmlns:p14="http://schemas.microsoft.com/office/powerpoint/2010/main" val="3892446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 xmlns:a16="http://schemas.microsoft.com/office/drawing/2014/main" id="{992AB72A-AB3B-42AD-BCCA-D58EAA377F99}"/>
              </a:ext>
            </a:extLst>
          </p:cNvPr>
          <p:cNvPicPr>
            <a:picLocks noGrp="1" noChangeAspect="1"/>
          </p:cNvPicPr>
          <p:nvPr>
            <p:ph idx="1"/>
          </p:nvPr>
        </p:nvPicPr>
        <p:blipFill>
          <a:blip r:embed="rId2"/>
          <a:stretch>
            <a:fillRect/>
          </a:stretch>
        </p:blipFill>
        <p:spPr>
          <a:xfrm>
            <a:off x="3311371" y="722077"/>
            <a:ext cx="6093179" cy="6056547"/>
          </a:xfrm>
        </p:spPr>
      </p:pic>
      <p:sp>
        <p:nvSpPr>
          <p:cNvPr id="7" name="Rectangle 6">
            <a:extLst>
              <a:ext uri="{FF2B5EF4-FFF2-40B4-BE49-F238E27FC236}">
                <a16:creationId xmlns="" xmlns:a16="http://schemas.microsoft.com/office/drawing/2014/main" id="{22D4A842-3E5E-4786-8C1A-7C2736180852}"/>
              </a:ext>
            </a:extLst>
          </p:cNvPr>
          <p:cNvSpPr/>
          <p:nvPr/>
        </p:nvSpPr>
        <p:spPr>
          <a:xfrm>
            <a:off x="1083076" y="722077"/>
            <a:ext cx="2086253" cy="568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Flow Chart</a:t>
            </a:r>
            <a:endParaRPr lang="en-IN" sz="2400" b="1" dirty="0"/>
          </a:p>
        </p:txBody>
      </p:sp>
    </p:spTree>
    <p:extLst>
      <p:ext uri="{BB962C8B-B14F-4D97-AF65-F5344CB8AC3E}">
        <p14:creationId xmlns="" xmlns:p14="http://schemas.microsoft.com/office/powerpoint/2010/main" val="2079241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creen capture&#10;&#10;Description automatically generated with medium confidence">
            <a:extLst>
              <a:ext uri="{FF2B5EF4-FFF2-40B4-BE49-F238E27FC236}">
                <a16:creationId xmlns="" xmlns:a16="http://schemas.microsoft.com/office/drawing/2014/main" id="{4DA79743-F09E-47A1-A06C-27DA959FF547}"/>
              </a:ext>
            </a:extLst>
          </p:cNvPr>
          <p:cNvPicPr>
            <a:picLocks noGrp="1" noChangeAspect="1"/>
          </p:cNvPicPr>
          <p:nvPr>
            <p:ph idx="1"/>
          </p:nvPr>
        </p:nvPicPr>
        <p:blipFill rotWithShape="1">
          <a:blip r:embed="rId2"/>
          <a:srcRect l="71381" t="5342" r="-1802" b="4850"/>
          <a:stretch/>
        </p:blipFill>
        <p:spPr>
          <a:xfrm>
            <a:off x="4186494" y="97526"/>
            <a:ext cx="6577452" cy="6662947"/>
          </a:xfrm>
        </p:spPr>
      </p:pic>
      <p:sp>
        <p:nvSpPr>
          <p:cNvPr id="2" name="Rectangle 1">
            <a:extLst>
              <a:ext uri="{FF2B5EF4-FFF2-40B4-BE49-F238E27FC236}">
                <a16:creationId xmlns="" xmlns:a16="http://schemas.microsoft.com/office/drawing/2014/main" id="{26D38940-4ADC-409C-980D-1B1F9ACA0EA3}"/>
              </a:ext>
            </a:extLst>
          </p:cNvPr>
          <p:cNvSpPr/>
          <p:nvPr/>
        </p:nvSpPr>
        <p:spPr>
          <a:xfrm>
            <a:off x="1198486" y="976544"/>
            <a:ext cx="2698812"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Project Overview</a:t>
            </a:r>
            <a:endParaRPr lang="en-IN" sz="2400" b="1" dirty="0"/>
          </a:p>
        </p:txBody>
      </p:sp>
    </p:spTree>
    <p:extLst>
      <p:ext uri="{BB962C8B-B14F-4D97-AF65-F5344CB8AC3E}">
        <p14:creationId xmlns="" xmlns:p14="http://schemas.microsoft.com/office/powerpoint/2010/main" val="285522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1020F8-69A5-4863-A636-6AE4D9207928}"/>
              </a:ext>
            </a:extLst>
          </p:cNvPr>
          <p:cNvSpPr>
            <a:spLocks noGrp="1"/>
          </p:cNvSpPr>
          <p:nvPr>
            <p:ph type="title"/>
          </p:nvPr>
        </p:nvSpPr>
        <p:spPr>
          <a:xfrm>
            <a:off x="2974019" y="2379404"/>
            <a:ext cx="4773021" cy="985233"/>
          </a:xfrm>
        </p:spPr>
        <p:txBody>
          <a:bodyPr>
            <a:noAutofit/>
          </a:bodyPr>
          <a:lstStyle/>
          <a:p>
            <a:r>
              <a:rPr lang="en-US" sz="6600" b="1"/>
              <a:t>Models</a:t>
            </a:r>
            <a:endParaRPr lang="en-IN" sz="6600" b="1" dirty="0"/>
          </a:p>
        </p:txBody>
      </p:sp>
    </p:spTree>
    <p:extLst>
      <p:ext uri="{BB962C8B-B14F-4D97-AF65-F5344CB8AC3E}">
        <p14:creationId xmlns="" xmlns:p14="http://schemas.microsoft.com/office/powerpoint/2010/main" val="779723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{DB3CEB5A-B35E-441F-A446-1B45A57728AF}tf16401375</Template>
  <TotalTime>4536</TotalTime>
  <Words>238</Words>
  <Application>Microsoft Office PowerPoint</Application>
  <PresentationFormat>Custom</PresentationFormat>
  <Paragraphs>79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Madison</vt:lpstr>
      <vt:lpstr>By – Anmol Khandelwal(181520009) FullStack Developer Intern Technovert Solutions</vt:lpstr>
      <vt:lpstr>About Company:</vt:lpstr>
      <vt:lpstr>Technologies Used in Backend:</vt:lpstr>
      <vt:lpstr>UseCase</vt:lpstr>
      <vt:lpstr>Slide 5</vt:lpstr>
      <vt:lpstr>Slide 6</vt:lpstr>
      <vt:lpstr>Slide 7</vt:lpstr>
      <vt:lpstr>Slide 8</vt:lpstr>
      <vt:lpstr>Models</vt:lpstr>
      <vt:lpstr>Slide 10</vt:lpstr>
      <vt:lpstr>Slide 11</vt:lpstr>
      <vt:lpstr>Slide 12</vt:lpstr>
      <vt:lpstr>Slide 13</vt:lpstr>
      <vt:lpstr>Slide 14</vt:lpstr>
      <vt:lpstr>Slide 15</vt:lpstr>
      <vt:lpstr>SQL Server DataBase</vt:lpstr>
      <vt:lpstr>Slide 17</vt:lpstr>
      <vt:lpstr>Slide 18</vt:lpstr>
      <vt:lpstr>Slide 19</vt:lpstr>
      <vt:lpstr>Slide 20</vt:lpstr>
      <vt:lpstr>Slide 21</vt:lpstr>
      <vt:lpstr>Front-End Project:  Address Directory</vt:lpstr>
      <vt:lpstr>Technologies Used in Frontend:</vt:lpstr>
      <vt:lpstr>1. Syntactically Awesome Style Sheet is the superset of CSS.  2. SCSS is the more advanced version of CSS. SCSS was designed by Hampton Catlin and was developed by Chris Eppstein and Natalie Weizenbaum.  3.  Due to its advanced features it is often termed as Sassy CSS.   4. SCSS have file extension of .scss.  5. SCSS contains all the features of CSS and contains more features that are not present in CSS which makes it a good choice for developers to use it. 6. SCSS is full of advanced features.  7.SCSS offers variables, you can shorten your code by using variables. It is a great advantage over conventional CSS. </vt:lpstr>
      <vt:lpstr>1. JavaScript is the Programming Language for the Web.  2. JavaScript can update and change both HTML and CSS.  3. JavaScript can calculate, manipulate and validate data.  4. What can JavaScript Do? Following are some examples of what JavaScript can do:  a. JavaScript Can Change HTML Content b. JavaScript Can Change HTML Attribute Values c. JavaScript Can Change HTML Styles (CSS) d. JavaScript Can Hide HTML Elements e. JavaScript Can Show HTML Elements </vt:lpstr>
      <vt:lpstr>1. Bootstrap 5 is the newest version of Bootstrap, which is the most popular HTML, CSS, and JavaScript framework for creating responsive, mobile-first websites.  2. Bootstrap will no longer be using the jQuery library.   3. It has improved grid system.  4. We can use unlimited bootstrap icon library.  5. Bootstrap 5 is completely free to download and use!</vt:lpstr>
      <vt:lpstr> ---MockUp Page:-</vt:lpstr>
      <vt:lpstr>1. The directory homepage should be designed as the mock-up above.  2. Employee will have properties like   - First Name  - Last Name  - Preferred Name (auto populated from First Name and Last Name)  - Email  - Job Title  - Office  - Department  - Phone Number  - Skype ID 3. Create a pop-up to add new employees with all the above properties with validations.  4. Employees should be searchable by properties mentioned above. Search should be available by both Alphabet and input on selected Filter By property. (See search in Image)  5. Functionality should be added to filter employees by Department, Offices and Job Title. (See filters in image)  Github Link: https://github.com/anmol26/EmployeeDirectory  </vt:lpstr>
      <vt:lpstr>Slide 29</vt:lpstr>
      <vt:lpstr>Using Filters:- if we apply the filter on Departments-&gt; Sales then this result will come</vt:lpstr>
      <vt:lpstr>Using Search buttons:- if we click on button “A” then this result will come</vt:lpstr>
      <vt:lpstr>Filter by Input:- If we apply filter by “Job Title” and input “BI dev” then this result will come </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 Ishita Goel</dc:title>
  <dc:creator>ishita goel</dc:creator>
  <cp:lastModifiedBy>dell</cp:lastModifiedBy>
  <cp:revision>25</cp:revision>
  <dcterms:created xsi:type="dcterms:W3CDTF">2021-12-23T09:57:16Z</dcterms:created>
  <dcterms:modified xsi:type="dcterms:W3CDTF">2022-05-05T12:08:05Z</dcterms:modified>
</cp:coreProperties>
</file>