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22"/>
  </p:notesMasterIdLst>
  <p:sldIdLst>
    <p:sldId id="256" r:id="rId3"/>
    <p:sldId id="257" r:id="rId4"/>
    <p:sldId id="277" r:id="rId5"/>
    <p:sldId id="259" r:id="rId6"/>
    <p:sldId id="276" r:id="rId7"/>
    <p:sldId id="278" r:id="rId8"/>
    <p:sldId id="262" r:id="rId9"/>
    <p:sldId id="263" r:id="rId10"/>
    <p:sldId id="275" r:id="rId11"/>
    <p:sldId id="264" r:id="rId12"/>
    <p:sldId id="283" r:id="rId13"/>
    <p:sldId id="281" r:id="rId14"/>
    <p:sldId id="282" r:id="rId15"/>
    <p:sldId id="284" r:id="rId16"/>
    <p:sldId id="285" r:id="rId17"/>
    <p:sldId id="286" r:id="rId18"/>
    <p:sldId id="269" r:id="rId19"/>
    <p:sldId id="271" r:id="rId20"/>
    <p:sldId id="274" r:id="rId21"/>
  </p:sldIdLst>
  <p:sldSz cx="9144000" cy="6858000" type="screen4x3"/>
  <p:notesSz cx="6761163" cy="9942513"/>
  <p:embeddedFontLst>
    <p:embeddedFont>
      <p:font typeface="Bell MT" panose="02020503060305020303" pitchFamily="18" charset="0"/>
      <p:regular r:id="rId23"/>
      <p:bold r:id="rId24"/>
      <p:italic r:id="rId25"/>
    </p:embeddedFont>
    <p:embeddedFont>
      <p:font typeface="Book Antiqua" panose="02040602050305030304" pitchFamily="18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32" roundtripDataSignature="AMtx7mg/+6gk05V/WAvenhtg6ReP8N3A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AB0FA7-712F-4602-8EEB-2544BB1400E1}" v="9" dt="2025-10-25T06:16:02.001"/>
  </p1510:revLst>
</p1510:revInfo>
</file>

<file path=ppt/tableStyles.xml><?xml version="1.0" encoding="utf-8"?>
<a:tblStyleLst xmlns:a="http://schemas.openxmlformats.org/drawingml/2006/main" def="{F171D283-305D-4049-B6C3-CEE192C77CE8}">
  <a:tblStyle styleId="{F171D283-305D-4049-B6C3-CEE192C77CE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DA81991-8A70-4622-86AD-FDDB8DD79C5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FB9C656-DD6A-46E1-BD53-197B43FB4F66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customschemas.google.com/relationships/presentationmetadata" Target="metadata"/><Relationship Id="rId37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29761" y="0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874000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a767f705_6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gbda767f705_6_75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gbda767f705_6_75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22" name="Google Shape;322;p10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10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be5877a5fb_0_3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be5877a5fb_0_30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gbe5877a5fb_0_30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3" name="Google Shape;373;p16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nhghggffghh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p16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6" name="Google Shape;176;p2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2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4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4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4" name="Google Shape;224;p7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7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be5877a5fb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be5877a5fb_0_4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gbe5877a5fb_0_4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be5877a5fb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be5877a5fb_0_63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9000" cy="44742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be5877a5fb_0_63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00" cy="4971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896938" y="746125"/>
            <a:ext cx="4967287" cy="3727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3" name="Google Shape;243;p8:notes"/>
          <p:cNvSpPr txBox="1">
            <a:spLocks noGrp="1"/>
          </p:cNvSpPr>
          <p:nvPr>
            <p:ph type="body" idx="1"/>
          </p:nvPr>
        </p:nvSpPr>
        <p:spPr>
          <a:xfrm>
            <a:off x="676117" y="4722694"/>
            <a:ext cx="5408930" cy="4474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8:notes"/>
          <p:cNvSpPr txBox="1">
            <a:spLocks noGrp="1"/>
          </p:cNvSpPr>
          <p:nvPr>
            <p:ph type="sldNum" idx="12"/>
          </p:nvPr>
        </p:nvSpPr>
        <p:spPr>
          <a:xfrm>
            <a:off x="3829761" y="9443662"/>
            <a:ext cx="2929837" cy="497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8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83" name="Google Shape;83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da767f705_6_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gbda767f705_6_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gbda767f705_6_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gbda767f705_6_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95" name="Google Shape;95;gbda767f705_6_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da767f705_6_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gbda767f705_6_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gbda767f705_6_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gbda767f705_6_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01" name="Google Shape;101;gbda767f705_6_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da767f705_6_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gbda767f705_6_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05" name="Google Shape;105;gbda767f705_6_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bda767f705_6_2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gbda767f705_6_2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gbda767f705_6_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gbda767f705_6_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11" name="Google Shape;111;gbda767f705_6_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bda767f705_6_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gbda767f705_6_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5" name="Google Shape;115;gbda767f705_6_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6" name="Google Shape;116;gbda767f705_6_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gbda767f705_6_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18" name="Google Shape;118;gbda767f705_6_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bda767f705_6_3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gbda767f705_6_35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2" name="Google Shape;122;gbda767f705_6_35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3" name="Google Shape;123;gbda767f705_6_35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4" name="Google Shape;124;gbda767f705_6_35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5" name="Google Shape;125;gbda767f705_6_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gbda767f705_6_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27" name="Google Shape;127;gbda767f705_6_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bda767f705_6_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gbda767f705_6_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gbda767f705_6_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32" name="Google Shape;132;gbda767f705_6_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bda767f705_6_4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gbda767f705_6_4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gbda767f705_6_4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gbda767f705_6_4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gbda767f705_6_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39" name="Google Shape;139;gbda767f705_6_4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bda767f705_6_5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gbda767f705_6_5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3" name="Google Shape;143;gbda767f705_6_5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gbda767f705_6_5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gbda767f705_6_5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46" name="Google Shape;146;gbda767f705_6_5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da767f705_6_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gbda767f705_6_63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gbda767f705_6_6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gbda767f705_6_6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52" name="Google Shape;152;gbda767f705_6_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bda767f705_6_69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gbda767f705_6_69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gbda767f705_6_6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gbda767f705_6_6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58" name="Google Shape;158;gbda767f705_6_6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30" name="Google Shape;3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36" name="Google Shape;36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22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43" name="Google Shape;4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5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5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64" name="Google Shape;64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6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26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14" name="Google Shape;14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a767f705_6_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gbda767f705_6_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gbda767f705_6_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gbda767f705_6_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/>
              <a:t>First Review</a:t>
            </a:r>
            <a:endParaRPr/>
          </a:p>
        </p:txBody>
      </p:sp>
      <p:sp>
        <p:nvSpPr>
          <p:cNvPr id="89" name="Google Shape;89;gbda767f705_6_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551129"/>
              </p:ext>
            </p:extLst>
          </p:nvPr>
        </p:nvGraphicFramePr>
        <p:xfrm>
          <a:off x="576448" y="339430"/>
          <a:ext cx="8104069" cy="1070983"/>
        </p:xfrm>
        <a:graphic>
          <a:graphicData uri="http://schemas.openxmlformats.org/drawingml/2006/table">
            <a:tbl>
              <a:tblPr firstRow="1" bandRow="1">
                <a:effectLst>
                  <a:reflection endPos="0" dir="5400000" sy="-100000" algn="bl" rotWithShape="0"/>
                </a:effectLst>
                <a:tableStyleId>{F171D283-305D-4049-B6C3-CEE192C77CE8}</a:tableStyleId>
              </a:tblPr>
              <a:tblGrid>
                <a:gridCol w="926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50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6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070983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>
                          <a:solidFill>
                            <a:schemeClr val="bg2"/>
                          </a:solidFill>
                          <a:latin typeface="Book Antiqua"/>
                          <a:sym typeface="Book Antiqua"/>
                        </a:rPr>
                        <a:t> </a:t>
                      </a:r>
                      <a:endParaRPr lang="en-IN"/>
                    </a:p>
                  </a:txBody>
                  <a:tcPr marL="0" marR="0" marT="0" marB="0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 marL="0" marR="0" marT="0" marB="0">
                    <a:lnL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64" name="Google Shape;164;gbda767f705_6_75"/>
          <p:cNvSpPr txBox="1">
            <a:spLocks noGrp="1"/>
          </p:cNvSpPr>
          <p:nvPr>
            <p:ph type="subTitle" idx="1"/>
          </p:nvPr>
        </p:nvSpPr>
        <p:spPr>
          <a:xfrm>
            <a:off x="488932" y="2545500"/>
            <a:ext cx="8279100" cy="88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>
              <a:spcBef>
                <a:spcPts val="0"/>
              </a:spcBef>
              <a:buClr>
                <a:srgbClr val="006600"/>
              </a:buClr>
              <a:buSzPct val="133333"/>
            </a:pPr>
            <a:r>
              <a:rPr lang="en-US" sz="2800" b="1">
                <a:solidFill>
                  <a:srgbClr val="38761D"/>
                </a:solidFill>
                <a:latin typeface="Arial"/>
                <a:ea typeface="Arial"/>
                <a:cs typeface="Arial"/>
                <a:sym typeface="Arial"/>
              </a:rPr>
              <a:t>Cotton Crop Disease Detection</a:t>
            </a:r>
            <a:endParaRPr sz="2400">
              <a:solidFill>
                <a:srgbClr val="38761D"/>
              </a:solidFill>
            </a:endParaRPr>
          </a:p>
        </p:txBody>
      </p:sp>
      <p:sp>
        <p:nvSpPr>
          <p:cNvPr id="165" name="Google Shape;165;gbda767f705_6_75"/>
          <p:cNvSpPr/>
          <p:nvPr/>
        </p:nvSpPr>
        <p:spPr>
          <a:xfrm>
            <a:off x="0" y="1635683"/>
            <a:ext cx="9144000" cy="491835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 w="254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</a:t>
            </a:r>
            <a:r>
              <a:rPr lang="en-US" sz="2400" b="1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Computer </a:t>
            </a:r>
            <a:r>
              <a:rPr lang="en-US" sz="2400" b="1" i="0" u="none" strike="noStrike" cap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Sci</a:t>
            </a:r>
            <a:r>
              <a:rPr lang="en-US" sz="2400" b="1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ence</a:t>
            </a:r>
            <a:r>
              <a:rPr lang="en-US" sz="2400" b="1" i="0" u="none" strike="noStrike" cap="none">
                <a:solidFill>
                  <a:srgbClr val="66006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 Engineering</a:t>
            </a:r>
            <a:endParaRPr sz="2400"/>
          </a:p>
        </p:txBody>
      </p:sp>
      <p:graphicFrame>
        <p:nvGraphicFramePr>
          <p:cNvPr id="166" name="Google Shape;166;gbda767f705_6_75"/>
          <p:cNvGraphicFramePr/>
          <p:nvPr>
            <p:extLst>
              <p:ext uri="{D42A27DB-BD31-4B8C-83A1-F6EECF244321}">
                <p14:modId xmlns:p14="http://schemas.microsoft.com/office/powerpoint/2010/main" val="4120342636"/>
              </p:ext>
            </p:extLst>
          </p:nvPr>
        </p:nvGraphicFramePr>
        <p:xfrm>
          <a:off x="838898" y="4111133"/>
          <a:ext cx="8076501" cy="3676586"/>
        </p:xfrm>
        <a:graphic>
          <a:graphicData uri="http://schemas.openxmlformats.org/drawingml/2006/table">
            <a:tbl>
              <a:tblPr firstRow="1" bandRow="1">
                <a:noFill/>
                <a:tableStyleId>{F171D283-305D-4049-B6C3-CEE192C77CE8}</a:tableStyleId>
              </a:tblPr>
              <a:tblGrid>
                <a:gridCol w="41697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67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5426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Batch Members: </a:t>
                      </a:r>
                      <a:b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</a:b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2320030286 – V Krishna (Team Leader)</a:t>
                      </a:r>
                      <a:b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</a:b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2320030329 – Anmol Nayak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  <a:sym typeface="Times New Roman"/>
                        </a:rPr>
                        <a:t>2320030431 – Akshath Reddy</a:t>
                      </a: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u="none" strike="noStrike" cap="none">
                        <a:solidFill>
                          <a:schemeClr val="accent6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it-IT" sz="1800" b="1" u="none" strike="noStrike" cap="none" baseline="0">
                        <a:solidFill>
                          <a:schemeClr val="tx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endParaRPr lang="en-US" sz="1800" b="1" u="none" strike="noStrike" cap="none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Domain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  <a:tabLst/>
                        <a:defRPr/>
                      </a:pPr>
                      <a:r>
                        <a:rPr lang="en-US" sz="1800" b="1" u="none" strike="noStrike" cap="none">
                          <a:solidFill>
                            <a:srgbClr val="00206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Deep Learning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endParaRPr lang="en-US" sz="1800" b="1" u="none" strike="noStrike" cap="none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endParaRPr lang="en-US" sz="1800" b="1" u="none" strike="noStrike" cap="none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endParaRPr lang="en-US" sz="1800" b="1" u="none" strike="noStrike" cap="none">
                        <a:solidFill>
                          <a:schemeClr val="accent6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800" b="1" u="none" strike="noStrike" cap="none">
                          <a:solidFill>
                            <a:schemeClr val="accent6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Under the Guidance of </a:t>
                      </a: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6"/>
                        </a:buClr>
                        <a:buSzPts val="1800"/>
                        <a:buFont typeface="Times New Roman"/>
                        <a:buNone/>
                      </a:pPr>
                      <a:r>
                        <a:rPr lang="en-US" sz="1400" b="1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Ramya V, </a:t>
                      </a:r>
                      <a:r>
                        <a:rPr lang="en-US" sz="1400" b="1" err="1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Assoc.Prof</a:t>
                      </a:r>
                      <a:r>
                        <a:rPr lang="en-US" sz="1400" b="1"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.</a:t>
                      </a:r>
                      <a:r>
                        <a:rPr lang="en-US" sz="1400" b="1">
                          <a:solidFill>
                            <a:schemeClr val="dk1"/>
                          </a:solidFill>
                          <a:latin typeface="Bell MT"/>
                          <a:ea typeface="Bell MT"/>
                          <a:cs typeface="Bell MT"/>
                          <a:sym typeface="Bell MT"/>
                        </a:rPr>
                        <a:t> </a:t>
                      </a:r>
                      <a:endParaRPr/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7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 sz="1800">
                        <a:latin typeface="Times New Roman" pitchFamily="18" charset="0"/>
                        <a:ea typeface="Times New Roman"/>
                        <a:cs typeface="Times New Roman" pitchFamily="18" charset="0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2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20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77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Times New Roman"/>
                        <a:buNone/>
                      </a:pPr>
                      <a:endParaRPr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gbda767f705_6_7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/>
          </a:p>
        </p:txBody>
      </p:sp>
      <p:sp>
        <p:nvSpPr>
          <p:cNvPr id="170" name="Google Shape;170;gbda767f705_6_75"/>
          <p:cNvSpPr/>
          <p:nvPr/>
        </p:nvSpPr>
        <p:spPr>
          <a:xfrm>
            <a:off x="0" y="-8600"/>
            <a:ext cx="9144000" cy="18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endParaRPr>
              <a:solidFill>
                <a:schemeClr val="bg2"/>
              </a:solidFill>
            </a:endParaRPr>
          </a:p>
        </p:txBody>
      </p:sp>
      <p:pic>
        <p:nvPicPr>
          <p:cNvPr id="3" name="Image 8" descr="A close up of a sign  Description automatically generated">
            <a:extLst>
              <a:ext uri="{FF2B5EF4-FFF2-40B4-BE49-F238E27FC236}">
                <a16:creationId xmlns:a16="http://schemas.microsoft.com/office/drawing/2014/main" id="{74D3AA43-8E5D-305B-D39C-4C9584FD321E}"/>
              </a:ext>
            </a:extLst>
          </p:cNvPr>
          <p:cNvPicPr>
            <a:picLocks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64260" y="114160"/>
            <a:ext cx="7015480" cy="77533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9011"/>
              <a:buFont typeface="Times New Roman"/>
              <a:buNone/>
            </a:pPr>
            <a:r>
              <a:rPr lang="en-IN" sz="404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 of Modules </a:t>
            </a:r>
            <a:endParaRPr sz="4044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394D10A-8A42-445A-846B-CE7AA8715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187778"/>
            <a:ext cx="8229600" cy="4938386"/>
          </a:xfrm>
        </p:spPr>
        <p:txBody>
          <a:bodyPr>
            <a:normAutofit fontScale="85000" lnSpcReduction="20000"/>
          </a:bodyPr>
          <a:lstStyle/>
          <a:p>
            <a:pPr marL="571500" indent="-457200">
              <a:buFont typeface="+mj-lt"/>
              <a:buAutoNum type="arabicPeriod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Acquisition: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Collecting and organizing the raw cotton leaf images into distinct disease classes.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Pre-processing: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Standardizing images (Resizing to ) and applying image normalization.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Data Augmentation: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Techniques (like rotation, shifting, zooming) used on the training set to prevent overfitting and improve generalization.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Module: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Loading weights from the pre-trained </a:t>
            </a:r>
            <a:r>
              <a:rPr lang="en-US" sz="20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-Tiny model.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Adaptation (Fine-Tuning):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the final fully connected layer to match the 4 disease classes.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Training Module: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Executing the learning process using the Adam optimizer and Cross-Entropy loss over 10 epochs.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 Module: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Monitoring model performance on a separate validation set during training to detect overfitting.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Prediction Module: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Generating classification probability scores on unseen test images.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Evaluation Metrics: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Calculation of Accuracy, Precision, Recall, and F1-Score for robust performance analysis.</a:t>
            </a:r>
          </a:p>
          <a:p>
            <a:pPr marL="571500" indent="-457200">
              <a:buFont typeface="+mj-lt"/>
              <a:buAutoNum type="arabicPeriod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Module: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Generation of Accuracy/Loss plots and the Confusion Matrix.</a:t>
            </a:r>
          </a:p>
          <a:p>
            <a:pPr marL="571500" indent="-457200">
              <a:buFont typeface="+mj-lt"/>
              <a:buAutoNum type="arabicPeriod"/>
            </a:pPr>
            <a:endParaRPr lang="en-I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Google Shape;249;p8"/>
          <p:cNvSpPr txBox="1">
            <a:spLocks noGrp="1"/>
          </p:cNvSpPr>
          <p:nvPr>
            <p:ph type="ftr" idx="1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Second Review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A46A14-25B8-9CA1-3F23-9BEE5CF47E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40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be5877a5fb_0_6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Details about the tools to be used for the project implementation</a:t>
            </a:r>
            <a:endParaRPr sz="4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be5877a5fb_0_6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11</a:t>
            </a:fld>
            <a:endParaRPr/>
          </a:p>
        </p:txBody>
      </p:sp>
      <p:sp>
        <p:nvSpPr>
          <p:cNvPr id="259" name="Google Shape;259;gbe5877a5fb_0_63"/>
          <p:cNvSpPr txBox="1">
            <a:spLocks noGrp="1"/>
          </p:cNvSpPr>
          <p:nvPr>
            <p:ph type="body" idx="1"/>
          </p:nvPr>
        </p:nvSpPr>
        <p:spPr>
          <a:xfrm>
            <a:off x="96925" y="1633650"/>
            <a:ext cx="9046800" cy="50877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684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None/>
            </a:pPr>
            <a:endParaRPr sz="561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Second Review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E55330-901D-400A-9947-929DAF458F88}"/>
              </a:ext>
            </a:extLst>
          </p:cNvPr>
          <p:cNvSpPr txBox="1"/>
          <p:nvPr/>
        </p:nvSpPr>
        <p:spPr>
          <a:xfrm>
            <a:off x="791852" y="2526384"/>
            <a:ext cx="6721311" cy="26740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Framework: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(Used for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RegNet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implementation) / TensorFlow (Used for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implementation -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Show flexibility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&amp; Libraries: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Python (core language) with specific libraries: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torchvision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scikit-learn, matplotlib, and seaborn.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AF50E5-60B9-B8C3-3233-973787503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40"/>
            <a:ext cx="167654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980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9011"/>
              <a:buFont typeface="Times New Roman"/>
              <a:buNone/>
            </a:pPr>
            <a:r>
              <a:rPr lang="en-IN" sz="404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Explanation </a:t>
            </a:r>
            <a:endParaRPr sz="4044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7" name="Google Shape;247;p8"/>
          <p:cNvSpPr txBox="1">
            <a:spLocks noGrp="1"/>
          </p:cNvSpPr>
          <p:nvPr>
            <p:ph type="body" idx="1"/>
          </p:nvPr>
        </p:nvSpPr>
        <p:spPr>
          <a:xfrm>
            <a:off x="283350" y="1400000"/>
            <a:ext cx="9887700" cy="256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Second Review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13154"/>
              </p:ext>
            </p:extLst>
          </p:nvPr>
        </p:nvGraphicFramePr>
        <p:xfrm>
          <a:off x="283350" y="605700"/>
          <a:ext cx="8403450" cy="87116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0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711684"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arenR"/>
                      </a:pPr>
                      <a:endParaRPr lang="en-US" sz="1800" b="1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Acquisition: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Collecting and organizing the raw cotton leaf images into distinct disease classes for training.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Pre-processing: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Standardizing image size () and normalizing pixel values to suit the model input.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Data Augmentation: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Artificially expanding the training dataset to improve model generalization and prevent overfitting.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Transfer Learning Module: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Utilizing pre-trained </a:t>
                      </a:r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ConvNeXt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weights to leverage prior knowledge from massive public datasets (ImageNet).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Adaptation (Fine-Tuning):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Adjusting the final classification layer to specifically output predictions for the 4 cotton disease classes.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Training Module: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Executing the deep learning process using the Adam optimizer to efficiently minimize the classification error (Loss).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Validation Module: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Periodically testing the model on unseen data during training to monitor performance and detect when overfitting begins.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Prediction Module: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Taking a new image as input and outputting a probability distribution over the four possible disease classes.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Evaluation Metrics: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Calculating key metrics like Accuracy, Precision, and F1-Score to demonstrate model reliability.</a:t>
                      </a:r>
                    </a:p>
                    <a:p>
                      <a:pPr marL="342900" indent="-342900">
                        <a:buFont typeface="+mj-lt"/>
                        <a:buAutoNum type="arabicParenR"/>
                      </a:pPr>
                      <a:r>
                        <a:rPr lang="en-US" sz="18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Visualization Module:</a:t>
                      </a:r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Generating visual reports (like the Confusion Matrix and Loss plots) for transparent performance analysis.</a:t>
                      </a:r>
                    </a:p>
                    <a:p>
                      <a:pPr marL="457200" indent="-457200">
                        <a:lnSpc>
                          <a:spcPct val="100000"/>
                        </a:lnSpc>
                        <a:buFont typeface="+mj-lt"/>
                        <a:buAutoNum type="arabicParenR"/>
                      </a:pPr>
                      <a:endParaRPr lang="en-IN" sz="170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3BD5963A-0578-0F92-1B1A-2B045814F1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3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21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89011"/>
              <a:buFont typeface="Times New Roman"/>
              <a:buNone/>
            </a:pPr>
            <a:r>
              <a:rPr lang="en-IN" sz="4044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Module Implementation and Result </a:t>
            </a:r>
            <a:endParaRPr sz="4044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</p:txBody>
      </p:sp>
      <p:sp>
        <p:nvSpPr>
          <p:cNvPr id="249" name="Google Shape;249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Second Review</a:t>
            </a:r>
            <a:endParaRPr/>
          </a:p>
        </p:txBody>
      </p:sp>
      <p:sp>
        <p:nvSpPr>
          <p:cNvPr id="250" name="Google Shape;250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063654-9F13-C039-4412-F00F8F1B1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40"/>
            <a:ext cx="1676545" cy="6934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909C3FA-889E-39EB-A404-8582C7D632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1045" y="799160"/>
            <a:ext cx="7069394" cy="565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929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B26918-6E0A-4A3F-AECD-87104E1A994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First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27E41-AC19-4A67-B2C8-4926F360F47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70B055D-636F-7CD9-153B-3C7E0F651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ECF1884-733B-7044-94A0-1F824779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737930"/>
            <a:ext cx="8077200" cy="56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3176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A8F72-8F97-6C35-D383-8932AE2A4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F8DA5-A7F8-7CD9-44DB-E72326A54A3D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First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E300B4-6E1C-98DE-EE16-77D120C1AC7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15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4B08E3F-8806-521C-83A4-BB23A74D7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265E7C-1584-3EAC-0E18-163415A32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8" y="737931"/>
            <a:ext cx="7767484" cy="571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86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6274E-B36C-5CDE-80AE-CB3EB799E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1D8755-96CD-B044-81F5-B136BAEFBB32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First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F93AA6-CF59-097A-4082-75E4810EA14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4E1305-B918-29D5-93C4-8509006F9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8320E3F-00A0-D8CD-6ABF-245CD24828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593" y="737931"/>
            <a:ext cx="7855975" cy="5731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8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0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cs typeface="Times New Roman"/>
                <a:sym typeface="Times New Roman"/>
              </a:rPr>
              <a:t>Results</a:t>
            </a:r>
            <a:endParaRPr/>
          </a:p>
        </p:txBody>
      </p:sp>
      <p:sp>
        <p:nvSpPr>
          <p:cNvPr id="326" name="Google Shape;326;p10"/>
          <p:cNvSpPr txBox="1">
            <a:spLocks noGrp="1"/>
          </p:cNvSpPr>
          <p:nvPr>
            <p:ph type="body" idx="1"/>
          </p:nvPr>
        </p:nvSpPr>
        <p:spPr>
          <a:xfrm>
            <a:off x="151002" y="-179110"/>
            <a:ext cx="8314268" cy="6535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Selected: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-Tiny (Pre-trained with Transfer Learning).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Overall Test Accuracy: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Achieved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100.00%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on the 'DATA' test set.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Weighted F1-Score: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1.00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(indicating perfect balance between Precision and Recall across all classes).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Class Performance: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model achieved near-perfect F1-scores for all four classes: Bacterial Blight, Curl Virus, Fusarium Wilt, and Healthy.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Insight: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outperformed other tested architectures (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RegNet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-Y and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in generalizing to the cotton disease data.</a:t>
            </a:r>
          </a:p>
          <a:p>
            <a:pPr marL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1">
              <a:solidFill>
                <a:srgbClr val="244061"/>
              </a:solidFill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329" name="Google Shape;329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17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ABDC3D6-11F9-8CC9-3F4B-5775317B51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be5877a5fb_0_303"/>
          <p:cNvSpPr txBox="1">
            <a:spLocks noGrp="1"/>
          </p:cNvSpPr>
          <p:nvPr>
            <p:ph type="title"/>
          </p:nvPr>
        </p:nvSpPr>
        <p:spPr>
          <a:xfrm>
            <a:off x="457200" y="0"/>
            <a:ext cx="8229600" cy="6969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 sz="48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7" name="Google Shape;347;gbe5877a5fb_0_30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18</a:t>
            </a:fld>
            <a:endParaRPr/>
          </a:p>
        </p:txBody>
      </p:sp>
      <p:sp>
        <p:nvSpPr>
          <p:cNvPr id="348" name="Google Shape;348;gbe5877a5fb_0_303"/>
          <p:cNvSpPr txBox="1"/>
          <p:nvPr/>
        </p:nvSpPr>
        <p:spPr>
          <a:xfrm>
            <a:off x="0" y="561600"/>
            <a:ext cx="9021900" cy="554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Project Expo 25/10/2025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D06B40-9157-451D-8353-BED3DAC6B688}"/>
              </a:ext>
            </a:extLst>
          </p:cNvPr>
          <p:cNvSpPr txBox="1"/>
          <p:nvPr/>
        </p:nvSpPr>
        <p:spPr>
          <a:xfrm>
            <a:off x="301658" y="1046375"/>
            <a:ext cx="8568965" cy="46130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800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Architecture: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Liu et al. (2022).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IN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ConvNet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for the 2020s.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(The paper defining your key model.)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Yosinski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(2014).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How transferable are features in deep neural networks?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Cotton Disease Detection (</a:t>
            </a:r>
            <a:r>
              <a:rPr lang="en-IN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focus):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Tao et al. (2022).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Cotton Disease Detection Based on </a:t>
            </a:r>
            <a:r>
              <a:rPr lang="en-IN" sz="18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 and Attention Mechanisms.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(Use this to validate your choice).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/Comparative Study: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Islam et al. (2020).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Deep Learning Approach for Predicting Cotton Leaf Diseases.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General CNNs: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Krizhevsky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et al. (2012).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ImageNet Classification with Deep Convolutional Neural Networks.</a:t>
            </a: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Need for Severity: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Patil and Patil (2021).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Deep CNN Model for Cotton Disease Detection.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(Mentions the need for quantification).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Advanced Detection: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Zhang et al. (2023). </a:t>
            </a:r>
            <a:r>
              <a:rPr lang="en-IN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Optimized YOLOv5 algorithm for small target detection in cotton wilt disease.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 (Reference for future object detection plans).</a:t>
            </a:r>
          </a:p>
          <a:p>
            <a:pPr marL="285750" indent="-285750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v"/>
            </a:pPr>
            <a:endParaRPr lang="en-IN" alt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CCF5DAE-6F56-A045-9E99-029E957E1D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16"/>
          <p:cNvSpPr txBox="1">
            <a:spLocks noGrp="1"/>
          </p:cNvSpPr>
          <p:nvPr>
            <p:ph type="title" idx="4294967295"/>
          </p:nvPr>
        </p:nvSpPr>
        <p:spPr>
          <a:xfrm>
            <a:off x="0" y="2438400"/>
            <a:ext cx="9144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1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>
                <a:solidFill>
                  <a:srgbClr val="0000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4000" b="1">
              <a:solidFill>
                <a:srgbClr val="0000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8" name="Google Shape;378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Review</a:t>
            </a:r>
            <a:endParaRPr/>
          </a:p>
        </p:txBody>
      </p:sp>
      <p:sp>
        <p:nvSpPr>
          <p:cNvPr id="379" name="Google Shape;379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19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454E19-52D7-DB21-7AC1-BDE1237D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"/>
          <p:cNvSpPr txBox="1">
            <a:spLocks noGrp="1"/>
          </p:cNvSpPr>
          <p:nvPr>
            <p:ph type="title"/>
          </p:nvPr>
        </p:nvSpPr>
        <p:spPr>
          <a:xfrm>
            <a:off x="0" y="1"/>
            <a:ext cx="9144000" cy="764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 </a:t>
            </a:r>
            <a:endParaRPr/>
          </a:p>
        </p:txBody>
      </p:sp>
      <p:sp>
        <p:nvSpPr>
          <p:cNvPr id="181" name="Google Shape;181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 Review</a:t>
            </a:r>
            <a:endParaRPr/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84" name="Google Shape;184;p2"/>
          <p:cNvSpPr txBox="1">
            <a:spLocks noGrp="1"/>
          </p:cNvSpPr>
          <p:nvPr>
            <p:ph type="body" idx="1"/>
          </p:nvPr>
        </p:nvSpPr>
        <p:spPr>
          <a:xfrm>
            <a:off x="386498" y="-565608"/>
            <a:ext cx="8757501" cy="7027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14300" indent="0">
              <a:buNone/>
            </a:pPr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Crop diseases (like bacterial blight and wilt) severely threaten cotton yields, requiring fast and accurate detection.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We developed an automated deep learning system for cotton disease classification using Transfer Learning.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Comparative study using modern pre-trained CNNs (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-Tiny,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RegNet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fine-tuned on the cotton disease dataset.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Key Result: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-Tiny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model achieved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100% test accuracy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demonstrating superior performance in instantly classifying the four major categories.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Vision: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Deploying the model for real-time, field-level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disease severity estimation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guide precision farming.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CDD875-2E4A-D59E-23B8-1E90B46FD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Global Impact of Cotton: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Cotton is a crucial cash crop, essential for the global textile industry and farmer income.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Threat of Disease: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Bacterial Blight, Curl Virus, and Fusarium Wilt are primary threats, causing significant yield and quality loss (estimated 6-12% globally).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Traditional Methods: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Manual visual inspection is time-consuming, prone to human error, and impractical for large fields.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Rise of Deep Learning: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Convolutional Neural Networks (CNNs) offer a scalable and highly accurate solution for pattern recognition in crop images.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Project Goal: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create a robust, deep learning-based diagnostic system for quick and precise identification of cotton leaf diseases in the field.</a:t>
            </a:r>
          </a:p>
          <a:p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Second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BC3D8-E39D-DD93-C2AD-6309C2B04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9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>
            <a:spLocks noGrp="1"/>
          </p:cNvSpPr>
          <p:nvPr>
            <p:ph type="title"/>
          </p:nvPr>
        </p:nvSpPr>
        <p:spPr>
          <a:xfrm>
            <a:off x="0" y="32830"/>
            <a:ext cx="9144000" cy="644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Literature Survey </a:t>
            </a:r>
            <a:endParaRPr/>
          </a:p>
        </p:txBody>
      </p:sp>
      <p:sp>
        <p:nvSpPr>
          <p:cNvPr id="203" name="Google Shape;203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Second Review</a:t>
            </a:r>
            <a:endParaRPr/>
          </a:p>
        </p:txBody>
      </p:sp>
      <p:sp>
        <p:nvSpPr>
          <p:cNvPr id="204" name="Google Shape;204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8B27DD-5B52-4834-A793-88702C44145F}"/>
              </a:ext>
            </a:extLst>
          </p:cNvPr>
          <p:cNvSpPr txBox="1"/>
          <p:nvPr/>
        </p:nvSpPr>
        <p:spPr>
          <a:xfrm>
            <a:off x="678730" y="1140643"/>
            <a:ext cx="8163612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 algn="ctr">
              <a:spcBef>
                <a:spcPct val="0"/>
              </a:spcBef>
            </a:pPr>
            <a:r>
              <a:rPr lang="en-US" sz="1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Application of Cotton Crop Disease Detection and </a:t>
            </a:r>
          </a:p>
          <a:p>
            <a:pPr lvl="1" algn="ctr">
              <a:spcBef>
                <a:spcPct val="0"/>
              </a:spcBef>
            </a:pPr>
            <a:r>
              <a:rPr lang="en-US" sz="1600" b="1" i="0">
                <a:solidFill>
                  <a:srgbClr val="333333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Recognition Based on Deep Learning</a:t>
            </a:r>
          </a:p>
          <a:p>
            <a:pPr algn="ctr">
              <a:spcBef>
                <a:spcPct val="0"/>
              </a:spcBef>
            </a:pP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IN" sz="1800" b="0" i="0" u="none" strike="noStrike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hang et al</a:t>
            </a:r>
            <a:r>
              <a:rPr lang="en-IN" sz="1800"/>
              <a:t>.</a:t>
            </a: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en-US" altLang="zh-CN" sz="1800">
                <a:latin typeface="Times New Roman" panose="02020603050405020304" pitchFamily="18" charset="0"/>
                <a:cs typeface="Times New Roman" panose="02020603050405020304" pitchFamily="18" charset="0"/>
              </a:rPr>
              <a:t>2023,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Learning Validation: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Several studies (e.g., Islam et al., Tao et al.) confirm that Transfer Learning using pre-trained models (like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VGG-19) significantly improves cotton disease detection accuracy (up to 98.7%) with less training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Advancement to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Recent research by Tao et al. specifically demonstrated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ConvNeXt's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 superiority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 cotton disease detection, achieving up to 100% accuracy by combining CNN efficiency with Transformer architecture advantages.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Identified Gap (Our Focus):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Existing high-accuracy classification systems often lack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deployment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capability and, critically, the ability to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quantify disease severity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—a major requirement for precision fungicide application (as highlighted by various agricultural reports).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ct val="0"/>
              </a:spcBef>
              <a:buNone/>
            </a:pPr>
            <a:endParaRPr lang="en-US" sz="2000" b="1" i="0">
              <a:solidFill>
                <a:srgbClr val="333333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C8B8D89-5623-2B8B-41A0-7A7D0D9E1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229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D5DA7-701F-48C9-89E0-2DB8CE223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Objectives</a:t>
            </a:r>
            <a:endParaRPr lang="en-IN" sz="360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98B451-1A39-41FC-871D-A98781CB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3801359"/>
          </a:xfrm>
        </p:spPr>
        <p:txBody>
          <a:bodyPr>
            <a:norm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Comparative Study: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Implement and compare multiple advanced deep learning models (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RegNet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Xception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for cotton disease classification.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Achieve High Accuracy: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Fine-tune the chosen model (</a:t>
            </a:r>
            <a:r>
              <a:rPr lang="en-US" sz="180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 using Transfer Learning and data augmentation to achieve classification accuracy above 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Disease Categorization: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Accurately classify the four key states: Healthy, Bacterial Blight, Curl Virus, and Fusarium Wilt.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Model Optimization: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Select the model offering the best balance of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 efficiency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deployment.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 a Pipeline: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Establish a clear, end-to-end data processing and prediction pipeline ready for real-world integration (e.g., in a mobile app)</a:t>
            </a:r>
          </a:p>
          <a:p>
            <a:pPr>
              <a:lnSpc>
                <a:spcPct val="150000"/>
              </a:lnSpc>
            </a:pPr>
            <a:endParaRPr lang="en-IN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BA40F7-2185-47F4-8D81-00B8C329311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Second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B72A1A-0D7D-4646-AD76-7FD3318FC5B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D539FB3-47EA-9ECF-7830-90BAEFDDD0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2840"/>
            <a:ext cx="167654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14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Inaccurate Diagnosis: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Farmers struggle to visually distinguish between different diseases, leading to incorrect treatment and wasted resources.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Late Detection: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By the time diseases are identified manually, they are often too widespread to control effectively.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Lack of Quantification: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Existing methods only classify the disease type, but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fail to quantify the percentage of crop damage (severity)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Economic Loss: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This delay and misdiagnosis result in significant financial losses for farmers and impacts the national cotton yield.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The Solution Gap: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current industry needs an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intelligent, automated system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that not only identifies 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the disease is but also </a:t>
            </a:r>
            <a:r>
              <a:rPr lang="en-US" sz="1800" i="1">
                <a:latin typeface="Times New Roman" panose="02020603050405020304" pitchFamily="18" charset="0"/>
                <a:cs typeface="Times New Roman" panose="02020603050405020304" pitchFamily="18" charset="0"/>
              </a:rPr>
              <a:t>how much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impact it has, enabling precise, targeted treatment</a:t>
            </a:r>
            <a:r>
              <a:rPr lang="en-IN" sz="180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Second Review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99BB94-FD3F-8A41-7EB2-BF349DF0B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375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7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7990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Existing System  </a:t>
            </a:r>
            <a:endParaRPr/>
          </a:p>
        </p:txBody>
      </p:sp>
      <p:sp>
        <p:nvSpPr>
          <p:cNvPr id="229" name="Google Shape;229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US"/>
              <a:t>Second Review</a:t>
            </a:r>
            <a:endParaRPr/>
          </a:p>
        </p:txBody>
      </p:sp>
      <p:sp>
        <p:nvSpPr>
          <p:cNvPr id="230" name="Google Shape;230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71A496-D285-495B-B5A1-63877CC17724}"/>
              </a:ext>
            </a:extLst>
          </p:cNvPr>
          <p:cNvSpPr txBox="1"/>
          <p:nvPr/>
        </p:nvSpPr>
        <p:spPr>
          <a:xfrm>
            <a:off x="763570" y="1416782"/>
            <a:ext cx="8003357" cy="407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Manual Inspection: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Relying on human experts, agricultural field officers, or the farmer's own experience for visual diagnosis.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Laboratory Analysis: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Expensive and time-consuming process involving taking samples from the field to a specialized lab for confirmation.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Image Processing: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Older systems used features like color and texture extraction (SVM/KNN classifiers), which were unreliable under varying light/field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Standard CNN Classifiers (Baseline):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Many existing AI prototypes use older CNNs (like ResNet-50 or VGG-16) that are less efficient and can be computationally heavy for mobile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Absence of Severity Metrics: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Most published classification models do not provide the vital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disease severity percentage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required for precision agriculture applications (e.g., dosing fungicide).</a:t>
            </a:r>
          </a:p>
          <a:p>
            <a:pPr marL="171450" marR="0" lvl="0" indent="-171450" algn="l" defTabSz="685800" rtl="0" eaLnBrk="1" fontAlgn="base" latinLnBrk="0" hangingPunct="1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endParaRPr lang="en-US" sz="1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671632-DA6F-F98A-87AD-70F893F05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840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be5877a5fb_0_43"/>
          <p:cNvSpPr txBox="1">
            <a:spLocks noGrp="1"/>
          </p:cNvSpPr>
          <p:nvPr>
            <p:ph type="title"/>
          </p:nvPr>
        </p:nvSpPr>
        <p:spPr>
          <a:xfrm>
            <a:off x="457200" y="1"/>
            <a:ext cx="8229600" cy="10080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rgbClr val="CC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Proposed System</a:t>
            </a:r>
            <a:endParaRPr sz="3600" b="1">
              <a:solidFill>
                <a:srgbClr val="CC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gbe5877a5fb_0_43"/>
          <p:cNvSpPr txBox="1">
            <a:spLocks noGrp="1"/>
          </p:cNvSpPr>
          <p:nvPr>
            <p:ph type="body" idx="1"/>
          </p:nvPr>
        </p:nvSpPr>
        <p:spPr>
          <a:xfrm>
            <a:off x="179109" y="1602557"/>
            <a:ext cx="8964890" cy="439679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Modern Architecture: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We propose using </a:t>
            </a:r>
            <a:r>
              <a:rPr lang="en-US" sz="1800" b="1" err="1">
                <a:latin typeface="Times New Roman" panose="02020603050405020304" pitchFamily="18" charset="0"/>
                <a:cs typeface="Times New Roman" panose="02020603050405020304" pitchFamily="18" charset="0"/>
              </a:rPr>
              <a:t>ConvNeXt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-Tiny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—a novel, efficient, and highly accurate model—for rapid disease classification.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Utilizes the knowledge from the massive ImageNet dataset to achieve high accuracy ( on our selected dataset) with optimized training time.</a:t>
            </a:r>
          </a:p>
          <a:p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Future Enhancement (The Unique Pivot):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Integrate the final classification model into an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Detection/Segmentation framework (like a modified YOLO or U-Net)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 to automatically locate the disease spots and calculate the affected leaf area (i.e., </a:t>
            </a:r>
            <a:r>
              <a:rPr lang="en-US" sz="1800" b="1">
                <a:latin typeface="Times New Roman" panose="02020603050405020304" pitchFamily="18" charset="0"/>
                <a:cs typeface="Times New Roman" panose="02020603050405020304" pitchFamily="18" charset="0"/>
              </a:rPr>
              <a:t>Disease Severity</a:t>
            </a:r>
            <a:r>
              <a:rPr lang="en-US" sz="180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lvl="0" indent="0" algn="l" rtl="0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ts val="935"/>
              <a:buNone/>
            </a:pPr>
            <a:endParaRPr sz="180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240" name="Google Shape;240;gbe5877a5fb_0_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t>8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US"/>
              <a:t>Second Review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21EA47-D280-A7F2-AA0E-222CDC2270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lvl="0"/>
            <a:r>
              <a:rPr lang="en-US"/>
              <a:t>Project Expo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/>
          </a:p>
        </p:txBody>
      </p:sp>
      <p:sp>
        <p:nvSpPr>
          <p:cNvPr id="6" name="Google Shape;19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Font typeface="Times New Roman"/>
              <a:buNone/>
            </a:pPr>
            <a:r>
              <a:rPr lang="en-US" sz="3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Diagram of Proposed System </a:t>
            </a:r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CFD99B-7A7F-5CA5-8BB9-A771817EC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451"/>
            <a:ext cx="1676545" cy="69348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E206A-4D68-5AE7-6459-1D93C385E55F}"/>
              </a:ext>
            </a:extLst>
          </p:cNvPr>
          <p:cNvSpPr txBox="1"/>
          <p:nvPr/>
        </p:nvSpPr>
        <p:spPr>
          <a:xfrm>
            <a:off x="4362275" y="6014906"/>
            <a:ext cx="165622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/>
              <a:t>Fig no.: Fig. Name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218EC7-8FDD-3673-EC1F-D0280353B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42" y="1327355"/>
            <a:ext cx="7713632" cy="467375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19</Slides>
  <Notes>12</Notes>
  <HiddenSlides>0</HiddenSlide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Office Theme</vt:lpstr>
      <vt:lpstr>PowerPoint Presentation</vt:lpstr>
      <vt:lpstr>Abstract </vt:lpstr>
      <vt:lpstr>Introduction </vt:lpstr>
      <vt:lpstr>Literature Survey </vt:lpstr>
      <vt:lpstr>Objectives</vt:lpstr>
      <vt:lpstr>Problem Statement</vt:lpstr>
      <vt:lpstr>Existing System  </vt:lpstr>
      <vt:lpstr>Proposed System</vt:lpstr>
      <vt:lpstr>Block Diagram of Proposed System </vt:lpstr>
      <vt:lpstr>List of Modules   </vt:lpstr>
      <vt:lpstr>Details about the tools to be used for the project implementation</vt:lpstr>
      <vt:lpstr>Module Explanation   </vt:lpstr>
      <vt:lpstr>Module Implementation and Result   </vt:lpstr>
      <vt:lpstr>PowerPoint Presentation</vt:lpstr>
      <vt:lpstr>PowerPoint Presentation</vt:lpstr>
      <vt:lpstr>PowerPoint Presentation</vt:lpstr>
      <vt:lpstr>Results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revision>4</cp:revision>
  <dcterms:created xsi:type="dcterms:W3CDTF">2015-01-20T17:55:11Z</dcterms:created>
  <dcterms:modified xsi:type="dcterms:W3CDTF">2025-10-25T06:25:05Z</dcterms:modified>
</cp:coreProperties>
</file>