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20C1E0-279C-4D94-9E9C-C406271B15BE}">
  <a:tblStyle styleId="{1C20C1E0-279C-4D94-9E9C-C406271B15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d55db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4d55db38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8f1cf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88f1cf50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d7f1bf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d7f1bfaf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a80ad9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a80ad97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d55db3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4d55db38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4a238db5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54a238d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54a238db5_3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d7f1bf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3d7f1bfaf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d7f1bfa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3d7f1bfaf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d7f1bfa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3d7f1bfaf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d7f1bfa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3d7f1bfaf9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d7f1bfa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3d7f1bfaf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d7f1bfa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3d7f1bfaf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d7f1bfa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3d7f1bfaf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4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2" name="Google Shape;78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4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7" name="Google Shape;827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5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35" name="Google Shape;835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43" name="Google Shape;8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6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6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da7365b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3da7365ba1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e97b3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e97b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dae97b3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8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9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9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9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over Content" type="txOverObj">
  <p:cSld name="TEXT_OVER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You Want)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153400" y="304800"/>
            <a:ext cx="533399" cy="30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27715" y="131825"/>
            <a:ext cx="782888" cy="7825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201</a:t>
            </a:r>
            <a:r>
              <a:rPr lang="en-US"/>
              <a:t>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ctrTitle"/>
          </p:nvPr>
        </p:nvSpPr>
        <p:spPr>
          <a:xfrm>
            <a:off x="685800" y="2130425"/>
            <a:ext cx="77724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201</a:t>
            </a:r>
            <a:r>
              <a:rPr lang="en-US"/>
              <a:t>9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Preliminary Design Review (PDR) Outline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 1.</a:t>
            </a:r>
            <a:r>
              <a:rPr i="1" lang="en-US"/>
              <a:t>1</a:t>
            </a:r>
            <a:endParaRPr b="1" i="1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# 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Name Here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goal is to present the physical idea of what the CanSat will look like for reference prior to getting into details of the CanSat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Diagram(s)</a:t>
            </a:r>
            <a:r>
              <a:rPr b="0" lang="en-US"/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physical layout of selected CanSat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to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</a:t>
            </a:r>
            <a:r>
              <a:rPr lang="en-US"/>
              <a:t>ed drawings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Placement of major components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Sensors, electronics, radio, power, mechanisms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configurations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launch configuration, deployed configuration.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on separate slides.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Concept of Operations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lide(s) providing overview of CanSat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and descent operations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include </a:t>
            </a: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Post-launch recovery and data reduction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configuration CONOPS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how the CanSat will operate, not what everyone on the team will be doing (to be discussed at CDR)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flow diagrams and cartoons are a good way to present the CONOPS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hand-drawn diagrams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Launch Vehicle Compatibility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dimensioned drawing that shows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clearances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800"/>
              <a:t>payload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launch configuration (</a:t>
            </a:r>
            <a:r>
              <a:rPr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/>
              <a:t>Payload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descent control apparatus (no sharp protrusions)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PDR this may be allocated dimensions (if this is the case, these should be requirements at the system and subsystem levels)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clearance? (Leave margin to allow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deployment!)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past years there were a large number of CanSats that did not deploy from the payload sections of the rocket because of protrusions or because the CanSat was too wide to fit in the rocket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sharp protrusions and fit within the Launch Vehicle will also be scored at the Flight Readiness Review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Design</a:t>
            </a:r>
            <a:endParaRPr/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Overview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CanSat sensor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summary of the selected sensors (type &amp; models)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brief discussion of what the sensors are used for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component (not all components trades)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Requirements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an understanding of the requirements that apply to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sensor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requirements for this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pressure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254" name="Google Shape;254;p2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Temperature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temperature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GPS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GPS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 Voltage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ower voltage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228600" y="4419600"/>
            <a:ext cx="8686800" cy="1828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IMPORTANT PRESENTATION GUIDELINE: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Teams should only present charts with this star icon during the teleconference.  Other charts should be skipped to save time; they will be reviewed by the judges off line.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Presentations are to be 30 minutes in length.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Going over 30 minutes may result in points lost in quality score</a:t>
            </a:r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228600" y="1066800"/>
            <a:ext cx="8686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simple outline of the 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ndicate the team member(s) who will be presenting each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Terms: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CanSat</a:t>
            </a:r>
            <a:r>
              <a:rPr i="1" lang="en-US" sz="1800"/>
              <a:t> </a:t>
            </a:r>
            <a:r>
              <a:rPr lang="en-US" sz="1800"/>
              <a:t>refers to the complete system containing both the </a:t>
            </a:r>
            <a:r>
              <a:rPr b="1" i="1" lang="en-US" sz="1800"/>
              <a:t>Container</a:t>
            </a:r>
            <a:r>
              <a:rPr lang="en-US" sz="1800"/>
              <a:t> and the </a:t>
            </a:r>
            <a:r>
              <a:rPr b="1" i="1" lang="en-US" sz="1800"/>
              <a:t>Payload</a:t>
            </a:r>
            <a:endParaRPr b="1" i="1"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the </a:t>
            </a:r>
            <a:r>
              <a:rPr b="1" i="1" lang="en-US" sz="1800"/>
              <a:t>container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Payload</a:t>
            </a:r>
            <a:r>
              <a:rPr b="1" i="1" lang="en-US" sz="1800"/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Payload which is also th</a:t>
            </a:r>
            <a:r>
              <a:rPr b="1" i="1" lang="en-US" sz="1800"/>
              <a:t>e auto-gyro payload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</p:txBody>
      </p:sp>
      <p:sp>
        <p:nvSpPr>
          <p:cNvPr id="117" name="Google Shape;117;p1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 flipH="1" rot="10800000">
            <a:off x="8686800" y="517499"/>
            <a:ext cx="152400" cy="3902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Pitch and Roll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tilt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Auto-gyro Blade Spin Rate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</a:t>
            </a:r>
            <a:r>
              <a:rPr lang="en-US"/>
              <a:t> auto-gyro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</a:t>
            </a:r>
            <a:r>
              <a:rPr lang="en-US"/>
              <a:t>designs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</a:t>
            </a:r>
            <a:r>
              <a:rPr lang="en-US"/>
              <a:t>design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Bonus Camera Trade &amp; Selection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camera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pressure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331" name="Google Shape;331;p3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Design</a:t>
            </a:r>
            <a:endParaRPr/>
          </a:p>
        </p:txBody>
      </p:sp>
      <p:sp>
        <p:nvSpPr>
          <p:cNvPr id="339" name="Google Shape;339;p37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Overview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science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descent control system(s)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the selected configuration and components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outlining descent control strategy for various flight altitude ranges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Requirements</a:t>
            </a: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228600" y="10668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descent control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  <a:r>
              <a:rPr lang="en-US"/>
              <a:t>descent control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DCS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Payload Descent Control Strategy Selection and Trade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Payload DCS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Payload operation such as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stowed </a:t>
            </a:r>
            <a:r>
              <a:rPr lang="en-US"/>
              <a:t>descent rate control (parachute, etc.)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deployed descent rate control (auto-gyro operation)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68" name="Google Shape;368;p4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Descent </a:t>
            </a:r>
            <a:r>
              <a:rPr lang="en-US"/>
              <a:t>Stability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Control Strategy Selection and Trade</a:t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descent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stability control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details on active stability control or passive control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is payload kept from tumbling? How is nadir direction maintained?</a:t>
            </a:r>
            <a:endParaRPr/>
          </a:p>
          <a:p>
            <a:pPr indent="-2540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any mechanisms used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provides reasons for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Rate Estimates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</a:t>
            </a:r>
            <a:r>
              <a:rPr lang="en-US"/>
              <a:t>descent rate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estimates for the following CanSat configurations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/>
              <a:t>Payload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post rocket-separation (prior to deployment of the Payload)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after being released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following separation from the </a:t>
            </a:r>
            <a:r>
              <a:rPr lang="en-US"/>
              <a:t>Container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Calculations used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discussion can carry over to multiple slides if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slide summarizes results. Make sure final results are clearly identified.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228600" y="1066800"/>
            <a:ext cx="8686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slide listing the team members and their roles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possible, please include year (freshman, sophomore, etc.) for reference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needs to be provided once for team members showing up multiple times on the org chart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format is the use of an organization chart, such as below: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pic>
        <p:nvPicPr>
          <p:cNvPr id="129" name="Google Shape;129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2882900"/>
            <a:ext cx="4953000" cy="30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828800" y="3429000"/>
            <a:ext cx="1419224" cy="571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396" name="Google Shape;396;p43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Design</a:t>
            </a:r>
            <a:endParaRPr/>
          </a:p>
        </p:txBody>
      </p:sp>
      <p:sp>
        <p:nvSpPr>
          <p:cNvPr id="398" name="Google Shape;398;p43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Overview</a:t>
            </a:r>
            <a:endParaRPr/>
          </a:p>
        </p:txBody>
      </p: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mechanical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major structural elements, material selection, and interface definitions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/>
              <a:t>science payload and 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mechanical configurations</a:t>
            </a:r>
            <a:endParaRPr/>
          </a:p>
        </p:txBody>
      </p:sp>
      <p:sp>
        <p:nvSpPr>
          <p:cNvPr id="407" name="Google Shape;407;p4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Sub-System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416" name="Google Shape;416;p4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mechanical sub-system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25" name="Google Shape;425;p4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structure of </a:t>
            </a:r>
            <a:r>
              <a:rPr lang="en-US"/>
              <a:t>Payload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location of electrical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lang="en-US"/>
              <a:t>auto-gyro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attachment points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 such as springs, hinges,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mechanica</a:t>
            </a:r>
            <a:r>
              <a:rPr lang="en-US"/>
              <a:t>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selection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</a:t>
            </a:r>
            <a:r>
              <a:rPr lang="en-US"/>
              <a:t>tructural material selection(s)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194700" y="55112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Pre Deployment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stowed in the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stowed configuration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keep payload in stowed configuration</a:t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39" name="Google Shape;439;p4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45" name="Google Shape;445;p4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Deployment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 transitions from stowed to deployed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transition to deployed </a:t>
            </a:r>
            <a:r>
              <a:rPr lang="en-US"/>
              <a:t>configuration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ie hinges, springs, etc.</a:t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56" name="Google Shape;456;p4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58" name="Google Shape;458;p4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 of the conta</a:t>
            </a:r>
            <a:r>
              <a:rPr lang="en-US"/>
              <a:t>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Structural material selection(s)</a:t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61" name="Google Shape;461;p4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Release Mechanism</a:t>
            </a:r>
            <a:endParaRPr/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how the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 connected to and released (mechanically) from the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of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detailed in how it works.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Do not show the generic hook attached to a servo. Come up with a real design.</a:t>
            </a:r>
            <a:endParaRPr/>
          </a:p>
        </p:txBody>
      </p:sp>
      <p:sp>
        <p:nvSpPr>
          <p:cNvPr id="470" name="Google Shape;470;p5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71" name="Google Shape;471;p50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Parachute Release Mechanism</a:t>
            </a:r>
            <a:endParaRPr/>
          </a:p>
        </p:txBody>
      </p:sp>
      <p:sp>
        <p:nvSpPr>
          <p:cNvPr id="478" name="Google Shape;478;p5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how the parachute will be attached to the container and how it is stowed before being released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Diagrams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Method of operation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Be detailed in how it works. </a:t>
            </a:r>
            <a:endParaRPr/>
          </a:p>
          <a:p>
            <a:pPr indent="-381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Electronics Structural Integrity</a:t>
            </a:r>
            <a:endParaRPr/>
          </a:p>
        </p:txBody>
      </p:sp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mounting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enclosures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electrical connections (glue, tape, etc.)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required judge verification during pre-flight check 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 attachments</a:t>
            </a:r>
            <a:endParaRPr/>
          </a:p>
        </p:txBody>
      </p:sp>
      <p:sp>
        <p:nvSpPr>
          <p:cNvPr id="486" name="Google Shape;486;p5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87" name="Google Shape;487;p5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Acronyms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list of acronyms used throughout the 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presentations, do not read through these acronyms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for reference only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495" name="Google Shape;495;p5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providing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-US"/>
              <a:t> of payload and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structural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Sources/uncertainties – whether the masses are estimates, from data sheets, measured values,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mass of all comp</a:t>
            </a:r>
            <a:r>
              <a:rPr lang="en-US"/>
              <a:t>onents and structural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Margin : The amount of mass (in grams) in which the mass budget meets, exceeds, or falls short of the mass requirement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 of correction to meet mass requirement (based on the margin listed above)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clearly distinguish between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masses</a:t>
            </a:r>
            <a:endParaRPr/>
          </a:p>
        </p:txBody>
      </p:sp>
      <p:sp>
        <p:nvSpPr>
          <p:cNvPr id="496" name="Google Shape;496;p5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 Budget</a:t>
            </a:r>
            <a:endParaRPr/>
          </a:p>
        </p:txBody>
      </p:sp>
      <p:sp>
        <p:nvSpPr>
          <p:cNvPr id="498" name="Google Shape;498;p5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99" name="Google Shape;499;p53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05" name="Google Shape;505;p5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Communication and Data Handling (CDH) Subsystem Design</a:t>
            </a:r>
            <a:endParaRPr/>
          </a:p>
        </p:txBody>
      </p:sp>
      <p:sp>
        <p:nvSpPr>
          <p:cNvPr id="507" name="Google Shape;507;p5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13" name="Google Shape;513;p5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Overview</a:t>
            </a:r>
            <a:endParaRPr/>
          </a:p>
        </p:txBody>
      </p:sp>
      <p:sp>
        <p:nvSpPr>
          <p:cNvPr id="515" name="Google Shape;515;p5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payload CDH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selected components (with brief mention of what each component is for)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Focus on selected component (not all components trades)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17" name="Google Shape;517;p5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23" name="Google Shape;523;p5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Requirements</a:t>
            </a:r>
            <a:endParaRPr/>
          </a:p>
        </p:txBody>
      </p:sp>
      <p:sp>
        <p:nvSpPr>
          <p:cNvPr id="525" name="Google Shape;525;p5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26" name="Google Shape;526;p5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payload CDH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32" name="Google Shape;532;p57"/>
          <p:cNvSpPr txBox="1"/>
          <p:nvPr>
            <p:ph idx="12" type="sldNum"/>
          </p:nvPr>
        </p:nvSpPr>
        <p:spPr>
          <a:xfrm>
            <a:off x="8496300" y="679767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534" name="Google Shape;534;p5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boot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processor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data interfaces (types and numbers)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memory storage requirements, if applicable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723900" y="681355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36" name="Google Shape;536;p5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</p:txBody>
      </p:sp>
      <p:sp>
        <p:nvSpPr>
          <p:cNvPr id="543" name="Google Shape;543;p58"/>
          <p:cNvSpPr txBox="1"/>
          <p:nvPr>
            <p:ph idx="1" type="body"/>
          </p:nvPr>
        </p:nvSpPr>
        <p:spPr>
          <a:xfrm>
            <a:off x="228600" y="1066800"/>
            <a:ext cx="86868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design for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or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tolerance. If software real-time clock, how do you maintain time if there is a reset? If using a timer in a CPU, how do you make sure it doesn’t get reset and lose time during a CPU reset?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45" name="Google Shape;545;p5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47" name="Google Shape;547;p5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53" name="Google Shape;553;p5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Antenna Trade &amp; Selection</a:t>
            </a:r>
            <a:endParaRPr/>
          </a:p>
        </p:txBody>
      </p:sp>
      <p:sp>
        <p:nvSpPr>
          <p:cNvPr id="555" name="Google Shape;555;p5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selection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range and patterns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57" name="Google Shape;557;p5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64" name="Google Shape;564;p6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566" name="Google Shape;566;p6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XBEE radio selection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NETID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transmission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this managed during each mission phase?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failures have occurred often over the past several years of the competition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encouraged to use your radios in all of your development and testing to better ensure mission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you have started working with the radio and communications protocol</a:t>
            </a:r>
            <a:endParaRPr/>
          </a:p>
        </p:txBody>
      </p:sp>
      <p:sp>
        <p:nvSpPr>
          <p:cNvPr id="567" name="Google Shape;567;p6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68" name="Google Shape;568;p60"/>
          <p:cNvSpPr/>
          <p:nvPr/>
        </p:nvSpPr>
        <p:spPr>
          <a:xfrm>
            <a:off x="228600" y="5867400"/>
            <a:ext cx="8723585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Radio Prototyping and Testing Early!</a:t>
            </a:r>
            <a:endParaRPr/>
          </a:p>
        </p:txBody>
      </p:sp>
      <p:sp>
        <p:nvSpPr>
          <p:cNvPr id="569" name="Google Shape;569;p6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75" name="Google Shape;575;p6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</a:t>
            </a:r>
            <a:endParaRPr/>
          </a:p>
        </p:txBody>
      </p:sp>
      <p:sp>
        <p:nvSpPr>
          <p:cNvPr id="577" name="Google Shape;577;p6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included?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competition guide for telemetry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fields for bonus objectives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of packets?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or burst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data formatted?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example frames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/>
              <a:t>sample data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descriptions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presented format match the Competition Guide requirements?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84" name="Google Shape;584;p6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Overview</a:t>
            </a:r>
            <a:endParaRPr/>
          </a:p>
        </p:txBody>
      </p:sp>
      <p:sp>
        <p:nvSpPr>
          <p:cNvPr id="586" name="Google Shape;586;p6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container CDH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selected components (with brief mention of what each component is for)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there are no electronics in the container, specify that in the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88" name="Google Shape;588;p6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Systems Overview</a:t>
            </a:r>
            <a:endParaRPr/>
          </a:p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8600" y="1219200"/>
            <a:ext cx="8686800" cy="923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introduce the reviewer to the overall requirements and configuration of the CanSat.  This provides a basis for the details presented in the subsystem sections.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594" name="Google Shape;594;p6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Requirements</a:t>
            </a:r>
            <a:endParaRPr/>
          </a:p>
        </p:txBody>
      </p:sp>
      <p:sp>
        <p:nvSpPr>
          <p:cNvPr id="596" name="Google Shape;596;p6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97" name="Google Shape;597;p6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chart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container CDH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chart may be expanded to multiple charts 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03" name="Google Shape;603;p64"/>
          <p:cNvSpPr txBox="1"/>
          <p:nvPr>
            <p:ph idx="12" type="sldNum"/>
          </p:nvPr>
        </p:nvSpPr>
        <p:spPr>
          <a:xfrm>
            <a:off x="8496300" y="679767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4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605" name="Google Shape;605;p6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boot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processor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data interfaces (types and numbers)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memory storage requirements, if applicable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4"/>
          <p:cNvSpPr txBox="1"/>
          <p:nvPr/>
        </p:nvSpPr>
        <p:spPr>
          <a:xfrm>
            <a:off x="723900" y="681355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07" name="Google Shape;607;p6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14" name="Google Shape;614;p6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Electrical Power Subsystem (EPS) Design</a:t>
            </a:r>
            <a:endParaRPr/>
          </a:p>
        </p:txBody>
      </p:sp>
      <p:sp>
        <p:nvSpPr>
          <p:cNvPr id="616" name="Google Shape;616;p6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22" name="Google Shape;622;p6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</a:t>
            </a:r>
            <a:endParaRPr/>
          </a:p>
        </p:txBody>
      </p:sp>
      <p:sp>
        <p:nvSpPr>
          <p:cNvPr id="624" name="Google Shape;624;p6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EPS components (with purposes)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26" name="Google Shape;626;p6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32" name="Google Shape;632;p6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Requirements</a:t>
            </a:r>
            <a:endParaRPr/>
          </a:p>
        </p:txBody>
      </p:sp>
      <p:sp>
        <p:nvSpPr>
          <p:cNvPr id="634" name="Google Shape;634;p6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35" name="Google Shape;635;p6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EPS subsystem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41" name="Google Shape;641;p6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</a:t>
            </a:r>
            <a:endParaRPr/>
          </a:p>
        </p:txBody>
      </p:sp>
      <p:sp>
        <p:nvSpPr>
          <p:cNvPr id="643" name="Google Shape;643;p6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schematic (not down to the resistor level) showing power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required voltages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major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how power will be controlled and verified externally without disassembling the CanSat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an easily accessible external switch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scored again at the Flight Readiness Review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Umbilical power source for use in test and safety inspection</a:t>
            </a:r>
            <a:endParaRPr/>
          </a:p>
        </p:txBody>
      </p:sp>
      <p:sp>
        <p:nvSpPr>
          <p:cNvPr id="644" name="Google Shape;644;p6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45" name="Google Shape;645;p6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651" name="Google Shape;651;p69"/>
          <p:cNvSpPr txBox="1"/>
          <p:nvPr>
            <p:ph idx="1" type="body"/>
          </p:nvPr>
        </p:nvSpPr>
        <p:spPr>
          <a:xfrm>
            <a:off x="228600" y="1066800"/>
            <a:ext cx="868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power trade and selection.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design and reasons for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Remember no lithium polymer batteries!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53" name="Google Shape;653;p6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budget in tabular format which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consumption of</a:t>
            </a:r>
            <a:r>
              <a:rPr lang="en-US"/>
              <a:t>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in </a:t>
            </a:r>
            <a:r>
              <a:rPr lang="en-US"/>
              <a:t>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duty cycles for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Source/uncertainty for each line item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Estimate, data sheet, measurement,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power consumed </a:t>
            </a:r>
            <a:r>
              <a:rPr lang="en-US"/>
              <a:t>in 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sources and total power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en-US"/>
              <a:t> : Difference of battery watt hours versus payload power consumption in watt hours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Requirement defined in mission guide states that the payload must be powered for at least two hours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61" name="Google Shape;661;p7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</a:t>
            </a:r>
            <a:endParaRPr/>
          </a:p>
        </p:txBody>
      </p:sp>
      <p:sp>
        <p:nvSpPr>
          <p:cNvPr id="663" name="Google Shape;663;p7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64" name="Google Shape;664;p7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70" name="Google Shape;670;p7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</a:t>
            </a:r>
            <a:endParaRPr/>
          </a:p>
        </p:txBody>
      </p:sp>
      <p:sp>
        <p:nvSpPr>
          <p:cNvPr id="672" name="Google Shape;672;p7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schematic (not down to the resistor level) showing power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required voltages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major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how power will be controlled and verified externally without disassembling the CanSat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an easily accessible external switch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scored again at the Flight Readiness Review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Umbilical power source for use in test and safety inspection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74" name="Google Shape;674;p7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680" name="Google Shape;680;p72"/>
          <p:cNvSpPr txBox="1"/>
          <p:nvPr>
            <p:ph idx="1" type="body"/>
          </p:nvPr>
        </p:nvSpPr>
        <p:spPr>
          <a:xfrm>
            <a:off x="228600" y="1066800"/>
            <a:ext cx="868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power trade and selection.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Remember no lithium polymer batteries!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82" name="Google Shape;682;p7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2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Summary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mission objectives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whether selectable objective (bonus) is being attempted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selection rationale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any external objectives (personal, laboratory or sponsor, class, etc.) relevant to the design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89" name="Google Shape;689;p7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</a:t>
            </a:r>
            <a:endParaRPr/>
          </a:p>
        </p:txBody>
      </p:sp>
      <p:sp>
        <p:nvSpPr>
          <p:cNvPr id="691" name="Google Shape;691;p7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Power budget in tabular format which includes: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Power consumption of each component in watt hours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Expected duty cycles for each component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Source/uncertainty for each line item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Estimate, data sheet, measurement, etc.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Total power consumed in watt hours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Power sources and total power available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Margin : Difference of battery watt hours versus container power consumption in watt hours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Requirement defined in mission guide states that the container must be powered for at least two hours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93" name="Google Shape;693;p7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699" name="Google Shape;699;p7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Flight Software (FSW) Design</a:t>
            </a:r>
            <a:endParaRPr/>
          </a:p>
        </p:txBody>
      </p:sp>
      <p:sp>
        <p:nvSpPr>
          <p:cNvPr id="701" name="Google Shape;701;p7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07" name="Google Shape;707;p7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</a:t>
            </a:r>
            <a:endParaRPr/>
          </a:p>
        </p:txBody>
      </p:sp>
      <p:sp>
        <p:nvSpPr>
          <p:cNvPr id="709" name="Google Shape;709;p7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CanSat FSW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discuss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11" name="Google Shape;711;p7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17" name="Google Shape;717;p7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7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Requirements</a:t>
            </a:r>
            <a:endParaRPr/>
          </a:p>
        </p:txBody>
      </p:sp>
      <p:sp>
        <p:nvSpPr>
          <p:cNvPr id="719" name="Google Shape;719;p7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FSW sub-system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</a:t>
            </a:r>
            <a:r>
              <a:rPr lang="en-US"/>
              <a:t>subsystem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26" name="Google Shape;726;p7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</a:t>
            </a:r>
            <a:endParaRPr/>
          </a:p>
        </p:txBody>
      </p:sp>
      <p:sp>
        <p:nvSpPr>
          <p:cNvPr id="728" name="Google Shape;728;p7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Identify reasons for reset, and methods of recovery</a:t>
            </a:r>
            <a:endParaRPr b="1"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30" name="Google Shape;730;p77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36" name="Google Shape;736;p7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7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</a:t>
            </a:r>
            <a:endParaRPr/>
          </a:p>
        </p:txBody>
      </p:sp>
      <p:sp>
        <p:nvSpPr>
          <p:cNvPr id="738" name="Google Shape;738;p7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Identify reasons for reset, and methods of recovery</a:t>
            </a:r>
            <a:endParaRPr b="1" sz="20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39" name="Google Shape;739;p7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40" name="Google Shape;740;p78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46" name="Google Shape;746;p7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Development Plan</a:t>
            </a:r>
            <a:endParaRPr/>
          </a:p>
        </p:txBody>
      </p:sp>
      <p:sp>
        <p:nvSpPr>
          <p:cNvPr id="748" name="Google Shape;748;p7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CanSat problem is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 slide describing the plan for software development and plans to reduce the risk of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 and prototyping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subsystem development sequence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methodology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50" name="Google Shape;750;p79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57" name="Google Shape;757;p80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Ground Control System (GCS) Design</a:t>
            </a:r>
            <a:endParaRPr/>
          </a:p>
        </p:txBody>
      </p:sp>
      <p:sp>
        <p:nvSpPr>
          <p:cNvPr id="759" name="Google Shape;759;p80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65" name="Google Shape;765;p8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8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Overview</a:t>
            </a:r>
            <a:endParaRPr/>
          </a:p>
        </p:txBody>
      </p:sp>
      <p:sp>
        <p:nvSpPr>
          <p:cNvPr id="767" name="Google Shape;767;p8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simple context diagram showing major components (computers, antenna, adaptors,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69" name="Google Shape;769;p8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75" name="Google Shape;775;p8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8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Requirements</a:t>
            </a:r>
            <a:endParaRPr/>
          </a:p>
        </p:txBody>
      </p:sp>
      <p:sp>
        <p:nvSpPr>
          <p:cNvPr id="777" name="Google Shape;777;p8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78" name="Google Shape;778;p82"/>
          <p:cNvSpPr txBox="1"/>
          <p:nvPr/>
        </p:nvSpPr>
        <p:spPr>
          <a:xfrm>
            <a:off x="228600" y="4724400"/>
            <a:ext cx="8686800" cy="1200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requirements to include: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 plotting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initialization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Portability design</a:t>
            </a:r>
            <a:endParaRPr/>
          </a:p>
        </p:txBody>
      </p:sp>
      <p:sp>
        <p:nvSpPr>
          <p:cNvPr id="779" name="Google Shape;779;p82"/>
          <p:cNvSpPr txBox="1"/>
          <p:nvPr>
            <p:ph idx="1" type="body"/>
          </p:nvPr>
        </p:nvSpPr>
        <p:spPr>
          <a:xfrm>
            <a:off x="228600" y="10668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the GCS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GCS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table to demonstrate an understanding of the requirements for the GCS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tabels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Requirement Summary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28600" y="1066800"/>
            <a:ext cx="86868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system (mission) level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the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demonstrate the team understands the system-level requirements</a:t>
            </a:r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Design</a:t>
            </a:r>
            <a:endParaRPr/>
          </a:p>
        </p:txBody>
      </p:sp>
      <p:sp>
        <p:nvSpPr>
          <p:cNvPr id="786" name="Google Shape;786;p8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diagram of ground station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components and how they connect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Specifications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long ground station can operate on battery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Overheating mitigation (how do you keep laptop from getting so hot, it stops operating? Remember, it will be hot and the ground station will be in the open sun.)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Auto update mitigation (how do you keep the OS from starting an update during operations? It has happened before with Windows OS) </a:t>
            </a:r>
            <a:endParaRPr/>
          </a:p>
        </p:txBody>
      </p:sp>
      <p:sp>
        <p:nvSpPr>
          <p:cNvPr id="787" name="Google Shape;787;p8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793" name="Google Shape;793;p8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Antenna Trade &amp; Selection</a:t>
            </a:r>
            <a:endParaRPr/>
          </a:p>
        </p:txBody>
      </p:sp>
      <p:sp>
        <p:nvSpPr>
          <p:cNvPr id="795" name="Google Shape;795;p8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of antennas or custom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antenna patterns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any design for mounting antenna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antenna will be hand-held or table top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97" name="Google Shape;797;p8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Software</a:t>
            </a:r>
            <a:endParaRPr/>
          </a:p>
        </p:txBody>
      </p:sp>
      <p:sp>
        <p:nvSpPr>
          <p:cNvPr id="804" name="Google Shape;804;p8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display prototypes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off the shelf (COTS) software packages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plotting software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Discuss how the calibration command for the barometric sensor and row/pitch angles will be transmitted and verified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data recording and media presentation to judges for inspection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.csv telemetry file creation for judges</a:t>
            </a:r>
            <a:endParaRPr/>
          </a:p>
        </p:txBody>
      </p:sp>
      <p:sp>
        <p:nvSpPr>
          <p:cNvPr id="805" name="Google Shape;805;p8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06" name="Google Shape;806;p8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12" name="Google Shape;812;p8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</a:t>
            </a:r>
            <a:endParaRPr/>
          </a:p>
        </p:txBody>
      </p:sp>
      <p:sp>
        <p:nvSpPr>
          <p:cNvPr id="814" name="Google Shape;814;p8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20" name="Google Shape;820;p8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87"/>
          <p:cNvSpPr txBox="1"/>
          <p:nvPr>
            <p:ph type="title"/>
          </p:nvPr>
        </p:nvSpPr>
        <p:spPr>
          <a:xfrm>
            <a:off x="1600200" y="76200"/>
            <a:ext cx="54102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 Overview</a:t>
            </a:r>
            <a:endParaRPr/>
          </a:p>
        </p:txBody>
      </p:sp>
      <p:sp>
        <p:nvSpPr>
          <p:cNvPr id="822" name="Google Shape;822;p8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23" name="Google Shape;823;p8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goal(s) at PDR are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Get teams thinking about how to put all the pieces together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lang="en-US" sz="2000"/>
              <a:t>Get teams thinking about how to test the integrated assembly to make sure it works as a unit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subsystem level testing 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integrated level functional testing 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environmental testing plans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Subsystem Level Testing Plan</a:t>
            </a:r>
            <a:endParaRPr/>
          </a:p>
        </p:txBody>
      </p:sp>
      <p:sp>
        <p:nvSpPr>
          <p:cNvPr id="831" name="Google Shape;831;p8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testing each subsystem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CDH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</a:t>
            </a:r>
            <a:endParaRPr/>
          </a:p>
        </p:txBody>
      </p:sp>
      <p:sp>
        <p:nvSpPr>
          <p:cNvPr id="832" name="Google Shape;832;p8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Integrated Level Functional Test Plan</a:t>
            </a:r>
            <a:endParaRPr/>
          </a:p>
        </p:txBody>
      </p:sp>
      <p:sp>
        <p:nvSpPr>
          <p:cNvPr id="839" name="Google Shape;839;p8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tests to be performed after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built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Descent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840" name="Google Shape;840;p8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Environmental Test Plan</a:t>
            </a:r>
            <a:endParaRPr/>
          </a:p>
        </p:txBody>
      </p:sp>
      <p:sp>
        <p:nvSpPr>
          <p:cNvPr id="847" name="Google Shape;847;p9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environmental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Vibration test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Fit Check</a:t>
            </a:r>
            <a:endParaRPr/>
          </a:p>
        </p:txBody>
      </p:sp>
      <p:sp>
        <p:nvSpPr>
          <p:cNvPr id="848" name="Google Shape;848;p9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54" name="Google Shape;854;p91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9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&amp; Analysis</a:t>
            </a:r>
            <a:endParaRPr/>
          </a:p>
        </p:txBody>
      </p:sp>
      <p:sp>
        <p:nvSpPr>
          <p:cNvPr id="856" name="Google Shape;856;p91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62" name="Google Shape;862;p9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of Mission Sequence of Events</a:t>
            </a:r>
            <a:endParaRPr/>
          </a:p>
        </p:txBody>
      </p:sp>
      <p:sp>
        <p:nvSpPr>
          <p:cNvPr id="864" name="Google Shape;864;p9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launch-day sequence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start w</a:t>
            </a:r>
            <a:r>
              <a:rPr lang="en-US"/>
              <a:t>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arrival at the launch site and proceed through recovery and data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Flowchart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roles and responsibilities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construction and ground system setup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assembly and test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at PDR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9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Level CanSat Configuration Trade &amp; Selection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two preliminary system-level concepts considered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000"/>
              <a:t>overall design concepts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considered 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may be he</a:t>
            </a:r>
            <a:r>
              <a:rPr lang="en-US" sz="2000"/>
              <a:t>lpful to split the team into groups and come up with independent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criteria for final configuration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why the final configuration was selected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of various concepts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variations on CONOPS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discussions to 1-2 slides per preliminary configuration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of the material may be at a cursory level (hit the highlights)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concept will be scored separately.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94700" y="5663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71" name="Google Shape;871;p9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9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Manual Development Plan</a:t>
            </a:r>
            <a:endParaRPr/>
          </a:p>
        </p:txBody>
      </p:sp>
      <p:sp>
        <p:nvSpPr>
          <p:cNvPr id="873" name="Google Shape;873;p9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development and content of the Missions Operations Manual for your CanSat</a:t>
            </a:r>
            <a:endParaRPr/>
          </a:p>
        </p:txBody>
      </p:sp>
      <p:sp>
        <p:nvSpPr>
          <p:cNvPr id="874" name="Google Shape;874;p9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880" name="Google Shape;880;p9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9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Location and Recovery</a:t>
            </a:r>
            <a:endParaRPr/>
          </a:p>
        </p:txBody>
      </p:sp>
      <p:sp>
        <p:nvSpPr>
          <p:cNvPr id="882" name="Google Shape;882;p9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how you will find your CanSats in the field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</a:t>
            </a: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</a:t>
            </a:r>
            <a:r>
              <a:rPr lang="en-US"/>
              <a:t>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recovery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selection of visible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return address labeling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 both container and payload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84" name="Google Shape;884;p94"/>
          <p:cNvSpPr txBox="1"/>
          <p:nvPr/>
        </p:nvSpPr>
        <p:spPr>
          <a:xfrm>
            <a:off x="381000" y="66294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CDR:  Team ### (Team Number and Name)</a:t>
            </a:r>
            <a:endParaRPr/>
          </a:p>
        </p:txBody>
      </p:sp>
      <p:sp>
        <p:nvSpPr>
          <p:cNvPr id="890" name="Google Shape;890;p9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9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endParaRPr/>
          </a:p>
        </p:txBody>
      </p:sp>
      <p:sp>
        <p:nvSpPr>
          <p:cNvPr id="892" name="Google Shape;892;p9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893" name="Google Shape;893;p95"/>
          <p:cNvSpPr txBox="1"/>
          <p:nvPr/>
        </p:nvSpPr>
        <p:spPr>
          <a:xfrm>
            <a:off x="228600" y="1219200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summarize and cross reference the compliance to the CanSat Competition Mission Guide requirements.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 Overview</a:t>
            </a:r>
            <a:endParaRPr/>
          </a:p>
        </p:txBody>
      </p:sp>
      <p:sp>
        <p:nvSpPr>
          <p:cNvPr id="899" name="Google Shape;899;p9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current design compliance to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 content of the detailed slides that follow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design does not comply to the requirements, that is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serious issue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why?</a:t>
            </a:r>
            <a:endParaRPr/>
          </a:p>
        </p:txBody>
      </p:sp>
      <p:sp>
        <p:nvSpPr>
          <p:cNvPr id="900" name="Google Shape;900;p9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CDR:  Team ### (Team Number and Name)</a:t>
            </a:r>
            <a:endParaRPr/>
          </a:p>
        </p:txBody>
      </p:sp>
      <p:sp>
        <p:nvSpPr>
          <p:cNvPr id="901" name="Google Shape;901;p9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9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9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(multiple slides, as needed)</a:t>
            </a:r>
            <a:endParaRPr/>
          </a:p>
        </p:txBody>
      </p:sp>
      <p:sp>
        <p:nvSpPr>
          <p:cNvPr id="909" name="Google Shape;909;p9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demonstrating compliance to all competition base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following format in as many slides as required</a:t>
            </a:r>
            <a:endParaRPr/>
          </a:p>
        </p:txBody>
      </p:sp>
      <p:sp>
        <p:nvSpPr>
          <p:cNvPr id="910" name="Google Shape;910;p9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Name)</a:t>
            </a:r>
            <a:endParaRPr/>
          </a:p>
        </p:txBody>
      </p:sp>
      <p:sp>
        <p:nvSpPr>
          <p:cNvPr id="911" name="Google Shape;911;p9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2" name="Google Shape;912;p97"/>
          <p:cNvGraphicFramePr/>
          <p:nvPr/>
        </p:nvGraphicFramePr>
        <p:xfrm>
          <a:off x="233148" y="2438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{1C20C1E0-279C-4D94-9E9C-C406271B15BE}</a:tableStyleId>
              </a:tblPr>
              <a:tblGrid>
                <a:gridCol w="533400"/>
                <a:gridCol w="4302550"/>
                <a:gridCol w="1014950"/>
                <a:gridCol w="1134350"/>
                <a:gridCol w="1701550"/>
              </a:tblGrid>
              <a:tr h="29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Rqmt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Num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Comply / No Comply / 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X-Ref Slide(s)  Demonstrating Compliance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Team Comments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or Notes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</a:tr>
              <a:tr h="29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mass of the CanSat (science payload and container) shall be 500 grams +/- 10 grams.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x, y, z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Everything should be green by CDR.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CanSat shall fit in a cylindrical envelope of 125 mm diameter x 310 mm length. Tolerances are to be included to facilitate container deployment from the rocket fairing.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38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not have any sharp edges to cause it to get stuck in the rocket payload section which is made of cardboard.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be a fluorescent color; pink, red or orange.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29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to restrain any deployable parts of the CanSat.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  <a:tr h="1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as part of the CanSat operations.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</a:tbl>
          </a:graphicData>
        </a:graphic>
      </p:graphicFrame>
      <p:sp>
        <p:nvSpPr>
          <p:cNvPr id="913" name="Google Shape;913;p97"/>
          <p:cNvSpPr txBox="1"/>
          <p:nvPr/>
        </p:nvSpPr>
        <p:spPr>
          <a:xfrm>
            <a:off x="228600" y="5754469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Green (Comply), Yellow (Partial Compliance), and Red (No Comply) color codes as shown in the examples above for each requirement</a:t>
            </a:r>
            <a:endParaRPr/>
          </a:p>
        </p:txBody>
      </p:sp>
      <p:sp>
        <p:nvSpPr>
          <p:cNvPr id="914" name="Google Shape;914;p9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20" name="Google Shape;920;p9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9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922" name="Google Shape;922;p9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9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28" name="Google Shape;928;p9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9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Hardware</a:t>
            </a:r>
            <a:endParaRPr/>
          </a:p>
        </p:txBody>
      </p:sp>
      <p:sp>
        <p:nvSpPr>
          <p:cNvPr id="930" name="Google Shape;930;p9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listing the costs of </a:t>
            </a:r>
            <a:r>
              <a:rPr lang="en-US"/>
              <a:t>all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CanSat flight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should include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r>
              <a:rPr lang="en-US"/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whether these costs are actual, estimates, or budgeted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hardware re-use from previous years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current market value for re-used components should be included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re-used flight hardware has been known to be more likely to fail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market value for any free components and materials</a:t>
            </a:r>
            <a:endParaRPr/>
          </a:p>
        </p:txBody>
      </p:sp>
      <p:sp>
        <p:nvSpPr>
          <p:cNvPr id="931" name="Google Shape;931;p9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0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37" name="Google Shape;937;p10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0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Other Costs</a:t>
            </a:r>
            <a:endParaRPr/>
          </a:p>
        </p:txBody>
      </p:sp>
      <p:sp>
        <p:nvSpPr>
          <p:cNvPr id="939" name="Google Shape;939;p10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goal(s) of this budget are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To provide an understanding of the overall design and development costs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Get the teams thinking about the overall costs including necessary funds for travel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Identify shortfalls in the budget that require attention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In the past some teams have not been able to attend the competition due to a lack of funds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If caught early enough, there are a number of resources for funding that may available to teams</a:t>
            </a:r>
            <a:endParaRPr sz="1400">
              <a:solidFill>
                <a:schemeClr val="accent2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(same format as Hardware Budget) showing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 control station costs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costs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facilities and equipment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Sources of income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accent2"/>
                </a:solidFill>
              </a:rPr>
              <a:t>THE COMPETITION DOES NOT PROVIDE ANY DEVELOPMENT FUNDING OR DONORS</a:t>
            </a:r>
            <a:endParaRPr sz="1400"/>
          </a:p>
        </p:txBody>
      </p:sp>
      <p:sp>
        <p:nvSpPr>
          <p:cNvPr id="940" name="Google Shape;940;p10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0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46" name="Google Shape;946;p10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 Overview</a:t>
            </a:r>
            <a:endParaRPr/>
          </a:p>
        </p:txBody>
      </p:sp>
      <p:sp>
        <p:nvSpPr>
          <p:cNvPr id="948" name="Google Shape;948;p10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one page Gantt summary chart showing task start and stop dates and durations shall be presented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should include linkages between tasks to provide the team with an idea of what happens in the overall flow when milestones are not met on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	</a:t>
            </a:r>
            <a:endParaRPr/>
          </a:p>
        </p:txBody>
      </p:sp>
      <p:sp>
        <p:nvSpPr>
          <p:cNvPr id="949" name="Google Shape;949;p10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950" name="Google Shape;950;p101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0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56" name="Google Shape;956;p10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0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accent2"/>
                </a:solidFill>
              </a:rPr>
              <a:t>Details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development schedule to include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Competition milestones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milestones and holidays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development activities </a:t>
            </a:r>
            <a:r>
              <a:rPr lang="en-US" sz="1600"/>
              <a:t>with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Component/hardware deliveries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integration and test activities and milestones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Team member vacations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/>
              <a:t>This can be presented in Gantt chart or table format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goals of this schedule are 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tool for the team to track progress of CanSat design and development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tool for judges to assess trouble areas and offer ways for the team to best meet the objectives of the competition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require the schedule to be broken between multiple slides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</a:t>
            </a:r>
            <a:endParaRPr/>
          </a:p>
        </p:txBody>
      </p:sp>
      <p:sp>
        <p:nvSpPr>
          <p:cNvPr id="958" name="Google Shape;958;p10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Detailed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</a:t>
            </a:r>
            <a:endParaRPr/>
          </a:p>
        </p:txBody>
      </p:sp>
      <p:sp>
        <p:nvSpPr>
          <p:cNvPr id="959" name="Google Shape;959;p10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960" name="Google Shape;960;p102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Level Configuration Selection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Identify selected system level configuration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List </a:t>
            </a:r>
            <a:r>
              <a:rPr lang="en-US"/>
              <a:t>rationale</a:t>
            </a:r>
            <a:r>
              <a:rPr lang="en-US"/>
              <a:t> for selection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66" name="Google Shape;966;p10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0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968" name="Google Shape;968;p10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summary and conclusions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 include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accomplishments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unfinished 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you are ready to proceed to next stage of development</a:t>
            </a:r>
            <a:endParaRPr/>
          </a:p>
        </p:txBody>
      </p:sp>
      <p:sp>
        <p:nvSpPr>
          <p:cNvPr id="969" name="Google Shape;969;p10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970" name="Google Shape;970;p103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76" name="Google Shape;976;p10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04"/>
          <p:cNvSpPr txBox="1"/>
          <p:nvPr>
            <p:ph type="ctrTitle"/>
          </p:nvPr>
        </p:nvSpPr>
        <p:spPr>
          <a:xfrm>
            <a:off x="685800" y="2130425"/>
            <a:ext cx="4800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 &amp; Additional Information</a:t>
            </a:r>
            <a:endParaRPr/>
          </a:p>
        </p:txBody>
      </p:sp>
      <p:sp>
        <p:nvSpPr>
          <p:cNvPr id="978" name="Google Shape;978;p10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slides provide additional information regarding presentation scoring, as well as recommendations for the presentations and slides</a:t>
            </a:r>
            <a:endParaRPr/>
          </a:p>
        </p:txBody>
      </p:sp>
      <p:sp>
        <p:nvSpPr>
          <p:cNvPr id="979" name="Google Shape;979;p104"/>
          <p:cNvSpPr/>
          <p:nvPr/>
        </p:nvSpPr>
        <p:spPr>
          <a:xfrm>
            <a:off x="5660408" y="1178257"/>
            <a:ext cx="3200399" cy="304800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9DAFB1"/>
              </a:gs>
              <a:gs pos="80000">
                <a:srgbClr val="CEE7EA"/>
              </a:gs>
              <a:gs pos="100000">
                <a:srgbClr val="CFE8EB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Include the Following Charts in the Presentations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</a:t>
            </a:r>
            <a:endParaRPr/>
          </a:p>
        </p:txBody>
      </p:sp>
      <p:sp>
        <p:nvSpPr>
          <p:cNvPr id="985" name="Google Shape;985;p105"/>
          <p:cNvSpPr txBox="1"/>
          <p:nvPr>
            <p:ph idx="2" type="body"/>
          </p:nvPr>
        </p:nvSpPr>
        <p:spPr>
          <a:xfrm>
            <a:off x="228600" y="1116188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slide in this template is scored on a scale of 0 to 2 points</a:t>
            </a:r>
            <a:endParaRPr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= missing or no compliance to the intent of the requirement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 topic incomplete or partial compliance to requirement(s)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 complete and demonstrates requirement(s) met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section of the presentation (System Overview, Sensor Subsystems, etc.) is weighted according to the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team will receive a link to a summary score sheet that will contain all their competition scores</a:t>
            </a:r>
            <a:endParaRPr/>
          </a:p>
        </p:txBody>
      </p:sp>
      <p:sp>
        <p:nvSpPr>
          <p:cNvPr id="986" name="Google Shape;986;p10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Name)</a:t>
            </a:r>
            <a:endParaRPr/>
          </a:p>
        </p:txBody>
      </p:sp>
      <p:sp>
        <p:nvSpPr>
          <p:cNvPr id="987" name="Google Shape;987;p10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993" name="Google Shape;993;p10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0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PPT Template Use</a:t>
            </a:r>
            <a:endParaRPr/>
          </a:p>
        </p:txBody>
      </p:sp>
      <p:sp>
        <p:nvSpPr>
          <p:cNvPr id="995" name="Google Shape;995;p10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teams shall use this presentation template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team logo can be inserted into the placeholder location (and size) on the master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logo is to be used, remove the placeholder from the master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</a:t>
            </a:r>
            <a:r>
              <a:rPr lang="en-US" sz="1800"/>
              <a:t> and 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must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footer </a:t>
            </a:r>
            <a:r>
              <a:rPr lang="en-US" sz="1800"/>
              <a:t>of each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each slide, replace the “</a:t>
            </a:r>
            <a:r>
              <a:rPr i="0" lang="en-US" sz="1800" u="none" cap="none" strike="noStrike">
                <a:solidFill>
                  <a:schemeClr val="dk1"/>
                </a:solidFill>
              </a:rPr>
              <a:t>Name goes here” in the bottom left corner with the name of the person(s) presenting that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allow the judges to know the person to address any questions or comments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001" name="Google Shape;1001;p10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0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Studies</a:t>
            </a:r>
            <a:endParaRPr/>
          </a:p>
        </p:txBody>
      </p:sp>
      <p:sp>
        <p:nvSpPr>
          <p:cNvPr id="1003" name="Google Shape;1003;p10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ecommendations </a:t>
            </a:r>
            <a:r>
              <a:rPr lang="en-US"/>
              <a:t>for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 studies</a:t>
            </a:r>
            <a:r>
              <a:rPr lang="en-US"/>
              <a:t>:</a:t>
            </a:r>
            <a:endParaRPr/>
          </a:p>
          <a:p>
            <a:pPr indent="-3238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1800"/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abular format</a:t>
            </a:r>
            <a:endParaRPr sz="1800"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iscuss criteria </a:t>
            </a:r>
            <a:r>
              <a:rPr lang="en-US" sz="1800"/>
              <a:t>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Studied configurations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Assessment criteria and ranking </a:t>
            </a:r>
            <a:endParaRPr sz="1800"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</a:t>
            </a:r>
            <a:r>
              <a:rPr i="0" lang="en-US" u="none" cap="none" strike="noStrike">
                <a:solidFill>
                  <a:schemeClr val="dk1"/>
                </a:solidFill>
              </a:rPr>
              <a:t>clear </a:t>
            </a:r>
            <a:r>
              <a:rPr lang="en-US"/>
              <a:t>on</a:t>
            </a:r>
            <a:r>
              <a:rPr i="0" lang="en-US" u="none" cap="none" strike="noStrike">
                <a:solidFill>
                  <a:schemeClr val="dk1"/>
                </a:solidFill>
              </a:rPr>
              <a:t> final component/configuration select</a:t>
            </a:r>
            <a:r>
              <a:rPr lang="en-US"/>
              <a:t>ions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hardware from previous years, do </a:t>
            </a:r>
            <a:r>
              <a:rPr lang="en-US"/>
              <a:t>the same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consistent with </a:t>
            </a:r>
            <a:r>
              <a:rPr lang="en-US"/>
              <a:t>trade study </a:t>
            </a:r>
            <a:r>
              <a:rPr lang="en-US"/>
              <a:t>presentations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Refer to past year presentations for examples of effective trade study presentation formats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Template Update Log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(Do not include in presentation) </a:t>
            </a:r>
            <a:endParaRPr/>
          </a:p>
        </p:txBody>
      </p:sp>
      <p:sp>
        <p:nvSpPr>
          <p:cNvPr id="1009" name="Google Shape;1009;p10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 Initial version for 201</a:t>
            </a:r>
            <a:r>
              <a:rPr lang="en-US" sz="1800"/>
              <a:t>9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1.1 version for 2019, </a:t>
            </a:r>
            <a:r>
              <a:rPr lang="en-US" sz="1800"/>
              <a:t>July 21 2018</a:t>
            </a:r>
            <a:r>
              <a:rPr lang="en-US" sz="1800"/>
              <a:t> </a:t>
            </a:r>
            <a:endParaRPr sz="1800"/>
          </a:p>
        </p:txBody>
      </p:sp>
      <p:sp>
        <p:nvSpPr>
          <p:cNvPr id="1010" name="Google Shape;1010;p10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2019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011" name="Google Shape;1011;p10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