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19408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415723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316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297146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2901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226085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798480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7140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68936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4588C0-D5F8-4DCC-87B7-31077CD2EE9E}"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50860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4588C0-D5F8-4DCC-87B7-31077CD2EE9E}"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262378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4588C0-D5F8-4DCC-87B7-31077CD2EE9E}"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276475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4588C0-D5F8-4DCC-87B7-31077CD2EE9E}"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39358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588C0-D5F8-4DCC-87B7-31077CD2EE9E}"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68826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4588C0-D5F8-4DCC-87B7-31077CD2EE9E}"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212075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4588C0-D5F8-4DCC-87B7-31077CD2EE9E}"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D41-1682-4A3F-A84F-A9CF9D01D255}" type="slidenum">
              <a:rPr lang="en-US" smtClean="0"/>
              <a:t>‹#›</a:t>
            </a:fld>
            <a:endParaRPr lang="en-US"/>
          </a:p>
        </p:txBody>
      </p:sp>
    </p:spTree>
    <p:extLst>
      <p:ext uri="{BB962C8B-B14F-4D97-AF65-F5344CB8AC3E}">
        <p14:creationId xmlns:p14="http://schemas.microsoft.com/office/powerpoint/2010/main" val="68695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4588C0-D5F8-4DCC-87B7-31077CD2EE9E}" type="datetimeFigureOut">
              <a:rPr lang="en-US" smtClean="0"/>
              <a:t>8/4/2019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A7D41-1682-4A3F-A84F-A9CF9D01D255}" type="slidenum">
              <a:rPr lang="en-US" smtClean="0"/>
              <a:t>‹#›</a:t>
            </a:fld>
            <a:endParaRPr lang="en-US"/>
          </a:p>
        </p:txBody>
      </p:sp>
    </p:spTree>
    <p:extLst>
      <p:ext uri="{BB962C8B-B14F-4D97-AF65-F5344CB8AC3E}">
        <p14:creationId xmlns:p14="http://schemas.microsoft.com/office/powerpoint/2010/main" val="2816538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dministrative_divisions_of_India" TargetMode="External"/><Relationship Id="rId7" Type="http://schemas.openxmlformats.org/officeDocument/2006/relationships/hyperlink" Target="https://en.wikipedia.org/wiki/Government_of_India"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7.xml"/><Relationship Id="rId6" Type="http://schemas.openxmlformats.org/officeDocument/2006/relationships/hyperlink" Target="https://en.wikipedia.org/wiki/Federal_territory" TargetMode="External"/><Relationship Id="rId5" Type="http://schemas.openxmlformats.org/officeDocument/2006/relationships/hyperlink" Target="https://en.wikipedia.org/wiki/States_of_India" TargetMode="External"/><Relationship Id="rId4" Type="http://schemas.openxmlformats.org/officeDocument/2006/relationships/hyperlink" Target="https://en.wikipedia.org/wiki/India"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Shape 2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1D1E3-0ECE-44DF-8053-561B1E2B10FF}"/>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effectLst>
                  <a:outerShdw blurRad="63500" sx="102000" sy="102000" algn="ctr" rotWithShape="0">
                    <a:prstClr val="black">
                      <a:alpha val="40000"/>
                    </a:prstClr>
                  </a:outerShdw>
                </a:effectLst>
              </a:rPr>
              <a:t>GDP Analysis- Assignment</a:t>
            </a:r>
          </a:p>
        </p:txBody>
      </p:sp>
      <p:sp>
        <p:nvSpPr>
          <p:cNvPr id="4" name="TextBox 3">
            <a:extLst>
              <a:ext uri="{FF2B5EF4-FFF2-40B4-BE49-F238E27FC236}">
                <a16:creationId xmlns:a16="http://schemas.microsoft.com/office/drawing/2014/main" id="{930A664B-FF52-403A-8793-FB32F8EDC255}"/>
              </a:ext>
            </a:extLst>
          </p:cNvPr>
          <p:cNvSpPr txBox="1"/>
          <p:nvPr/>
        </p:nvSpPr>
        <p:spPr>
          <a:xfrm>
            <a:off x="8457512" y="5577136"/>
            <a:ext cx="3264226" cy="1186108"/>
          </a:xfrm>
          <a:prstGeom prst="rect">
            <a:avLst/>
          </a:prstGeom>
        </p:spPr>
        <p:txBody>
          <a:bodyPr rtlCol="0">
            <a:normAutofit fontScale="92500" lnSpcReduction="10000"/>
          </a:bodyPr>
          <a:lstStyle/>
          <a:p>
            <a:pPr>
              <a:spcAft>
                <a:spcPts val="600"/>
              </a:spcAft>
            </a:pPr>
            <a:r>
              <a:rPr lang="en-US" sz="3600" dirty="0">
                <a:solidFill>
                  <a:srgbClr val="FFFFFF">
                    <a:alpha val="70000"/>
                  </a:srgbClr>
                </a:solidFill>
                <a:latin typeface="Arabic Typesetting" panose="020B0604020202020204" pitchFamily="66" charset="-78"/>
                <a:cs typeface="Arabic Typesetting" panose="020B0604020202020204" pitchFamily="66" charset="-78"/>
              </a:rPr>
              <a:t>From-</a:t>
            </a:r>
          </a:p>
          <a:p>
            <a:pPr>
              <a:spcAft>
                <a:spcPts val="600"/>
              </a:spcAft>
            </a:pPr>
            <a:r>
              <a:rPr lang="en-US" sz="3600" dirty="0">
                <a:solidFill>
                  <a:srgbClr val="FFFFFF">
                    <a:alpha val="70000"/>
                  </a:srgbClr>
                </a:solidFill>
                <a:latin typeface="Arabic Typesetting" panose="020B0604020202020204" pitchFamily="66" charset="-78"/>
                <a:cs typeface="Arabic Typesetting" panose="020B0604020202020204" pitchFamily="66" charset="-78"/>
              </a:rPr>
              <a:t>    ANMOL AGARWAL</a:t>
            </a:r>
          </a:p>
          <a:p>
            <a:pPr>
              <a:spcAft>
                <a:spcPts val="600"/>
              </a:spcAft>
            </a:pPr>
            <a:endParaRPr lang="en-US" dirty="0">
              <a:solidFill>
                <a:srgbClr val="FFFFFF">
                  <a:alpha val="70000"/>
                </a:srgbClr>
              </a:solidFill>
            </a:endParaRPr>
          </a:p>
        </p:txBody>
      </p:sp>
      <p:sp>
        <p:nvSpPr>
          <p:cNvPr id="27" name="Isosceles Triangle 2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1866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0543C-52EE-4FC0-91D5-7C83B9FACD28}"/>
              </a:ext>
            </a:extLst>
          </p:cNvPr>
          <p:cNvSpPr txBox="1"/>
          <p:nvPr/>
        </p:nvSpPr>
        <p:spPr>
          <a:xfrm>
            <a:off x="409303" y="339634"/>
            <a:ext cx="7419703" cy="830997"/>
          </a:xfrm>
          <a:prstGeom prst="rect">
            <a:avLst/>
          </a:prstGeom>
          <a:noFill/>
        </p:spPr>
        <p:txBody>
          <a:bodyPr wrap="square" rtlCol="0">
            <a:spAutoFit/>
          </a:bodyPr>
          <a:lstStyle/>
          <a:p>
            <a:r>
              <a:rPr lang="en-US" sz="4800" dirty="0">
                <a:latin typeface="Arabic Typesetting" panose="03020402040406030203" pitchFamily="66" charset="-78"/>
                <a:cs typeface="Arabic Typesetting" panose="03020402040406030203" pitchFamily="66" charset="-78"/>
              </a:rPr>
              <a:t>Data Cleaning and analysis of Data 1-B:-</a:t>
            </a:r>
          </a:p>
        </p:txBody>
      </p:sp>
      <p:sp>
        <p:nvSpPr>
          <p:cNvPr id="3" name="TextBox 2">
            <a:extLst>
              <a:ext uri="{FF2B5EF4-FFF2-40B4-BE49-F238E27FC236}">
                <a16:creationId xmlns:a16="http://schemas.microsoft.com/office/drawing/2014/main" id="{222B93C0-62D9-4458-8530-4054546F11DB}"/>
              </a:ext>
            </a:extLst>
          </p:cNvPr>
          <p:cNvSpPr txBox="1"/>
          <p:nvPr/>
        </p:nvSpPr>
        <p:spPr>
          <a:xfrm>
            <a:off x="496389" y="1471749"/>
            <a:ext cx="943138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Remove the Union territories states from our dataset like Chandigarh, Delhi, Dadra and Nagar Haveli, Daman and Diu, Lakshadweep, Andaman and Nicobar Island and Puducherry because they are governed by central government not state governments.</a:t>
            </a:r>
          </a:p>
          <a:p>
            <a:endParaRPr lang="en-US" dirty="0"/>
          </a:p>
          <a:p>
            <a:pPr marL="285750" indent="-285750">
              <a:buFont typeface="Arial" panose="020B0604020202020204" pitchFamily="34" charset="0"/>
              <a:buChar char="•"/>
            </a:pPr>
            <a:r>
              <a:rPr lang="en-US" dirty="0"/>
              <a:t>Merge all the state data in to one file for further analysis.</a:t>
            </a:r>
          </a:p>
          <a:p>
            <a:endParaRPr lang="en-US" dirty="0"/>
          </a:p>
          <a:p>
            <a:pPr marL="285750" indent="-285750">
              <a:buFont typeface="Arial" panose="020B0604020202020204" pitchFamily="34" charset="0"/>
              <a:buChar char="•"/>
            </a:pPr>
            <a:r>
              <a:rPr lang="en-US" dirty="0"/>
              <a:t>Extract only duration year 2014-15 data as we just need to analysis this year data.</a:t>
            </a:r>
          </a:p>
          <a:p>
            <a:endParaRPr lang="en-US" dirty="0"/>
          </a:p>
          <a:p>
            <a:pPr marL="285750" indent="-285750">
              <a:buFont typeface="Arial" panose="020B0604020202020204" pitchFamily="34" charset="0"/>
              <a:buChar char="•"/>
            </a:pPr>
            <a:r>
              <a:rPr lang="en-US" dirty="0"/>
              <a:t>Now, we are focusing on GDP per capita.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Divide the states in four categories(C1, C2, C3 and C4) with respect to GDP per capita.</a:t>
            </a:r>
          </a:p>
          <a:p>
            <a:pPr marL="285750" indent="-285750">
              <a:buFont typeface="Arial" panose="020B0604020202020204" pitchFamily="34" charset="0"/>
              <a:buChar char="•"/>
            </a:pPr>
            <a:endParaRPr lang="en-US" dirty="0"/>
          </a:p>
          <a:p>
            <a:r>
              <a:rPr lang="en-US" dirty="0"/>
              <a:t>         85</a:t>
            </a:r>
            <a:r>
              <a:rPr lang="en-US" baseline="30000" dirty="0"/>
              <a:t>th</a:t>
            </a:r>
            <a:r>
              <a:rPr lang="en-US" dirty="0"/>
              <a:t> -100</a:t>
            </a:r>
            <a:r>
              <a:rPr lang="en-US" baseline="30000" dirty="0"/>
              <a:t>th</a:t>
            </a:r>
            <a:r>
              <a:rPr lang="en-US" dirty="0"/>
              <a:t> percentile -&gt; C1</a:t>
            </a:r>
          </a:p>
          <a:p>
            <a:r>
              <a:rPr lang="en-US" dirty="0"/>
              <a:t>         50</a:t>
            </a:r>
            <a:r>
              <a:rPr lang="en-US" baseline="30000" dirty="0"/>
              <a:t>th</a:t>
            </a:r>
            <a:r>
              <a:rPr lang="en-US" dirty="0"/>
              <a:t> -85</a:t>
            </a:r>
            <a:r>
              <a:rPr lang="en-US" baseline="30000" dirty="0"/>
              <a:t>th</a:t>
            </a:r>
            <a:r>
              <a:rPr lang="en-US" dirty="0"/>
              <a:t>   percentile -&gt; C2</a:t>
            </a:r>
          </a:p>
          <a:p>
            <a:r>
              <a:rPr lang="en-US" dirty="0"/>
              <a:t>         25</a:t>
            </a:r>
            <a:r>
              <a:rPr lang="en-US" baseline="30000" dirty="0"/>
              <a:t>th</a:t>
            </a:r>
            <a:r>
              <a:rPr lang="en-US" dirty="0"/>
              <a:t> -50</a:t>
            </a:r>
            <a:r>
              <a:rPr lang="en-US" baseline="30000" dirty="0"/>
              <a:t>th</a:t>
            </a:r>
            <a:r>
              <a:rPr lang="en-US" dirty="0"/>
              <a:t>   percentile -&gt; C3</a:t>
            </a:r>
          </a:p>
          <a:p>
            <a:r>
              <a:rPr lang="en-US" dirty="0"/>
              <a:t>         0</a:t>
            </a:r>
            <a:r>
              <a:rPr lang="en-US" baseline="30000" dirty="0"/>
              <a:t>th</a:t>
            </a:r>
            <a:r>
              <a:rPr lang="en-US" dirty="0"/>
              <a:t> – 25</a:t>
            </a:r>
            <a:r>
              <a:rPr lang="en-US" baseline="30000" dirty="0"/>
              <a:t>th</a:t>
            </a:r>
            <a:r>
              <a:rPr lang="en-US" dirty="0"/>
              <a:t>    percentile -&gt; C4</a:t>
            </a:r>
          </a:p>
          <a:p>
            <a:endParaRPr lang="en-US" dirty="0"/>
          </a:p>
        </p:txBody>
      </p:sp>
    </p:spTree>
    <p:extLst>
      <p:ext uri="{BB962C8B-B14F-4D97-AF65-F5344CB8AC3E}">
        <p14:creationId xmlns:p14="http://schemas.microsoft.com/office/powerpoint/2010/main" val="136614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C8007-EFFA-41E8-8CA4-5E9DA8477A18}"/>
              </a:ext>
            </a:extLst>
          </p:cNvPr>
          <p:cNvSpPr txBox="1"/>
          <p:nvPr/>
        </p:nvSpPr>
        <p:spPr>
          <a:xfrm>
            <a:off x="496390" y="435429"/>
            <a:ext cx="8464730"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GDP per Capita of different states of India:-</a:t>
            </a:r>
          </a:p>
        </p:txBody>
      </p:sp>
      <p:pic>
        <p:nvPicPr>
          <p:cNvPr id="3" name="Picture 2">
            <a:extLst>
              <a:ext uri="{FF2B5EF4-FFF2-40B4-BE49-F238E27FC236}">
                <a16:creationId xmlns:a16="http://schemas.microsoft.com/office/drawing/2014/main" id="{F059E3F2-8CC0-43E2-8AC8-8479DF2089B9}"/>
              </a:ext>
            </a:extLst>
          </p:cNvPr>
          <p:cNvPicPr>
            <a:picLocks noChangeAspect="1"/>
          </p:cNvPicPr>
          <p:nvPr/>
        </p:nvPicPr>
        <p:blipFill>
          <a:blip r:embed="rId2"/>
          <a:stretch>
            <a:fillRect/>
          </a:stretch>
        </p:blipFill>
        <p:spPr>
          <a:xfrm>
            <a:off x="4023360" y="1842542"/>
            <a:ext cx="8081556" cy="4810125"/>
          </a:xfrm>
          <a:prstGeom prst="rect">
            <a:avLst/>
          </a:prstGeom>
        </p:spPr>
      </p:pic>
      <p:sp>
        <p:nvSpPr>
          <p:cNvPr id="4" name="TextBox 3">
            <a:extLst>
              <a:ext uri="{FF2B5EF4-FFF2-40B4-BE49-F238E27FC236}">
                <a16:creationId xmlns:a16="http://schemas.microsoft.com/office/drawing/2014/main" id="{1C2A6DB6-4569-4539-8301-E9B8B9FCD1C7}"/>
              </a:ext>
            </a:extLst>
          </p:cNvPr>
          <p:cNvSpPr txBox="1"/>
          <p:nvPr/>
        </p:nvSpPr>
        <p:spPr>
          <a:xfrm>
            <a:off x="365760" y="1611086"/>
            <a:ext cx="3814354" cy="3416320"/>
          </a:xfrm>
          <a:prstGeom prst="rect">
            <a:avLst/>
          </a:prstGeom>
          <a:noFill/>
        </p:spPr>
        <p:txBody>
          <a:bodyPr wrap="square" rtlCol="0">
            <a:spAutoFit/>
          </a:bodyPr>
          <a:lstStyle/>
          <a:p>
            <a:r>
              <a:rPr lang="en-US" b="1" dirty="0"/>
              <a:t>Top 5 states of India based upon GDP per capita:-</a:t>
            </a:r>
          </a:p>
          <a:p>
            <a:endParaRPr lang="en-US" dirty="0"/>
          </a:p>
          <a:p>
            <a:pPr marL="342900" indent="-342900">
              <a:buFont typeface="+mj-lt"/>
              <a:buAutoNum type="arabicPeriod"/>
            </a:pPr>
            <a:r>
              <a:rPr lang="en-US" dirty="0"/>
              <a:t>Goa</a:t>
            </a:r>
          </a:p>
          <a:p>
            <a:pPr marL="342900" indent="-342900">
              <a:buFont typeface="+mj-lt"/>
              <a:buAutoNum type="arabicPeriod"/>
            </a:pPr>
            <a:endParaRPr lang="en-US" dirty="0"/>
          </a:p>
          <a:p>
            <a:pPr marL="342900" indent="-342900">
              <a:buFont typeface="+mj-lt"/>
              <a:buAutoNum type="arabicPeriod"/>
            </a:pPr>
            <a:r>
              <a:rPr lang="en-US" dirty="0"/>
              <a:t>Sikkim</a:t>
            </a:r>
          </a:p>
          <a:p>
            <a:pPr marL="342900" indent="-342900">
              <a:buFont typeface="+mj-lt"/>
              <a:buAutoNum type="arabicPeriod"/>
            </a:pPr>
            <a:endParaRPr lang="en-US" dirty="0"/>
          </a:p>
          <a:p>
            <a:pPr marL="342900" indent="-342900">
              <a:buFont typeface="+mj-lt"/>
              <a:buAutoNum type="arabicPeriod"/>
            </a:pPr>
            <a:r>
              <a:rPr lang="en-US" dirty="0"/>
              <a:t>Haryana</a:t>
            </a:r>
          </a:p>
          <a:p>
            <a:pPr marL="342900" indent="-342900">
              <a:buFont typeface="+mj-lt"/>
              <a:buAutoNum type="arabicPeriod"/>
            </a:pPr>
            <a:endParaRPr lang="en-US" dirty="0"/>
          </a:p>
          <a:p>
            <a:pPr marL="342900" indent="-342900">
              <a:buFont typeface="+mj-lt"/>
              <a:buAutoNum type="arabicPeriod"/>
            </a:pPr>
            <a:r>
              <a:rPr lang="en-US" dirty="0"/>
              <a:t>Kerala</a:t>
            </a:r>
          </a:p>
          <a:p>
            <a:pPr marL="342900" indent="-342900">
              <a:buFont typeface="+mj-lt"/>
              <a:buAutoNum type="arabicPeriod"/>
            </a:pPr>
            <a:endParaRPr lang="en-US" dirty="0"/>
          </a:p>
          <a:p>
            <a:pPr marL="342900" indent="-342900">
              <a:buFont typeface="+mj-lt"/>
              <a:buAutoNum type="arabicPeriod"/>
            </a:pPr>
            <a:r>
              <a:rPr lang="en-US" dirty="0"/>
              <a:t>Uttarakhand</a:t>
            </a:r>
          </a:p>
        </p:txBody>
      </p:sp>
    </p:spTree>
    <p:extLst>
      <p:ext uri="{BB962C8B-B14F-4D97-AF65-F5344CB8AC3E}">
        <p14:creationId xmlns:p14="http://schemas.microsoft.com/office/powerpoint/2010/main" val="3516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3F38B-48F9-4307-902F-7F53A8C0F4FA}"/>
              </a:ext>
            </a:extLst>
          </p:cNvPr>
          <p:cNvPicPr>
            <a:picLocks noChangeAspect="1"/>
          </p:cNvPicPr>
          <p:nvPr/>
        </p:nvPicPr>
        <p:blipFill>
          <a:blip r:embed="rId2"/>
          <a:stretch>
            <a:fillRect/>
          </a:stretch>
        </p:blipFill>
        <p:spPr>
          <a:xfrm>
            <a:off x="3831771" y="1085850"/>
            <a:ext cx="8271645" cy="4686300"/>
          </a:xfrm>
          <a:prstGeom prst="rect">
            <a:avLst/>
          </a:prstGeom>
        </p:spPr>
      </p:pic>
      <p:sp>
        <p:nvSpPr>
          <p:cNvPr id="3" name="TextBox 2">
            <a:extLst>
              <a:ext uri="{FF2B5EF4-FFF2-40B4-BE49-F238E27FC236}">
                <a16:creationId xmlns:a16="http://schemas.microsoft.com/office/drawing/2014/main" id="{6EED5D86-C0A3-44EA-9201-73D4403F95DD}"/>
              </a:ext>
            </a:extLst>
          </p:cNvPr>
          <p:cNvSpPr txBox="1"/>
          <p:nvPr/>
        </p:nvSpPr>
        <p:spPr>
          <a:xfrm>
            <a:off x="148046" y="949234"/>
            <a:ext cx="3683725" cy="3416320"/>
          </a:xfrm>
          <a:prstGeom prst="rect">
            <a:avLst/>
          </a:prstGeom>
          <a:noFill/>
        </p:spPr>
        <p:txBody>
          <a:bodyPr wrap="square" rtlCol="0">
            <a:spAutoFit/>
          </a:bodyPr>
          <a:lstStyle/>
          <a:p>
            <a:r>
              <a:rPr lang="en-US" b="1" dirty="0"/>
              <a:t>Bottom 5 states of India based upon GDP per capita:-</a:t>
            </a:r>
          </a:p>
          <a:p>
            <a:endParaRPr lang="en-US" b="1" dirty="0"/>
          </a:p>
          <a:p>
            <a:pPr marL="342900" indent="-342900">
              <a:buFont typeface="+mj-lt"/>
              <a:buAutoNum type="arabicPeriod"/>
            </a:pPr>
            <a:r>
              <a:rPr lang="en-US" dirty="0"/>
              <a:t>Jharkhand</a:t>
            </a:r>
          </a:p>
          <a:p>
            <a:pPr marL="342900" indent="-342900">
              <a:buFont typeface="+mj-lt"/>
              <a:buAutoNum type="arabicPeriod"/>
            </a:pPr>
            <a:endParaRPr lang="en-US" dirty="0"/>
          </a:p>
          <a:p>
            <a:pPr marL="342900" indent="-342900">
              <a:buFont typeface="+mj-lt"/>
              <a:buAutoNum type="arabicPeriod"/>
            </a:pPr>
            <a:r>
              <a:rPr lang="en-US" dirty="0"/>
              <a:t>Assam</a:t>
            </a:r>
          </a:p>
          <a:p>
            <a:pPr marL="342900" indent="-342900">
              <a:buFont typeface="+mj-lt"/>
              <a:buAutoNum type="arabicPeriod"/>
            </a:pPr>
            <a:endParaRPr lang="en-US" dirty="0"/>
          </a:p>
          <a:p>
            <a:pPr marL="342900" indent="-342900">
              <a:buFont typeface="+mj-lt"/>
              <a:buAutoNum type="arabicPeriod"/>
            </a:pPr>
            <a:r>
              <a:rPr lang="en-US" dirty="0"/>
              <a:t>Manipur</a:t>
            </a:r>
          </a:p>
          <a:p>
            <a:pPr marL="342900" indent="-342900">
              <a:buFont typeface="+mj-lt"/>
              <a:buAutoNum type="arabicPeriod"/>
            </a:pPr>
            <a:endParaRPr lang="en-US" dirty="0"/>
          </a:p>
          <a:p>
            <a:pPr marL="342900" indent="-342900">
              <a:buFont typeface="+mj-lt"/>
              <a:buAutoNum type="arabicPeriod"/>
            </a:pPr>
            <a:r>
              <a:rPr lang="en-US" dirty="0"/>
              <a:t>Uttar Pradesh</a:t>
            </a:r>
          </a:p>
          <a:p>
            <a:pPr marL="342900" indent="-342900">
              <a:buFont typeface="+mj-lt"/>
              <a:buAutoNum type="arabicPeriod"/>
            </a:pPr>
            <a:endParaRPr lang="en-US" dirty="0"/>
          </a:p>
          <a:p>
            <a:pPr marL="342900" indent="-342900">
              <a:buFont typeface="+mj-lt"/>
              <a:buAutoNum type="arabicPeriod"/>
            </a:pPr>
            <a:r>
              <a:rPr lang="en-US" dirty="0"/>
              <a:t>Bihar</a:t>
            </a:r>
          </a:p>
        </p:txBody>
      </p:sp>
    </p:spTree>
    <p:extLst>
      <p:ext uri="{BB962C8B-B14F-4D97-AF65-F5344CB8AC3E}">
        <p14:creationId xmlns:p14="http://schemas.microsoft.com/office/powerpoint/2010/main" val="102927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96BEEE-68D1-4668-BE14-158F61BE3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987" y="69669"/>
            <a:ext cx="73390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95808C-7541-43C6-AE46-A6B6493F81AA}"/>
              </a:ext>
            </a:extLst>
          </p:cNvPr>
          <p:cNvSpPr txBox="1"/>
          <p:nvPr/>
        </p:nvSpPr>
        <p:spPr>
          <a:xfrm>
            <a:off x="113211" y="313508"/>
            <a:ext cx="4739776" cy="5632311"/>
          </a:xfrm>
          <a:prstGeom prst="rect">
            <a:avLst/>
          </a:prstGeom>
          <a:noFill/>
        </p:spPr>
        <p:txBody>
          <a:bodyPr wrap="square" rtlCol="0">
            <a:spAutoFit/>
          </a:bodyPr>
          <a:lstStyle/>
          <a:p>
            <a:r>
              <a:rPr lang="en-US" b="1" dirty="0"/>
              <a:t>Percentage Contribution of Primary, secondary and Tertiary sectors across different states:-</a:t>
            </a:r>
          </a:p>
          <a:p>
            <a:endParaRPr lang="en-US" b="1" dirty="0"/>
          </a:p>
          <a:p>
            <a:endParaRPr lang="en-US" b="1" dirty="0"/>
          </a:p>
          <a:p>
            <a:pPr marL="285750" indent="-285750">
              <a:buFont typeface="Arial" panose="020B0604020202020204" pitchFamily="34" charset="0"/>
              <a:buChar char="•"/>
            </a:pPr>
            <a:r>
              <a:rPr lang="en-US" dirty="0"/>
              <a:t>In primary sector Arunachal Pradesh(43) has the highest contribution and Goa has the minimum(7.7) contribution.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In secondary sector Sikkim(56) has the highest contribution and Manipur with Nagaland (12) has the minimum contribution.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In tertiary sector Manipur(65) has the highest contribution and Chhattisgarh and Sikkim(32) has the minimum contribution.</a:t>
            </a:r>
          </a:p>
        </p:txBody>
      </p:sp>
    </p:spTree>
    <p:extLst>
      <p:ext uri="{BB962C8B-B14F-4D97-AF65-F5344CB8AC3E}">
        <p14:creationId xmlns:p14="http://schemas.microsoft.com/office/powerpoint/2010/main" val="314982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06D678-E2F7-4522-84C6-945C8558A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080" y="0"/>
            <a:ext cx="761083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E069E1-66FA-49BE-A9B6-83BDB77B4EA5}"/>
              </a:ext>
            </a:extLst>
          </p:cNvPr>
          <p:cNvSpPr txBox="1"/>
          <p:nvPr/>
        </p:nvSpPr>
        <p:spPr>
          <a:xfrm>
            <a:off x="339635" y="204889"/>
            <a:ext cx="4397828" cy="646331"/>
          </a:xfrm>
          <a:prstGeom prst="rect">
            <a:avLst/>
          </a:prstGeom>
          <a:noFill/>
        </p:spPr>
        <p:txBody>
          <a:bodyPr wrap="square" rtlCol="0">
            <a:spAutoFit/>
          </a:bodyPr>
          <a:lstStyle/>
          <a:p>
            <a:r>
              <a:rPr lang="en-US" b="1" dirty="0"/>
              <a:t>Sub-sector contribution in GSDP across all four categories:-</a:t>
            </a:r>
          </a:p>
        </p:txBody>
      </p:sp>
      <p:sp>
        <p:nvSpPr>
          <p:cNvPr id="3" name="TextBox 2">
            <a:extLst>
              <a:ext uri="{FF2B5EF4-FFF2-40B4-BE49-F238E27FC236}">
                <a16:creationId xmlns:a16="http://schemas.microsoft.com/office/drawing/2014/main" id="{9307C1F1-B368-4B21-A1EC-406A479FBAAF}"/>
              </a:ext>
            </a:extLst>
          </p:cNvPr>
          <p:cNvSpPr txBox="1"/>
          <p:nvPr/>
        </p:nvSpPr>
        <p:spPr>
          <a:xfrm>
            <a:off x="148045" y="1020800"/>
            <a:ext cx="412786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C1 category states has the minimum contribution. They need to work in ‘Mining and quarrying’ sub-sector for improvement.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C2 category states has the maximum contribution. But they have less contribution from the sub-sector ‘Mining and quarrying’.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C3 Category contribute below average but they need to work on sub-sector ‘Electricity, gas, water supply &amp; other utility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C4 Category contribute above average but they have to focus on sub-sector ‘Electricity, gas, water supply &amp; other utility services’.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94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32648-E15E-41F0-A5FB-DB017D4590D4}"/>
              </a:ext>
            </a:extLst>
          </p:cNvPr>
          <p:cNvSpPr txBox="1"/>
          <p:nvPr/>
        </p:nvSpPr>
        <p:spPr>
          <a:xfrm>
            <a:off x="505097" y="583474"/>
            <a:ext cx="7776754" cy="646331"/>
          </a:xfrm>
          <a:prstGeom prst="rect">
            <a:avLst/>
          </a:prstGeom>
          <a:noFill/>
        </p:spPr>
        <p:txBody>
          <a:bodyPr wrap="square" rtlCol="0">
            <a:spAutoFit/>
          </a:bodyPr>
          <a:lstStyle/>
          <a:p>
            <a:r>
              <a:rPr lang="en-US" b="1" dirty="0"/>
              <a:t>Correlation matrix of GDP per capita with dropout rates in education (primary, upper primary and secondary) for the year 2014-2015 :-</a:t>
            </a:r>
          </a:p>
        </p:txBody>
      </p:sp>
      <p:sp>
        <p:nvSpPr>
          <p:cNvPr id="4" name="TextBox 3">
            <a:extLst>
              <a:ext uri="{FF2B5EF4-FFF2-40B4-BE49-F238E27FC236}">
                <a16:creationId xmlns:a16="http://schemas.microsoft.com/office/drawing/2014/main" id="{1F39C421-0A77-40A8-BACD-20B52BDA6F7F}"/>
              </a:ext>
            </a:extLst>
          </p:cNvPr>
          <p:cNvSpPr txBox="1"/>
          <p:nvPr/>
        </p:nvSpPr>
        <p:spPr>
          <a:xfrm>
            <a:off x="914400" y="4850674"/>
            <a:ext cx="1090313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in the correlation matrix the dropout rate in Upper Primary is very less and slightly higher in upper Secondary.</a:t>
            </a:r>
          </a:p>
        </p:txBody>
      </p:sp>
      <p:pic>
        <p:nvPicPr>
          <p:cNvPr id="5" name="Picture 4">
            <a:extLst>
              <a:ext uri="{FF2B5EF4-FFF2-40B4-BE49-F238E27FC236}">
                <a16:creationId xmlns:a16="http://schemas.microsoft.com/office/drawing/2014/main" id="{0E1EFE05-7180-4DC4-8071-FAC20E4DC2FF}"/>
              </a:ext>
            </a:extLst>
          </p:cNvPr>
          <p:cNvPicPr>
            <a:picLocks noChangeAspect="1"/>
          </p:cNvPicPr>
          <p:nvPr/>
        </p:nvPicPr>
        <p:blipFill>
          <a:blip r:embed="rId2"/>
          <a:stretch>
            <a:fillRect/>
          </a:stretch>
        </p:blipFill>
        <p:spPr>
          <a:xfrm>
            <a:off x="613817" y="1687013"/>
            <a:ext cx="10772775" cy="2745650"/>
          </a:xfrm>
          <a:prstGeom prst="rect">
            <a:avLst/>
          </a:prstGeom>
        </p:spPr>
      </p:pic>
    </p:spTree>
    <p:extLst>
      <p:ext uri="{BB962C8B-B14F-4D97-AF65-F5344CB8AC3E}">
        <p14:creationId xmlns:p14="http://schemas.microsoft.com/office/powerpoint/2010/main" val="174023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2DE0691-3B12-45F0-B3BC-877EB2F2C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2" y="121920"/>
            <a:ext cx="9248502" cy="673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02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D7659-AB95-403F-A157-3C0BE048FDB2}"/>
              </a:ext>
            </a:extLst>
          </p:cNvPr>
          <p:cNvSpPr txBox="1"/>
          <p:nvPr/>
        </p:nvSpPr>
        <p:spPr>
          <a:xfrm>
            <a:off x="391886" y="444137"/>
            <a:ext cx="9178834"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Drop out rate of some states are:-</a:t>
            </a:r>
          </a:p>
        </p:txBody>
      </p:sp>
      <p:pic>
        <p:nvPicPr>
          <p:cNvPr id="4" name="Picture 3">
            <a:extLst>
              <a:ext uri="{FF2B5EF4-FFF2-40B4-BE49-F238E27FC236}">
                <a16:creationId xmlns:a16="http://schemas.microsoft.com/office/drawing/2014/main" id="{5A52476D-D604-428F-8B8B-8E4DB982321E}"/>
              </a:ext>
            </a:extLst>
          </p:cNvPr>
          <p:cNvPicPr>
            <a:picLocks noChangeAspect="1"/>
          </p:cNvPicPr>
          <p:nvPr/>
        </p:nvPicPr>
        <p:blipFill>
          <a:blip r:embed="rId2"/>
          <a:stretch>
            <a:fillRect/>
          </a:stretch>
        </p:blipFill>
        <p:spPr>
          <a:xfrm>
            <a:off x="597081" y="1755865"/>
            <a:ext cx="10248900" cy="2667000"/>
          </a:xfrm>
          <a:prstGeom prst="rect">
            <a:avLst/>
          </a:prstGeom>
        </p:spPr>
      </p:pic>
    </p:spTree>
    <p:extLst>
      <p:ext uri="{BB962C8B-B14F-4D97-AF65-F5344CB8AC3E}">
        <p14:creationId xmlns:p14="http://schemas.microsoft.com/office/powerpoint/2010/main" val="256972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771CE-FED1-4FD4-8515-AB88E2ADC535}"/>
              </a:ext>
            </a:extLst>
          </p:cNvPr>
          <p:cNvSpPr txBox="1"/>
          <p:nvPr/>
        </p:nvSpPr>
        <p:spPr>
          <a:xfrm>
            <a:off x="304800" y="287383"/>
            <a:ext cx="11599817" cy="1015663"/>
          </a:xfrm>
          <a:prstGeom prst="rect">
            <a:avLst/>
          </a:prstGeom>
          <a:noFill/>
        </p:spPr>
        <p:txBody>
          <a:bodyPr wrap="square" rtlCol="0">
            <a:spAutoFit/>
          </a:bodyPr>
          <a:lstStyle/>
          <a:p>
            <a:pPr algn="ctr"/>
            <a:r>
              <a:rPr lang="en-US" sz="6000" b="1" u="sng" dirty="0">
                <a:latin typeface="Arabic Typesetting" panose="03020402040406030203" pitchFamily="66" charset="-78"/>
                <a:cs typeface="Arabic Typesetting" panose="03020402040406030203" pitchFamily="66" charset="-78"/>
              </a:rPr>
              <a:t>RECOMMENDATION</a:t>
            </a:r>
          </a:p>
        </p:txBody>
      </p:sp>
      <p:sp>
        <p:nvSpPr>
          <p:cNvPr id="4" name="TextBox 3">
            <a:extLst>
              <a:ext uri="{FF2B5EF4-FFF2-40B4-BE49-F238E27FC236}">
                <a16:creationId xmlns:a16="http://schemas.microsoft.com/office/drawing/2014/main" id="{280F07A8-B6A1-4FEC-89E0-85ED878FF912}"/>
              </a:ext>
            </a:extLst>
          </p:cNvPr>
          <p:cNvSpPr txBox="1"/>
          <p:nvPr/>
        </p:nvSpPr>
        <p:spPr>
          <a:xfrm>
            <a:off x="400594" y="1515291"/>
            <a:ext cx="1131243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We have to focus on Primary sectors because they have less rate in compare of all other three.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‘Mining and quarrying’ and ‘Electricity, gas, water supply &amp; other utility services’ sub-sectors need more facility. So that they can improve in their respective areas and overall in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proper guidance in people about the secondary level of education because most of students drop in secondary level which is not a good part of state growth.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Uttar Pradesh having large number of population so we can increase the GDP per capita their very easily by provide work to the people which will surely increase the GDP of the state as well as of our country also.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now in 2019 India is on 7</a:t>
            </a:r>
            <a:r>
              <a:rPr lang="en-US" baseline="30000" dirty="0"/>
              <a:t>th</a:t>
            </a:r>
            <a:r>
              <a:rPr lang="en-US" dirty="0"/>
              <a:t> position in GDP across world so we have to focus on those state which have large no. of population so that we will get maximum output in lesser time.</a:t>
            </a:r>
          </a:p>
        </p:txBody>
      </p:sp>
    </p:spTree>
    <p:extLst>
      <p:ext uri="{BB962C8B-B14F-4D97-AF65-F5344CB8AC3E}">
        <p14:creationId xmlns:p14="http://schemas.microsoft.com/office/powerpoint/2010/main" val="104189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7C6F2-B2E6-4316-AC74-AD5C77D7CCEB}"/>
              </a:ext>
            </a:extLst>
          </p:cNvPr>
          <p:cNvSpPr txBox="1"/>
          <p:nvPr/>
        </p:nvSpPr>
        <p:spPr>
          <a:xfrm>
            <a:off x="775063" y="496389"/>
            <a:ext cx="11155680" cy="5539978"/>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Key terms of Assignment</a:t>
            </a:r>
          </a:p>
          <a:p>
            <a:endParaRPr lang="en-US" dirty="0"/>
          </a:p>
          <a:p>
            <a:pPr marL="285750" indent="-285750">
              <a:buFont typeface="Arial" panose="020B0604020202020204" pitchFamily="34" charset="0"/>
              <a:buChar char="•"/>
            </a:pPr>
            <a:r>
              <a:rPr lang="en-US" b="1" u="sng" dirty="0"/>
              <a:t>Understanding GDP</a:t>
            </a:r>
            <a:r>
              <a:rPr lang="en-US" b="1" dirty="0"/>
              <a:t>:- </a:t>
            </a:r>
            <a:r>
              <a:rPr lang="en-US" b="1" dirty="0">
                <a:hlinkClick r:id="rId2"/>
              </a:rPr>
              <a:t>Gross domestic product (GDP)</a:t>
            </a:r>
            <a:r>
              <a:rPr lang="en-US" b="1" dirty="0"/>
              <a:t> </a:t>
            </a:r>
            <a:r>
              <a:rPr lang="en-US" dirty="0"/>
              <a:t>at current prices is the GDP at the market value of goods and services produced in a country during a year. In other words, GDP measures the 'monetary value of final goods and services produced by a country/state in a given period of time’</a:t>
            </a:r>
            <a:r>
              <a:rPr lang="en-US" b="1" dirty="0"/>
              <a:t> .</a:t>
            </a:r>
          </a:p>
          <a:p>
            <a:endParaRPr lang="en-US" b="1" dirty="0"/>
          </a:p>
          <a:p>
            <a:endParaRPr lang="en-US" b="1" dirty="0"/>
          </a:p>
          <a:p>
            <a:pPr marL="285750" indent="-285750">
              <a:buFont typeface="Arial" panose="020B0604020202020204" pitchFamily="34" charset="0"/>
              <a:buChar char="•"/>
            </a:pPr>
            <a:r>
              <a:rPr lang="en-US" b="1" u="sng" dirty="0"/>
              <a:t>Per Capita GDP and Income</a:t>
            </a:r>
            <a:r>
              <a:rPr lang="en-US" b="1" dirty="0"/>
              <a:t>:-</a:t>
            </a:r>
            <a:r>
              <a:rPr lang="en-US" dirty="0"/>
              <a:t>Total GDP divided by the population gives the per capita GDP,</a:t>
            </a:r>
            <a:r>
              <a:rPr lang="en-US" b="1" dirty="0"/>
              <a:t> </a:t>
            </a:r>
            <a:r>
              <a:rPr lang="en-US" dirty="0"/>
              <a:t>which roughly measures the average value of goods and services produced per person.</a:t>
            </a:r>
            <a:r>
              <a:rPr lang="en-US" b="1" dirty="0"/>
              <a:t> </a:t>
            </a:r>
            <a:r>
              <a:rPr lang="en-US" dirty="0"/>
              <a:t>The per capita income is closely related to the per capita GDP (though they are not the same). In general, the per capita income increases when the per capita GDP increases, and vice-versa.</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u="sng" dirty="0"/>
              <a:t>Union territory</a:t>
            </a:r>
            <a:r>
              <a:rPr lang="en-US" b="1" dirty="0"/>
              <a:t>:-</a:t>
            </a:r>
            <a:r>
              <a:rPr lang="en-US" dirty="0"/>
              <a:t>A </a:t>
            </a:r>
            <a:r>
              <a:rPr lang="en-US" b="1" dirty="0"/>
              <a:t>union territory</a:t>
            </a:r>
            <a:r>
              <a:rPr lang="en-US" dirty="0"/>
              <a:t> is a type of </a:t>
            </a:r>
            <a:r>
              <a:rPr lang="en-US" dirty="0">
                <a:hlinkClick r:id="rId3" tooltip="Administrative divisions of India"/>
              </a:rPr>
              <a:t>administrative division</a:t>
            </a:r>
            <a:r>
              <a:rPr lang="en-US" dirty="0"/>
              <a:t> in the </a:t>
            </a:r>
            <a:r>
              <a:rPr lang="en-US" dirty="0">
                <a:hlinkClick r:id="rId4" tooltip="India"/>
              </a:rPr>
              <a:t>Republic of India</a:t>
            </a:r>
            <a:r>
              <a:rPr lang="en-US" dirty="0"/>
              <a:t>. Unlike the </a:t>
            </a:r>
            <a:r>
              <a:rPr lang="en-US" dirty="0">
                <a:hlinkClick r:id="rId5" tooltip="States of India"/>
              </a:rPr>
              <a:t>states of India</a:t>
            </a:r>
            <a:r>
              <a:rPr lang="en-US" dirty="0"/>
              <a:t>, which have their own governments, union territories are </a:t>
            </a:r>
            <a:r>
              <a:rPr lang="en-US" dirty="0">
                <a:hlinkClick r:id="rId6" tooltip="Federal territory"/>
              </a:rPr>
              <a:t>federal territories</a:t>
            </a:r>
            <a:r>
              <a:rPr lang="en-US" dirty="0"/>
              <a:t> governed directly by the </a:t>
            </a:r>
            <a:r>
              <a:rPr lang="en-US" dirty="0">
                <a:hlinkClick r:id="rId7" tooltip="Government of India"/>
              </a:rPr>
              <a:t>union government</a:t>
            </a:r>
            <a:r>
              <a:rPr lang="en-US" dirty="0"/>
              <a:t> (central government) hence the Union Territory. Chandigarh, Delhi, Dadra and Nagar Haveli, Daman and Diu, Lakshadweep, Andaman and Nicobar Island and Puducherry are the union territory of India.</a:t>
            </a:r>
            <a:endParaRPr lang="en-US" b="1" dirty="0"/>
          </a:p>
          <a:p>
            <a:endParaRPr lang="en-US" dirty="0"/>
          </a:p>
        </p:txBody>
      </p:sp>
    </p:spTree>
    <p:extLst>
      <p:ext uri="{BB962C8B-B14F-4D97-AF65-F5344CB8AC3E}">
        <p14:creationId xmlns:p14="http://schemas.microsoft.com/office/powerpoint/2010/main" val="27612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94706-F4C9-4E9B-B134-77CC826936F4}"/>
              </a:ext>
            </a:extLst>
          </p:cNvPr>
          <p:cNvSpPr txBox="1"/>
          <p:nvPr/>
        </p:nvSpPr>
        <p:spPr>
          <a:xfrm>
            <a:off x="505098" y="383177"/>
            <a:ext cx="3561806"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Data Exploration:-</a:t>
            </a:r>
          </a:p>
        </p:txBody>
      </p:sp>
      <p:sp>
        <p:nvSpPr>
          <p:cNvPr id="3" name="TextBox 2">
            <a:extLst>
              <a:ext uri="{FF2B5EF4-FFF2-40B4-BE49-F238E27FC236}">
                <a16:creationId xmlns:a16="http://schemas.microsoft.com/office/drawing/2014/main" id="{0614EA03-9EAC-486D-B5A0-5BAFC924AD7F}"/>
              </a:ext>
            </a:extLst>
          </p:cNvPr>
          <p:cNvSpPr txBox="1"/>
          <p:nvPr/>
        </p:nvSpPr>
        <p:spPr>
          <a:xfrm>
            <a:off x="627017" y="1419497"/>
            <a:ext cx="11007634" cy="6186309"/>
          </a:xfrm>
          <a:prstGeom prst="rect">
            <a:avLst/>
          </a:prstGeom>
          <a:noFill/>
        </p:spPr>
        <p:txBody>
          <a:bodyPr wrap="square" rtlCol="0">
            <a:spAutoFit/>
          </a:bodyPr>
          <a:lstStyle/>
          <a:p>
            <a:r>
              <a:rPr lang="en-US" dirty="0"/>
              <a:t>We have three datasets which are source from </a:t>
            </a:r>
            <a:r>
              <a:rPr lang="en-US" dirty="0">
                <a:hlinkClick r:id="rId2"/>
              </a:rPr>
              <a:t>https://data.gov.in/</a:t>
            </a:r>
            <a:r>
              <a:rPr lang="en-US" dirty="0"/>
              <a:t>, an Open Government Data (OGD) platform of India.</a:t>
            </a:r>
          </a:p>
          <a:p>
            <a:endParaRPr lang="en-US" dirty="0"/>
          </a:p>
          <a:p>
            <a:pPr marL="342900" indent="-342900">
              <a:buFont typeface="+mj-lt"/>
              <a:buAutoNum type="arabicPeriod"/>
            </a:pPr>
            <a:r>
              <a:rPr lang="en-US" b="1" dirty="0"/>
              <a:t>Data I-A</a:t>
            </a:r>
            <a:r>
              <a:rPr lang="en-US" dirty="0"/>
              <a:t>:-This dataset consists of the GSDP (Gross State Domestic Product) data for the states and union territories in different time duration. This dataset contains 36 columns.</a:t>
            </a:r>
          </a:p>
          <a:p>
            <a:pPr marL="857250" lvl="1" indent="-400050">
              <a:buFont typeface="+mj-lt"/>
              <a:buAutoNum type="romanUcPeriod"/>
            </a:pPr>
            <a:r>
              <a:rPr lang="en-US" dirty="0"/>
              <a:t>    1</a:t>
            </a:r>
            <a:r>
              <a:rPr lang="en-US" baseline="30000" dirty="0"/>
              <a:t>st</a:t>
            </a:r>
            <a:r>
              <a:rPr lang="en-US" dirty="0"/>
              <a:t> column- Items Description</a:t>
            </a:r>
          </a:p>
          <a:p>
            <a:pPr marL="857250" lvl="1" indent="-400050">
              <a:buFont typeface="+mj-lt"/>
              <a:buAutoNum type="romanUcPeriod"/>
            </a:pPr>
            <a:r>
              <a:rPr lang="en-US" dirty="0"/>
              <a:t>    2</a:t>
            </a:r>
            <a:r>
              <a:rPr lang="en-US" baseline="30000" dirty="0"/>
              <a:t>nd</a:t>
            </a:r>
            <a:r>
              <a:rPr lang="en-US" dirty="0"/>
              <a:t> column- Duration</a:t>
            </a:r>
          </a:p>
          <a:p>
            <a:pPr marL="857250" lvl="1" indent="-400050">
              <a:buFont typeface="+mj-lt"/>
              <a:buAutoNum type="romanUcPeriod"/>
            </a:pPr>
            <a:r>
              <a:rPr lang="en-US" dirty="0"/>
              <a:t>    3</a:t>
            </a:r>
            <a:r>
              <a:rPr lang="en-US" baseline="30000" dirty="0"/>
              <a:t>rd</a:t>
            </a:r>
            <a:r>
              <a:rPr lang="en-US" dirty="0"/>
              <a:t> – 35</a:t>
            </a:r>
            <a:r>
              <a:rPr lang="en-US" baseline="30000" dirty="0"/>
              <a:t>th</a:t>
            </a:r>
            <a:r>
              <a:rPr lang="en-US" dirty="0"/>
              <a:t> column–States od India</a:t>
            </a:r>
          </a:p>
          <a:p>
            <a:pPr marL="857250" lvl="1" indent="-400050">
              <a:buFont typeface="+mj-lt"/>
              <a:buAutoNum type="romanUcPeriod"/>
            </a:pPr>
            <a:r>
              <a:rPr lang="en-US" dirty="0"/>
              <a:t>    36</a:t>
            </a:r>
            <a:r>
              <a:rPr lang="en-US" baseline="30000" dirty="0"/>
              <a:t>th</a:t>
            </a:r>
            <a:r>
              <a:rPr lang="en-US" dirty="0"/>
              <a:t> column- All India GDP.</a:t>
            </a:r>
          </a:p>
          <a:p>
            <a:pPr lvl="1"/>
            <a:endParaRPr lang="en-US" dirty="0"/>
          </a:p>
          <a:p>
            <a:pPr marL="342900" indent="-342900">
              <a:buFont typeface="+mj-lt"/>
              <a:buAutoNum type="arabicPeriod"/>
            </a:pPr>
            <a:r>
              <a:rPr lang="en-US" b="1" dirty="0"/>
              <a:t>Data I-B</a:t>
            </a:r>
            <a:r>
              <a:rPr lang="en-US" dirty="0"/>
              <a:t>:-This dataset is a group of different states of India. This dataset contains the distribution of GSDP among three sectors: the primary sector (agriculture), the secondary sector (industry) and the tertiary sector (services) along with taxes and subsidies. There is separate dataset for each of the states.</a:t>
            </a:r>
          </a:p>
          <a:p>
            <a:pPr marL="342900" indent="-342900">
              <a:buFont typeface="+mj-lt"/>
              <a:buAutoNum type="arabicPeriod"/>
            </a:pPr>
            <a:endParaRPr lang="en-US" dirty="0"/>
          </a:p>
          <a:p>
            <a:pPr marL="342900" indent="-342900">
              <a:buFont typeface="+mj-lt"/>
              <a:buAutoNum type="arabicPeriod"/>
            </a:pPr>
            <a:r>
              <a:rPr lang="en-US" b="1" dirty="0"/>
              <a:t>Data II</a:t>
            </a:r>
            <a:r>
              <a:rPr lang="en-US" dirty="0"/>
              <a:t>:-This dataset contains the drop rates of 3 different education level- Primary, secondary and senior secondary across different states of India.</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93781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622EF-A134-4B6D-8E70-3267950FA3CA}"/>
              </a:ext>
            </a:extLst>
          </p:cNvPr>
          <p:cNvSpPr txBox="1"/>
          <p:nvPr/>
        </p:nvSpPr>
        <p:spPr>
          <a:xfrm>
            <a:off x="461554" y="461554"/>
            <a:ext cx="9065623" cy="3877985"/>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Problem Statement:-</a:t>
            </a:r>
          </a:p>
          <a:p>
            <a:endParaRPr lang="en-US" dirty="0"/>
          </a:p>
          <a:p>
            <a:r>
              <a:rPr lang="en-US" dirty="0"/>
              <a:t>As the chief data scientist at NITI  Aayog, we have to provide top-level recommendations to the Chief Minister of various state, which will help them priorities areas of development for their respective states. Basically our overall goal is to help the CMs focus on areas that will foster economic development of their respective states.</a:t>
            </a:r>
          </a:p>
          <a:p>
            <a:endParaRPr lang="en-US" dirty="0"/>
          </a:p>
          <a:p>
            <a:endParaRPr lang="en-US" dirty="0"/>
          </a:p>
          <a:p>
            <a:r>
              <a:rPr lang="en-US" dirty="0"/>
              <a:t>So, to solve this problem we are focusing on GDP(Gross Domestic Product) of each state of India and based upon this we provide our recommendation to CM.</a:t>
            </a:r>
          </a:p>
          <a:p>
            <a:endParaRPr lang="en-US" dirty="0"/>
          </a:p>
        </p:txBody>
      </p:sp>
    </p:spTree>
    <p:extLst>
      <p:ext uri="{BB962C8B-B14F-4D97-AF65-F5344CB8AC3E}">
        <p14:creationId xmlns:p14="http://schemas.microsoft.com/office/powerpoint/2010/main" val="387140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C8519-31F6-4CC8-BEA2-92204C32B083}"/>
              </a:ext>
            </a:extLst>
          </p:cNvPr>
          <p:cNvSpPr txBox="1"/>
          <p:nvPr/>
        </p:nvSpPr>
        <p:spPr>
          <a:xfrm>
            <a:off x="609600" y="348343"/>
            <a:ext cx="9762309" cy="6093976"/>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Data Cleaning and Analysis of Dataset 1-A:-</a:t>
            </a:r>
          </a:p>
          <a:p>
            <a:endParaRPr lang="en-US" dirty="0"/>
          </a:p>
          <a:p>
            <a:pPr marL="285750" indent="-285750">
              <a:buFont typeface="Arial" panose="020B0604020202020204" pitchFamily="34" charset="0"/>
              <a:buChar char="•"/>
            </a:pPr>
            <a:r>
              <a:rPr lang="en-US" dirty="0"/>
              <a:t>We identify that in dataset 1-A, state West Bengal has all the null values. So, we drop the West Bengal column from the dataset.</a:t>
            </a:r>
          </a:p>
          <a:p>
            <a:endParaRPr lang="en-US" dirty="0"/>
          </a:p>
          <a:p>
            <a:endParaRPr lang="en-US" dirty="0"/>
          </a:p>
          <a:p>
            <a:pPr marL="285750" indent="-285750">
              <a:buFont typeface="Arial" panose="020B0604020202020204" pitchFamily="34" charset="0"/>
              <a:buChar char="•"/>
            </a:pPr>
            <a:r>
              <a:rPr lang="en-US" dirty="0"/>
              <a:t>Delete the '(% Growth over the previous year)' and 'GSDP - CURRENT PRICES (` in Crore)' for the year 2016-17 in dataset 1-A.</a:t>
            </a:r>
          </a:p>
          <a:p>
            <a:endParaRPr lang="en-US" dirty="0"/>
          </a:p>
          <a:p>
            <a:endParaRPr lang="en-US" dirty="0"/>
          </a:p>
          <a:p>
            <a:pPr marL="285750" indent="-285750">
              <a:buFont typeface="Arial" panose="020B0604020202020204" pitchFamily="34" charset="0"/>
              <a:buChar char="•"/>
            </a:pPr>
            <a:r>
              <a:rPr lang="en-US" dirty="0"/>
              <a:t>Drop the column All India GDP from dataset 1-A because we want to analysis only for state of India.</a:t>
            </a:r>
          </a:p>
          <a:p>
            <a:endParaRPr lang="en-US" dirty="0"/>
          </a:p>
          <a:p>
            <a:endParaRPr lang="en-US" dirty="0"/>
          </a:p>
          <a:p>
            <a:pPr marL="285750" indent="-285750">
              <a:buFont typeface="Arial" panose="020B0604020202020204" pitchFamily="34" charset="0"/>
              <a:buChar char="•"/>
            </a:pPr>
            <a:r>
              <a:rPr lang="en-US" dirty="0"/>
              <a:t>Extract only 2013-14, 2014-15,2015-16 duration rows from the dataset to calculate the average GDP of the states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414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8C1AC-307A-476A-9B3F-A2C18A67AC7F}"/>
              </a:ext>
            </a:extLst>
          </p:cNvPr>
          <p:cNvSpPr txBox="1"/>
          <p:nvPr/>
        </p:nvSpPr>
        <p:spPr>
          <a:xfrm>
            <a:off x="156358" y="400594"/>
            <a:ext cx="9397340"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Analysis of average of GDP across different states:-</a:t>
            </a:r>
          </a:p>
        </p:txBody>
      </p:sp>
      <p:sp>
        <p:nvSpPr>
          <p:cNvPr id="3" name="TextBox 2">
            <a:extLst>
              <a:ext uri="{FF2B5EF4-FFF2-40B4-BE49-F238E27FC236}">
                <a16:creationId xmlns:a16="http://schemas.microsoft.com/office/drawing/2014/main" id="{4EB300AC-6115-43B9-9E47-9590C0A7FDEC}"/>
              </a:ext>
            </a:extLst>
          </p:cNvPr>
          <p:cNvSpPr txBox="1"/>
          <p:nvPr/>
        </p:nvSpPr>
        <p:spPr>
          <a:xfrm>
            <a:off x="330925" y="1602377"/>
            <a:ext cx="3457303" cy="3170099"/>
          </a:xfrm>
          <a:prstGeom prst="rect">
            <a:avLst/>
          </a:prstGeom>
          <a:noFill/>
        </p:spPr>
        <p:txBody>
          <a:bodyPr wrap="square" rtlCol="0">
            <a:spAutoFit/>
          </a:bodyPr>
          <a:lstStyle/>
          <a:p>
            <a:r>
              <a:rPr lang="en-US" sz="2000" b="1" dirty="0"/>
              <a:t>Fast Growing States(top 5)-</a:t>
            </a:r>
          </a:p>
          <a:p>
            <a:endParaRPr lang="en-US" dirty="0"/>
          </a:p>
          <a:p>
            <a:pPr marL="342900" indent="-342900">
              <a:buFont typeface="+mj-lt"/>
              <a:buAutoNum type="arabicPeriod"/>
            </a:pPr>
            <a:r>
              <a:rPr lang="en-US" dirty="0"/>
              <a:t>Mizoram-17.70</a:t>
            </a:r>
          </a:p>
          <a:p>
            <a:pPr marL="342900" indent="-342900">
              <a:buFont typeface="+mj-lt"/>
              <a:buAutoNum type="arabicPeriod"/>
            </a:pPr>
            <a:endParaRPr lang="en-US" dirty="0"/>
          </a:p>
          <a:p>
            <a:pPr marL="342900" indent="-342900">
              <a:buFont typeface="+mj-lt"/>
              <a:buAutoNum type="arabicPeriod"/>
            </a:pPr>
            <a:r>
              <a:rPr lang="en-US" dirty="0"/>
              <a:t>Tripura-17.03</a:t>
            </a:r>
          </a:p>
          <a:p>
            <a:pPr marL="342900" indent="-342900">
              <a:buFont typeface="+mj-lt"/>
              <a:buAutoNum type="arabicPeriod"/>
            </a:pPr>
            <a:endParaRPr lang="en-US" dirty="0"/>
          </a:p>
          <a:p>
            <a:pPr marL="342900" indent="-342900">
              <a:buFont typeface="+mj-lt"/>
              <a:buAutoNum type="arabicPeriod"/>
            </a:pPr>
            <a:r>
              <a:rPr lang="en-US" dirty="0"/>
              <a:t>Nagaland-16.41</a:t>
            </a:r>
          </a:p>
          <a:p>
            <a:pPr marL="342900" indent="-342900">
              <a:buFont typeface="+mj-lt"/>
              <a:buAutoNum type="arabicPeriod"/>
            </a:pPr>
            <a:endParaRPr lang="en-US" dirty="0"/>
          </a:p>
          <a:p>
            <a:pPr marL="342900" indent="-342900">
              <a:buFont typeface="+mj-lt"/>
              <a:buAutoNum type="arabicPeriod"/>
            </a:pPr>
            <a:r>
              <a:rPr lang="en-US" dirty="0"/>
              <a:t>Manipur-14.61</a:t>
            </a:r>
          </a:p>
          <a:p>
            <a:pPr marL="342900" indent="-342900">
              <a:buFont typeface="+mj-lt"/>
              <a:buAutoNum type="arabicPeriod"/>
            </a:pPr>
            <a:endParaRPr lang="en-US" dirty="0"/>
          </a:p>
          <a:p>
            <a:pPr marL="342900" indent="-342900">
              <a:buFont typeface="+mj-lt"/>
              <a:buAutoNum type="arabicPeriod"/>
            </a:pPr>
            <a:r>
              <a:rPr lang="en-US" dirty="0"/>
              <a:t>Arunachal Pradesh-14.41    </a:t>
            </a:r>
          </a:p>
        </p:txBody>
      </p:sp>
      <p:pic>
        <p:nvPicPr>
          <p:cNvPr id="4" name="Picture 3">
            <a:extLst>
              <a:ext uri="{FF2B5EF4-FFF2-40B4-BE49-F238E27FC236}">
                <a16:creationId xmlns:a16="http://schemas.microsoft.com/office/drawing/2014/main" id="{1BE734C7-3A6C-4B6F-84F5-2F1BCAFCEEB5}"/>
              </a:ext>
            </a:extLst>
          </p:cNvPr>
          <p:cNvPicPr>
            <a:picLocks noChangeAspect="1"/>
          </p:cNvPicPr>
          <p:nvPr/>
        </p:nvPicPr>
        <p:blipFill>
          <a:blip r:embed="rId2"/>
          <a:stretch>
            <a:fillRect/>
          </a:stretch>
        </p:blipFill>
        <p:spPr>
          <a:xfrm>
            <a:off x="4349932" y="1846625"/>
            <a:ext cx="7620000" cy="4714875"/>
          </a:xfrm>
          <a:prstGeom prst="rect">
            <a:avLst/>
          </a:prstGeom>
        </p:spPr>
      </p:pic>
    </p:spTree>
    <p:extLst>
      <p:ext uri="{BB962C8B-B14F-4D97-AF65-F5344CB8AC3E}">
        <p14:creationId xmlns:p14="http://schemas.microsoft.com/office/powerpoint/2010/main" val="429081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E9537-C863-4B10-A96B-C8F11365EF46}"/>
              </a:ext>
            </a:extLst>
          </p:cNvPr>
          <p:cNvPicPr>
            <a:picLocks noChangeAspect="1"/>
          </p:cNvPicPr>
          <p:nvPr/>
        </p:nvPicPr>
        <p:blipFill>
          <a:blip r:embed="rId2"/>
          <a:stretch>
            <a:fillRect/>
          </a:stretch>
        </p:blipFill>
        <p:spPr>
          <a:xfrm>
            <a:off x="4415245" y="1001486"/>
            <a:ext cx="7328943" cy="4724400"/>
          </a:xfrm>
          <a:prstGeom prst="rect">
            <a:avLst/>
          </a:prstGeom>
        </p:spPr>
      </p:pic>
      <p:sp>
        <p:nvSpPr>
          <p:cNvPr id="4" name="TextBox 3">
            <a:extLst>
              <a:ext uri="{FF2B5EF4-FFF2-40B4-BE49-F238E27FC236}">
                <a16:creationId xmlns:a16="http://schemas.microsoft.com/office/drawing/2014/main" id="{5625F5A6-2194-49EA-A1FB-F5DC12E6DAF2}"/>
              </a:ext>
            </a:extLst>
          </p:cNvPr>
          <p:cNvSpPr txBox="1"/>
          <p:nvPr/>
        </p:nvSpPr>
        <p:spPr>
          <a:xfrm>
            <a:off x="539931" y="1001486"/>
            <a:ext cx="4075612" cy="3231654"/>
          </a:xfrm>
          <a:prstGeom prst="rect">
            <a:avLst/>
          </a:prstGeom>
          <a:noFill/>
        </p:spPr>
        <p:txBody>
          <a:bodyPr wrap="square" rtlCol="0">
            <a:spAutoFit/>
          </a:bodyPr>
          <a:lstStyle/>
          <a:p>
            <a:r>
              <a:rPr lang="en-US" sz="2400" b="1" dirty="0"/>
              <a:t>Struggling states(bottom 5)</a:t>
            </a:r>
          </a:p>
          <a:p>
            <a:endParaRPr lang="en-US" dirty="0"/>
          </a:p>
          <a:p>
            <a:pPr marL="342900" indent="-342900">
              <a:buFont typeface="+mj-lt"/>
              <a:buAutoNum type="arabicPeriod"/>
            </a:pPr>
            <a:r>
              <a:rPr lang="en-US" dirty="0"/>
              <a:t>Jammu &amp; Kashmir-10.90</a:t>
            </a:r>
          </a:p>
          <a:p>
            <a:pPr marL="342900" indent="-342900">
              <a:buFont typeface="+mj-lt"/>
              <a:buAutoNum type="arabicPeriod"/>
            </a:pPr>
            <a:endParaRPr lang="en-US" dirty="0"/>
          </a:p>
          <a:p>
            <a:pPr marL="342900" indent="-342900">
              <a:buFont typeface="+mj-lt"/>
              <a:buAutoNum type="arabicPeriod"/>
            </a:pPr>
            <a:r>
              <a:rPr lang="en-US" dirty="0"/>
              <a:t>Sikkim-10.48</a:t>
            </a:r>
          </a:p>
          <a:p>
            <a:pPr marL="342900" indent="-342900">
              <a:buFont typeface="+mj-lt"/>
              <a:buAutoNum type="arabicPeriod"/>
            </a:pPr>
            <a:endParaRPr lang="en-US" dirty="0"/>
          </a:p>
          <a:p>
            <a:pPr marL="342900" indent="-342900">
              <a:buFont typeface="+mj-lt"/>
              <a:buAutoNum type="arabicPeriod"/>
            </a:pPr>
            <a:r>
              <a:rPr lang="en-US" dirty="0"/>
              <a:t>Odisha-9.83</a:t>
            </a:r>
          </a:p>
          <a:p>
            <a:pPr marL="342900" indent="-342900">
              <a:buFont typeface="+mj-lt"/>
              <a:buAutoNum type="arabicPeriod"/>
            </a:pPr>
            <a:endParaRPr lang="en-US" dirty="0"/>
          </a:p>
          <a:p>
            <a:pPr marL="342900" indent="-342900">
              <a:buFont typeface="+mj-lt"/>
              <a:buAutoNum type="arabicPeriod"/>
            </a:pPr>
            <a:r>
              <a:rPr lang="en-US" dirty="0"/>
              <a:t>Meghalaya-6.95</a:t>
            </a:r>
          </a:p>
          <a:p>
            <a:pPr marL="342900" indent="-342900">
              <a:buFont typeface="+mj-lt"/>
              <a:buAutoNum type="arabicPeriod"/>
            </a:pPr>
            <a:endParaRPr lang="en-US" dirty="0"/>
          </a:p>
          <a:p>
            <a:pPr marL="342900" indent="-342900">
              <a:buFont typeface="+mj-lt"/>
              <a:buAutoNum type="arabicPeriod"/>
            </a:pPr>
            <a:r>
              <a:rPr lang="en-US" dirty="0"/>
              <a:t>Goa-6.03</a:t>
            </a:r>
          </a:p>
        </p:txBody>
      </p:sp>
    </p:spTree>
    <p:extLst>
      <p:ext uri="{BB962C8B-B14F-4D97-AF65-F5344CB8AC3E}">
        <p14:creationId xmlns:p14="http://schemas.microsoft.com/office/powerpoint/2010/main" val="372017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0005E-F13D-4F41-820B-AE4468AA0C58}"/>
              </a:ext>
            </a:extLst>
          </p:cNvPr>
          <p:cNvSpPr txBox="1"/>
          <p:nvPr/>
        </p:nvSpPr>
        <p:spPr>
          <a:xfrm>
            <a:off x="505097" y="574766"/>
            <a:ext cx="6844937" cy="830997"/>
          </a:xfrm>
          <a:prstGeom prst="rect">
            <a:avLst/>
          </a:prstGeom>
          <a:noFill/>
        </p:spPr>
        <p:txBody>
          <a:bodyPr wrap="square" rtlCol="0">
            <a:spAutoFit/>
          </a:bodyPr>
          <a:lstStyle/>
          <a:p>
            <a:r>
              <a:rPr lang="en-US" sz="4800" b="1" dirty="0">
                <a:latin typeface="Arabic Typesetting" panose="03020402040406030203" pitchFamily="66" charset="-78"/>
                <a:cs typeface="Arabic Typesetting" panose="03020402040406030203" pitchFamily="66" charset="-78"/>
              </a:rPr>
              <a:t>GDP ranking in the year 2015-16:-</a:t>
            </a:r>
          </a:p>
        </p:txBody>
      </p:sp>
      <p:sp>
        <p:nvSpPr>
          <p:cNvPr id="3" name="TextBox 2">
            <a:extLst>
              <a:ext uri="{FF2B5EF4-FFF2-40B4-BE49-F238E27FC236}">
                <a16:creationId xmlns:a16="http://schemas.microsoft.com/office/drawing/2014/main" id="{B4471AB5-097D-4805-B210-29BD6D7C6D2E}"/>
              </a:ext>
            </a:extLst>
          </p:cNvPr>
          <p:cNvSpPr txBox="1"/>
          <p:nvPr/>
        </p:nvSpPr>
        <p:spPr>
          <a:xfrm>
            <a:off x="444137" y="2116183"/>
            <a:ext cx="3021874" cy="3139321"/>
          </a:xfrm>
          <a:prstGeom prst="rect">
            <a:avLst/>
          </a:prstGeom>
          <a:noFill/>
        </p:spPr>
        <p:txBody>
          <a:bodyPr wrap="square" rtlCol="0">
            <a:spAutoFit/>
          </a:bodyPr>
          <a:lstStyle/>
          <a:p>
            <a:r>
              <a:rPr lang="en-US" b="1" dirty="0"/>
              <a:t>Top 5 GDP states in India-</a:t>
            </a:r>
          </a:p>
          <a:p>
            <a:endParaRPr lang="en-US" dirty="0"/>
          </a:p>
          <a:p>
            <a:pPr marL="342900" indent="-342900">
              <a:buFont typeface="+mj-lt"/>
              <a:buAutoNum type="arabicPeriod"/>
            </a:pPr>
            <a:r>
              <a:rPr lang="en-US" dirty="0"/>
              <a:t>Tamil Nadu</a:t>
            </a:r>
          </a:p>
          <a:p>
            <a:pPr marL="342900" indent="-342900">
              <a:buFont typeface="+mj-lt"/>
              <a:buAutoNum type="arabicPeriod"/>
            </a:pPr>
            <a:endParaRPr lang="en-US" dirty="0"/>
          </a:p>
          <a:p>
            <a:pPr marL="342900" indent="-342900">
              <a:buFont typeface="+mj-lt"/>
              <a:buAutoNum type="arabicPeriod"/>
            </a:pPr>
            <a:r>
              <a:rPr lang="en-US" dirty="0"/>
              <a:t>Uttar Pradesh</a:t>
            </a:r>
          </a:p>
          <a:p>
            <a:pPr marL="342900" indent="-342900">
              <a:buFont typeface="+mj-lt"/>
              <a:buAutoNum type="arabicPeriod"/>
            </a:pPr>
            <a:endParaRPr lang="en-US" dirty="0"/>
          </a:p>
          <a:p>
            <a:pPr marL="342900" indent="-342900">
              <a:buFont typeface="+mj-lt"/>
              <a:buAutoNum type="arabicPeriod"/>
            </a:pPr>
            <a:r>
              <a:rPr lang="en-US" dirty="0"/>
              <a:t>Karnataka</a:t>
            </a:r>
          </a:p>
          <a:p>
            <a:pPr marL="342900" indent="-342900">
              <a:buFont typeface="+mj-lt"/>
              <a:buAutoNum type="arabicPeriod"/>
            </a:pPr>
            <a:endParaRPr lang="en-US" dirty="0"/>
          </a:p>
          <a:p>
            <a:pPr marL="342900" indent="-342900">
              <a:buFont typeface="+mj-lt"/>
              <a:buAutoNum type="arabicPeriod"/>
            </a:pPr>
            <a:r>
              <a:rPr lang="en-US" dirty="0"/>
              <a:t>Gujarat</a:t>
            </a:r>
          </a:p>
          <a:p>
            <a:pPr marL="342900" indent="-342900">
              <a:buFont typeface="+mj-lt"/>
              <a:buAutoNum type="arabicPeriod"/>
            </a:pPr>
            <a:endParaRPr lang="en-US" dirty="0"/>
          </a:p>
          <a:p>
            <a:pPr marL="342900" indent="-342900">
              <a:buFont typeface="+mj-lt"/>
              <a:buAutoNum type="arabicPeriod"/>
            </a:pPr>
            <a:r>
              <a:rPr lang="en-US" dirty="0"/>
              <a:t>Andhra Pradesh</a:t>
            </a:r>
          </a:p>
        </p:txBody>
      </p:sp>
      <p:pic>
        <p:nvPicPr>
          <p:cNvPr id="4" name="Picture 3">
            <a:extLst>
              <a:ext uri="{FF2B5EF4-FFF2-40B4-BE49-F238E27FC236}">
                <a16:creationId xmlns:a16="http://schemas.microsoft.com/office/drawing/2014/main" id="{9C892090-7223-4D2F-829B-2726313B71CE}"/>
              </a:ext>
            </a:extLst>
          </p:cNvPr>
          <p:cNvPicPr>
            <a:picLocks noChangeAspect="1"/>
          </p:cNvPicPr>
          <p:nvPr/>
        </p:nvPicPr>
        <p:blipFill>
          <a:blip r:embed="rId2"/>
          <a:stretch>
            <a:fillRect/>
          </a:stretch>
        </p:blipFill>
        <p:spPr>
          <a:xfrm>
            <a:off x="3862523" y="1816553"/>
            <a:ext cx="8020050" cy="4705350"/>
          </a:xfrm>
          <a:prstGeom prst="rect">
            <a:avLst/>
          </a:prstGeom>
        </p:spPr>
      </p:pic>
    </p:spTree>
    <p:extLst>
      <p:ext uri="{BB962C8B-B14F-4D97-AF65-F5344CB8AC3E}">
        <p14:creationId xmlns:p14="http://schemas.microsoft.com/office/powerpoint/2010/main" val="96540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2C2DD4-15DB-480E-B5CF-E1606B291A5C}"/>
              </a:ext>
            </a:extLst>
          </p:cNvPr>
          <p:cNvPicPr>
            <a:picLocks noChangeAspect="1"/>
          </p:cNvPicPr>
          <p:nvPr/>
        </p:nvPicPr>
        <p:blipFill>
          <a:blip r:embed="rId2"/>
          <a:stretch>
            <a:fillRect/>
          </a:stretch>
        </p:blipFill>
        <p:spPr>
          <a:xfrm>
            <a:off x="4164330" y="627425"/>
            <a:ext cx="7886700" cy="4714875"/>
          </a:xfrm>
          <a:prstGeom prst="rect">
            <a:avLst/>
          </a:prstGeom>
        </p:spPr>
      </p:pic>
      <p:sp>
        <p:nvSpPr>
          <p:cNvPr id="3" name="TextBox 2">
            <a:extLst>
              <a:ext uri="{FF2B5EF4-FFF2-40B4-BE49-F238E27FC236}">
                <a16:creationId xmlns:a16="http://schemas.microsoft.com/office/drawing/2014/main" id="{E6F31F75-029C-43FD-B12B-CF3A4B5DFFF7}"/>
              </a:ext>
            </a:extLst>
          </p:cNvPr>
          <p:cNvSpPr txBox="1"/>
          <p:nvPr/>
        </p:nvSpPr>
        <p:spPr>
          <a:xfrm>
            <a:off x="531224" y="1415201"/>
            <a:ext cx="3448594" cy="3139321"/>
          </a:xfrm>
          <a:prstGeom prst="rect">
            <a:avLst/>
          </a:prstGeom>
          <a:noFill/>
        </p:spPr>
        <p:txBody>
          <a:bodyPr wrap="square" rtlCol="0">
            <a:spAutoFit/>
          </a:bodyPr>
          <a:lstStyle/>
          <a:p>
            <a:r>
              <a:rPr lang="en-US" b="1" dirty="0"/>
              <a:t>Bottom 5 GDP states of India:-</a:t>
            </a:r>
          </a:p>
          <a:p>
            <a:endParaRPr lang="en-US" dirty="0"/>
          </a:p>
          <a:p>
            <a:pPr marL="342900" indent="-342900">
              <a:buFont typeface="+mj-lt"/>
              <a:buAutoNum type="arabicPeriod"/>
            </a:pPr>
            <a:r>
              <a:rPr lang="en-US" dirty="0"/>
              <a:t>Chandigarh</a:t>
            </a:r>
          </a:p>
          <a:p>
            <a:pPr marL="342900" indent="-342900">
              <a:buFont typeface="+mj-lt"/>
              <a:buAutoNum type="arabicPeriod"/>
            </a:pPr>
            <a:endParaRPr lang="en-US" dirty="0"/>
          </a:p>
          <a:p>
            <a:pPr marL="342900" indent="-342900">
              <a:buFont typeface="+mj-lt"/>
              <a:buAutoNum type="arabicPeriod"/>
            </a:pPr>
            <a:r>
              <a:rPr lang="en-US" dirty="0"/>
              <a:t>Meghalaya</a:t>
            </a:r>
          </a:p>
          <a:p>
            <a:pPr marL="342900" indent="-342900">
              <a:buFont typeface="+mj-lt"/>
              <a:buAutoNum type="arabicPeriod"/>
            </a:pPr>
            <a:endParaRPr lang="en-US" dirty="0"/>
          </a:p>
          <a:p>
            <a:pPr marL="342900" indent="-342900">
              <a:buFont typeface="+mj-lt"/>
              <a:buAutoNum type="arabicPeriod"/>
            </a:pPr>
            <a:r>
              <a:rPr lang="en-US" dirty="0"/>
              <a:t>Puducherry</a:t>
            </a:r>
          </a:p>
          <a:p>
            <a:pPr marL="342900" indent="-342900">
              <a:buFont typeface="+mj-lt"/>
              <a:buAutoNum type="arabicPeriod"/>
            </a:pPr>
            <a:endParaRPr lang="en-US" dirty="0"/>
          </a:p>
          <a:p>
            <a:pPr marL="342900" indent="-342900">
              <a:buFont typeface="+mj-lt"/>
              <a:buAutoNum type="arabicPeriod"/>
            </a:pPr>
            <a:r>
              <a:rPr lang="en-US" dirty="0"/>
              <a:t>Arunachal Pradesh</a:t>
            </a:r>
          </a:p>
          <a:p>
            <a:pPr marL="342900" indent="-342900">
              <a:buFont typeface="+mj-lt"/>
              <a:buAutoNum type="arabicPeriod"/>
            </a:pPr>
            <a:endParaRPr lang="en-US" dirty="0"/>
          </a:p>
          <a:p>
            <a:pPr marL="342900" indent="-342900">
              <a:buFont typeface="+mj-lt"/>
              <a:buAutoNum type="arabicPeriod"/>
            </a:pPr>
            <a:r>
              <a:rPr lang="en-US" dirty="0"/>
              <a:t>Sikkim</a:t>
            </a:r>
          </a:p>
        </p:txBody>
      </p:sp>
      <p:sp>
        <p:nvSpPr>
          <p:cNvPr id="5" name="TextBox 4">
            <a:extLst>
              <a:ext uri="{FF2B5EF4-FFF2-40B4-BE49-F238E27FC236}">
                <a16:creationId xmlns:a16="http://schemas.microsoft.com/office/drawing/2014/main" id="{8D1015E2-0922-4914-B2C7-2D2906A2AC25}"/>
              </a:ext>
            </a:extLst>
          </p:cNvPr>
          <p:cNvSpPr txBox="1"/>
          <p:nvPr/>
        </p:nvSpPr>
        <p:spPr>
          <a:xfrm>
            <a:off x="757645" y="5741406"/>
            <a:ext cx="10798629" cy="646331"/>
          </a:xfrm>
          <a:prstGeom prst="rect">
            <a:avLst/>
          </a:prstGeom>
          <a:noFill/>
        </p:spPr>
        <p:txBody>
          <a:bodyPr wrap="square" rtlCol="0">
            <a:spAutoFit/>
          </a:bodyPr>
          <a:lstStyle/>
          <a:p>
            <a:r>
              <a:rPr lang="en-US" dirty="0"/>
              <a:t>We can clearly see the GDP of different states of India in year 2015-16. </a:t>
            </a:r>
            <a:r>
              <a:rPr lang="en-US" dirty="0" err="1"/>
              <a:t>Presonaly</a:t>
            </a:r>
            <a:r>
              <a:rPr lang="en-US" dirty="0"/>
              <a:t>, I belong to Uttar Pradesh which having a good and above average GDP rate in year 2015-16. </a:t>
            </a:r>
          </a:p>
        </p:txBody>
      </p:sp>
    </p:spTree>
    <p:extLst>
      <p:ext uri="{BB962C8B-B14F-4D97-AF65-F5344CB8AC3E}">
        <p14:creationId xmlns:p14="http://schemas.microsoft.com/office/powerpoint/2010/main" val="17359438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1432</TotalTime>
  <Words>932</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Arabic Typesetting</vt:lpstr>
      <vt:lpstr>Arial</vt:lpstr>
      <vt:lpstr>Trebuchet MS</vt:lpstr>
      <vt:lpstr>Wingdings 3</vt:lpstr>
      <vt:lpstr>Facet</vt:lpstr>
      <vt:lpstr>GDP Analysis-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 Assignment</dc:title>
  <dc:creator>Anmol Agarwal -X (anmagarw - WIPRO LIMITED at Cisco)</dc:creator>
  <cp:lastModifiedBy>Anmol Agarwal -X (anmagarw - WIPRO LIMITED at Cisco)</cp:lastModifiedBy>
  <cp:revision>31</cp:revision>
  <dcterms:created xsi:type="dcterms:W3CDTF">2019-08-03T09:16:34Z</dcterms:created>
  <dcterms:modified xsi:type="dcterms:W3CDTF">2019-08-04T09:12:12Z</dcterms:modified>
</cp:coreProperties>
</file>