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92" r:id="rId13"/>
    <p:sldId id="273" r:id="rId14"/>
    <p:sldId id="274" r:id="rId15"/>
    <p:sldId id="275" r:id="rId16"/>
    <p:sldId id="276" r:id="rId17"/>
    <p:sldId id="291" r:id="rId18"/>
    <p:sldId id="277" r:id="rId19"/>
    <p:sldId id="278" r:id="rId20"/>
    <p:sldId id="279" r:id="rId21"/>
    <p:sldId id="281" r:id="rId22"/>
    <p:sldId id="283" r:id="rId23"/>
    <p:sldId id="280" r:id="rId24"/>
    <p:sldId id="284" r:id="rId25"/>
    <p:sldId id="285" r:id="rId26"/>
    <p:sldId id="286" r:id="rId27"/>
    <p:sldId id="287" r:id="rId28"/>
    <p:sldId id="288" r:id="rId29"/>
    <p:sldId id="289" r:id="rId30"/>
    <p:sldId id="290" r:id="rId31"/>
  </p:sldIdLst>
  <p:sldSz cx="9144000" cy="5143500" type="screen16x9"/>
  <p:notesSz cx="6858000" cy="9144000"/>
  <p:embeddedFontLst>
    <p:embeddedFont>
      <p:font typeface="Roboto Medium" panose="020B0604020202020204" charset="0"/>
      <p:regular r:id="rId33"/>
      <p:bold r:id="rId34"/>
      <p:italic r:id="rId35"/>
      <p:boldItalic r:id="rId36"/>
    </p:embeddedFont>
    <p:embeddedFont>
      <p:font typeface="Robo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69ED"/>
    <a:srgbClr val="F14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5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38368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a33b5a3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a33b5a3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3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a33b5a32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a33b5a32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99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700"/>
            </a:lvl1pPr>
            <a:lvl2pPr lvl="1">
              <a:buNone/>
              <a:defRPr sz="700"/>
            </a:lvl2pPr>
            <a:lvl3pPr lvl="2">
              <a:buNone/>
              <a:defRPr sz="700"/>
            </a:lvl3pPr>
            <a:lvl4pPr lvl="3">
              <a:buNone/>
              <a:defRPr sz="700"/>
            </a:lvl4pPr>
            <a:lvl5pPr lvl="4">
              <a:buNone/>
              <a:defRPr sz="700"/>
            </a:lvl5pPr>
            <a:lvl6pPr lvl="5">
              <a:buNone/>
              <a:defRPr sz="700"/>
            </a:lvl6pPr>
            <a:lvl7pPr lvl="6">
              <a:buNone/>
              <a:defRPr sz="700"/>
            </a:lvl7pPr>
            <a:lvl8pPr lvl="7">
              <a:buNone/>
              <a:defRPr sz="700"/>
            </a:lvl8pPr>
            <a:lvl9pPr lvl="8">
              <a:buNone/>
              <a:defRPr sz="7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600"/>
            </a:lvl1pPr>
            <a:lvl2pPr lvl="1">
              <a:buNone/>
              <a:defRPr sz="600"/>
            </a:lvl2pPr>
            <a:lvl3pPr lvl="2">
              <a:buNone/>
              <a:defRPr sz="600"/>
            </a:lvl3pPr>
            <a:lvl4pPr lvl="3">
              <a:buNone/>
              <a:defRPr sz="600"/>
            </a:lvl4pPr>
            <a:lvl5pPr lvl="4">
              <a:buNone/>
              <a:defRPr sz="600"/>
            </a:lvl5pPr>
            <a:lvl6pPr lvl="5">
              <a:buNone/>
              <a:defRPr sz="600"/>
            </a:lvl6pPr>
            <a:lvl7pPr lvl="6">
              <a:buNone/>
              <a:defRPr sz="600"/>
            </a:lvl7pPr>
            <a:lvl8pPr lvl="7">
              <a:buNone/>
              <a:defRPr sz="600"/>
            </a:lvl8pPr>
            <a:lvl9pPr lvl="8">
              <a:buNone/>
              <a:defRPr sz="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ume Template">
  <p:cSld name="CUSTOM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824300" y="766475"/>
            <a:ext cx="12858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Name: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824300" y="1108475"/>
            <a:ext cx="12858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Position: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92750" y="766475"/>
            <a:ext cx="1209900" cy="120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Pic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824300" y="1450475"/>
            <a:ext cx="12858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Contact: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970725" y="766475"/>
            <a:ext cx="2242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FCFE7"/>
                </a:solidFill>
              </a:rPr>
              <a:t>[insert]</a:t>
            </a:r>
            <a:endParaRPr sz="1200">
              <a:solidFill>
                <a:srgbClr val="DFCFE7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970725" y="1108475"/>
            <a:ext cx="2242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FCFE7"/>
                </a:solidFill>
              </a:rPr>
              <a:t>[insert]</a:t>
            </a:r>
            <a:endParaRPr sz="1200">
              <a:solidFill>
                <a:srgbClr val="DFCFE7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970725" y="1450475"/>
            <a:ext cx="2242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FCFE7"/>
                </a:solidFill>
              </a:rPr>
              <a:t>[email]</a:t>
            </a:r>
            <a:endParaRPr sz="1200">
              <a:solidFill>
                <a:srgbClr val="DFCFE7"/>
              </a:solidFill>
            </a:endParaRPr>
          </a:p>
        </p:txBody>
      </p:sp>
      <p:cxnSp>
        <p:nvCxnSpPr>
          <p:cNvPr id="65" name="Google Shape;65;p13"/>
          <p:cNvCxnSpPr/>
          <p:nvPr/>
        </p:nvCxnSpPr>
        <p:spPr>
          <a:xfrm>
            <a:off x="1855975" y="1995325"/>
            <a:ext cx="3357300" cy="0"/>
          </a:xfrm>
          <a:prstGeom prst="straightConnector1">
            <a:avLst/>
          </a:prstGeom>
          <a:noFill/>
          <a:ln w="9525" cap="flat" cmpd="sng">
            <a:solidFill>
              <a:srgbClr val="DFCFE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>
            <a:off x="5267875" y="551100"/>
            <a:ext cx="0" cy="4338900"/>
          </a:xfrm>
          <a:prstGeom prst="straightConnector1">
            <a:avLst/>
          </a:prstGeom>
          <a:noFill/>
          <a:ln w="9525" cap="flat" cmpd="sng">
            <a:solidFill>
              <a:srgbClr val="DFC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5319575" y="2024675"/>
            <a:ext cx="18048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Block8 Projects: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205050" y="2353950"/>
            <a:ext cx="380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Project 1 and your role. Include Internal projects if you desire. </a:t>
            </a:r>
            <a:endParaRPr sz="1200">
              <a:solidFill>
                <a:srgbClr val="DFCFE7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Project 2 and your role. Include Internal projects if you desire. </a:t>
            </a:r>
            <a:endParaRPr sz="1200">
              <a:solidFill>
                <a:srgbClr val="DFCFE7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...</a:t>
            </a:r>
            <a:endParaRPr sz="1200">
              <a:solidFill>
                <a:srgbClr val="DFCFE7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23075" y="2084375"/>
            <a:ext cx="3889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Professional Qualifications and Memberships: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58400" y="2394425"/>
            <a:ext cx="49851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Qualifications complete or in progress</a:t>
            </a:r>
            <a:endParaRPr sz="1200">
              <a:solidFill>
                <a:srgbClr val="DFCFE7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Relevant memberships to industry groups</a:t>
            </a:r>
            <a:endParaRPr sz="1200">
              <a:solidFill>
                <a:srgbClr val="DFCFE7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23075" y="3127475"/>
            <a:ext cx="3889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Value to Client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58400" y="3382425"/>
            <a:ext cx="4985100" cy="14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List of experiences / skills that bring value to our clients</a:t>
            </a:r>
            <a:endParaRPr sz="1200">
              <a:solidFill>
                <a:srgbClr val="DFCFE7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List of personal qualities that bring value to our clients</a:t>
            </a:r>
            <a:endParaRPr sz="1200">
              <a:solidFill>
                <a:srgbClr val="DFCFE7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“Hands on” experience - jobs, labs, education institutions etc. </a:t>
            </a:r>
            <a:endParaRPr sz="1200">
              <a:solidFill>
                <a:srgbClr val="DFCFE7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319575" y="424475"/>
            <a:ext cx="18048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Background/Tenure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205050" y="696775"/>
            <a:ext cx="3808800" cy="10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Tenure at Block8</a:t>
            </a:r>
            <a:endParaRPr sz="1200">
              <a:solidFill>
                <a:srgbClr val="DFCFE7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Previous jobs and tenure</a:t>
            </a:r>
            <a:endParaRPr sz="1200">
              <a:solidFill>
                <a:srgbClr val="DFCFE7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CFE7"/>
              </a:buClr>
              <a:buSzPts val="1200"/>
              <a:buChar char="●"/>
            </a:pPr>
            <a:r>
              <a:rPr lang="en" sz="1200">
                <a:solidFill>
                  <a:srgbClr val="DFCFE7"/>
                </a:solidFill>
              </a:rPr>
              <a:t>...</a:t>
            </a:r>
            <a:endParaRPr sz="1200">
              <a:solidFill>
                <a:srgbClr val="DFCFE7"/>
              </a:solidFill>
            </a:endParaRPr>
          </a:p>
        </p:txBody>
      </p:sp>
      <p:cxnSp>
        <p:nvCxnSpPr>
          <p:cNvPr id="75" name="Google Shape;75;p13"/>
          <p:cNvCxnSpPr/>
          <p:nvPr/>
        </p:nvCxnSpPr>
        <p:spPr>
          <a:xfrm>
            <a:off x="5352925" y="4003675"/>
            <a:ext cx="3357300" cy="0"/>
          </a:xfrm>
          <a:prstGeom prst="straightConnector1">
            <a:avLst/>
          </a:prstGeom>
          <a:noFill/>
          <a:ln w="9525" cap="flat" cmpd="sng">
            <a:solidFill>
              <a:srgbClr val="DFC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3"/>
          <p:cNvSpPr txBox="1"/>
          <p:nvPr/>
        </p:nvSpPr>
        <p:spPr>
          <a:xfrm>
            <a:off x="5352925" y="4052050"/>
            <a:ext cx="19188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Something personal: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352925" y="4318050"/>
            <a:ext cx="34518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FCFE7"/>
                </a:solidFill>
              </a:rPr>
              <a:t>Enjoys long walks on the beach and smelling the roses in Spring. </a:t>
            </a:r>
            <a:endParaRPr sz="1200">
              <a:solidFill>
                <a:srgbClr val="DFCFE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637925"/>
            <a:ext cx="85206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26466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7F9FC"/>
              </a:buClr>
              <a:buSzPts val="1800"/>
              <a:buChar char="●"/>
              <a:defRPr>
                <a:solidFill>
                  <a:srgbClr val="F7F9FC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Char char="○"/>
              <a:defRPr>
                <a:solidFill>
                  <a:srgbClr val="F7F9FC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Char char="■"/>
              <a:defRPr>
                <a:solidFill>
                  <a:srgbClr val="F7F9FC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Char char="●"/>
              <a:defRPr>
                <a:solidFill>
                  <a:srgbClr val="F7F9FC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Char char="○"/>
              <a:defRPr>
                <a:solidFill>
                  <a:srgbClr val="F7F9FC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Char char="■"/>
              <a:defRPr>
                <a:solidFill>
                  <a:srgbClr val="F7F9FC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Char char="●"/>
              <a:defRPr>
                <a:solidFill>
                  <a:srgbClr val="F7F9FC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Char char="○"/>
              <a:defRPr>
                <a:solidFill>
                  <a:srgbClr val="F7F9FC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7F9FC"/>
              </a:buClr>
              <a:buSzPts val="1400"/>
              <a:buChar char="■"/>
              <a:defRPr>
                <a:solidFill>
                  <a:srgbClr val="F7F9FC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4132350" y="1209750"/>
            <a:ext cx="879300" cy="0"/>
          </a:xfrm>
          <a:prstGeom prst="straightConnector1">
            <a:avLst/>
          </a:prstGeom>
          <a:noFill/>
          <a:ln w="19050" cap="flat" cmpd="sng">
            <a:solidFill>
              <a:srgbClr val="DFCFE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637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637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3166050" y="1210625"/>
            <a:ext cx="2811900" cy="0"/>
          </a:xfrm>
          <a:prstGeom prst="straightConnector1">
            <a:avLst/>
          </a:prstGeom>
          <a:noFill/>
          <a:ln w="19050" cap="flat" cmpd="sng">
            <a:solidFill>
              <a:srgbClr val="DFCFE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BE29F9"/>
            </a:gs>
            <a:gs pos="45000">
              <a:srgbClr val="7C15A7"/>
            </a:gs>
            <a:gs pos="100000">
              <a:srgbClr val="390054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37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46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4825" y="136603"/>
            <a:ext cx="1411251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4825" y="4842176"/>
            <a:ext cx="126875" cy="18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 flipH="1">
            <a:off x="-14095" y="-1501150"/>
            <a:ext cx="9172170" cy="1818126"/>
          </a:xfrm>
          <a:prstGeom prst="flowChartDocument">
            <a:avLst/>
          </a:prstGeom>
          <a:gradFill>
            <a:gsLst>
              <a:gs pos="0">
                <a:srgbClr val="E6E8EB"/>
              </a:gs>
              <a:gs pos="34000">
                <a:srgbClr val="F3F4F5"/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 rot="10800000">
            <a:off x="6580179" y="4809714"/>
            <a:ext cx="3823848" cy="1689336"/>
          </a:xfrm>
          <a:prstGeom prst="flowChartDocument">
            <a:avLst/>
          </a:prstGeom>
          <a:gradFill>
            <a:gsLst>
              <a:gs pos="0">
                <a:srgbClr val="F3F3FA"/>
              </a:gs>
              <a:gs pos="89000">
                <a:srgbClr val="F9F9FD"/>
              </a:gs>
              <a:gs pos="100000">
                <a:srgbClr val="FFFFFF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800">
                <a:solidFill>
                  <a:srgbClr val="BE29F9"/>
                </a:solidFill>
              </a:defRPr>
            </a:lvl1pPr>
            <a:lvl2pPr lvl="1" algn="r">
              <a:buNone/>
              <a:defRPr sz="800">
                <a:solidFill>
                  <a:srgbClr val="BE29F9"/>
                </a:solidFill>
              </a:defRPr>
            </a:lvl2pPr>
            <a:lvl3pPr lvl="2" algn="r">
              <a:buNone/>
              <a:defRPr sz="800">
                <a:solidFill>
                  <a:srgbClr val="BE29F9"/>
                </a:solidFill>
              </a:defRPr>
            </a:lvl3pPr>
            <a:lvl4pPr lvl="3" algn="r">
              <a:buNone/>
              <a:defRPr sz="800">
                <a:solidFill>
                  <a:srgbClr val="BE29F9"/>
                </a:solidFill>
              </a:defRPr>
            </a:lvl4pPr>
            <a:lvl5pPr lvl="4" algn="r">
              <a:buNone/>
              <a:defRPr sz="800">
                <a:solidFill>
                  <a:srgbClr val="BE29F9"/>
                </a:solidFill>
              </a:defRPr>
            </a:lvl5pPr>
            <a:lvl6pPr lvl="5" algn="r">
              <a:buNone/>
              <a:defRPr sz="800">
                <a:solidFill>
                  <a:srgbClr val="BE29F9"/>
                </a:solidFill>
              </a:defRPr>
            </a:lvl6pPr>
            <a:lvl7pPr lvl="6" algn="r">
              <a:buNone/>
              <a:defRPr sz="800">
                <a:solidFill>
                  <a:srgbClr val="BE29F9"/>
                </a:solidFill>
              </a:defRPr>
            </a:lvl7pPr>
            <a:lvl8pPr lvl="7" algn="r">
              <a:buNone/>
              <a:defRPr sz="800">
                <a:solidFill>
                  <a:srgbClr val="BE29F9"/>
                </a:solidFill>
              </a:defRPr>
            </a:lvl8pPr>
            <a:lvl9pPr lvl="8" algn="r">
              <a:buNone/>
              <a:defRPr sz="800">
                <a:solidFill>
                  <a:srgbClr val="BE29F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Static Testing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/>
              <a:t>S</a:t>
            </a:r>
            <a:r>
              <a:rPr lang="en-US" dirty="0" smtClean="0"/>
              <a:t>tatic Testing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78" y="1350928"/>
            <a:ext cx="9065532" cy="3416400"/>
          </a:xfrm>
        </p:spPr>
        <p:txBody>
          <a:bodyPr/>
          <a:lstStyle/>
          <a:p>
            <a:pPr algn="just" fontAlgn="base"/>
            <a:r>
              <a:rPr lang="en-US" b="1" dirty="0" smtClean="0"/>
              <a:t>Early Testing Principle</a:t>
            </a:r>
          </a:p>
          <a:p>
            <a:pPr lvl="1" algn="just" fontAlgn="base"/>
            <a:r>
              <a:rPr lang="en-US" dirty="0" smtClean="0"/>
              <a:t>Rework cost in average is responsible for ~40% of the total software development cost </a:t>
            </a:r>
          </a:p>
          <a:p>
            <a:pPr lvl="1" algn="just" fontAlgn="base"/>
            <a:r>
              <a:rPr lang="en-US" dirty="0" smtClean="0"/>
              <a:t>Engineers </a:t>
            </a:r>
            <a:r>
              <a:rPr lang="en-US" dirty="0" smtClean="0"/>
              <a:t>spend most of their </a:t>
            </a:r>
            <a:r>
              <a:rPr lang="en-US" dirty="0" smtClean="0"/>
              <a:t>compiling &amp; testing, relying on these activities to detect defects</a:t>
            </a:r>
            <a:endParaRPr lang="en-US" dirty="0"/>
          </a:p>
          <a:p>
            <a:pPr algn="just" fontAlgn="base"/>
            <a:r>
              <a:rPr lang="en-US" b="1" dirty="0" smtClean="0"/>
              <a:t>Development productivity can be improved and timescales reduced</a:t>
            </a:r>
          </a:p>
          <a:p>
            <a:pPr algn="just" fontAlgn="base"/>
            <a:r>
              <a:rPr lang="en-US" b="1" dirty="0" smtClean="0"/>
              <a:t>Testing costs and time can be reduced</a:t>
            </a:r>
          </a:p>
          <a:p>
            <a:pPr algn="just" fontAlgn="base"/>
            <a:r>
              <a:rPr lang="en-US" b="1" dirty="0" smtClean="0"/>
              <a:t>Reductions in lifetime costs</a:t>
            </a:r>
          </a:p>
          <a:p>
            <a:pPr algn="just" fontAlgn="base"/>
            <a:r>
              <a:rPr lang="en-US" b="1" dirty="0" smtClean="0"/>
              <a:t>Improved communications results</a:t>
            </a:r>
          </a:p>
          <a:p>
            <a:pPr algn="just" fontAlgn="base"/>
            <a:r>
              <a:rPr lang="en-US" b="1" dirty="0" smtClean="0"/>
              <a:t>Aiding in professional development for team members</a:t>
            </a:r>
            <a:endParaRPr lang="en-US" dirty="0"/>
          </a:p>
          <a:p>
            <a:pPr marL="114300" indent="0" algn="just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99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Testing vs Dynamic Testing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6" b="3037"/>
          <a:stretch/>
        </p:blipFill>
        <p:spPr>
          <a:xfrm>
            <a:off x="586595" y="1414733"/>
            <a:ext cx="7930237" cy="3394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487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vs Validation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01149"/>
              </p:ext>
            </p:extLst>
          </p:nvPr>
        </p:nvGraphicFramePr>
        <p:xfrm>
          <a:off x="555731" y="1322261"/>
          <a:ext cx="7978354" cy="35205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9177"/>
                <a:gridCol w="3989177"/>
              </a:tblGrid>
              <a:tr h="662985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latin typeface="Roboto" panose="020B0604020202020204" charset="0"/>
                          <a:ea typeface="Roboto" panose="020B0604020202020204" charset="0"/>
                        </a:rPr>
                        <a:t>Verification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latin typeface="Roboto" panose="020B0604020202020204" charset="0"/>
                          <a:ea typeface="Roboto" panose="020B0604020202020204" charset="0"/>
                        </a:rPr>
                        <a:t>Validation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  <a:tr h="516413">
                <a:tc>
                  <a:txBody>
                    <a:bodyPr/>
                    <a:lstStyle/>
                    <a:p>
                      <a:pPr algn="ctr"/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+mn-cs"/>
                        <a:sym typeface="Arial"/>
                      </a:endParaRPr>
                    </a:p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Are we building the system right?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+mn-cs"/>
                        <a:sym typeface="Arial"/>
                      </a:endParaRPr>
                    </a:p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Are we building the right system?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  <a:tr h="66298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Verification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 is the process of evaluating products of a development phase to find out whether they meet the specified requirements.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Validation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 is the process of evaluating software at the end of the development process to determine whether software meets the customer expectations and requirements.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  <a:tr h="66298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Execution of code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not comes under 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Verification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.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+mn-cs"/>
                        <a:sym typeface="Arial"/>
                      </a:endParaRPr>
                    </a:p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Execution of code comes under 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Validation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</a:tr>
              <a:tr h="66298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Following activities are involved in 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Verification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: Reviews, Meetings and Inspections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Following activities are involved in 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Validation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: Testing like black box testing, gray box testing etc.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Testing vs Dynamic Testing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3190301"/>
            <a:ext cx="4540754" cy="1953199"/>
          </a:xfrm>
        </p:spPr>
        <p:txBody>
          <a:bodyPr/>
          <a:lstStyle/>
          <a:p>
            <a:pPr marL="114300" indent="0" algn="just">
              <a:buNone/>
            </a:pPr>
            <a:r>
              <a:rPr lang="en-US" b="1" dirty="0" smtClean="0"/>
              <a:t>Static Testing			</a:t>
            </a:r>
          </a:p>
          <a:p>
            <a:pPr algn="just"/>
            <a:r>
              <a:rPr lang="en-US" dirty="0" smtClean="0"/>
              <a:t>To find defects</a:t>
            </a:r>
          </a:p>
          <a:p>
            <a:pPr algn="just"/>
            <a:r>
              <a:rPr lang="en-US" dirty="0" smtClean="0"/>
              <a:t>Examine the work product for errors</a:t>
            </a:r>
          </a:p>
          <a:p>
            <a:pPr algn="just"/>
            <a:r>
              <a:rPr lang="en-US" dirty="0" smtClean="0"/>
              <a:t>Without executing the code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003320" y="3190301"/>
            <a:ext cx="3794474" cy="161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9F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F7F9F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F7F9F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F7F9F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F7F9F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F7F9F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F7F9F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F7F9F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7F9F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F7F9F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7F9F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F7F9F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fontAlgn="base">
              <a:buFont typeface="Roboto"/>
              <a:buNone/>
            </a:pPr>
            <a:r>
              <a:rPr lang="en-US" b="1" dirty="0" smtClean="0"/>
              <a:t>Dynamic Testing</a:t>
            </a:r>
          </a:p>
          <a:p>
            <a:pPr fontAlgn="base"/>
            <a:r>
              <a:rPr lang="en-US" dirty="0" smtClean="0"/>
              <a:t>To find defects</a:t>
            </a:r>
          </a:p>
          <a:p>
            <a:pPr fontAlgn="base"/>
            <a:r>
              <a:rPr lang="en-US" dirty="0" smtClean="0"/>
              <a:t>Use the product to collect failures</a:t>
            </a:r>
          </a:p>
          <a:p>
            <a:pPr fontAlgn="base"/>
            <a:r>
              <a:rPr lang="en-US" dirty="0" smtClean="0"/>
              <a:t>Must execute the code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55" y="1320806"/>
            <a:ext cx="3034856" cy="17068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37" y="1318971"/>
            <a:ext cx="3080496" cy="17104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574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Review Techniques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2"/>
          <a:stretch/>
        </p:blipFill>
        <p:spPr>
          <a:xfrm>
            <a:off x="871268" y="1380531"/>
            <a:ext cx="7401463" cy="34291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193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Review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4663"/>
            <a:ext cx="5824940" cy="3416400"/>
          </a:xfrm>
        </p:spPr>
        <p:txBody>
          <a:bodyPr/>
          <a:lstStyle/>
          <a:p>
            <a:pPr algn="just"/>
            <a:r>
              <a:rPr lang="en-US" dirty="0" smtClean="0"/>
              <a:t>Doesn’t</a:t>
            </a:r>
            <a:r>
              <a:rPr lang="en-IN" dirty="0" smtClean="0"/>
              <a:t> follow any process to find errors in the document, you just review the document and give informal comments on it.</a:t>
            </a:r>
          </a:p>
          <a:p>
            <a:pPr algn="just"/>
            <a:r>
              <a:rPr lang="en-IN" dirty="0" smtClean="0"/>
              <a:t>Applied many times during the early stages of the life cycle of the document.</a:t>
            </a:r>
          </a:p>
          <a:p>
            <a:pPr algn="just"/>
            <a:r>
              <a:rPr lang="en-IN" dirty="0" smtClean="0"/>
              <a:t>A two person team can conduct an informal review and in later stages more people are involved.</a:t>
            </a:r>
          </a:p>
          <a:p>
            <a:pPr algn="just"/>
            <a:r>
              <a:rPr lang="en-IN" dirty="0" smtClean="0"/>
              <a:t>The most important thing to keep in mind about the informal reviews is that they are </a:t>
            </a:r>
            <a:r>
              <a:rPr lang="en-IN" b="1" dirty="0" smtClean="0"/>
              <a:t>not documented.</a:t>
            </a:r>
            <a:r>
              <a:rPr lang="en-IN" dirty="0" smtClean="0"/>
              <a:t> 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1" t="28038" b="10301"/>
          <a:stretch/>
        </p:blipFill>
        <p:spPr>
          <a:xfrm>
            <a:off x="6515312" y="1387903"/>
            <a:ext cx="2316987" cy="31699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69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 smtClean="0"/>
              <a:t>Formal reviews follow a formal process. It is well structured and regulated (Controlled). Team consists of Manager, Moderator, Author,  Reviewer, Recorder. A formal review process consists of six main steps </a:t>
            </a:r>
            <a:r>
              <a:rPr lang="en-US" dirty="0" smtClean="0"/>
              <a:t>: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Planning : </a:t>
            </a:r>
            <a:r>
              <a:rPr lang="en-US" dirty="0"/>
              <a:t>a request to review is made by the author to the moderator (also known as the review leader</a:t>
            </a:r>
            <a:r>
              <a:rPr lang="en-US" dirty="0" smtClean="0"/>
              <a:t>).</a:t>
            </a:r>
          </a:p>
          <a:p>
            <a:pPr marL="114300" indent="0" algn="just">
              <a:lnSpc>
                <a:spcPct val="100000"/>
              </a:lnSpc>
              <a:buNone/>
            </a:pP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Kick-off : </a:t>
            </a:r>
            <a:r>
              <a:rPr lang="en-US" dirty="0"/>
              <a:t>In this stage, a brief introduction about the goal and objective of the review meeting or document is given to everyone at the meeting</a:t>
            </a:r>
            <a:r>
              <a:rPr lang="en-US" dirty="0" smtClean="0"/>
              <a:t>.</a:t>
            </a:r>
          </a:p>
          <a:p>
            <a:pPr marL="114300" indent="0" algn="just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Preparation : </a:t>
            </a:r>
            <a:r>
              <a:rPr lang="en-US" dirty="0"/>
              <a:t>In this stage, the reviewer (also known as Inspectors) reviews the document individually based on related documents, checklists, rules and procedures provided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12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Meeting : </a:t>
            </a:r>
            <a:r>
              <a:rPr lang="en-US" dirty="0"/>
              <a:t>This stage consists of three </a:t>
            </a:r>
            <a:r>
              <a:rPr lang="en-US" dirty="0" smtClean="0"/>
              <a:t>phases :-</a:t>
            </a:r>
          </a:p>
          <a:p>
            <a:pPr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Logging Phase</a:t>
            </a:r>
          </a:p>
          <a:p>
            <a:pPr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Discussion Phase</a:t>
            </a:r>
          </a:p>
          <a:p>
            <a:pPr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Decision Phase</a:t>
            </a:r>
          </a:p>
          <a:p>
            <a:pPr marL="571500" lvl="1" indent="0">
              <a:lnSpc>
                <a:spcPct val="100000"/>
              </a:lnSpc>
              <a:buNone/>
            </a:pPr>
            <a:endParaRPr lang="en-US" dirty="0"/>
          </a:p>
          <a:p>
            <a:r>
              <a:rPr lang="en-US" dirty="0" smtClean="0"/>
              <a:t>Rework : </a:t>
            </a: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number of defects found in each page exceeds the certain level than the document has to be </a:t>
            </a:r>
            <a:r>
              <a:rPr lang="en-US" dirty="0" smtClean="0"/>
              <a:t>reworked</a:t>
            </a:r>
            <a:r>
              <a:rPr lang="en-US" dirty="0"/>
              <a:t> </a:t>
            </a:r>
            <a:r>
              <a:rPr lang="en-US" dirty="0" smtClean="0"/>
              <a:t>&amp; is done by Author.</a:t>
            </a:r>
          </a:p>
          <a:p>
            <a:r>
              <a:rPr lang="en-US" dirty="0" smtClean="0"/>
              <a:t>Follow-Up : </a:t>
            </a:r>
            <a:r>
              <a:rPr lang="en-US" dirty="0"/>
              <a:t>In this stage, the author has taken care (action) of all </a:t>
            </a:r>
            <a:r>
              <a:rPr lang="en-US" dirty="0" smtClean="0"/>
              <a:t>the </a:t>
            </a:r>
            <a:r>
              <a:rPr lang="en-US" dirty="0"/>
              <a:t>defects is assured by the moderator. 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27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" y="1264663"/>
            <a:ext cx="5243711" cy="3416400"/>
          </a:xfrm>
        </p:spPr>
        <p:txBody>
          <a:bodyPr/>
          <a:lstStyle/>
          <a:p>
            <a:pPr algn="just"/>
            <a:r>
              <a:rPr lang="en-US" dirty="0" smtClean="0"/>
              <a:t>A team consisting of your peers, review the technical specification of the software product and checks whether it is suitable for the project.</a:t>
            </a:r>
          </a:p>
          <a:p>
            <a:pPr algn="just"/>
            <a:r>
              <a:rPr lang="en-US" dirty="0" smtClean="0"/>
              <a:t>They try to find any </a:t>
            </a:r>
            <a:r>
              <a:rPr lang="en-US" dirty="0" smtClean="0"/>
              <a:t>similarities </a:t>
            </a:r>
            <a:r>
              <a:rPr lang="en-US" dirty="0" smtClean="0"/>
              <a:t>in the specifications and standards followed.</a:t>
            </a:r>
          </a:p>
          <a:p>
            <a:pPr algn="just"/>
            <a:r>
              <a:rPr lang="en-US" dirty="0" smtClean="0"/>
              <a:t>This review concentrates mainly on the technical document related to the software such as Test Strategy,  Test Plan and requirement specification documents.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9" t="61054" r="14340" b="9079"/>
          <a:stretch/>
        </p:blipFill>
        <p:spPr>
          <a:xfrm>
            <a:off x="5348375" y="2011427"/>
            <a:ext cx="3717158" cy="19228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356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941" y="1506205"/>
            <a:ext cx="4812391" cy="3416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author of the work product explains the product to his team.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Participants can ask questions if any.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Meeting is led by the author.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Scribe makes note of review comments.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2" t="37226" r="7736" b="15455"/>
          <a:stretch/>
        </p:blipFill>
        <p:spPr>
          <a:xfrm>
            <a:off x="5329974" y="1767596"/>
            <a:ext cx="3502326" cy="24326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672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11700" y="637925"/>
            <a:ext cx="85206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</a:t>
            </a:r>
            <a:endParaRPr dirty="0"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516833" y="4809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1D82AA2-8940-4A6E-BCD7-C7B333B580A1}"/>
              </a:ext>
            </a:extLst>
          </p:cNvPr>
          <p:cNvSpPr txBox="1"/>
          <p:nvPr/>
        </p:nvSpPr>
        <p:spPr>
          <a:xfrm>
            <a:off x="592033" y="839764"/>
            <a:ext cx="79248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  <a:p>
            <a:pPr marL="2857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</a:rPr>
              <a:t>What is Static testing ?</a:t>
            </a:r>
          </a:p>
          <a:p>
            <a:pPr marL="2857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What can be tested by Static testing ?</a:t>
            </a:r>
          </a:p>
          <a:p>
            <a:pPr marL="2857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Participants in Static Testing</a:t>
            </a:r>
            <a:endParaRPr lang="en-IN" sz="1800" dirty="0" smtClean="0">
              <a:solidFill>
                <a:schemeClr val="bg1"/>
              </a:solidFill>
            </a:endParaRPr>
          </a:p>
          <a:p>
            <a:pPr marL="2857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Benefits of Static Testing</a:t>
            </a:r>
            <a:endParaRPr lang="en-IN" sz="1800" dirty="0" smtClean="0">
              <a:solidFill>
                <a:schemeClr val="bg1"/>
              </a:solidFill>
            </a:endParaRPr>
          </a:p>
          <a:p>
            <a:pPr marL="2857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</a:rPr>
              <a:t>Static vs Dynamic Techniques</a:t>
            </a:r>
          </a:p>
          <a:p>
            <a:pPr marL="2857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Review Techniques</a:t>
            </a:r>
          </a:p>
          <a:p>
            <a:pPr marL="2857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Formal vs Informal / Inspection vs Walkthrough</a:t>
            </a:r>
          </a:p>
          <a:p>
            <a:pPr marL="2857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How to Review ?</a:t>
            </a:r>
          </a:p>
          <a:p>
            <a:pPr marL="2857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Tips for Successful Review Process</a:t>
            </a:r>
          </a:p>
          <a:p>
            <a:pPr marL="2857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2857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8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4663"/>
            <a:ext cx="5847560" cy="3416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main purpose is to find defects and meeting is led by trained moderator.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This review is a formal type of review where it follow strict process to find the defects.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Reviewers have checklist to review the work products.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They record the defect and inform the participants to rectify.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3" t="20111" r="4151" b="14448"/>
          <a:stretch/>
        </p:blipFill>
        <p:spPr>
          <a:xfrm>
            <a:off x="6619020" y="1264663"/>
            <a:ext cx="1897813" cy="31630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285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Code Review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This is systematic review of the software source code without executing the code.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It checks the syntax of the code, coding standards, code optimization, etc.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This is also termed as white box testing.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This review can be done at any point during development.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19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vs Informal Reviews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10965"/>
              </p:ext>
            </p:extLst>
          </p:nvPr>
        </p:nvGraphicFramePr>
        <p:xfrm>
          <a:off x="311700" y="1350633"/>
          <a:ext cx="8520600" cy="335556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260300"/>
                <a:gridCol w="4260300"/>
              </a:tblGrid>
              <a:tr h="671113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latin typeface="Roboto" panose="020B0604020202020204" charset="0"/>
                          <a:ea typeface="Roboto" panose="020B0604020202020204" charset="0"/>
                        </a:rPr>
                        <a:t>Informal</a:t>
                      </a:r>
                      <a:r>
                        <a:rPr lang="en-US" baseline="0" dirty="0" smtClean="0">
                          <a:latin typeface="Roboto" panose="020B0604020202020204" charset="0"/>
                          <a:ea typeface="Roboto" panose="020B0604020202020204" charset="0"/>
                        </a:rPr>
                        <a:t> Reviews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latin typeface="Roboto" panose="020B0604020202020204" charset="0"/>
                          <a:ea typeface="Roboto" panose="020B0604020202020204" charset="0"/>
                        </a:rPr>
                        <a:t>Formal Reviews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  <a:tr h="6711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Identify errors and issues. Examine alternatives. Forum for learning.</a:t>
                      </a:r>
                      <a:endParaRPr lang="en-IN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Evaluate conformance to specification and plans. Ensure change integrity.</a:t>
                      </a:r>
                      <a:endParaRPr lang="en-IN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  <a:tr h="6711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The designer makes all decisions. Change is the prerogative of the designer.</a:t>
                      </a:r>
                      <a:endParaRPr lang="en-IN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Review team petitions management or technical leadership to act on recommendations.</a:t>
                      </a:r>
                      <a:endParaRPr lang="en-IN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  <a:tr h="671113">
                <a:tc>
                  <a:txBody>
                    <a:bodyPr/>
                    <a:lstStyle/>
                    <a:p>
                      <a:pPr algn="ctr"/>
                      <a:endParaRPr lang="en-IN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r>
                        <a:rPr lang="en-IN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2-7 people.</a:t>
                      </a:r>
                      <a:endParaRPr lang="en-IN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+mn-cs"/>
                        <a:sym typeface="Arial"/>
                      </a:endParaRPr>
                    </a:p>
                    <a:p>
                      <a:pPr algn="ctr"/>
                      <a:r>
                        <a:rPr lang="en-IN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3 or more people.</a:t>
                      </a:r>
                      <a:endParaRPr lang="en-IN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  <a:tr h="671113">
                <a:tc>
                  <a:txBody>
                    <a:bodyPr/>
                    <a:lstStyle/>
                    <a:p>
                      <a:pPr algn="ctr"/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+mn-cs"/>
                        <a:sym typeface="Arial"/>
                      </a:endParaRPr>
                    </a:p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Change verification left to other project controls.</a:t>
                      </a:r>
                      <a:endParaRPr lang="en-IN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Leader verifies that action items are documented; incorporated into external processes.</a:t>
                      </a:r>
                      <a:endParaRPr lang="en-IN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Inspection vs Walkthrough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309458"/>
              </p:ext>
            </p:extLst>
          </p:nvPr>
        </p:nvGraphicFramePr>
        <p:xfrm>
          <a:off x="311700" y="1367882"/>
          <a:ext cx="8520600" cy="33038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60300"/>
                <a:gridCol w="4260300"/>
              </a:tblGrid>
              <a:tr h="660762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latin typeface="Roboto" panose="020B0604020202020204" charset="0"/>
                          <a:ea typeface="Roboto" panose="020B0604020202020204" charset="0"/>
                        </a:rPr>
                        <a:t>Inspection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latin typeface="Roboto" panose="020B0604020202020204" charset="0"/>
                          <a:ea typeface="Roboto" panose="020B0604020202020204" charset="0"/>
                        </a:rPr>
                        <a:t>Walkthrough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  <a:tr h="66076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Initiated by the project team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/>
                      </a:r>
                      <a:br>
                        <a:rPr lang="en-IN" b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</a:br>
                      <a:r>
                        <a:rPr lang="en-IN" b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Initiated by the author</a:t>
                      </a:r>
                    </a:p>
                  </a:txBody>
                  <a:tcPr marL="38100" marR="38100" marT="38100" marB="38100"/>
                </a:tc>
              </a:tr>
              <a:tr h="6607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Reader reads the product code. Everyone inspects it and comes up with defects.</a:t>
                      </a:r>
                      <a:endParaRPr lang="en-IN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Author reads the product code and his team mate comes up with defects or suggestions</a:t>
                      </a:r>
                    </a:p>
                  </a:txBody>
                  <a:tcPr marL="38100" marR="38100" marT="38100" marB="38100"/>
                </a:tc>
              </a:tr>
              <a:tr h="660762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Recorder records the defects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Author makes a note of defects and suggestions offered by teammate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  <a:tr h="6607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Moderator has a role in making sure that the discussions proceed on the productive lines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+mn-cs"/>
                        <a:sym typeface="Arial"/>
                      </a:endParaRPr>
                    </a:p>
                    <a:p>
                      <a:pPr algn="ctr"/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Informal, so there is no moderator</a:t>
                      </a:r>
                      <a:endParaRPr lang="en-IN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Review 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50"/>
          <a:stretch/>
        </p:blipFill>
        <p:spPr>
          <a:xfrm>
            <a:off x="1380226" y="1411986"/>
            <a:ext cx="6469812" cy="32424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873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Successful Review Process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Focus only on things that really </a:t>
            </a:r>
            <a:r>
              <a:rPr lang="en-US" dirty="0" smtClean="0"/>
              <a:t>count</a:t>
            </a:r>
          </a:p>
          <a:p>
            <a:pPr>
              <a:lnSpc>
                <a:spcPct val="150000"/>
              </a:lnSpc>
            </a:pPr>
            <a:r>
              <a:rPr lang="en-US" dirty="0"/>
              <a:t>Explicitly plan and track review activities. A software walkthrough and inspection are generally composite into peer's </a:t>
            </a:r>
            <a:r>
              <a:rPr lang="en-US" dirty="0" smtClean="0"/>
              <a:t>reviews</a:t>
            </a:r>
          </a:p>
          <a:p>
            <a:pPr>
              <a:lnSpc>
                <a:spcPct val="150000"/>
              </a:lnSpc>
            </a:pPr>
            <a:r>
              <a:rPr lang="en-IN" dirty="0"/>
              <a:t>Resolve people </a:t>
            </a:r>
            <a:r>
              <a:rPr lang="en-IN" dirty="0" smtClean="0"/>
              <a:t>issues</a:t>
            </a:r>
          </a:p>
          <a:p>
            <a:pPr>
              <a:lnSpc>
                <a:spcPct val="150000"/>
              </a:lnSpc>
            </a:pPr>
            <a:r>
              <a:rPr lang="en-US" dirty="0"/>
              <a:t>Keep process formal as the project </a:t>
            </a:r>
            <a:r>
              <a:rPr lang="en-US" dirty="0" smtClean="0"/>
              <a:t>culture</a:t>
            </a:r>
          </a:p>
          <a:p>
            <a:pPr>
              <a:lnSpc>
                <a:spcPct val="150000"/>
              </a:lnSpc>
            </a:pPr>
            <a:r>
              <a:rPr lang="en-US" dirty="0"/>
              <a:t>Continuous Improvement – Process and </a:t>
            </a:r>
            <a:r>
              <a:rPr lang="en-US" dirty="0" smtClean="0"/>
              <a:t>Tools</a:t>
            </a:r>
          </a:p>
          <a:p>
            <a:pPr>
              <a:lnSpc>
                <a:spcPct val="150000"/>
              </a:lnSpc>
            </a:pPr>
            <a:r>
              <a:rPr lang="en-US" dirty="0"/>
              <a:t>By removing the major delays in test execution, testing cost and time can be reduced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24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83" y="2467155"/>
            <a:ext cx="8520600" cy="1158125"/>
          </a:xfrm>
        </p:spPr>
        <p:txBody>
          <a:bodyPr/>
          <a:lstStyle/>
          <a:p>
            <a:r>
              <a:rPr lang="en-US" dirty="0" smtClean="0"/>
              <a:t>QAs 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26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689683"/>
            <a:ext cx="8520600" cy="520200"/>
          </a:xfrm>
        </p:spPr>
        <p:txBody>
          <a:bodyPr/>
          <a:lstStyle/>
          <a:p>
            <a:r>
              <a:rPr lang="en-US" dirty="0" smtClean="0"/>
              <a:t>What is the main difference between a walkthrough and an inspection ?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" y="1777041"/>
            <a:ext cx="8520600" cy="290402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An inspection is lead by author, walkthrough is lead by a trained moderator.</a:t>
            </a:r>
          </a:p>
          <a:p>
            <a:pPr>
              <a:lnSpc>
                <a:spcPct val="200000"/>
              </a:lnSpc>
            </a:pPr>
            <a:r>
              <a:rPr lang="en-US" dirty="0"/>
              <a:t>An inspection </a:t>
            </a:r>
            <a:r>
              <a:rPr lang="en-US" dirty="0" smtClean="0"/>
              <a:t>has trained leader, </a:t>
            </a:r>
            <a:r>
              <a:rPr lang="en-US" dirty="0"/>
              <a:t>walkthrough is lead by a trained moderator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walkthrough is lead by the author, inspection </a:t>
            </a:r>
            <a:r>
              <a:rPr lang="en-US" dirty="0"/>
              <a:t>is lead by a trained moderator.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Authors are not present during inspection, they are during walkthroughs</a:t>
            </a:r>
            <a:endParaRPr lang="en-US" dirty="0"/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5" name="Left Arrow 4"/>
          <p:cNvSpPr/>
          <p:nvPr/>
        </p:nvSpPr>
        <p:spPr>
          <a:xfrm>
            <a:off x="8516833" y="3116907"/>
            <a:ext cx="544330" cy="281901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9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47" y="672431"/>
            <a:ext cx="8520600" cy="520200"/>
          </a:xfrm>
        </p:spPr>
        <p:txBody>
          <a:bodyPr/>
          <a:lstStyle/>
          <a:p>
            <a:r>
              <a:rPr lang="en-US" dirty="0" smtClean="0"/>
              <a:t>Which of the following statements about reviews is </a:t>
            </a:r>
            <a:r>
              <a:rPr lang="en-US" smtClean="0"/>
              <a:t>true 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30" y="1656271"/>
            <a:ext cx="8520600" cy="30247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Reviews cannot be performed on user requirements specifications.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Reviews are the least effective way of testing code.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Reviews are unlikely to find faults in test plans.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Reviews should be performed on specifications, code and test plans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5" name="Left Arrow 4"/>
          <p:cNvSpPr/>
          <p:nvPr/>
        </p:nvSpPr>
        <p:spPr>
          <a:xfrm>
            <a:off x="8075399" y="3655232"/>
            <a:ext cx="441434" cy="210207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9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679965"/>
            <a:ext cx="8520600" cy="520200"/>
          </a:xfrm>
        </p:spPr>
        <p:txBody>
          <a:bodyPr/>
          <a:lstStyle/>
          <a:p>
            <a:r>
              <a:rPr lang="en-US" dirty="0" smtClean="0"/>
              <a:t>In formal review, Rework: fixing defects found typically done by 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613647"/>
            <a:ext cx="8520600" cy="306741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Moderator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Author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Reviewer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Recorder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5" name="Left Arrow 4"/>
          <p:cNvSpPr/>
          <p:nvPr/>
        </p:nvSpPr>
        <p:spPr>
          <a:xfrm>
            <a:off x="1711950" y="2505790"/>
            <a:ext cx="337567" cy="1533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2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Static Testing 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93317"/>
            <a:ext cx="5679441" cy="3416400"/>
          </a:xfrm>
        </p:spPr>
        <p:txBody>
          <a:bodyPr/>
          <a:lstStyle/>
          <a:p>
            <a:pPr algn="just"/>
            <a:r>
              <a:rPr lang="en-US" dirty="0" smtClean="0"/>
              <a:t>Static Testing is a software testing method that involves examination of program’s code and its associated documentation.</a:t>
            </a:r>
          </a:p>
          <a:p>
            <a:pPr algn="just"/>
            <a:r>
              <a:rPr lang="en-US" dirty="0" smtClean="0"/>
              <a:t>Also called as Dry-Run Testing.</a:t>
            </a:r>
          </a:p>
          <a:p>
            <a:pPr algn="just"/>
            <a:r>
              <a:rPr lang="en-US" dirty="0" smtClean="0"/>
              <a:t>Static testing is a stage of White Box testing.</a:t>
            </a:r>
          </a:p>
          <a:p>
            <a:pPr algn="just"/>
            <a:r>
              <a:rPr lang="en-US" dirty="0" smtClean="0"/>
              <a:t>Most static testing techniques can be used to test any form of document including source code , design documents and models, functional specifications and requirement specifications.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4361" r="5283" b="11425"/>
          <a:stretch/>
        </p:blipFill>
        <p:spPr>
          <a:xfrm>
            <a:off x="5917721" y="1566757"/>
            <a:ext cx="3147812" cy="281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07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83" y="668405"/>
            <a:ext cx="8520600" cy="5202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8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0" y="595513"/>
            <a:ext cx="8789488" cy="4214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89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can be tested by Static Testing 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30157"/>
            <a:ext cx="8753832" cy="3416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Requirement specifications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Design Document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Code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Schedules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Test plans, test cases, defect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34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Participants in Static Testing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58" y="1568037"/>
            <a:ext cx="2997134" cy="2497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121919" y="1328468"/>
            <a:ext cx="1189296" cy="500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Roboto" panose="020B0604020202020204" charset="0"/>
                <a:ea typeface="Roboto" panose="020B0604020202020204" charset="0"/>
              </a:rPr>
              <a:t>Moderator</a:t>
            </a:r>
            <a:endParaRPr lang="en-IN" sz="15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11215" y="2074598"/>
            <a:ext cx="1189296" cy="500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Roboto" panose="020B0604020202020204" charset="0"/>
                <a:ea typeface="Roboto" panose="020B0604020202020204" charset="0"/>
              </a:rPr>
              <a:t>Author</a:t>
            </a:r>
            <a:endParaRPr lang="en-IN" sz="15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0511" y="2884545"/>
            <a:ext cx="1189296" cy="500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Roboto" panose="020B0604020202020204" charset="0"/>
                <a:ea typeface="Roboto" panose="020B0604020202020204" charset="0"/>
              </a:rPr>
              <a:t>Scribe</a:t>
            </a:r>
            <a:endParaRPr lang="en-IN" sz="15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89807" y="3668613"/>
            <a:ext cx="1189296" cy="500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Roboto" panose="020B0604020202020204" charset="0"/>
                <a:ea typeface="Roboto" panose="020B0604020202020204" charset="0"/>
              </a:rPr>
              <a:t>Reviewer</a:t>
            </a:r>
            <a:endParaRPr lang="en-IN" sz="15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9103" y="4318010"/>
            <a:ext cx="1189296" cy="500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Roboto" panose="020B0604020202020204" charset="0"/>
                <a:ea typeface="Roboto" panose="020B0604020202020204" charset="0"/>
              </a:rPr>
              <a:t>Manager</a:t>
            </a:r>
            <a:endParaRPr lang="en-IN" sz="1500" dirty="0">
              <a:latin typeface="Roboto" panose="020B0604020202020204" charset="0"/>
              <a:ea typeface="Roboto" panose="020B0604020202020204" charset="0"/>
            </a:endParaRPr>
          </a:p>
        </p:txBody>
      </p:sp>
      <p:cxnSp>
        <p:nvCxnSpPr>
          <p:cNvPr id="13" name="Elbow Connector 12"/>
          <p:cNvCxnSpPr>
            <a:stCxn id="7" idx="2"/>
            <a:endCxn id="8" idx="1"/>
          </p:cNvCxnSpPr>
          <p:nvPr/>
        </p:nvCxnSpPr>
        <p:spPr>
          <a:xfrm rot="16200000" flipH="1">
            <a:off x="765909" y="1779459"/>
            <a:ext cx="495964" cy="594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1955205" y="2528911"/>
            <a:ext cx="495964" cy="594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H="1">
            <a:off x="3161787" y="3333353"/>
            <a:ext cx="495964" cy="594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4364277" y="4125281"/>
            <a:ext cx="495964" cy="594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5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637925"/>
            <a:ext cx="8520600" cy="5202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Participants in Static Testing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413" y="1368181"/>
            <a:ext cx="5733500" cy="3416400"/>
          </a:xfrm>
        </p:spPr>
        <p:txBody>
          <a:bodyPr/>
          <a:lstStyle/>
          <a:p>
            <a:pPr marL="114300" indent="0" algn="just" fontAlgn="base">
              <a:buNone/>
            </a:pPr>
            <a:r>
              <a:rPr lang="en-US" b="1" dirty="0" smtClean="0"/>
              <a:t>The moderator :</a:t>
            </a:r>
          </a:p>
          <a:p>
            <a:pPr algn="just" fontAlgn="base"/>
            <a:r>
              <a:rPr lang="en-US" dirty="0" smtClean="0"/>
              <a:t>Also known as Review leader</a:t>
            </a:r>
          </a:p>
          <a:p>
            <a:pPr algn="just" fontAlgn="base"/>
            <a:r>
              <a:rPr lang="en-US" dirty="0" smtClean="0"/>
              <a:t>Performs entry check</a:t>
            </a:r>
          </a:p>
          <a:p>
            <a:pPr algn="just" fontAlgn="base"/>
            <a:r>
              <a:rPr lang="en-US" dirty="0" smtClean="0"/>
              <a:t>Follow-up on the rework</a:t>
            </a:r>
          </a:p>
          <a:p>
            <a:pPr algn="just" fontAlgn="base"/>
            <a:r>
              <a:rPr lang="en-US" dirty="0" smtClean="0"/>
              <a:t>Schedules the meeting</a:t>
            </a:r>
          </a:p>
          <a:p>
            <a:pPr algn="just" fontAlgn="base"/>
            <a:r>
              <a:rPr lang="en-US" dirty="0" smtClean="0"/>
              <a:t>Coaches other team</a:t>
            </a:r>
          </a:p>
          <a:p>
            <a:pPr algn="just" fontAlgn="base"/>
            <a:r>
              <a:rPr lang="en-US" dirty="0" smtClean="0"/>
              <a:t>Leads the possible discussion and stores the data that is collected.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0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Participants in Static Testing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447" y="1350928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smtClean="0"/>
              <a:t>The Author :</a:t>
            </a:r>
          </a:p>
          <a:p>
            <a:r>
              <a:rPr lang="en-US" dirty="0" smtClean="0"/>
              <a:t>Illuminate the unclear areas and understand the defects found.</a:t>
            </a:r>
          </a:p>
          <a:p>
            <a:r>
              <a:rPr lang="en-US" dirty="0" smtClean="0"/>
              <a:t>Basic goal should be to learn as much as possible with regard to improving the quality of the document.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The Scribe :</a:t>
            </a:r>
          </a:p>
          <a:p>
            <a:r>
              <a:rPr lang="en-US" dirty="0" smtClean="0"/>
              <a:t>Scribe is a separate person to do the logging of the defects found during the review.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85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Participants in Static Testing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04724"/>
            <a:ext cx="8650315" cy="3108174"/>
          </a:xfrm>
        </p:spPr>
        <p:txBody>
          <a:bodyPr/>
          <a:lstStyle/>
          <a:p>
            <a:pPr marL="114300" indent="0" algn="just">
              <a:buNone/>
            </a:pPr>
            <a:r>
              <a:rPr lang="en-US" b="1" dirty="0" smtClean="0"/>
              <a:t>The Reviewers :</a:t>
            </a:r>
          </a:p>
          <a:p>
            <a:pPr algn="just"/>
            <a:r>
              <a:rPr lang="en-US" dirty="0" smtClean="0"/>
              <a:t>Also known as checkers or inspectors</a:t>
            </a:r>
          </a:p>
          <a:p>
            <a:pPr algn="just"/>
            <a:r>
              <a:rPr lang="en-US" dirty="0" smtClean="0"/>
              <a:t>Check any material for defects, mostly prior to the meeting</a:t>
            </a:r>
          </a:p>
          <a:p>
            <a:pPr algn="just"/>
            <a:r>
              <a:rPr lang="en-US" dirty="0" smtClean="0"/>
              <a:t>The manager can also be involved in the review depending on his or her background.</a:t>
            </a:r>
          </a:p>
          <a:p>
            <a:pPr algn="just"/>
            <a:endParaRPr lang="en-US" b="1" dirty="0"/>
          </a:p>
          <a:p>
            <a:pPr marL="114300" indent="0" algn="just">
              <a:buNone/>
            </a:pPr>
            <a:r>
              <a:rPr lang="en-US" b="1" dirty="0" smtClean="0"/>
              <a:t>The Manager : </a:t>
            </a:r>
          </a:p>
          <a:p>
            <a:pPr algn="just"/>
            <a:r>
              <a:rPr lang="en-US" dirty="0" smtClean="0"/>
              <a:t>Manager </a:t>
            </a:r>
            <a:r>
              <a:rPr lang="en-US" dirty="0" smtClean="0"/>
              <a:t>take decision</a:t>
            </a:r>
            <a:r>
              <a:rPr lang="en-US" dirty="0" smtClean="0"/>
              <a:t> </a:t>
            </a:r>
            <a:r>
              <a:rPr lang="en-US" dirty="0" smtClean="0"/>
              <a:t>on the execution of reviews.</a:t>
            </a:r>
          </a:p>
          <a:p>
            <a:pPr algn="just"/>
            <a:r>
              <a:rPr lang="en-US" dirty="0" smtClean="0"/>
              <a:t>Allocates time in project schedules and determines whether review process objectives have been met.</a:t>
            </a:r>
            <a:r>
              <a:rPr lang="en-US" b="1" dirty="0" smtClean="0"/>
              <a:t> </a:t>
            </a:r>
          </a:p>
          <a:p>
            <a:pPr algn="just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75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11678</TotalTime>
  <Words>1269</Words>
  <Application>Microsoft Office PowerPoint</Application>
  <PresentationFormat>On-screen Show (16:9)</PresentationFormat>
  <Paragraphs>218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Roboto Medium</vt:lpstr>
      <vt:lpstr>Arial</vt:lpstr>
      <vt:lpstr>Roboto</vt:lpstr>
      <vt:lpstr>Simple Light</vt:lpstr>
      <vt:lpstr>Static Testing</vt:lpstr>
      <vt:lpstr>Overview</vt:lpstr>
      <vt:lpstr>What is Static Testing ?</vt:lpstr>
      <vt:lpstr>PowerPoint Presentation</vt:lpstr>
      <vt:lpstr>What can be tested by Static Testing ?</vt:lpstr>
      <vt:lpstr>Participants in Static Testing</vt:lpstr>
      <vt:lpstr>Participants in Static Testing</vt:lpstr>
      <vt:lpstr>Participants in Static Testing</vt:lpstr>
      <vt:lpstr>Participants in Static Testing</vt:lpstr>
      <vt:lpstr>Benefits of Static Testing</vt:lpstr>
      <vt:lpstr>Static Testing vs Dynamic Testing </vt:lpstr>
      <vt:lpstr>Verification vs Validation</vt:lpstr>
      <vt:lpstr>Static Testing vs Dynamic Testing </vt:lpstr>
      <vt:lpstr>Review Techniques</vt:lpstr>
      <vt:lpstr>Informal Review</vt:lpstr>
      <vt:lpstr>Formal Review</vt:lpstr>
      <vt:lpstr>Formal Review</vt:lpstr>
      <vt:lpstr>Technical Review</vt:lpstr>
      <vt:lpstr>Walkthrough</vt:lpstr>
      <vt:lpstr>Inspection</vt:lpstr>
      <vt:lpstr>Static Code Review</vt:lpstr>
      <vt:lpstr>Formal vs Informal Reviews</vt:lpstr>
      <vt:lpstr>Inspection vs Walkthrough</vt:lpstr>
      <vt:lpstr>How to Review ?</vt:lpstr>
      <vt:lpstr>Tips for Successful Review Process</vt:lpstr>
      <vt:lpstr>QAs ?</vt:lpstr>
      <vt:lpstr>What is the main difference between a walkthrough and an inspection ? </vt:lpstr>
      <vt:lpstr>Which of the following statements about reviews is true ?</vt:lpstr>
      <vt:lpstr>In formal review, Rework: fixing defects found typically done by 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Joiners: Induction</dc:title>
  <dc:creator>Gurinder Singh</dc:creator>
  <cp:lastModifiedBy>Anmol Singh</cp:lastModifiedBy>
  <cp:revision>102</cp:revision>
  <dcterms:modified xsi:type="dcterms:W3CDTF">2020-01-16T06:23:14Z</dcterms:modified>
</cp:coreProperties>
</file>