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62" r:id="rId3"/>
    <p:sldId id="264" r:id="rId4"/>
    <p:sldId id="265" r:id="rId5"/>
    <p:sldId id="266" r:id="rId6"/>
    <p:sldId id="267" r:id="rId7"/>
    <p:sldId id="268" r:id="rId8"/>
    <p:sldId id="269" r:id="rId9"/>
    <p:sldId id="270" r:id="rId10"/>
    <p:sldId id="271" r:id="rId11"/>
    <p:sldId id="272" r:id="rId12"/>
    <p:sldId id="273" r:id="rId13"/>
    <p:sldId id="274" r:id="rId14"/>
    <p:sldId id="263" r:id="rId15"/>
  </p:sldIdLst>
  <p:sldSz cx="9144000" cy="5143500" type="screen16x9"/>
  <p:notesSz cx="6858000" cy="9144000"/>
  <p:embeddedFontLst>
    <p:embeddedFont>
      <p:font typeface="Roboto" panose="020B0604020202020204" charset="0"/>
      <p:regular r:id="rId17"/>
      <p:bold r:id="rId18"/>
      <p:italic r:id="rId19"/>
      <p:boldItalic r:id="rId20"/>
    </p:embeddedFont>
    <p:embeddedFont>
      <p:font typeface="Roboto Medium"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69ED"/>
    <a:srgbClr val="F14F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57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438368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a33b5a32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a33b5a32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33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a33b5a32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a33b5a32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599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a33b5a32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a33b5a32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39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sz="700"/>
            </a:lvl1pPr>
            <a:lvl2pPr lvl="1">
              <a:buNone/>
              <a:defRPr sz="700"/>
            </a:lvl2pPr>
            <a:lvl3pPr lvl="2">
              <a:buNone/>
              <a:defRPr sz="700"/>
            </a:lvl3pPr>
            <a:lvl4pPr lvl="3">
              <a:buNone/>
              <a:defRPr sz="700"/>
            </a:lvl4pPr>
            <a:lvl5pPr lvl="4">
              <a:buNone/>
              <a:defRPr sz="700"/>
            </a:lvl5pPr>
            <a:lvl6pPr lvl="5">
              <a:buNone/>
              <a:defRPr sz="700"/>
            </a:lvl6pPr>
            <a:lvl7pPr lvl="6">
              <a:buNone/>
              <a:defRPr sz="700"/>
            </a:lvl7pPr>
            <a:lvl8pPr lvl="7">
              <a:buNone/>
              <a:defRPr sz="700"/>
            </a:lvl8pPr>
            <a:lvl9pPr lvl="8">
              <a:buNone/>
              <a:defRPr sz="7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3" name="Google Shape;53;p11"/>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sz="600"/>
            </a:lvl1pPr>
            <a:lvl2pPr lvl="1">
              <a:buNone/>
              <a:defRPr sz="600"/>
            </a:lvl2pPr>
            <a:lvl3pPr lvl="2">
              <a:buNone/>
              <a:defRPr sz="600"/>
            </a:lvl3pPr>
            <a:lvl4pPr lvl="3">
              <a:buNone/>
              <a:defRPr sz="600"/>
            </a:lvl4pPr>
            <a:lvl5pPr lvl="4">
              <a:buNone/>
              <a:defRPr sz="600"/>
            </a:lvl5pPr>
            <a:lvl6pPr lvl="5">
              <a:buNone/>
              <a:defRPr sz="600"/>
            </a:lvl6pPr>
            <a:lvl7pPr lvl="6">
              <a:buNone/>
              <a:defRPr sz="600"/>
            </a:lvl7pPr>
            <a:lvl8pPr lvl="7">
              <a:buNone/>
              <a:defRPr sz="600"/>
            </a:lvl8pPr>
            <a:lvl9pPr lvl="8">
              <a:buNone/>
              <a:defRPr sz="6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sume Template">
  <p:cSld name="CUSTOM">
    <p:spTree>
      <p:nvGrpSpPr>
        <p:cNvPr id="1" name="Shape 56"/>
        <p:cNvGrpSpPr/>
        <p:nvPr/>
      </p:nvGrpSpPr>
      <p:grpSpPr>
        <a:xfrm>
          <a:off x="0" y="0"/>
          <a:ext cx="0" cy="0"/>
          <a:chOff x="0" y="0"/>
          <a:chExt cx="0" cy="0"/>
        </a:xfrm>
      </p:grpSpPr>
      <p:sp>
        <p:nvSpPr>
          <p:cNvPr id="57" name="Google Shape;57;p13"/>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13"/>
          <p:cNvSpPr txBox="1"/>
          <p:nvPr/>
        </p:nvSpPr>
        <p:spPr>
          <a:xfrm>
            <a:off x="1824300" y="766475"/>
            <a:ext cx="12858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Name:</a:t>
            </a:r>
            <a:endParaRPr>
              <a:solidFill>
                <a:srgbClr val="FFFFFF"/>
              </a:solidFill>
            </a:endParaRPr>
          </a:p>
        </p:txBody>
      </p:sp>
      <p:sp>
        <p:nvSpPr>
          <p:cNvPr id="59" name="Google Shape;59;p13"/>
          <p:cNvSpPr txBox="1"/>
          <p:nvPr/>
        </p:nvSpPr>
        <p:spPr>
          <a:xfrm>
            <a:off x="1824300" y="1108475"/>
            <a:ext cx="12858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Position:</a:t>
            </a:r>
            <a:endParaRPr>
              <a:solidFill>
                <a:srgbClr val="FFFFFF"/>
              </a:solidFill>
            </a:endParaRPr>
          </a:p>
        </p:txBody>
      </p:sp>
      <p:sp>
        <p:nvSpPr>
          <p:cNvPr id="60" name="Google Shape;60;p13"/>
          <p:cNvSpPr/>
          <p:nvPr/>
        </p:nvSpPr>
        <p:spPr>
          <a:xfrm>
            <a:off x="392750" y="766475"/>
            <a:ext cx="1209900" cy="120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Profile Pic</a:t>
            </a:r>
            <a:endParaRPr/>
          </a:p>
        </p:txBody>
      </p:sp>
      <p:sp>
        <p:nvSpPr>
          <p:cNvPr id="61" name="Google Shape;61;p13"/>
          <p:cNvSpPr txBox="1"/>
          <p:nvPr/>
        </p:nvSpPr>
        <p:spPr>
          <a:xfrm>
            <a:off x="1824300" y="1450475"/>
            <a:ext cx="12858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Contact:</a:t>
            </a:r>
            <a:endParaRPr>
              <a:solidFill>
                <a:srgbClr val="FFFFFF"/>
              </a:solidFill>
            </a:endParaRPr>
          </a:p>
        </p:txBody>
      </p:sp>
      <p:sp>
        <p:nvSpPr>
          <p:cNvPr id="62" name="Google Shape;62;p13"/>
          <p:cNvSpPr txBox="1"/>
          <p:nvPr/>
        </p:nvSpPr>
        <p:spPr>
          <a:xfrm>
            <a:off x="2970725" y="766475"/>
            <a:ext cx="22425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DFCFE7"/>
                </a:solidFill>
              </a:rPr>
              <a:t>[insert]</a:t>
            </a:r>
            <a:endParaRPr sz="1200">
              <a:solidFill>
                <a:srgbClr val="DFCFE7"/>
              </a:solidFill>
            </a:endParaRPr>
          </a:p>
        </p:txBody>
      </p:sp>
      <p:sp>
        <p:nvSpPr>
          <p:cNvPr id="63" name="Google Shape;63;p13"/>
          <p:cNvSpPr txBox="1"/>
          <p:nvPr/>
        </p:nvSpPr>
        <p:spPr>
          <a:xfrm>
            <a:off x="2970725" y="1108475"/>
            <a:ext cx="22425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DFCFE7"/>
                </a:solidFill>
              </a:rPr>
              <a:t>[insert]</a:t>
            </a:r>
            <a:endParaRPr sz="1200">
              <a:solidFill>
                <a:srgbClr val="DFCFE7"/>
              </a:solidFill>
            </a:endParaRPr>
          </a:p>
        </p:txBody>
      </p:sp>
      <p:sp>
        <p:nvSpPr>
          <p:cNvPr id="64" name="Google Shape;64;p13"/>
          <p:cNvSpPr txBox="1"/>
          <p:nvPr/>
        </p:nvSpPr>
        <p:spPr>
          <a:xfrm>
            <a:off x="2970725" y="1450475"/>
            <a:ext cx="22425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DFCFE7"/>
                </a:solidFill>
              </a:rPr>
              <a:t>[email]</a:t>
            </a:r>
            <a:endParaRPr sz="1200">
              <a:solidFill>
                <a:srgbClr val="DFCFE7"/>
              </a:solidFill>
            </a:endParaRPr>
          </a:p>
        </p:txBody>
      </p:sp>
      <p:cxnSp>
        <p:nvCxnSpPr>
          <p:cNvPr id="65" name="Google Shape;65;p13"/>
          <p:cNvCxnSpPr/>
          <p:nvPr/>
        </p:nvCxnSpPr>
        <p:spPr>
          <a:xfrm>
            <a:off x="1855975" y="1995325"/>
            <a:ext cx="3357300" cy="0"/>
          </a:xfrm>
          <a:prstGeom prst="straightConnector1">
            <a:avLst/>
          </a:prstGeom>
          <a:noFill/>
          <a:ln w="9525" cap="flat" cmpd="sng">
            <a:solidFill>
              <a:srgbClr val="DFCFE7"/>
            </a:solidFill>
            <a:prstDash val="solid"/>
            <a:round/>
            <a:headEnd type="none" w="med" len="med"/>
            <a:tailEnd type="none" w="med" len="med"/>
          </a:ln>
        </p:spPr>
      </p:cxnSp>
      <p:cxnSp>
        <p:nvCxnSpPr>
          <p:cNvPr id="66" name="Google Shape;66;p13"/>
          <p:cNvCxnSpPr/>
          <p:nvPr/>
        </p:nvCxnSpPr>
        <p:spPr>
          <a:xfrm>
            <a:off x="5267875" y="551100"/>
            <a:ext cx="0" cy="4338900"/>
          </a:xfrm>
          <a:prstGeom prst="straightConnector1">
            <a:avLst/>
          </a:prstGeom>
          <a:noFill/>
          <a:ln w="9525" cap="flat" cmpd="sng">
            <a:solidFill>
              <a:srgbClr val="DFCFE7"/>
            </a:solidFill>
            <a:prstDash val="solid"/>
            <a:round/>
            <a:headEnd type="none" w="med" len="med"/>
            <a:tailEnd type="none" w="med" len="med"/>
          </a:ln>
        </p:spPr>
      </p:cxnSp>
      <p:sp>
        <p:nvSpPr>
          <p:cNvPr id="67" name="Google Shape;67;p13"/>
          <p:cNvSpPr txBox="1"/>
          <p:nvPr/>
        </p:nvSpPr>
        <p:spPr>
          <a:xfrm>
            <a:off x="5319575" y="2024675"/>
            <a:ext cx="18048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Block8 Projects:</a:t>
            </a:r>
            <a:endParaRPr>
              <a:solidFill>
                <a:srgbClr val="FFFFFF"/>
              </a:solidFill>
            </a:endParaRPr>
          </a:p>
        </p:txBody>
      </p:sp>
      <p:sp>
        <p:nvSpPr>
          <p:cNvPr id="68" name="Google Shape;68;p13"/>
          <p:cNvSpPr txBox="1"/>
          <p:nvPr/>
        </p:nvSpPr>
        <p:spPr>
          <a:xfrm>
            <a:off x="5205050" y="2353950"/>
            <a:ext cx="3808800" cy="25527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DFCFE7"/>
              </a:buClr>
              <a:buSzPts val="1200"/>
              <a:buChar char="●"/>
            </a:pPr>
            <a:r>
              <a:rPr lang="en" sz="1200">
                <a:solidFill>
                  <a:srgbClr val="DFCFE7"/>
                </a:solidFill>
              </a:rPr>
              <a:t>Project 1 and your role. Include Internal projects if you desire. </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Project 2 and your role. Include Internal projects if you desire. </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a:t>
            </a:r>
            <a:endParaRPr sz="1200">
              <a:solidFill>
                <a:srgbClr val="DFCFE7"/>
              </a:solidFill>
            </a:endParaRPr>
          </a:p>
        </p:txBody>
      </p:sp>
      <p:sp>
        <p:nvSpPr>
          <p:cNvPr id="69" name="Google Shape;69;p13"/>
          <p:cNvSpPr txBox="1"/>
          <p:nvPr/>
        </p:nvSpPr>
        <p:spPr>
          <a:xfrm>
            <a:off x="323075" y="2084375"/>
            <a:ext cx="38892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Professional Qualifications and Memberships:</a:t>
            </a:r>
            <a:endParaRPr>
              <a:solidFill>
                <a:srgbClr val="FFFFFF"/>
              </a:solidFill>
            </a:endParaRPr>
          </a:p>
        </p:txBody>
      </p:sp>
      <p:sp>
        <p:nvSpPr>
          <p:cNvPr id="70" name="Google Shape;70;p13"/>
          <p:cNvSpPr txBox="1"/>
          <p:nvPr/>
        </p:nvSpPr>
        <p:spPr>
          <a:xfrm>
            <a:off x="158400" y="2394425"/>
            <a:ext cx="4985100" cy="5889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DFCFE7"/>
              </a:buClr>
              <a:buSzPts val="1200"/>
              <a:buChar char="●"/>
            </a:pPr>
            <a:r>
              <a:rPr lang="en" sz="1200">
                <a:solidFill>
                  <a:srgbClr val="DFCFE7"/>
                </a:solidFill>
              </a:rPr>
              <a:t>Qualifications complete or in progress</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Relevant memberships to industry groups</a:t>
            </a:r>
            <a:endParaRPr sz="1200">
              <a:solidFill>
                <a:srgbClr val="DFCFE7"/>
              </a:solidFill>
            </a:endParaRPr>
          </a:p>
        </p:txBody>
      </p:sp>
      <p:sp>
        <p:nvSpPr>
          <p:cNvPr id="71" name="Google Shape;71;p13"/>
          <p:cNvSpPr txBox="1"/>
          <p:nvPr/>
        </p:nvSpPr>
        <p:spPr>
          <a:xfrm>
            <a:off x="323075" y="3127475"/>
            <a:ext cx="38892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Value to Client</a:t>
            </a:r>
            <a:endParaRPr>
              <a:solidFill>
                <a:srgbClr val="FFFFFF"/>
              </a:solidFill>
            </a:endParaRPr>
          </a:p>
        </p:txBody>
      </p:sp>
      <p:sp>
        <p:nvSpPr>
          <p:cNvPr id="72" name="Google Shape;72;p13"/>
          <p:cNvSpPr txBox="1"/>
          <p:nvPr/>
        </p:nvSpPr>
        <p:spPr>
          <a:xfrm>
            <a:off x="158400" y="3382425"/>
            <a:ext cx="4985100" cy="14274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DFCFE7"/>
              </a:buClr>
              <a:buSzPts val="1200"/>
              <a:buChar char="●"/>
            </a:pPr>
            <a:r>
              <a:rPr lang="en" sz="1200">
                <a:solidFill>
                  <a:srgbClr val="DFCFE7"/>
                </a:solidFill>
              </a:rPr>
              <a:t>List of experiences / skills that bring value to our clients</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List of personal qualities that bring value to our clients</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“Hands on” experience - jobs, labs, education institutions etc. </a:t>
            </a:r>
            <a:endParaRPr sz="1200">
              <a:solidFill>
                <a:srgbClr val="DFCFE7"/>
              </a:solidFill>
            </a:endParaRPr>
          </a:p>
        </p:txBody>
      </p:sp>
      <p:sp>
        <p:nvSpPr>
          <p:cNvPr id="73" name="Google Shape;73;p13"/>
          <p:cNvSpPr txBox="1"/>
          <p:nvPr/>
        </p:nvSpPr>
        <p:spPr>
          <a:xfrm>
            <a:off x="5319575" y="424475"/>
            <a:ext cx="18048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Background/Tenure</a:t>
            </a:r>
            <a:endParaRPr>
              <a:solidFill>
                <a:srgbClr val="FFFFFF"/>
              </a:solidFill>
            </a:endParaRPr>
          </a:p>
        </p:txBody>
      </p:sp>
      <p:sp>
        <p:nvSpPr>
          <p:cNvPr id="74" name="Google Shape;74;p13"/>
          <p:cNvSpPr txBox="1"/>
          <p:nvPr/>
        </p:nvSpPr>
        <p:spPr>
          <a:xfrm>
            <a:off x="5205050" y="696775"/>
            <a:ext cx="3808800" cy="10956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DFCFE7"/>
              </a:buClr>
              <a:buSzPts val="1200"/>
              <a:buChar char="●"/>
            </a:pPr>
            <a:r>
              <a:rPr lang="en" sz="1200">
                <a:solidFill>
                  <a:srgbClr val="DFCFE7"/>
                </a:solidFill>
              </a:rPr>
              <a:t>Tenure at Block8</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Previous jobs and tenure</a:t>
            </a:r>
            <a:endParaRPr sz="1200">
              <a:solidFill>
                <a:srgbClr val="DFCFE7"/>
              </a:solidFill>
            </a:endParaRPr>
          </a:p>
          <a:p>
            <a:pPr marL="457200" lvl="0" indent="-304800" algn="l" rtl="0">
              <a:lnSpc>
                <a:spcPct val="115000"/>
              </a:lnSpc>
              <a:spcBef>
                <a:spcPts val="0"/>
              </a:spcBef>
              <a:spcAft>
                <a:spcPts val="0"/>
              </a:spcAft>
              <a:buClr>
                <a:srgbClr val="DFCFE7"/>
              </a:buClr>
              <a:buSzPts val="1200"/>
              <a:buChar char="●"/>
            </a:pPr>
            <a:r>
              <a:rPr lang="en" sz="1200">
                <a:solidFill>
                  <a:srgbClr val="DFCFE7"/>
                </a:solidFill>
              </a:rPr>
              <a:t>...</a:t>
            </a:r>
            <a:endParaRPr sz="1200">
              <a:solidFill>
                <a:srgbClr val="DFCFE7"/>
              </a:solidFill>
            </a:endParaRPr>
          </a:p>
        </p:txBody>
      </p:sp>
      <p:cxnSp>
        <p:nvCxnSpPr>
          <p:cNvPr id="75" name="Google Shape;75;p13"/>
          <p:cNvCxnSpPr/>
          <p:nvPr/>
        </p:nvCxnSpPr>
        <p:spPr>
          <a:xfrm>
            <a:off x="5352925" y="4003675"/>
            <a:ext cx="3357300" cy="0"/>
          </a:xfrm>
          <a:prstGeom prst="straightConnector1">
            <a:avLst/>
          </a:prstGeom>
          <a:noFill/>
          <a:ln w="9525" cap="flat" cmpd="sng">
            <a:solidFill>
              <a:srgbClr val="DFCFE7"/>
            </a:solidFill>
            <a:prstDash val="solid"/>
            <a:round/>
            <a:headEnd type="none" w="med" len="med"/>
            <a:tailEnd type="none" w="med" len="med"/>
          </a:ln>
        </p:spPr>
      </p:cxnSp>
      <p:sp>
        <p:nvSpPr>
          <p:cNvPr id="76" name="Google Shape;76;p13"/>
          <p:cNvSpPr txBox="1"/>
          <p:nvPr/>
        </p:nvSpPr>
        <p:spPr>
          <a:xfrm>
            <a:off x="5352925" y="4052050"/>
            <a:ext cx="19188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Something personal:</a:t>
            </a:r>
            <a:endParaRPr>
              <a:solidFill>
                <a:srgbClr val="FFFFFF"/>
              </a:solidFill>
            </a:endParaRPr>
          </a:p>
        </p:txBody>
      </p:sp>
      <p:sp>
        <p:nvSpPr>
          <p:cNvPr id="77" name="Google Shape;77;p13"/>
          <p:cNvSpPr txBox="1"/>
          <p:nvPr/>
        </p:nvSpPr>
        <p:spPr>
          <a:xfrm>
            <a:off x="5352925" y="4318050"/>
            <a:ext cx="3451800" cy="54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DFCFE7"/>
                </a:solidFill>
              </a:rPr>
              <a:t>Enjoys long walks on the beach and smelling the roses in Spring. </a:t>
            </a:r>
            <a:endParaRPr sz="1200">
              <a:solidFill>
                <a:srgbClr val="DFCFE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637925"/>
            <a:ext cx="8520600" cy="5202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Roboto Medium"/>
              <a:buNone/>
              <a:defRPr>
                <a:latin typeface="Roboto Medium"/>
                <a:ea typeface="Roboto Medium"/>
                <a:cs typeface="Roboto Medium"/>
                <a:sym typeface="Roboto Medium"/>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
        <p:nvSpPr>
          <p:cNvPr id="22" name="Google Shape;22;p4"/>
          <p:cNvSpPr txBox="1">
            <a:spLocks noGrp="1"/>
          </p:cNvSpPr>
          <p:nvPr>
            <p:ph type="body" idx="1"/>
          </p:nvPr>
        </p:nvSpPr>
        <p:spPr>
          <a:xfrm>
            <a:off x="311700" y="1264663"/>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F7F9FC"/>
              </a:buClr>
              <a:buSzPts val="1800"/>
              <a:buChar char="●"/>
              <a:defRPr>
                <a:solidFill>
                  <a:srgbClr val="F7F9FC"/>
                </a:solidFill>
              </a:defRPr>
            </a:lvl1pPr>
            <a:lvl2pPr marL="914400" lvl="1" indent="-317500">
              <a:spcBef>
                <a:spcPts val="1600"/>
              </a:spcBef>
              <a:spcAft>
                <a:spcPts val="0"/>
              </a:spcAft>
              <a:buClr>
                <a:srgbClr val="F7F9FC"/>
              </a:buClr>
              <a:buSzPts val="1400"/>
              <a:buChar char="○"/>
              <a:defRPr>
                <a:solidFill>
                  <a:srgbClr val="F7F9FC"/>
                </a:solidFill>
              </a:defRPr>
            </a:lvl2pPr>
            <a:lvl3pPr marL="1371600" lvl="2" indent="-317500">
              <a:spcBef>
                <a:spcPts val="1600"/>
              </a:spcBef>
              <a:spcAft>
                <a:spcPts val="0"/>
              </a:spcAft>
              <a:buClr>
                <a:srgbClr val="F7F9FC"/>
              </a:buClr>
              <a:buSzPts val="1400"/>
              <a:buChar char="■"/>
              <a:defRPr>
                <a:solidFill>
                  <a:srgbClr val="F7F9FC"/>
                </a:solidFill>
              </a:defRPr>
            </a:lvl3pPr>
            <a:lvl4pPr marL="1828800" lvl="3" indent="-317500">
              <a:spcBef>
                <a:spcPts val="1600"/>
              </a:spcBef>
              <a:spcAft>
                <a:spcPts val="0"/>
              </a:spcAft>
              <a:buClr>
                <a:srgbClr val="F7F9FC"/>
              </a:buClr>
              <a:buSzPts val="1400"/>
              <a:buChar char="●"/>
              <a:defRPr>
                <a:solidFill>
                  <a:srgbClr val="F7F9FC"/>
                </a:solidFill>
              </a:defRPr>
            </a:lvl4pPr>
            <a:lvl5pPr marL="2286000" lvl="4" indent="-317500">
              <a:spcBef>
                <a:spcPts val="1600"/>
              </a:spcBef>
              <a:spcAft>
                <a:spcPts val="0"/>
              </a:spcAft>
              <a:buClr>
                <a:srgbClr val="F7F9FC"/>
              </a:buClr>
              <a:buSzPts val="1400"/>
              <a:buChar char="○"/>
              <a:defRPr>
                <a:solidFill>
                  <a:srgbClr val="F7F9FC"/>
                </a:solidFill>
              </a:defRPr>
            </a:lvl5pPr>
            <a:lvl6pPr marL="2743200" lvl="5" indent="-317500">
              <a:spcBef>
                <a:spcPts val="1600"/>
              </a:spcBef>
              <a:spcAft>
                <a:spcPts val="0"/>
              </a:spcAft>
              <a:buClr>
                <a:srgbClr val="F7F9FC"/>
              </a:buClr>
              <a:buSzPts val="1400"/>
              <a:buChar char="■"/>
              <a:defRPr>
                <a:solidFill>
                  <a:srgbClr val="F7F9FC"/>
                </a:solidFill>
              </a:defRPr>
            </a:lvl6pPr>
            <a:lvl7pPr marL="3200400" lvl="6" indent="-317500">
              <a:spcBef>
                <a:spcPts val="1600"/>
              </a:spcBef>
              <a:spcAft>
                <a:spcPts val="0"/>
              </a:spcAft>
              <a:buClr>
                <a:srgbClr val="F7F9FC"/>
              </a:buClr>
              <a:buSzPts val="1400"/>
              <a:buChar char="●"/>
              <a:defRPr>
                <a:solidFill>
                  <a:srgbClr val="F7F9FC"/>
                </a:solidFill>
              </a:defRPr>
            </a:lvl7pPr>
            <a:lvl8pPr marL="3657600" lvl="7" indent="-317500">
              <a:spcBef>
                <a:spcPts val="1600"/>
              </a:spcBef>
              <a:spcAft>
                <a:spcPts val="0"/>
              </a:spcAft>
              <a:buClr>
                <a:srgbClr val="F7F9FC"/>
              </a:buClr>
              <a:buSzPts val="1400"/>
              <a:buChar char="○"/>
              <a:defRPr>
                <a:solidFill>
                  <a:srgbClr val="F7F9FC"/>
                </a:solidFill>
              </a:defRPr>
            </a:lvl8pPr>
            <a:lvl9pPr marL="4114800" lvl="8" indent="-317500">
              <a:spcBef>
                <a:spcPts val="1600"/>
              </a:spcBef>
              <a:spcAft>
                <a:spcPts val="1600"/>
              </a:spcAft>
              <a:buClr>
                <a:srgbClr val="F7F9FC"/>
              </a:buClr>
              <a:buSzPts val="1400"/>
              <a:buChar char="■"/>
              <a:defRPr>
                <a:solidFill>
                  <a:srgbClr val="F7F9FC"/>
                </a:solidFill>
              </a:defRPr>
            </a:lvl9pPr>
          </a:lstStyle>
          <a:p>
            <a:endParaRPr/>
          </a:p>
        </p:txBody>
      </p:sp>
      <p:sp>
        <p:nvSpPr>
          <p:cNvPr id="23" name="Google Shape;23;p4"/>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4" name="Google Shape;24;p4"/>
          <p:cNvCxnSpPr/>
          <p:nvPr/>
        </p:nvCxnSpPr>
        <p:spPr>
          <a:xfrm>
            <a:off x="4132350" y="1209750"/>
            <a:ext cx="879300" cy="0"/>
          </a:xfrm>
          <a:prstGeom prst="straightConnector1">
            <a:avLst/>
          </a:prstGeom>
          <a:noFill/>
          <a:ln w="19050" cap="flat" cmpd="sng">
            <a:solidFill>
              <a:srgbClr val="DFCFE7"/>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6379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6379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 name="Google Shape;32;p6"/>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3" name="Google Shape;33;p6"/>
          <p:cNvCxnSpPr/>
          <p:nvPr/>
        </p:nvCxnSpPr>
        <p:spPr>
          <a:xfrm>
            <a:off x="3166050" y="1210625"/>
            <a:ext cx="2811900" cy="0"/>
          </a:xfrm>
          <a:prstGeom prst="straightConnector1">
            <a:avLst/>
          </a:prstGeom>
          <a:noFill/>
          <a:ln w="19050" cap="flat" cmpd="sng">
            <a:solidFill>
              <a:srgbClr val="DFCFE7"/>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6" name="Google Shape;46;p9"/>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9" name="Google Shape;49;p10"/>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BE29F9"/>
            </a:gs>
            <a:gs pos="45000">
              <a:srgbClr val="7C15A7"/>
            </a:gs>
            <a:gs pos="100000">
              <a:srgbClr val="390054"/>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37925"/>
            <a:ext cx="8520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800"/>
              <a:buFont typeface="Roboto"/>
              <a:buNone/>
              <a:defRPr sz="2800">
                <a:solidFill>
                  <a:srgbClr val="FFFFFF"/>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64663"/>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a:buChar char="●"/>
              <a:defRPr sz="1800">
                <a:solidFill>
                  <a:srgbClr val="FFFFFF"/>
                </a:solidFill>
                <a:latin typeface="Roboto"/>
                <a:ea typeface="Roboto"/>
                <a:cs typeface="Roboto"/>
                <a:sym typeface="Roboto"/>
              </a:defRPr>
            </a:lvl1pPr>
            <a:lvl2pPr marL="914400" lvl="1"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2pPr>
            <a:lvl3pPr marL="1371600" lvl="2"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3pPr>
            <a:lvl4pPr marL="1828800" lvl="3"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4pPr>
            <a:lvl5pPr marL="2286000" lvl="4"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5pPr>
            <a:lvl6pPr marL="2743200" lvl="5"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6pPr>
            <a:lvl7pPr marL="3200400" lvl="6"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7pPr>
            <a:lvl8pPr marL="3657600" lvl="7" indent="-31750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8pPr>
            <a:lvl9pPr marL="4114800" lvl="8" indent="-317500">
              <a:lnSpc>
                <a:spcPct val="115000"/>
              </a:lnSpc>
              <a:spcBef>
                <a:spcPts val="1600"/>
              </a:spcBef>
              <a:spcAft>
                <a:spcPts val="1600"/>
              </a:spcAft>
              <a:buClr>
                <a:srgbClr val="FFFFFF"/>
              </a:buClr>
              <a:buSzPts val="1400"/>
              <a:buFont typeface="Roboto"/>
              <a:buChar char="■"/>
              <a:defRPr>
                <a:solidFill>
                  <a:srgbClr val="FFFFFF"/>
                </a:solidFill>
                <a:latin typeface="Roboto"/>
                <a:ea typeface="Roboto"/>
                <a:cs typeface="Roboto"/>
                <a:sym typeface="Roboto"/>
              </a:defRPr>
            </a:lvl9pPr>
          </a:lstStyle>
          <a:p>
            <a:endParaRPr/>
          </a:p>
        </p:txBody>
      </p:sp>
      <p:pic>
        <p:nvPicPr>
          <p:cNvPr id="8" name="Google Shape;8;p1"/>
          <p:cNvPicPr preferRelativeResize="0"/>
          <p:nvPr/>
        </p:nvPicPr>
        <p:blipFill>
          <a:blip r:embed="rId14">
            <a:alphaModFix/>
          </a:blip>
          <a:stretch>
            <a:fillRect/>
          </a:stretch>
        </p:blipFill>
        <p:spPr>
          <a:xfrm>
            <a:off x="184825" y="136603"/>
            <a:ext cx="1411251" cy="365625"/>
          </a:xfrm>
          <a:prstGeom prst="rect">
            <a:avLst/>
          </a:prstGeom>
          <a:noFill/>
          <a:ln>
            <a:noFill/>
          </a:ln>
        </p:spPr>
      </p:pic>
      <p:pic>
        <p:nvPicPr>
          <p:cNvPr id="9" name="Google Shape;9;p1"/>
          <p:cNvPicPr preferRelativeResize="0"/>
          <p:nvPr/>
        </p:nvPicPr>
        <p:blipFill>
          <a:blip r:embed="rId15">
            <a:alphaModFix/>
          </a:blip>
          <a:stretch>
            <a:fillRect/>
          </a:stretch>
        </p:blipFill>
        <p:spPr>
          <a:xfrm>
            <a:off x="184825" y="4842176"/>
            <a:ext cx="126875" cy="187749"/>
          </a:xfrm>
          <a:prstGeom prst="rect">
            <a:avLst/>
          </a:prstGeom>
          <a:noFill/>
          <a:ln>
            <a:noFill/>
          </a:ln>
        </p:spPr>
      </p:pic>
      <p:sp>
        <p:nvSpPr>
          <p:cNvPr id="10" name="Google Shape;10;p1"/>
          <p:cNvSpPr/>
          <p:nvPr/>
        </p:nvSpPr>
        <p:spPr>
          <a:xfrm flipH="1">
            <a:off x="-14095" y="-1501150"/>
            <a:ext cx="9172170" cy="1818126"/>
          </a:xfrm>
          <a:prstGeom prst="flowChartDocument">
            <a:avLst/>
          </a:prstGeom>
          <a:gradFill>
            <a:gsLst>
              <a:gs pos="0">
                <a:srgbClr val="E6E8EB"/>
              </a:gs>
              <a:gs pos="34000">
                <a:srgbClr val="F3F4F5"/>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rot="10800000">
            <a:off x="6580179" y="4809714"/>
            <a:ext cx="3823848" cy="1689336"/>
          </a:xfrm>
          <a:prstGeom prst="flowChartDocument">
            <a:avLst/>
          </a:prstGeom>
          <a:gradFill>
            <a:gsLst>
              <a:gs pos="0">
                <a:srgbClr val="F3F3FA"/>
              </a:gs>
              <a:gs pos="89000">
                <a:srgbClr val="F9F9FD"/>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sldNum" idx="12"/>
          </p:nvPr>
        </p:nvSpPr>
        <p:spPr>
          <a:xfrm>
            <a:off x="8516833" y="4809717"/>
            <a:ext cx="548700" cy="393600"/>
          </a:xfrm>
          <a:prstGeom prst="rect">
            <a:avLst/>
          </a:prstGeom>
          <a:noFill/>
          <a:ln>
            <a:noFill/>
          </a:ln>
        </p:spPr>
        <p:txBody>
          <a:bodyPr spcFirstLastPara="1" wrap="square" lIns="91425" tIns="91425" rIns="91425" bIns="91425" anchor="ctr" anchorCtr="0">
            <a:noAutofit/>
          </a:bodyPr>
          <a:lstStyle>
            <a:lvl1pPr lvl="0" algn="r">
              <a:buNone/>
              <a:defRPr sz="800">
                <a:solidFill>
                  <a:srgbClr val="BE29F9"/>
                </a:solidFill>
              </a:defRPr>
            </a:lvl1pPr>
            <a:lvl2pPr lvl="1" algn="r">
              <a:buNone/>
              <a:defRPr sz="800">
                <a:solidFill>
                  <a:srgbClr val="BE29F9"/>
                </a:solidFill>
              </a:defRPr>
            </a:lvl2pPr>
            <a:lvl3pPr lvl="2" algn="r">
              <a:buNone/>
              <a:defRPr sz="800">
                <a:solidFill>
                  <a:srgbClr val="BE29F9"/>
                </a:solidFill>
              </a:defRPr>
            </a:lvl3pPr>
            <a:lvl4pPr lvl="3" algn="r">
              <a:buNone/>
              <a:defRPr sz="800">
                <a:solidFill>
                  <a:srgbClr val="BE29F9"/>
                </a:solidFill>
              </a:defRPr>
            </a:lvl4pPr>
            <a:lvl5pPr lvl="4" algn="r">
              <a:buNone/>
              <a:defRPr sz="800">
                <a:solidFill>
                  <a:srgbClr val="BE29F9"/>
                </a:solidFill>
              </a:defRPr>
            </a:lvl5pPr>
            <a:lvl6pPr lvl="5" algn="r">
              <a:buNone/>
              <a:defRPr sz="800">
                <a:solidFill>
                  <a:srgbClr val="BE29F9"/>
                </a:solidFill>
              </a:defRPr>
            </a:lvl6pPr>
            <a:lvl7pPr lvl="6" algn="r">
              <a:buNone/>
              <a:defRPr sz="800">
                <a:solidFill>
                  <a:srgbClr val="BE29F9"/>
                </a:solidFill>
              </a:defRPr>
            </a:lvl7pPr>
            <a:lvl8pPr lvl="7" algn="r">
              <a:buNone/>
              <a:defRPr sz="800">
                <a:solidFill>
                  <a:srgbClr val="BE29F9"/>
                </a:solidFill>
              </a:defRPr>
            </a:lvl8pPr>
            <a:lvl9pPr lvl="8" algn="r">
              <a:buNone/>
              <a:defRPr sz="800">
                <a:solidFill>
                  <a:srgbClr val="BE29F9"/>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t>Testing Phases</a:t>
            </a:r>
            <a:endParaRPr dirty="0"/>
          </a:p>
        </p:txBody>
      </p:sp>
      <p:sp>
        <p:nvSpPr>
          <p:cNvPr id="83" name="Google Shape;83;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In different software testing methodologies</a:t>
            </a:r>
            <a:endParaRPr dirty="0"/>
          </a:p>
        </p:txBody>
      </p:sp>
      <p:sp>
        <p:nvSpPr>
          <p:cNvPr id="84" name="Google Shape;84;p14"/>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Text Placeholder 2"/>
          <p:cNvSpPr>
            <a:spLocks noGrp="1"/>
          </p:cNvSpPr>
          <p:nvPr>
            <p:ph type="body" idx="1"/>
          </p:nvPr>
        </p:nvSpPr>
        <p:spPr>
          <a:xfrm>
            <a:off x="1" y="1264663"/>
            <a:ext cx="9065532" cy="3416400"/>
          </a:xfrm>
        </p:spPr>
        <p:txBody>
          <a:bodyPr/>
          <a:lstStyle/>
          <a:p>
            <a:pPr marL="114300" indent="0" algn="just" fontAlgn="base">
              <a:buNone/>
            </a:pPr>
            <a:r>
              <a:rPr lang="en-US" dirty="0"/>
              <a:t>There are various agile testing methods as follows:</a:t>
            </a:r>
          </a:p>
          <a:p>
            <a:pPr algn="just" fontAlgn="base"/>
            <a:r>
              <a:rPr lang="en-US" b="1" dirty="0"/>
              <a:t>Behavior Driven Development (BDD</a:t>
            </a:r>
            <a:r>
              <a:rPr lang="en-US" b="1" dirty="0" smtClean="0"/>
              <a:t>)</a:t>
            </a:r>
            <a:r>
              <a:rPr lang="en-US" dirty="0" smtClean="0"/>
              <a:t> :- Improves </a:t>
            </a:r>
            <a:r>
              <a:rPr lang="en-US" dirty="0"/>
              <a:t>communication amongst project stakeholders so that all members correctly understand each feature before the development process starts. There is continuous example-based communication between developers, testers, and business analysts</a:t>
            </a:r>
            <a:r>
              <a:rPr lang="en-US" dirty="0" smtClean="0"/>
              <a:t>. </a:t>
            </a:r>
            <a:r>
              <a:rPr lang="en-US" dirty="0"/>
              <a:t>The examples are called Scenarios which are written in a special format</a:t>
            </a:r>
          </a:p>
          <a:p>
            <a:pPr algn="just" fontAlgn="base"/>
            <a:r>
              <a:rPr lang="en-US" b="1" dirty="0"/>
              <a:t>Acceptance Test Driven Development (ATDD</a:t>
            </a:r>
            <a:r>
              <a:rPr lang="en-US" b="1" dirty="0" smtClean="0"/>
              <a:t>) </a:t>
            </a:r>
            <a:r>
              <a:rPr lang="en-US" dirty="0" smtClean="0"/>
              <a:t>:- </a:t>
            </a:r>
            <a:r>
              <a:rPr lang="en-US" dirty="0"/>
              <a:t>F</a:t>
            </a:r>
            <a:r>
              <a:rPr lang="en-US" dirty="0" smtClean="0"/>
              <a:t>ocuses </a:t>
            </a:r>
            <a:r>
              <a:rPr lang="en-US" dirty="0"/>
              <a:t>on involving team members with different perspectives such as the customer, developer, and tester.  The acceptance tests are a representation of the user’s point of view and it describes how the system will function. It also helps to verify that the system functions as it is supposed to.</a:t>
            </a:r>
          </a:p>
          <a:p>
            <a:pPr marL="114300" indent="0" algn="just">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92994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Text Placeholder 2"/>
          <p:cNvSpPr>
            <a:spLocks noGrp="1"/>
          </p:cNvSpPr>
          <p:nvPr>
            <p:ph type="body" idx="1"/>
          </p:nvPr>
        </p:nvSpPr>
        <p:spPr/>
        <p:txBody>
          <a:bodyPr/>
          <a:lstStyle/>
          <a:p>
            <a:r>
              <a:rPr lang="en-IN" b="1" dirty="0"/>
              <a:t>Exploratory </a:t>
            </a:r>
            <a:r>
              <a:rPr lang="en-IN" b="1" dirty="0" smtClean="0"/>
              <a:t>Testing :- </a:t>
            </a:r>
            <a:r>
              <a:rPr lang="en-US" dirty="0"/>
              <a:t> In this testers identify the functionality of an application by exploring the application. The testers try to learn the application, and design &amp; execute the test plans according to their findings.</a:t>
            </a:r>
            <a:endParaRPr lang="en-IN" b="1"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678" y="2489135"/>
            <a:ext cx="5808644" cy="22562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4873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Extreme Programming</a:t>
            </a:r>
            <a:endParaRPr lang="en-IN" dirty="0"/>
          </a:p>
        </p:txBody>
      </p:sp>
      <p:sp>
        <p:nvSpPr>
          <p:cNvPr id="3" name="Text Placeholder 2"/>
          <p:cNvSpPr>
            <a:spLocks noGrp="1"/>
          </p:cNvSpPr>
          <p:nvPr>
            <p:ph type="body" idx="1"/>
          </p:nvPr>
        </p:nvSpPr>
        <p:spPr>
          <a:xfrm>
            <a:off x="-3260" y="1366263"/>
            <a:ext cx="8835560" cy="3416400"/>
          </a:xfrm>
        </p:spPr>
        <p:txBody>
          <a:bodyPr/>
          <a:lstStyle/>
          <a:p>
            <a:pPr fontAlgn="base"/>
            <a:r>
              <a:rPr lang="en-US" dirty="0"/>
              <a:t>P</a:t>
            </a:r>
            <a:r>
              <a:rPr lang="en-US" dirty="0" smtClean="0"/>
              <a:t>rocedure </a:t>
            </a:r>
            <a:r>
              <a:rPr lang="en-US" dirty="0"/>
              <a:t>of testing is usually conducted not after the final or intermediate product is done, but along with the procedure of code writing</a:t>
            </a:r>
            <a:r>
              <a:rPr lang="en-US" dirty="0" smtClean="0"/>
              <a:t>.</a:t>
            </a:r>
            <a:r>
              <a:rPr lang="en-US" dirty="0"/>
              <a:t> Extreme program integrates testing with the development phase rather than at the end of the development phase. All codes have unit tests to eliminate bugs, and the code passes all such unit tests before release</a:t>
            </a:r>
            <a:r>
              <a:rPr lang="en-US" dirty="0" smtClean="0"/>
              <a:t>.</a:t>
            </a:r>
          </a:p>
          <a:p>
            <a:pPr marL="114300" indent="0" fontAlgn="base">
              <a:buNone/>
            </a:pPr>
            <a:endParaRPr lang="en-US" dirty="0" smtClean="0"/>
          </a:p>
          <a:p>
            <a:pPr fontAlgn="base"/>
            <a:r>
              <a:rPr lang="en-US" dirty="0"/>
              <a:t>Another key test is customer acceptance tests, based on the customer specifications. Acceptance test run at the completion of the coding, and the developers provide the customer with the results of the acceptance tests along with demonstrations.</a:t>
            </a:r>
          </a:p>
          <a:p>
            <a:pPr marL="114300" indent="0" fontAlgn="base">
              <a:buNone/>
            </a:pPr>
            <a:endParaRPr lang="en-US" dirty="0"/>
          </a:p>
          <a:p>
            <a:pPr marL="114300" indent="0" algn="just">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857425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Text Placeholder 2"/>
          <p:cNvSpPr>
            <a:spLocks noGrp="1"/>
          </p:cNvSpPr>
          <p:nvPr>
            <p:ph type="body" idx="1"/>
          </p:nvPr>
        </p:nvSpPr>
        <p:spPr/>
        <p:txBody>
          <a:bodyPr/>
          <a:lstStyle/>
          <a:p>
            <a:pPr marL="114300" indent="0" algn="just">
              <a:buNone/>
            </a:pPr>
            <a:r>
              <a:rPr lang="en-US" dirty="0" smtClean="0"/>
              <a:t>Occasionally</a:t>
            </a:r>
            <a:r>
              <a:rPr lang="en-US" dirty="0"/>
              <a:t>, there are developers and teams where they write the tests first and write the codes later because that will give them some idea of what their codes need to do. They are also called Unit Tests and the purpose of doing them is to remove bugs before the delivery. Alternatively, there is an approval test run at the end of the coding to deliver the client with approval results.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199" y="2946554"/>
            <a:ext cx="4931251" cy="20599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19325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270583" y="637925"/>
            <a:ext cx="8520600" cy="52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Thank You</a:t>
            </a:r>
            <a:endParaRPr dirty="0"/>
          </a:p>
        </p:txBody>
      </p:sp>
      <p:sp>
        <p:nvSpPr>
          <p:cNvPr id="91" name="Google Shape;91;p15"/>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43255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311700" y="637925"/>
            <a:ext cx="8520600" cy="52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Overview</a:t>
            </a:r>
            <a:endParaRPr dirty="0"/>
          </a:p>
        </p:txBody>
      </p:sp>
      <p:sp>
        <p:nvSpPr>
          <p:cNvPr id="91" name="Google Shape;91;p15"/>
          <p:cNvSpPr txBox="1">
            <a:spLocks noGrp="1"/>
          </p:cNvSpPr>
          <p:nvPr>
            <p:ph type="sldNum" idx="12"/>
          </p:nvPr>
        </p:nvSpPr>
        <p:spPr>
          <a:xfrm>
            <a:off x="8516833" y="48097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extBox 1">
            <a:extLst>
              <a:ext uri="{FF2B5EF4-FFF2-40B4-BE49-F238E27FC236}">
                <a16:creationId xmlns:a16="http://schemas.microsoft.com/office/drawing/2014/main" xmlns="" id="{A1D82AA2-8940-4A6E-BCD7-C7B333B580A1}"/>
              </a:ext>
            </a:extLst>
          </p:cNvPr>
          <p:cNvSpPr txBox="1"/>
          <p:nvPr/>
        </p:nvSpPr>
        <p:spPr>
          <a:xfrm>
            <a:off x="592033" y="1616149"/>
            <a:ext cx="7924800" cy="2831544"/>
          </a:xfrm>
          <a:prstGeom prst="rect">
            <a:avLst/>
          </a:prstGeom>
          <a:noFill/>
        </p:spPr>
        <p:txBody>
          <a:bodyPr wrap="square" rtlCol="0">
            <a:spAutoFit/>
          </a:bodyPr>
          <a:lstStyle/>
          <a:p>
            <a:pPr lvl="1"/>
            <a:endParaRPr lang="en-IN" dirty="0">
              <a:solidFill>
                <a:schemeClr val="bg1"/>
              </a:solidFill>
            </a:endParaRPr>
          </a:p>
          <a:p>
            <a:pPr marL="285750" lvl="1" indent="-285750">
              <a:buClr>
                <a:schemeClr val="tx1"/>
              </a:buClr>
              <a:buFont typeface="Arial" panose="020B0604020202020204" pitchFamily="34" charset="0"/>
              <a:buChar char="•"/>
            </a:pPr>
            <a:r>
              <a:rPr lang="en-IN" sz="1800" dirty="0" smtClean="0">
                <a:solidFill>
                  <a:schemeClr val="bg1"/>
                </a:solidFill>
              </a:rPr>
              <a:t>Waterfall Model</a:t>
            </a:r>
          </a:p>
          <a:p>
            <a:pPr marL="285750" lvl="1" indent="-285750">
              <a:buClr>
                <a:schemeClr val="tx1"/>
              </a:buClr>
              <a:buFont typeface="Arial" panose="020B0604020202020204" pitchFamily="34" charset="0"/>
              <a:buChar char="•"/>
            </a:pPr>
            <a:r>
              <a:rPr lang="en-IN" sz="1800" dirty="0" smtClean="0">
                <a:solidFill>
                  <a:schemeClr val="bg1"/>
                </a:solidFill>
              </a:rPr>
              <a:t>Incremental / Iterative development</a:t>
            </a:r>
          </a:p>
          <a:p>
            <a:pPr marL="285750" lvl="1" indent="-285750">
              <a:buClr>
                <a:schemeClr val="tx1"/>
              </a:buClr>
              <a:buFont typeface="Arial" panose="020B0604020202020204" pitchFamily="34" charset="0"/>
              <a:buChar char="•"/>
            </a:pPr>
            <a:r>
              <a:rPr lang="en-IN" sz="1800" dirty="0" smtClean="0">
                <a:solidFill>
                  <a:schemeClr val="bg1"/>
                </a:solidFill>
              </a:rPr>
              <a:t>Spiral Model</a:t>
            </a:r>
          </a:p>
          <a:p>
            <a:pPr marL="285750" lvl="1" indent="-285750">
              <a:buClr>
                <a:schemeClr val="tx1"/>
              </a:buClr>
              <a:buFont typeface="Arial" panose="020B0604020202020204" pitchFamily="34" charset="0"/>
              <a:buChar char="•"/>
            </a:pPr>
            <a:r>
              <a:rPr lang="en-IN" sz="1800" dirty="0" smtClean="0">
                <a:solidFill>
                  <a:schemeClr val="bg1"/>
                </a:solidFill>
              </a:rPr>
              <a:t>V-Model</a:t>
            </a:r>
          </a:p>
          <a:p>
            <a:pPr marL="285750" lvl="1" indent="-285750">
              <a:buClr>
                <a:schemeClr val="tx1"/>
              </a:buClr>
              <a:buFont typeface="Arial" panose="020B0604020202020204" pitchFamily="34" charset="0"/>
              <a:buChar char="•"/>
            </a:pPr>
            <a:r>
              <a:rPr lang="en-IN" sz="1800" dirty="0" smtClean="0">
                <a:solidFill>
                  <a:schemeClr val="bg1"/>
                </a:solidFill>
              </a:rPr>
              <a:t>Agile methodology</a:t>
            </a:r>
          </a:p>
          <a:p>
            <a:pPr marL="285750" lvl="1" indent="-285750">
              <a:buClr>
                <a:schemeClr val="tx1"/>
              </a:buClr>
              <a:buFont typeface="Arial" panose="020B0604020202020204" pitchFamily="34" charset="0"/>
              <a:buChar char="•"/>
            </a:pPr>
            <a:r>
              <a:rPr lang="en-IN" sz="1800" dirty="0" smtClean="0">
                <a:solidFill>
                  <a:schemeClr val="bg1"/>
                </a:solidFill>
              </a:rPr>
              <a:t>Extreme Programming</a:t>
            </a:r>
            <a:endParaRPr lang="en-IN" sz="1800" dirty="0" smtClean="0">
              <a:solidFill>
                <a:schemeClr val="bg1"/>
              </a:solidFill>
            </a:endParaRPr>
          </a:p>
          <a:p>
            <a:pPr marL="285750" lvl="1" indent="-285750">
              <a:buClr>
                <a:schemeClr val="tx1"/>
              </a:buClr>
              <a:buFont typeface="Arial" panose="020B0604020202020204" pitchFamily="34" charset="0"/>
              <a:buChar char="•"/>
            </a:pPr>
            <a:endParaRPr lang="en-IN" dirty="0">
              <a:solidFill>
                <a:schemeClr val="bg1"/>
              </a:solidFill>
            </a:endParaRPr>
          </a:p>
          <a:p>
            <a:pPr lvl="1"/>
            <a:endParaRPr lang="en-IN" dirty="0">
              <a:solidFill>
                <a:schemeClr val="bg1"/>
              </a:solidFill>
            </a:endParaRPr>
          </a:p>
          <a:p>
            <a:pPr lvl="1"/>
            <a:endParaRPr lang="en-IN" dirty="0">
              <a:solidFill>
                <a:schemeClr val="bg1"/>
              </a:solidFill>
            </a:endParaRPr>
          </a:p>
          <a:p>
            <a:pPr lvl="1"/>
            <a:endParaRPr lang="en-IN" dirty="0"/>
          </a:p>
        </p:txBody>
      </p:sp>
    </p:spTree>
    <p:extLst>
      <p:ext uri="{BB962C8B-B14F-4D97-AF65-F5344CB8AC3E}">
        <p14:creationId xmlns:p14="http://schemas.microsoft.com/office/powerpoint/2010/main" val="1635859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Waterfall Model</a:t>
            </a:r>
            <a:endParaRPr lang="en-IN" dirty="0"/>
          </a:p>
        </p:txBody>
      </p:sp>
      <p:sp>
        <p:nvSpPr>
          <p:cNvPr id="3" name="Text Placeholder 2"/>
          <p:cNvSpPr>
            <a:spLocks noGrp="1"/>
          </p:cNvSpPr>
          <p:nvPr>
            <p:ph type="body" idx="1"/>
          </p:nvPr>
        </p:nvSpPr>
        <p:spPr>
          <a:xfrm>
            <a:off x="-3260" y="1264663"/>
            <a:ext cx="5479500" cy="3416400"/>
          </a:xfrm>
        </p:spPr>
        <p:txBody>
          <a:bodyPr/>
          <a:lstStyle/>
          <a:p>
            <a:pPr marL="114300" indent="0" algn="just">
              <a:buNone/>
            </a:pPr>
            <a:r>
              <a:rPr lang="en-US" dirty="0"/>
              <a:t>After the development phase, the product should experience a thorough quality assurance and software testing to discover defects in a system. Testers are involved in finding and reporting issues that need to be resolved. To store registered issues, a bug tracking system can be utilized with the goal that the issues could be handled during the maintenance life-cycle phase</a:t>
            </a:r>
            <a:r>
              <a:rPr lang="en-US" dirty="0" smtClean="0"/>
              <a:t>.</a:t>
            </a:r>
            <a:r>
              <a:rPr lang="en-US" dirty="0"/>
              <a:t> Integration of different modules are undertaken soon after they have been coded and unit tested</a:t>
            </a:r>
            <a:r>
              <a:rPr lang="en-US" dirty="0" smtClean="0"/>
              <a:t>. </a:t>
            </a:r>
            <a:r>
              <a:rPr lang="en-US" dirty="0"/>
              <a:t>The software can be conveyed when the code issues are fixed.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600" y="1586286"/>
            <a:ext cx="3274333" cy="27952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0793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Text Placeholder 2"/>
          <p:cNvSpPr>
            <a:spLocks noGrp="1"/>
          </p:cNvSpPr>
          <p:nvPr>
            <p:ph type="body" idx="1"/>
          </p:nvPr>
        </p:nvSpPr>
        <p:spPr/>
        <p:txBody>
          <a:bodyPr/>
          <a:lstStyle/>
          <a:p>
            <a:pPr marL="114300" indent="0" algn="just" fontAlgn="base">
              <a:buNone/>
            </a:pPr>
            <a:r>
              <a:rPr lang="en-US" dirty="0"/>
              <a:t>The client is engaged with the acceptance testing to evaluate it for the utilization. </a:t>
            </a:r>
            <a:r>
              <a:rPr lang="en-US" dirty="0" smtClean="0"/>
              <a:t>System </a:t>
            </a:r>
            <a:r>
              <a:rPr lang="en-US" dirty="0"/>
              <a:t>testing consists three different kinds of testing activities as described below :</a:t>
            </a:r>
          </a:p>
          <a:p>
            <a:pPr algn="just" fontAlgn="base"/>
            <a:r>
              <a:rPr lang="en-US" b="1" dirty="0"/>
              <a:t>Alpha testing:</a:t>
            </a:r>
            <a:r>
              <a:rPr lang="en-US" dirty="0"/>
              <a:t> Alpha testing is the system testing performed by the development team.</a:t>
            </a:r>
          </a:p>
          <a:p>
            <a:pPr algn="just" fontAlgn="base"/>
            <a:r>
              <a:rPr lang="en-US" b="1" dirty="0"/>
              <a:t>Beta testing:</a:t>
            </a:r>
            <a:r>
              <a:rPr lang="en-US" dirty="0"/>
              <a:t> Beta testing is the system testing performed by a friendly set of customers.</a:t>
            </a:r>
          </a:p>
          <a:p>
            <a:pPr algn="just" fontAlgn="base"/>
            <a:r>
              <a:rPr lang="en-US" b="1" dirty="0"/>
              <a:t>Acceptance testing:</a:t>
            </a:r>
            <a:r>
              <a:rPr lang="en-US" dirty="0"/>
              <a:t> After the software has been delivered, the customer performed the acceptance testing to determine whether to accept the delivered software or to reject it</a:t>
            </a:r>
            <a:r>
              <a:rPr lang="en-US" dirty="0" smtClean="0"/>
              <a:t>.</a:t>
            </a:r>
          </a:p>
          <a:p>
            <a:pPr marL="114300" indent="0" algn="just" fontAlgn="base">
              <a:buNone/>
            </a:pPr>
            <a:endParaRPr lang="en-US" dirty="0"/>
          </a:p>
          <a:p>
            <a:pPr marL="114300" indent="0" algn="just" fontAlgn="base">
              <a:buNone/>
            </a:pPr>
            <a:endParaRPr lang="en-US" dirty="0"/>
          </a:p>
          <a:p>
            <a:pPr marL="114300" indent="0" algn="just">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91890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Incremental / Iterative Model</a:t>
            </a:r>
            <a:endParaRPr lang="en-IN" dirty="0"/>
          </a:p>
        </p:txBody>
      </p:sp>
      <p:sp>
        <p:nvSpPr>
          <p:cNvPr id="3" name="Text Placeholder 2"/>
          <p:cNvSpPr>
            <a:spLocks noGrp="1"/>
          </p:cNvSpPr>
          <p:nvPr>
            <p:ph type="body" idx="1"/>
          </p:nvPr>
        </p:nvSpPr>
        <p:spPr>
          <a:xfrm>
            <a:off x="-3260" y="1264663"/>
            <a:ext cx="6393900" cy="3416400"/>
          </a:xfrm>
        </p:spPr>
        <p:txBody>
          <a:bodyPr/>
          <a:lstStyle/>
          <a:p>
            <a:pPr marL="114300" indent="0" algn="just">
              <a:buNone/>
            </a:pPr>
            <a:r>
              <a:rPr lang="en-US" dirty="0"/>
              <a:t>In </a:t>
            </a:r>
            <a:r>
              <a:rPr lang="en-US" dirty="0" smtClean="0"/>
              <a:t>this, </a:t>
            </a:r>
            <a:r>
              <a:rPr lang="en-US" dirty="0"/>
              <a:t>we test each module individually in unit testing phase, and then </a:t>
            </a:r>
            <a:r>
              <a:rPr lang="en-US" dirty="0" smtClean="0"/>
              <a:t>every </a:t>
            </a:r>
            <a:r>
              <a:rPr lang="en-US" dirty="0"/>
              <a:t>module is combined incrementally, i.e., one by one till all modules or components are added logically to make the required application, instead of integrating the whole system at once and then performing testing on the end product. Integrated modules are tested as a group to ensure successful integration and data flow between </a:t>
            </a:r>
            <a:r>
              <a:rPr lang="en-US" dirty="0" smtClean="0"/>
              <a:t>modules. This </a:t>
            </a:r>
            <a:r>
              <a:rPr lang="en-US" dirty="0"/>
              <a:t>process is repeated till the modules are combined and tested successfully.</a:t>
            </a:r>
          </a:p>
          <a:p>
            <a:pPr marL="114300" indent="0" algn="just">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640" y="1473200"/>
            <a:ext cx="2704648" cy="28857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53443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rPr>
              <a:t>Spiral Model</a:t>
            </a:r>
            <a:br>
              <a:rPr lang="en-IN" dirty="0">
                <a:solidFill>
                  <a:schemeClr val="bg1"/>
                </a:solidFill>
              </a:rPr>
            </a:br>
            <a:endParaRPr lang="en-IN" dirty="0"/>
          </a:p>
        </p:txBody>
      </p:sp>
      <p:sp>
        <p:nvSpPr>
          <p:cNvPr id="3" name="Text Placeholder 2"/>
          <p:cNvSpPr>
            <a:spLocks noGrp="1"/>
          </p:cNvSpPr>
          <p:nvPr>
            <p:ph type="body" idx="1"/>
          </p:nvPr>
        </p:nvSpPr>
        <p:spPr>
          <a:xfrm>
            <a:off x="-3260" y="1264663"/>
            <a:ext cx="6322780" cy="3416400"/>
          </a:xfrm>
        </p:spPr>
        <p:txBody>
          <a:bodyPr/>
          <a:lstStyle/>
          <a:p>
            <a:pPr marL="114300" indent="0" algn="just">
              <a:buNone/>
            </a:pPr>
            <a:r>
              <a:rPr lang="en-US" dirty="0"/>
              <a:t>Spiral testing is a risk based testing, where testers will take risk due many factors at the same time they will equipped with solutions for that risks. In the spiral and rapid application development testing environment there may be no final functional requirements for the system. They are probably informal and evolutionary. In the spiral development environment, software testing is again described as a continuous improvement process that must be integrated into a rapid application development methodology. Testing as an integrated function prevents development from proceeding without testing.</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729" y="1644443"/>
            <a:ext cx="2608804" cy="26568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9852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637925"/>
            <a:ext cx="8520600" cy="520200"/>
          </a:xfrm>
        </p:spPr>
        <p:txBody>
          <a:bodyPr/>
          <a:lstStyle/>
          <a:p>
            <a:r>
              <a:rPr lang="en-IN" dirty="0" smtClean="0"/>
              <a:t>V - Model</a:t>
            </a:r>
            <a:endParaRPr lang="en-IN" dirty="0"/>
          </a:p>
        </p:txBody>
      </p:sp>
      <p:sp>
        <p:nvSpPr>
          <p:cNvPr id="3" name="Text Placeholder 2"/>
          <p:cNvSpPr>
            <a:spLocks noGrp="1"/>
          </p:cNvSpPr>
          <p:nvPr>
            <p:ph type="body" idx="1"/>
          </p:nvPr>
        </p:nvSpPr>
        <p:spPr>
          <a:xfrm>
            <a:off x="-43900" y="1264663"/>
            <a:ext cx="5733500" cy="3416400"/>
          </a:xfrm>
        </p:spPr>
        <p:txBody>
          <a:bodyPr/>
          <a:lstStyle/>
          <a:p>
            <a:pPr marL="114300" indent="0" algn="just" fontAlgn="base">
              <a:buNone/>
            </a:pPr>
            <a:r>
              <a:rPr lang="en-US" b="1" dirty="0"/>
              <a:t>Testing </a:t>
            </a:r>
            <a:r>
              <a:rPr lang="en-US" b="1" dirty="0" smtClean="0"/>
              <a:t>Phases :</a:t>
            </a:r>
            <a:endParaRPr lang="en-US" dirty="0"/>
          </a:p>
          <a:p>
            <a:pPr algn="just" fontAlgn="base"/>
            <a:r>
              <a:rPr lang="en-US" b="1" dirty="0"/>
              <a:t>Unit Testing:</a:t>
            </a:r>
            <a:r>
              <a:rPr lang="en-US" dirty="0"/>
              <a:t> Unit Test Plans are developed during module design phase. These Unit Test Plans are executed to eliminate bugs at code or unit level</a:t>
            </a:r>
            <a:r>
              <a:rPr lang="en-US" dirty="0" smtClean="0"/>
              <a:t>.</a:t>
            </a:r>
            <a:endParaRPr lang="en-US" dirty="0"/>
          </a:p>
          <a:p>
            <a:pPr algn="just" fontAlgn="base"/>
            <a:r>
              <a:rPr lang="en-US" b="1" dirty="0"/>
              <a:t>Integration testing:</a:t>
            </a:r>
            <a:r>
              <a:rPr lang="en-US" dirty="0"/>
              <a:t> After completion of unit testing Integration testing is performed. In integration testing, the modules are integrated and the system is tested. Integration testing is performed on the Architecture design phase. This test verifies the communication of modules among themselves</a:t>
            </a:r>
            <a:r>
              <a:rPr lang="en-US" dirty="0" smtClean="0"/>
              <a: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079" y="1462424"/>
            <a:ext cx="3345453" cy="30711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1018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Text Placeholder 2"/>
          <p:cNvSpPr>
            <a:spLocks noGrp="1"/>
          </p:cNvSpPr>
          <p:nvPr>
            <p:ph type="body" idx="1"/>
          </p:nvPr>
        </p:nvSpPr>
        <p:spPr/>
        <p:txBody>
          <a:bodyPr/>
          <a:lstStyle/>
          <a:p>
            <a:pPr algn="just" fontAlgn="base"/>
            <a:r>
              <a:rPr lang="en-US" b="1" dirty="0"/>
              <a:t>System Testing:</a:t>
            </a:r>
            <a:r>
              <a:rPr lang="en-US" dirty="0"/>
              <a:t> System testing test the complete application with its functionality, inter dependency, and </a:t>
            </a:r>
            <a:r>
              <a:rPr lang="en-US" dirty="0" smtClean="0"/>
              <a:t>communication. It </a:t>
            </a:r>
            <a:r>
              <a:rPr lang="en-US" dirty="0"/>
              <a:t>tests the functional and non-functional requirements of the developed application</a:t>
            </a:r>
            <a:r>
              <a:rPr lang="en-US" dirty="0" smtClean="0"/>
              <a:t>.</a:t>
            </a:r>
          </a:p>
          <a:p>
            <a:pPr marL="114300" indent="0" algn="just" fontAlgn="base">
              <a:buNone/>
            </a:pPr>
            <a:endParaRPr lang="en-US" dirty="0"/>
          </a:p>
          <a:p>
            <a:pPr algn="just" fontAlgn="base"/>
            <a:r>
              <a:rPr lang="en-US" b="1" dirty="0"/>
              <a:t>User Acceptance Testing (UAT):</a:t>
            </a:r>
            <a:r>
              <a:rPr lang="en-US" dirty="0"/>
              <a:t> UAT is performed in a user environment that resembles the production environment. UAT verifies that the delivered system meets user’s requirement and system is ready for use in real world.</a:t>
            </a:r>
          </a:p>
          <a:p>
            <a:pPr marL="114300" indent="0" algn="just">
              <a:buNone/>
            </a:pPr>
            <a:endParaRPr lang="en-IN" dirty="0"/>
          </a:p>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93853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Agile Methodology</a:t>
            </a:r>
            <a:endParaRPr lang="en-IN" dirty="0"/>
          </a:p>
        </p:txBody>
      </p:sp>
      <p:sp>
        <p:nvSpPr>
          <p:cNvPr id="3" name="Text Placeholder 2"/>
          <p:cNvSpPr>
            <a:spLocks noGrp="1"/>
          </p:cNvSpPr>
          <p:nvPr>
            <p:ph type="body" idx="1"/>
          </p:nvPr>
        </p:nvSpPr>
        <p:spPr>
          <a:xfrm>
            <a:off x="-3260" y="1701543"/>
            <a:ext cx="4189180" cy="2484377"/>
          </a:xfrm>
        </p:spPr>
        <p:txBody>
          <a:bodyPr/>
          <a:lstStyle/>
          <a:p>
            <a:pPr marL="114300" indent="0" algn="just">
              <a:buNone/>
            </a:pPr>
            <a:r>
              <a:rPr lang="en-US" dirty="0" smtClean="0"/>
              <a:t>Agile </a:t>
            </a:r>
            <a:r>
              <a:rPr lang="en-US" dirty="0"/>
              <a:t>testing </a:t>
            </a:r>
            <a:r>
              <a:rPr lang="en-US" dirty="0" smtClean="0"/>
              <a:t>aligns with iterative</a:t>
            </a:r>
            <a:r>
              <a:rPr lang="en-US" dirty="0"/>
              <a:t> </a:t>
            </a:r>
            <a:r>
              <a:rPr lang="en-US" b="1" i="1" dirty="0"/>
              <a:t>Development Methodology</a:t>
            </a:r>
            <a:r>
              <a:rPr lang="en-US" dirty="0"/>
              <a:t> in which requirements develop gradually from customers and testing teams. The development is aligned with customer requirements.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8521" y="1854840"/>
            <a:ext cx="4643779" cy="19949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6750183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10601</TotalTime>
  <Words>523</Words>
  <Application>Microsoft Office PowerPoint</Application>
  <PresentationFormat>On-screen Show (16:9)</PresentationFormat>
  <Paragraphs>61</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Roboto</vt:lpstr>
      <vt:lpstr>Arial</vt:lpstr>
      <vt:lpstr>Roboto Medium</vt:lpstr>
      <vt:lpstr>Simple Light</vt:lpstr>
      <vt:lpstr>Testing Phases</vt:lpstr>
      <vt:lpstr>Overview</vt:lpstr>
      <vt:lpstr>Waterfall Model</vt:lpstr>
      <vt:lpstr>Contd.</vt:lpstr>
      <vt:lpstr>Incremental / Iterative Model</vt:lpstr>
      <vt:lpstr>Spiral Model </vt:lpstr>
      <vt:lpstr>V - Model</vt:lpstr>
      <vt:lpstr>Contd.</vt:lpstr>
      <vt:lpstr>Agile Methodology</vt:lpstr>
      <vt:lpstr>Contd.</vt:lpstr>
      <vt:lpstr>Contd.</vt:lpstr>
      <vt:lpstr>Extreme Programming</vt:lpstr>
      <vt:lpstr>Contd.</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Joiners: Induction</dc:title>
  <dc:creator>Gurinder Singh</dc:creator>
  <cp:lastModifiedBy>Anmol Singh</cp:lastModifiedBy>
  <cp:revision>62</cp:revision>
  <dcterms:modified xsi:type="dcterms:W3CDTF">2020-01-14T11:50:13Z</dcterms:modified>
</cp:coreProperties>
</file>