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2" r:id="rId1"/>
  </p:sldMasterIdLst>
  <p:sldIdLst>
    <p:sldId id="256" r:id="rId2"/>
    <p:sldId id="262" r:id="rId3"/>
    <p:sldId id="266" r:id="rId4"/>
    <p:sldId id="265" r:id="rId5"/>
    <p:sldId id="258"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mol Agrawal" initials="AA" lastIdx="1" clrIdx="0">
    <p:extLst>
      <p:ext uri="{19B8F6BF-5375-455C-9EA6-DF929625EA0E}">
        <p15:presenceInfo xmlns:p15="http://schemas.microsoft.com/office/powerpoint/2012/main" userId="ff53abeba1eb573a" providerId="Windows Live"/>
      </p:ext>
    </p:extLst>
  </p:cmAuthor>
  <p:cmAuthor id="2" name="KARAN KURHADE" initials="KK" lastIdx="1" clrIdx="1">
    <p:extLst>
      <p:ext uri="{19B8F6BF-5375-455C-9EA6-DF929625EA0E}">
        <p15:presenceInfo xmlns:p15="http://schemas.microsoft.com/office/powerpoint/2012/main" userId="21912f68939cd2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03752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28743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71774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83505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699801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4504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086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145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577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16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876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3114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768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18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888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92133840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DF087-CA38-429A-9A6A-6E70FB061405}"/>
              </a:ext>
            </a:extLst>
          </p:cNvPr>
          <p:cNvSpPr/>
          <p:nvPr/>
        </p:nvSpPr>
        <p:spPr>
          <a:xfrm>
            <a:off x="1718295" y="-117809"/>
            <a:ext cx="7338445" cy="255454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endParaRPr lang="en-US" sz="3200" b="1" dirty="0">
              <a:solidFill>
                <a:schemeClr val="tx1">
                  <a:lumMod val="95000"/>
                </a:schemeClr>
              </a:solidFill>
              <a:latin typeface="Adobe Gothic Std B" panose="020B0800000000000000" pitchFamily="34" charset="-128"/>
              <a:ea typeface="Adobe Gothic Std B" panose="020B0800000000000000" pitchFamily="34" charset="-128"/>
            </a:endParaRPr>
          </a:p>
          <a:p>
            <a:pPr algn="ctr"/>
            <a:r>
              <a:rPr lang="en-US" sz="3200" b="1" dirty="0">
                <a:solidFill>
                  <a:schemeClr val="tx1">
                    <a:lumMod val="95000"/>
                  </a:schemeClr>
                </a:solidFill>
                <a:latin typeface="Adobe Gothic Std B" panose="020B0800000000000000" pitchFamily="34" charset="-128"/>
                <a:ea typeface="Adobe Gothic Std B" panose="020B0800000000000000" pitchFamily="34" charset="-128"/>
              </a:rPr>
              <a:t>Topic-To design a software application for accessing the abilities of a student with respect to employability</a:t>
            </a:r>
            <a:endParaRPr lang="en-IN" sz="3200" b="1" dirty="0">
              <a:solidFill>
                <a:schemeClr val="tx1">
                  <a:lumMod val="95000"/>
                </a:schemeClr>
              </a:solidFill>
              <a:latin typeface="Adobe Gothic Std B" panose="020B0800000000000000" pitchFamily="34" charset="-128"/>
              <a:ea typeface="Adobe Gothic Std B" panose="020B0800000000000000" pitchFamily="34" charset="-128"/>
            </a:endParaRPr>
          </a:p>
        </p:txBody>
      </p:sp>
      <p:sp>
        <p:nvSpPr>
          <p:cNvPr id="8" name="TextBox 7">
            <a:extLst>
              <a:ext uri="{FF2B5EF4-FFF2-40B4-BE49-F238E27FC236}">
                <a16:creationId xmlns:a16="http://schemas.microsoft.com/office/drawing/2014/main" id="{BF1ABD25-B6EB-4034-AB6B-5F61BC29EB30}"/>
              </a:ext>
            </a:extLst>
          </p:cNvPr>
          <p:cNvSpPr txBox="1"/>
          <p:nvPr/>
        </p:nvSpPr>
        <p:spPr>
          <a:xfrm>
            <a:off x="1718295" y="2697212"/>
            <a:ext cx="9826590" cy="2246769"/>
          </a:xfrm>
          <a:prstGeom prst="rect">
            <a:avLst/>
          </a:prstGeom>
          <a:noFill/>
        </p:spPr>
        <p:txBody>
          <a:bodyPr wrap="square" rtlCol="0">
            <a:spAutoFit/>
          </a:bodyPr>
          <a:lstStyle/>
          <a:p>
            <a:r>
              <a:rPr lang="en-US" sz="2800" b="1" dirty="0">
                <a:solidFill>
                  <a:schemeClr val="tx1">
                    <a:lumMod val="95000"/>
                  </a:schemeClr>
                </a:solidFill>
                <a:latin typeface="Adobe Garamond Pro" panose="02020502060506020403" pitchFamily="18" charset="0"/>
                <a:cs typeface="Adobe Arabic" panose="02040503050201020203" pitchFamily="18" charset="-78"/>
              </a:rPr>
              <a:t>     Ministry Category: Government </a:t>
            </a:r>
            <a:r>
              <a:rPr lang="en-US" sz="2800" b="1">
                <a:solidFill>
                  <a:schemeClr val="tx1">
                    <a:lumMod val="95000"/>
                  </a:schemeClr>
                </a:solidFill>
                <a:latin typeface="Adobe Garamond Pro" panose="02020502060506020403" pitchFamily="18" charset="0"/>
                <a:cs typeface="Adobe Arabic" panose="02040503050201020203" pitchFamily="18" charset="-78"/>
              </a:rPr>
              <a:t>of Puducherry</a:t>
            </a:r>
            <a:endParaRPr lang="en-US" sz="2800" b="1" dirty="0">
              <a:solidFill>
                <a:schemeClr val="tx1">
                  <a:lumMod val="95000"/>
                </a:schemeClr>
              </a:solidFill>
              <a:latin typeface="Adobe Garamond Pro" panose="02020502060506020403" pitchFamily="18" charset="0"/>
              <a:cs typeface="Adobe Arabic" panose="02040503050201020203" pitchFamily="18" charset="-78"/>
            </a:endParaRPr>
          </a:p>
          <a:p>
            <a:r>
              <a:rPr lang="en-US" sz="2800" b="1" dirty="0">
                <a:solidFill>
                  <a:schemeClr val="tx1">
                    <a:lumMod val="95000"/>
                  </a:schemeClr>
                </a:solidFill>
                <a:latin typeface="Adobe Garamond Pro" panose="02020502060506020403" pitchFamily="18" charset="0"/>
                <a:cs typeface="Adobe Arabic" panose="02040503050201020203" pitchFamily="18" charset="-78"/>
              </a:rPr>
              <a:t>              </a:t>
            </a:r>
            <a:r>
              <a:rPr lang="en-US" sz="2800" dirty="0">
                <a:solidFill>
                  <a:schemeClr val="tx1">
                    <a:lumMod val="95000"/>
                  </a:schemeClr>
                </a:solidFill>
                <a:latin typeface="Adobe Devanagari" panose="02040503050201020203" pitchFamily="18" charset="0"/>
                <a:cs typeface="Adobe Devanagari" panose="02040503050201020203" pitchFamily="18" charset="0"/>
              </a:rPr>
              <a:t>College Code: 1-5000000000</a:t>
            </a:r>
          </a:p>
          <a:p>
            <a:r>
              <a:rPr lang="en-US" sz="2800" dirty="0">
                <a:solidFill>
                  <a:schemeClr val="tx1">
                    <a:lumMod val="95000"/>
                  </a:schemeClr>
                </a:solidFill>
                <a:latin typeface="Adobe Devanagari" panose="02040503050201020203" pitchFamily="18" charset="0"/>
                <a:cs typeface="Adobe Devanagari" panose="02040503050201020203" pitchFamily="18" charset="0"/>
              </a:rPr>
              <a:t>   Department Of Computer Science And Engineering</a:t>
            </a:r>
          </a:p>
          <a:p>
            <a:r>
              <a:rPr lang="en-US" sz="2800" dirty="0">
                <a:solidFill>
                  <a:schemeClr val="tx1">
                    <a:lumMod val="95000"/>
                  </a:schemeClr>
                </a:solidFill>
                <a:latin typeface="Adobe Devanagari" panose="02040503050201020203" pitchFamily="18" charset="0"/>
                <a:cs typeface="Adobe Devanagari" panose="02040503050201020203" pitchFamily="18" charset="0"/>
              </a:rPr>
              <a:t>                           Team Inferno</a:t>
            </a:r>
          </a:p>
          <a:p>
            <a:r>
              <a:rPr lang="en-US" sz="2800" dirty="0">
                <a:solidFill>
                  <a:schemeClr val="tx1">
                    <a:lumMod val="95000"/>
                  </a:schemeClr>
                </a:solidFill>
                <a:latin typeface="Adobe Devanagari" panose="02040503050201020203" pitchFamily="18" charset="0"/>
                <a:cs typeface="Adobe Devanagari" panose="02040503050201020203" pitchFamily="18" charset="0"/>
              </a:rPr>
              <a:t>                Team Leader: Anmol A. Agrawal</a:t>
            </a:r>
            <a:endParaRPr lang="en-IN" sz="2800" dirty="0">
              <a:solidFill>
                <a:schemeClr val="tx1">
                  <a:lumMod val="95000"/>
                </a:schemeClr>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1357146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25F373-8992-498E-8221-1719DE2F4FFF}"/>
              </a:ext>
            </a:extLst>
          </p:cNvPr>
          <p:cNvSpPr txBox="1"/>
          <p:nvPr/>
        </p:nvSpPr>
        <p:spPr>
          <a:xfrm>
            <a:off x="3020133" y="277404"/>
            <a:ext cx="3411417" cy="40011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000" b="1" dirty="0">
                <a:latin typeface="Adobe Gothic Std B" panose="020B0800000000000000" pitchFamily="34" charset="-128"/>
                <a:ea typeface="Adobe Gothic Std B" panose="020B0800000000000000" pitchFamily="34" charset="-128"/>
                <a:cs typeface="Adobe Hebrew" panose="02040503050201020203" pitchFamily="18" charset="-79"/>
              </a:rPr>
              <a:t>Description of the Problem</a:t>
            </a:r>
            <a:endParaRPr lang="en-IN" sz="2000" b="1" dirty="0">
              <a:latin typeface="Adobe Gothic Std B" panose="020B0800000000000000" pitchFamily="34" charset="-128"/>
              <a:ea typeface="Adobe Gothic Std B" panose="020B0800000000000000" pitchFamily="34" charset="-128"/>
              <a:cs typeface="Adobe Hebrew" panose="02040503050201020203" pitchFamily="18" charset="-79"/>
            </a:endParaRPr>
          </a:p>
        </p:txBody>
      </p:sp>
      <p:sp>
        <p:nvSpPr>
          <p:cNvPr id="5" name="TextBox 4">
            <a:extLst>
              <a:ext uri="{FF2B5EF4-FFF2-40B4-BE49-F238E27FC236}">
                <a16:creationId xmlns:a16="http://schemas.microsoft.com/office/drawing/2014/main" id="{5E0AB30B-2EEB-4EC7-87F3-7A83ECE9DAA2}"/>
              </a:ext>
            </a:extLst>
          </p:cNvPr>
          <p:cNvSpPr txBox="1"/>
          <p:nvPr/>
        </p:nvSpPr>
        <p:spPr>
          <a:xfrm>
            <a:off x="5648178" y="2975317"/>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9FBA1F47-D8C4-4BAF-BFD2-2A798EC35901}"/>
              </a:ext>
            </a:extLst>
          </p:cNvPr>
          <p:cNvSpPr txBox="1"/>
          <p:nvPr/>
        </p:nvSpPr>
        <p:spPr>
          <a:xfrm>
            <a:off x="400928" y="882338"/>
            <a:ext cx="3538025"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E50C6869-B49A-4A39-8A55-9FFD40ECAD34}"/>
              </a:ext>
            </a:extLst>
          </p:cNvPr>
          <p:cNvSpPr txBox="1"/>
          <p:nvPr/>
        </p:nvSpPr>
        <p:spPr>
          <a:xfrm>
            <a:off x="168813" y="952675"/>
            <a:ext cx="6879102"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dobe Caslon Pro" panose="0205050205050A020403" pitchFamily="18" charset="0"/>
              </a:rPr>
              <a:t>India , a country so big &amp; populated consisting of many I.T hubs providing various job opportunities are available among many national and international  Companies. </a:t>
            </a:r>
          </a:p>
          <a:p>
            <a:pPr marL="342900" indent="-342900">
              <a:buFont typeface="Arial" panose="020B0604020202020204" pitchFamily="34" charset="0"/>
              <a:buChar char="•"/>
            </a:pPr>
            <a:r>
              <a:rPr lang="en-US" sz="2400" dirty="0">
                <a:latin typeface="Adobe Caslon Pro" panose="0205050205050A020403" pitchFamily="18" charset="0"/>
              </a:rPr>
              <a:t>So, It is crucial to find an ideal working environment which may differ individually . Thus for finding a quality-oriented job, they are unaware of vacancies &amp; latest trending opportunities in the companies to enlighten their carrier. </a:t>
            </a:r>
          </a:p>
          <a:p>
            <a:pPr marL="342900" indent="-342900">
              <a:buFont typeface="Arial" panose="020B0604020202020204" pitchFamily="34" charset="0"/>
              <a:buChar char="•"/>
            </a:pPr>
            <a:r>
              <a:rPr lang="en-US" sz="2400" dirty="0">
                <a:latin typeface="Adobe Caslon Pro" panose="0205050205050A020403" pitchFamily="18" charset="0"/>
              </a:rPr>
              <a:t>It’s a time consuming process and almost 25% of the total population of India are unemployed inspite of having a proper degree and skills. So, it’s a major problem today’s youth is facing and this needs to be solved quickly.</a:t>
            </a:r>
            <a:endParaRPr lang="en-IN" sz="2400" dirty="0">
              <a:latin typeface="Adobe Caslon Pro" panose="0205050205050A020403" pitchFamily="18" charset="0"/>
            </a:endParaRPr>
          </a:p>
        </p:txBody>
      </p:sp>
      <p:pic>
        <p:nvPicPr>
          <p:cNvPr id="9" name="Picture 8">
            <a:extLst>
              <a:ext uri="{FF2B5EF4-FFF2-40B4-BE49-F238E27FC236}">
                <a16:creationId xmlns:a16="http://schemas.microsoft.com/office/drawing/2014/main" id="{5C813640-6DA9-4FFF-8197-805B9531F7EF}"/>
              </a:ext>
            </a:extLst>
          </p:cNvPr>
          <p:cNvPicPr>
            <a:picLocks noChangeAspect="1"/>
          </p:cNvPicPr>
          <p:nvPr/>
        </p:nvPicPr>
        <p:blipFill>
          <a:blip r:embed="rId2"/>
          <a:stretch>
            <a:fillRect/>
          </a:stretch>
        </p:blipFill>
        <p:spPr>
          <a:xfrm>
            <a:off x="6907237" y="1138290"/>
            <a:ext cx="2771788" cy="2519310"/>
          </a:xfrm>
          <a:prstGeom prst="rect">
            <a:avLst/>
          </a:prstGeom>
        </p:spPr>
      </p:pic>
    </p:spTree>
    <p:extLst>
      <p:ext uri="{BB962C8B-B14F-4D97-AF65-F5344CB8AC3E}">
        <p14:creationId xmlns:p14="http://schemas.microsoft.com/office/powerpoint/2010/main" val="4303515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E972-36BE-4802-8C5E-F1CA0E507A29}"/>
              </a:ext>
            </a:extLst>
          </p:cNvPr>
          <p:cNvSpPr>
            <a:spLocks noGrp="1"/>
          </p:cNvSpPr>
          <p:nvPr>
            <p:ph type="title"/>
          </p:nvPr>
        </p:nvSpPr>
        <p:spPr>
          <a:xfrm>
            <a:off x="3265465" y="156238"/>
            <a:ext cx="2264897" cy="660400"/>
          </a:xfrm>
        </p:spPr>
        <p:style>
          <a:lnRef idx="2">
            <a:schemeClr val="dk1"/>
          </a:lnRef>
          <a:fillRef idx="1">
            <a:schemeClr val="lt1"/>
          </a:fillRef>
          <a:effectRef idx="0">
            <a:schemeClr val="dk1"/>
          </a:effectRef>
          <a:fontRef idx="minor">
            <a:schemeClr val="dk1"/>
          </a:fontRef>
        </p:style>
        <p:txBody>
          <a:bodyPr>
            <a:normAutofit/>
          </a:bodyPr>
          <a:lstStyle/>
          <a:p>
            <a:r>
              <a:rPr lang="en-US" dirty="0">
                <a:solidFill>
                  <a:schemeClr val="tx1"/>
                </a:solidFill>
              </a:rPr>
              <a:t>SOLUTION</a:t>
            </a:r>
            <a:endParaRPr lang="en-IN" dirty="0">
              <a:solidFill>
                <a:schemeClr val="tx1"/>
              </a:solidFill>
            </a:endParaRPr>
          </a:p>
        </p:txBody>
      </p:sp>
      <p:sp>
        <p:nvSpPr>
          <p:cNvPr id="3" name="Content Placeholder 2">
            <a:extLst>
              <a:ext uri="{FF2B5EF4-FFF2-40B4-BE49-F238E27FC236}">
                <a16:creationId xmlns:a16="http://schemas.microsoft.com/office/drawing/2014/main" id="{764078F1-485D-4500-BBBC-407F228BC9B5}"/>
              </a:ext>
            </a:extLst>
          </p:cNvPr>
          <p:cNvSpPr>
            <a:spLocks noGrp="1"/>
          </p:cNvSpPr>
          <p:nvPr>
            <p:ph idx="1"/>
          </p:nvPr>
        </p:nvSpPr>
        <p:spPr>
          <a:xfrm>
            <a:off x="677334" y="858842"/>
            <a:ext cx="8596668" cy="7047202"/>
          </a:xfrm>
        </p:spPr>
        <p:txBody>
          <a:bodyPr>
            <a:normAutofit/>
          </a:bodyPr>
          <a:lstStyle/>
          <a:p>
            <a:pPr>
              <a:buClrTx/>
            </a:pPr>
            <a:r>
              <a:rPr lang="en-US" sz="1600" dirty="0">
                <a:solidFill>
                  <a:schemeClr val="tx1"/>
                </a:solidFill>
              </a:rPr>
              <a:t>So the idea is basically to solve the problem by providing a platform  to the youths where they can search for job opportunities . There will be an application where the vacancies in different sectors, requirements for the respective jobs will be made available. This can be beneficial to not only the youth’s but will also prove helpful in the longer run improving the country’s economy by solving the unemployment problem</a:t>
            </a:r>
            <a:r>
              <a:rPr lang="en-US" sz="1600" dirty="0"/>
              <a:t>.</a:t>
            </a:r>
          </a:p>
          <a:p>
            <a:pPr>
              <a:buClr>
                <a:schemeClr val="tx1"/>
              </a:buClr>
            </a:pPr>
            <a:r>
              <a:rPr lang="en-US" sz="1600" dirty="0">
                <a:solidFill>
                  <a:schemeClr val="tx1"/>
                </a:solidFill>
                <a:latin typeface="Adobe Gothic Std B" panose="020B0800000000000000" pitchFamily="34" charset="-128"/>
                <a:ea typeface="Adobe Gothic Std B" panose="020B0800000000000000" pitchFamily="34" charset="-128"/>
              </a:rPr>
              <a:t>Interface:</a:t>
            </a:r>
          </a:p>
          <a:p>
            <a:pPr>
              <a:buClr>
                <a:schemeClr val="tx1"/>
              </a:buClr>
            </a:pPr>
            <a:r>
              <a:rPr lang="en-IN" sz="1600" dirty="0">
                <a:solidFill>
                  <a:schemeClr val="tx1"/>
                </a:solidFill>
              </a:rPr>
              <a:t>This is achieved by making an interactive user friendly interface. The interface will be available in all regional languages.</a:t>
            </a:r>
          </a:p>
          <a:p>
            <a:pPr>
              <a:buClr>
                <a:schemeClr val="tx1"/>
              </a:buClr>
            </a:pPr>
            <a:r>
              <a:rPr lang="en-IN" sz="1600" dirty="0">
                <a:solidFill>
                  <a:schemeClr val="tx1"/>
                </a:solidFill>
                <a:latin typeface="Adobe Gothic Std B" panose="020B0800000000000000" pitchFamily="34" charset="-128"/>
                <a:ea typeface="Adobe Gothic Std B" panose="020B0800000000000000" pitchFamily="34" charset="-128"/>
              </a:rPr>
              <a:t>Working</a:t>
            </a:r>
            <a:r>
              <a:rPr lang="en-IN" sz="1600" dirty="0">
                <a:latin typeface="Adobe Gothic Std B" panose="020B0800000000000000" pitchFamily="34" charset="-128"/>
                <a:ea typeface="Adobe Gothic Std B" panose="020B0800000000000000" pitchFamily="34" charset="-128"/>
              </a:rPr>
              <a:t>:</a:t>
            </a:r>
          </a:p>
          <a:p>
            <a:pPr marL="0" indent="0">
              <a:buNone/>
            </a:pPr>
            <a:r>
              <a:rPr lang="en-IN" dirty="0"/>
              <a:t>        </a:t>
            </a:r>
          </a:p>
          <a:p>
            <a:pPr marL="0" indent="0">
              <a:buNone/>
            </a:pPr>
            <a:r>
              <a:rPr lang="en-IN" dirty="0"/>
              <a:t>        </a:t>
            </a:r>
          </a:p>
          <a:p>
            <a:pPr marL="0" indent="0">
              <a:buNone/>
            </a:pPr>
            <a:r>
              <a:rPr lang="en-IN" dirty="0"/>
              <a:t> </a:t>
            </a:r>
          </a:p>
        </p:txBody>
      </p:sp>
      <p:sp>
        <p:nvSpPr>
          <p:cNvPr id="4" name="TextBox 3">
            <a:extLst>
              <a:ext uri="{FF2B5EF4-FFF2-40B4-BE49-F238E27FC236}">
                <a16:creationId xmlns:a16="http://schemas.microsoft.com/office/drawing/2014/main" id="{3AC944B1-3D33-476A-BB47-5DAAA1A3EC30}"/>
              </a:ext>
            </a:extLst>
          </p:cNvPr>
          <p:cNvSpPr txBox="1"/>
          <p:nvPr/>
        </p:nvSpPr>
        <p:spPr>
          <a:xfrm>
            <a:off x="837026" y="4529798"/>
            <a:ext cx="8596667"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425C4092-3A3A-4249-A705-50703542476B}"/>
              </a:ext>
            </a:extLst>
          </p:cNvPr>
          <p:cNvSpPr txBox="1"/>
          <p:nvPr/>
        </p:nvSpPr>
        <p:spPr>
          <a:xfrm>
            <a:off x="1241473" y="3489962"/>
            <a:ext cx="611593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user will first have to register on the application using email or phone number.</a:t>
            </a:r>
          </a:p>
          <a:p>
            <a:pPr marL="285750" indent="-285750">
              <a:buFont typeface="Arial" panose="020B0604020202020204" pitchFamily="34" charset="0"/>
              <a:buChar char="•"/>
            </a:pPr>
            <a:r>
              <a:rPr lang="en-US" dirty="0"/>
              <a:t>Unique login id will be provided.</a:t>
            </a:r>
          </a:p>
          <a:p>
            <a:pPr marL="285750" indent="-285750">
              <a:buFont typeface="Arial" panose="020B0604020202020204" pitchFamily="34" charset="0"/>
              <a:buChar char="•"/>
            </a:pPr>
            <a:r>
              <a:rPr lang="en-US" dirty="0"/>
              <a:t>Personal details will include their degree , skills and their work experience if any.</a:t>
            </a:r>
          </a:p>
          <a:p>
            <a:pPr marL="285750" indent="-285750">
              <a:buFont typeface="Arial" panose="020B0604020202020204" pitchFamily="34" charset="0"/>
              <a:buChar char="•"/>
            </a:pPr>
            <a:r>
              <a:rPr lang="en-US" dirty="0"/>
              <a:t>Field of interests and hobbies will be expected to be fill for better job recommendations.</a:t>
            </a:r>
          </a:p>
          <a:p>
            <a:pPr marL="285750" indent="-285750">
              <a:buFont typeface="Arial" panose="020B0604020202020204" pitchFamily="34" charset="0"/>
              <a:buChar char="•"/>
            </a:pPr>
            <a:r>
              <a:rPr lang="en-US" dirty="0"/>
              <a:t>According to the profile the user will be provided with job recommendations and will also  suggest skills to be learned to strengthen their profile.</a:t>
            </a:r>
          </a:p>
          <a:p>
            <a:pPr marL="285750" indent="-285750">
              <a:buFont typeface="Arial" panose="020B0604020202020204" pitchFamily="34" charset="0"/>
              <a:buChar char="•"/>
            </a:pPr>
            <a:r>
              <a:rPr lang="en-US" dirty="0"/>
              <a:t>You can also opt for frequent updates through </a:t>
            </a:r>
            <a:r>
              <a:rPr lang="en-US" dirty="0" err="1"/>
              <a:t>sms</a:t>
            </a:r>
            <a:r>
              <a:rPr lang="en-US" dirty="0"/>
              <a:t> and emails.</a:t>
            </a:r>
          </a:p>
          <a:p>
            <a:pPr marL="285750" indent="-285750">
              <a:buFont typeface="Arial" panose="020B0604020202020204" pitchFamily="34" charset="0"/>
              <a:buChar char="•"/>
            </a:pPr>
            <a:r>
              <a:rPr lang="en-US" dirty="0"/>
              <a:t>.</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5375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F299-61BA-45C2-8646-E70969ECB498}"/>
              </a:ext>
            </a:extLst>
          </p:cNvPr>
          <p:cNvSpPr>
            <a:spLocks noGrp="1"/>
          </p:cNvSpPr>
          <p:nvPr>
            <p:ph type="title"/>
          </p:nvPr>
        </p:nvSpPr>
        <p:spPr>
          <a:xfrm>
            <a:off x="2278966" y="430341"/>
            <a:ext cx="4501662" cy="772594"/>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dirty="0"/>
              <a:t> </a:t>
            </a:r>
            <a:r>
              <a:rPr lang="en-US" sz="4400" b="1" dirty="0">
                <a:solidFill>
                  <a:schemeClr val="tx1"/>
                </a:solidFill>
              </a:rPr>
              <a:t>Technology Stack</a:t>
            </a:r>
            <a:br>
              <a:rPr lang="en-US" sz="4400" b="1" dirty="0">
                <a:solidFill>
                  <a:schemeClr val="tx1"/>
                </a:solidFill>
              </a:rPr>
            </a:br>
            <a:endParaRPr lang="en-US" sz="4400" b="1" dirty="0">
              <a:solidFill>
                <a:schemeClr val="tx1"/>
              </a:solidFill>
            </a:endParaRPr>
          </a:p>
        </p:txBody>
      </p:sp>
      <p:sp>
        <p:nvSpPr>
          <p:cNvPr id="3" name="Content Placeholder 2">
            <a:extLst>
              <a:ext uri="{FF2B5EF4-FFF2-40B4-BE49-F238E27FC236}">
                <a16:creationId xmlns:a16="http://schemas.microsoft.com/office/drawing/2014/main" id="{E9464035-8590-4697-AC87-53921A55EE0A}"/>
              </a:ext>
            </a:extLst>
          </p:cNvPr>
          <p:cNvSpPr>
            <a:spLocks noGrp="1"/>
          </p:cNvSpPr>
          <p:nvPr>
            <p:ph idx="1"/>
          </p:nvPr>
        </p:nvSpPr>
        <p:spPr>
          <a:xfrm>
            <a:off x="677334" y="2301269"/>
            <a:ext cx="8596668" cy="3880773"/>
          </a:xfrm>
        </p:spPr>
        <p:txBody>
          <a:bodyPr>
            <a:normAutofit/>
          </a:bodyPr>
          <a:lstStyle/>
          <a:p>
            <a:pPr>
              <a:buClr>
                <a:schemeClr val="tx1"/>
              </a:buClr>
              <a:buFont typeface="Wingdings" panose="05000000000000000000" pitchFamily="2" charset="2"/>
              <a:buChar char="Ø"/>
            </a:pPr>
            <a:r>
              <a:rPr lang="en-US" sz="2800" dirty="0">
                <a:solidFill>
                  <a:schemeClr val="tx1"/>
                </a:solidFill>
              </a:rPr>
              <a:t>Software Requirements</a:t>
            </a:r>
          </a:p>
          <a:p>
            <a:pPr>
              <a:buClrTx/>
              <a:buFont typeface="Wingdings" panose="05000000000000000000" pitchFamily="2" charset="2"/>
              <a:buChar char="q"/>
            </a:pPr>
            <a:r>
              <a:rPr lang="en-US" sz="2000" dirty="0">
                <a:solidFill>
                  <a:schemeClr val="tx1"/>
                </a:solidFill>
              </a:rPr>
              <a:t>Front End:-                           </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a:buClrTx/>
              <a:buFont typeface="Wingdings" panose="05000000000000000000" pitchFamily="2" charset="2"/>
              <a:buChar char="q"/>
            </a:pPr>
            <a:r>
              <a:rPr lang="en-US" sz="2000" dirty="0">
                <a:solidFill>
                  <a:schemeClr val="tx1"/>
                </a:solidFill>
              </a:rPr>
              <a:t>App Development:-             </a:t>
            </a:r>
          </a:p>
        </p:txBody>
      </p:sp>
      <p:sp>
        <p:nvSpPr>
          <p:cNvPr id="4" name="TextBox 3">
            <a:extLst>
              <a:ext uri="{FF2B5EF4-FFF2-40B4-BE49-F238E27FC236}">
                <a16:creationId xmlns:a16="http://schemas.microsoft.com/office/drawing/2014/main" id="{77D36CE2-CAC6-47CB-AA1F-A2361330BCC1}"/>
              </a:ext>
            </a:extLst>
          </p:cNvPr>
          <p:cNvSpPr txBox="1"/>
          <p:nvPr/>
        </p:nvSpPr>
        <p:spPr>
          <a:xfrm>
            <a:off x="1320800" y="3244334"/>
            <a:ext cx="28575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HTML 5</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a:t>Javascript</a:t>
            </a:r>
          </a:p>
          <a:p>
            <a:pPr marL="285750" indent="-285750">
              <a:buFont typeface="Arial" panose="020B0604020202020204" pitchFamily="34" charset="0"/>
              <a:buChar char="•"/>
            </a:pPr>
            <a:r>
              <a:rPr lang="en-US" dirty="0"/>
              <a:t>Bootstrap</a:t>
            </a:r>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4E9B0A13-F5F0-4CDF-BA05-50D702AA6039}"/>
              </a:ext>
            </a:extLst>
          </p:cNvPr>
          <p:cNvSpPr txBox="1"/>
          <p:nvPr/>
        </p:nvSpPr>
        <p:spPr>
          <a:xfrm>
            <a:off x="1280920" y="4944758"/>
            <a:ext cx="117259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Java</a:t>
            </a:r>
          </a:p>
        </p:txBody>
      </p:sp>
      <p:sp>
        <p:nvSpPr>
          <p:cNvPr id="8" name="TextBox 7">
            <a:extLst>
              <a:ext uri="{FF2B5EF4-FFF2-40B4-BE49-F238E27FC236}">
                <a16:creationId xmlns:a16="http://schemas.microsoft.com/office/drawing/2014/main" id="{A1E085BE-0D2C-4802-A107-D5AAB7C9F5D6}"/>
              </a:ext>
            </a:extLst>
          </p:cNvPr>
          <p:cNvSpPr txBox="1"/>
          <p:nvPr/>
        </p:nvSpPr>
        <p:spPr>
          <a:xfrm>
            <a:off x="5337401" y="2714890"/>
            <a:ext cx="1727200" cy="954107"/>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Back End</a:t>
            </a:r>
            <a:r>
              <a:rPr lang="en-US" dirty="0"/>
              <a:t>:-</a:t>
            </a:r>
          </a:p>
          <a:p>
            <a:endParaRPr lang="en-US" dirty="0"/>
          </a:p>
          <a:p>
            <a:endParaRPr lang="en-US" dirty="0"/>
          </a:p>
        </p:txBody>
      </p:sp>
      <p:sp>
        <p:nvSpPr>
          <p:cNvPr id="9" name="TextBox 8">
            <a:extLst>
              <a:ext uri="{FF2B5EF4-FFF2-40B4-BE49-F238E27FC236}">
                <a16:creationId xmlns:a16="http://schemas.microsoft.com/office/drawing/2014/main" id="{B2311749-880B-4B17-9667-C9F146268DC0}"/>
              </a:ext>
            </a:extLst>
          </p:cNvPr>
          <p:cNvSpPr txBox="1"/>
          <p:nvPr/>
        </p:nvSpPr>
        <p:spPr>
          <a:xfrm>
            <a:off x="6201001" y="5106474"/>
            <a:ext cx="1930337" cy="369332"/>
          </a:xfrm>
          <a:prstGeom prst="rect">
            <a:avLst/>
          </a:prstGeom>
          <a:noFill/>
        </p:spPr>
        <p:txBody>
          <a:bodyPr wrap="none" rtlCol="0">
            <a:spAutoFit/>
          </a:bodyPr>
          <a:lstStyle/>
          <a:p>
            <a:pPr marL="285750" indent="-285750">
              <a:buFont typeface="Arial" panose="020B0604020202020204" pitchFamily="34" charset="0"/>
              <a:buChar char="•"/>
            </a:pPr>
            <a:r>
              <a:rPr lang="en-US" dirty="0"/>
              <a:t>Oracle/MySQL</a:t>
            </a:r>
          </a:p>
        </p:txBody>
      </p:sp>
      <p:sp>
        <p:nvSpPr>
          <p:cNvPr id="10" name="TextBox 9">
            <a:extLst>
              <a:ext uri="{FF2B5EF4-FFF2-40B4-BE49-F238E27FC236}">
                <a16:creationId xmlns:a16="http://schemas.microsoft.com/office/drawing/2014/main" id="{06650EE9-17EA-47E5-814A-C402E446DC76}"/>
              </a:ext>
            </a:extLst>
          </p:cNvPr>
          <p:cNvSpPr txBox="1"/>
          <p:nvPr/>
        </p:nvSpPr>
        <p:spPr>
          <a:xfrm>
            <a:off x="5402303" y="4737142"/>
            <a:ext cx="159739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dobe Fan Heiti Std B" panose="020B0700000000000000" pitchFamily="34" charset="-128"/>
                <a:ea typeface="Adobe Fan Heiti Std B" panose="020B0700000000000000" pitchFamily="34" charset="-128"/>
              </a:rPr>
              <a:t>Database</a:t>
            </a:r>
          </a:p>
        </p:txBody>
      </p:sp>
      <p:sp>
        <p:nvSpPr>
          <p:cNvPr id="11" name="TextBox 10">
            <a:extLst>
              <a:ext uri="{FF2B5EF4-FFF2-40B4-BE49-F238E27FC236}">
                <a16:creationId xmlns:a16="http://schemas.microsoft.com/office/drawing/2014/main" id="{82822D49-F74A-4B0B-853F-3B51FD7FA121}"/>
              </a:ext>
            </a:extLst>
          </p:cNvPr>
          <p:cNvSpPr txBox="1"/>
          <p:nvPr/>
        </p:nvSpPr>
        <p:spPr>
          <a:xfrm>
            <a:off x="6201001" y="3191944"/>
            <a:ext cx="307300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JDBC</a:t>
            </a:r>
          </a:p>
          <a:p>
            <a:pPr marL="285750" indent="-285750">
              <a:buFont typeface="Arial" panose="020B0604020202020204" pitchFamily="34" charset="0"/>
              <a:buChar char="•"/>
            </a:pPr>
            <a:r>
              <a:rPr lang="en-US" dirty="0"/>
              <a:t>AJAX</a:t>
            </a:r>
          </a:p>
          <a:p>
            <a:pPr marL="285750" indent="-285750">
              <a:buFont typeface="Arial" panose="020B0604020202020204" pitchFamily="34" charset="0"/>
              <a:buChar char="•"/>
            </a:pPr>
            <a:r>
              <a:rPr lang="en-US" dirty="0"/>
              <a:t>Beans</a:t>
            </a:r>
          </a:p>
          <a:p>
            <a:pPr marL="285750" indent="-285750">
              <a:buFont typeface="Arial" panose="020B0604020202020204" pitchFamily="34" charset="0"/>
              <a:buChar char="•"/>
            </a:pPr>
            <a:r>
              <a:rPr lang="en-US" dirty="0"/>
              <a:t>MVCs</a:t>
            </a:r>
          </a:p>
          <a:p>
            <a:pPr marL="285750" indent="-285750">
              <a:buFont typeface="Arial" panose="020B0604020202020204" pitchFamily="34" charset="0"/>
              <a:buChar char="•"/>
            </a:pPr>
            <a:r>
              <a:rPr lang="en-US" dirty="0"/>
              <a:t>Rest API,Web Services</a:t>
            </a:r>
          </a:p>
        </p:txBody>
      </p:sp>
    </p:spTree>
    <p:extLst>
      <p:ext uri="{BB962C8B-B14F-4D97-AF65-F5344CB8AC3E}">
        <p14:creationId xmlns:p14="http://schemas.microsoft.com/office/powerpoint/2010/main" val="35321821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5600C98-28BB-4EBF-BCBE-B76A02650A7E}"/>
              </a:ext>
            </a:extLst>
          </p:cNvPr>
          <p:cNvSpPr/>
          <p:nvPr/>
        </p:nvSpPr>
        <p:spPr>
          <a:xfrm>
            <a:off x="956795" y="439623"/>
            <a:ext cx="1012490" cy="6546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User  </a:t>
            </a:r>
          </a:p>
        </p:txBody>
      </p:sp>
      <p:sp>
        <p:nvSpPr>
          <p:cNvPr id="12" name="Oval 11">
            <a:extLst>
              <a:ext uri="{FF2B5EF4-FFF2-40B4-BE49-F238E27FC236}">
                <a16:creationId xmlns:a16="http://schemas.microsoft.com/office/drawing/2014/main" id="{5A889860-6F03-4D96-8989-9D8BA272914D}"/>
              </a:ext>
            </a:extLst>
          </p:cNvPr>
          <p:cNvSpPr/>
          <p:nvPr/>
        </p:nvSpPr>
        <p:spPr>
          <a:xfrm>
            <a:off x="2770469" y="2182910"/>
            <a:ext cx="1544033" cy="6252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Manage Account</a:t>
            </a:r>
          </a:p>
        </p:txBody>
      </p:sp>
      <p:sp>
        <p:nvSpPr>
          <p:cNvPr id="18" name="Rectangle: Rounded Corners 17">
            <a:extLst>
              <a:ext uri="{FF2B5EF4-FFF2-40B4-BE49-F238E27FC236}">
                <a16:creationId xmlns:a16="http://schemas.microsoft.com/office/drawing/2014/main" id="{60F942BA-F31E-4527-935A-F6E944E25E2A}"/>
              </a:ext>
            </a:extLst>
          </p:cNvPr>
          <p:cNvSpPr/>
          <p:nvPr/>
        </p:nvSpPr>
        <p:spPr>
          <a:xfrm>
            <a:off x="3755153" y="505786"/>
            <a:ext cx="2208627" cy="5223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IN" dirty="0"/>
              <a:t>User Authenticated</a:t>
            </a:r>
          </a:p>
        </p:txBody>
      </p:sp>
      <p:sp>
        <p:nvSpPr>
          <p:cNvPr id="24" name="TextBox 23">
            <a:extLst>
              <a:ext uri="{FF2B5EF4-FFF2-40B4-BE49-F238E27FC236}">
                <a16:creationId xmlns:a16="http://schemas.microsoft.com/office/drawing/2014/main" id="{E114DA02-89D3-4C52-9BAE-6887DDBC3661}"/>
              </a:ext>
            </a:extLst>
          </p:cNvPr>
          <p:cNvSpPr txBox="1"/>
          <p:nvPr/>
        </p:nvSpPr>
        <p:spPr>
          <a:xfrm>
            <a:off x="4068375" y="-3338"/>
            <a:ext cx="171398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a:t>Use case </a:t>
            </a:r>
            <a:r>
              <a:rPr lang="en-IN" dirty="0"/>
              <a:t>:</a:t>
            </a:r>
          </a:p>
        </p:txBody>
      </p:sp>
      <p:sp>
        <p:nvSpPr>
          <p:cNvPr id="3" name="Oval 2">
            <a:extLst>
              <a:ext uri="{FF2B5EF4-FFF2-40B4-BE49-F238E27FC236}">
                <a16:creationId xmlns:a16="http://schemas.microsoft.com/office/drawing/2014/main" id="{27AEBB84-41B1-4869-B479-6AD53C35F30B}"/>
              </a:ext>
            </a:extLst>
          </p:cNvPr>
          <p:cNvSpPr/>
          <p:nvPr/>
        </p:nvSpPr>
        <p:spPr>
          <a:xfrm>
            <a:off x="34460" y="1569654"/>
            <a:ext cx="1863757" cy="601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t>Registration</a:t>
            </a:r>
          </a:p>
        </p:txBody>
      </p:sp>
      <p:sp>
        <p:nvSpPr>
          <p:cNvPr id="25" name="Oval 24">
            <a:extLst>
              <a:ext uri="{FF2B5EF4-FFF2-40B4-BE49-F238E27FC236}">
                <a16:creationId xmlns:a16="http://schemas.microsoft.com/office/drawing/2014/main" id="{3497471D-587B-4EEE-9C8E-BE8C6B7C82AC}"/>
              </a:ext>
            </a:extLst>
          </p:cNvPr>
          <p:cNvSpPr/>
          <p:nvPr/>
        </p:nvSpPr>
        <p:spPr>
          <a:xfrm>
            <a:off x="1997612" y="1561514"/>
            <a:ext cx="1273184" cy="53646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Sign-in</a:t>
            </a:r>
          </a:p>
        </p:txBody>
      </p:sp>
      <p:sp>
        <p:nvSpPr>
          <p:cNvPr id="27" name="Oval 26">
            <a:extLst>
              <a:ext uri="{FF2B5EF4-FFF2-40B4-BE49-F238E27FC236}">
                <a16:creationId xmlns:a16="http://schemas.microsoft.com/office/drawing/2014/main" id="{FA61C6FD-5FC7-4BE2-B20C-459FE6DC6611}"/>
              </a:ext>
            </a:extLst>
          </p:cNvPr>
          <p:cNvSpPr/>
          <p:nvPr/>
        </p:nvSpPr>
        <p:spPr>
          <a:xfrm>
            <a:off x="8417805" y="1949215"/>
            <a:ext cx="2036113" cy="6943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Send own profile</a:t>
            </a:r>
          </a:p>
        </p:txBody>
      </p:sp>
      <p:cxnSp>
        <p:nvCxnSpPr>
          <p:cNvPr id="29" name="Straight Arrow Connector 28">
            <a:extLst>
              <a:ext uri="{FF2B5EF4-FFF2-40B4-BE49-F238E27FC236}">
                <a16:creationId xmlns:a16="http://schemas.microsoft.com/office/drawing/2014/main" id="{E69DF37C-E578-4D83-AE01-EDE1038A52A9}"/>
              </a:ext>
            </a:extLst>
          </p:cNvPr>
          <p:cNvCxnSpPr>
            <a:cxnSpLocks/>
            <a:stCxn id="8" idx="2"/>
          </p:cNvCxnSpPr>
          <p:nvPr/>
        </p:nvCxnSpPr>
        <p:spPr>
          <a:xfrm flipH="1">
            <a:off x="779700" y="1094272"/>
            <a:ext cx="683340" cy="486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96F7EC-CC7D-44DB-AF96-C0D4DB772DC4}"/>
              </a:ext>
            </a:extLst>
          </p:cNvPr>
          <p:cNvCxnSpPr>
            <a:cxnSpLocks/>
            <a:stCxn id="8" idx="2"/>
          </p:cNvCxnSpPr>
          <p:nvPr/>
        </p:nvCxnSpPr>
        <p:spPr>
          <a:xfrm>
            <a:off x="1463040" y="1094272"/>
            <a:ext cx="751742" cy="522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CD9897A-3CB2-4EC7-BC4E-48F55A9B3F30}"/>
              </a:ext>
            </a:extLst>
          </p:cNvPr>
          <p:cNvCxnSpPr>
            <a:cxnSpLocks/>
          </p:cNvCxnSpPr>
          <p:nvPr/>
        </p:nvCxnSpPr>
        <p:spPr>
          <a:xfrm>
            <a:off x="2011460" y="766948"/>
            <a:ext cx="1713989" cy="938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B606210-A2AD-4904-BA8C-29C77DBA0F97}"/>
              </a:ext>
            </a:extLst>
          </p:cNvPr>
          <p:cNvCxnSpPr>
            <a:cxnSpLocks/>
          </p:cNvCxnSpPr>
          <p:nvPr/>
        </p:nvCxnSpPr>
        <p:spPr>
          <a:xfrm>
            <a:off x="4866168" y="1076075"/>
            <a:ext cx="0" cy="362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C1C139B-F32B-491A-9F67-6E4E6ECF572D}"/>
              </a:ext>
            </a:extLst>
          </p:cNvPr>
          <p:cNvSpPr txBox="1"/>
          <p:nvPr/>
        </p:nvSpPr>
        <p:spPr>
          <a:xfrm>
            <a:off x="4408242" y="1352285"/>
            <a:ext cx="1034257" cy="369332"/>
          </a:xfrm>
          <a:prstGeom prst="rect">
            <a:avLst/>
          </a:prstGeom>
          <a:noFill/>
        </p:spPr>
        <p:txBody>
          <a:bodyPr wrap="none" rtlCol="0">
            <a:spAutoFit/>
          </a:bodyPr>
          <a:lstStyle/>
          <a:p>
            <a:r>
              <a:rPr lang="en-IN" dirty="0"/>
              <a:t>&lt;&lt;can&gt;&gt;</a:t>
            </a:r>
          </a:p>
        </p:txBody>
      </p:sp>
      <p:cxnSp>
        <p:nvCxnSpPr>
          <p:cNvPr id="47" name="Straight Arrow Connector 46">
            <a:extLst>
              <a:ext uri="{FF2B5EF4-FFF2-40B4-BE49-F238E27FC236}">
                <a16:creationId xmlns:a16="http://schemas.microsoft.com/office/drawing/2014/main" id="{97461EFE-C295-4595-97C6-A593816CA7FE}"/>
              </a:ext>
            </a:extLst>
          </p:cNvPr>
          <p:cNvCxnSpPr>
            <a:cxnSpLocks/>
          </p:cNvCxnSpPr>
          <p:nvPr/>
        </p:nvCxnSpPr>
        <p:spPr>
          <a:xfrm flipH="1">
            <a:off x="3927663" y="1661769"/>
            <a:ext cx="1033124" cy="467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97D60C8-E46C-4B6E-BBAF-19EF37841F4E}"/>
              </a:ext>
            </a:extLst>
          </p:cNvPr>
          <p:cNvCxnSpPr>
            <a:cxnSpLocks/>
          </p:cNvCxnSpPr>
          <p:nvPr/>
        </p:nvCxnSpPr>
        <p:spPr>
          <a:xfrm>
            <a:off x="4957038" y="1661769"/>
            <a:ext cx="1009981" cy="463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489BE8F3-1E6E-4C4F-988E-916341D1F1BA}"/>
              </a:ext>
            </a:extLst>
          </p:cNvPr>
          <p:cNvSpPr/>
          <p:nvPr/>
        </p:nvSpPr>
        <p:spPr>
          <a:xfrm>
            <a:off x="1903660" y="3152159"/>
            <a:ext cx="1438833" cy="50618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Edit Profile</a:t>
            </a:r>
          </a:p>
        </p:txBody>
      </p:sp>
      <p:sp>
        <p:nvSpPr>
          <p:cNvPr id="69" name="TextBox 68">
            <a:extLst>
              <a:ext uri="{FF2B5EF4-FFF2-40B4-BE49-F238E27FC236}">
                <a16:creationId xmlns:a16="http://schemas.microsoft.com/office/drawing/2014/main" id="{5436900D-AD81-480E-BB33-90B483158FFA}"/>
              </a:ext>
            </a:extLst>
          </p:cNvPr>
          <p:cNvSpPr txBox="1"/>
          <p:nvPr/>
        </p:nvSpPr>
        <p:spPr>
          <a:xfrm>
            <a:off x="4587567" y="3219071"/>
            <a:ext cx="1386918" cy="369332"/>
          </a:xfrm>
          <a:prstGeom prst="rect">
            <a:avLst/>
          </a:prstGeom>
          <a:noFill/>
        </p:spPr>
        <p:txBody>
          <a:bodyPr wrap="none" rtlCol="0">
            <a:spAutoFit/>
          </a:bodyPr>
          <a:lstStyle/>
          <a:p>
            <a:r>
              <a:rPr lang="en-IN" dirty="0"/>
              <a:t>&lt;&lt;extend&gt;&gt;</a:t>
            </a:r>
          </a:p>
        </p:txBody>
      </p:sp>
      <p:cxnSp>
        <p:nvCxnSpPr>
          <p:cNvPr id="71" name="Straight Arrow Connector 70">
            <a:extLst>
              <a:ext uri="{FF2B5EF4-FFF2-40B4-BE49-F238E27FC236}">
                <a16:creationId xmlns:a16="http://schemas.microsoft.com/office/drawing/2014/main" id="{1A09BFAB-B7B1-488C-B39E-7E9C3356A1E6}"/>
              </a:ext>
            </a:extLst>
          </p:cNvPr>
          <p:cNvCxnSpPr>
            <a:cxnSpLocks/>
          </p:cNvCxnSpPr>
          <p:nvPr/>
        </p:nvCxnSpPr>
        <p:spPr>
          <a:xfrm flipV="1">
            <a:off x="5442499" y="2834944"/>
            <a:ext cx="258972" cy="506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6CF8955-283B-40CA-B9C8-693804205D4B}"/>
              </a:ext>
            </a:extLst>
          </p:cNvPr>
          <p:cNvCxnSpPr>
            <a:cxnSpLocks/>
            <a:endCxn id="67" idx="6"/>
          </p:cNvCxnSpPr>
          <p:nvPr/>
        </p:nvCxnSpPr>
        <p:spPr>
          <a:xfrm flipH="1">
            <a:off x="3342493" y="3405250"/>
            <a:ext cx="1211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5DC0161D-9691-45B3-8ADE-78DEDD2B7FD7}"/>
              </a:ext>
            </a:extLst>
          </p:cNvPr>
          <p:cNvSpPr/>
          <p:nvPr/>
        </p:nvSpPr>
        <p:spPr>
          <a:xfrm>
            <a:off x="78734" y="3972881"/>
            <a:ext cx="1637659" cy="50618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Contact Setting</a:t>
            </a:r>
          </a:p>
        </p:txBody>
      </p:sp>
      <p:sp>
        <p:nvSpPr>
          <p:cNvPr id="88" name="Oval 87">
            <a:extLst>
              <a:ext uri="{FF2B5EF4-FFF2-40B4-BE49-F238E27FC236}">
                <a16:creationId xmlns:a16="http://schemas.microsoft.com/office/drawing/2014/main" id="{B857546C-B52F-4364-9AF8-6D4268A0CADB}"/>
              </a:ext>
            </a:extLst>
          </p:cNvPr>
          <p:cNvSpPr/>
          <p:nvPr/>
        </p:nvSpPr>
        <p:spPr>
          <a:xfrm>
            <a:off x="761076" y="4550237"/>
            <a:ext cx="2012793" cy="62727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Additional information</a:t>
            </a:r>
          </a:p>
        </p:txBody>
      </p:sp>
      <p:sp>
        <p:nvSpPr>
          <p:cNvPr id="89" name="Oval 88">
            <a:extLst>
              <a:ext uri="{FF2B5EF4-FFF2-40B4-BE49-F238E27FC236}">
                <a16:creationId xmlns:a16="http://schemas.microsoft.com/office/drawing/2014/main" id="{6F321CDE-6010-4A1B-A170-6C581B39A156}"/>
              </a:ext>
            </a:extLst>
          </p:cNvPr>
          <p:cNvSpPr/>
          <p:nvPr/>
        </p:nvSpPr>
        <p:spPr>
          <a:xfrm>
            <a:off x="2014456" y="5224967"/>
            <a:ext cx="1955409" cy="57767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Edit education</a:t>
            </a:r>
          </a:p>
        </p:txBody>
      </p:sp>
      <p:sp>
        <p:nvSpPr>
          <p:cNvPr id="91" name="Oval 90">
            <a:extLst>
              <a:ext uri="{FF2B5EF4-FFF2-40B4-BE49-F238E27FC236}">
                <a16:creationId xmlns:a16="http://schemas.microsoft.com/office/drawing/2014/main" id="{78E4D5EA-B4FE-446F-A5BD-3329DE8399EC}"/>
              </a:ext>
            </a:extLst>
          </p:cNvPr>
          <p:cNvSpPr/>
          <p:nvPr/>
        </p:nvSpPr>
        <p:spPr>
          <a:xfrm>
            <a:off x="3891551" y="5091025"/>
            <a:ext cx="1925221" cy="57766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Edit Experience</a:t>
            </a:r>
          </a:p>
        </p:txBody>
      </p:sp>
      <p:cxnSp>
        <p:nvCxnSpPr>
          <p:cNvPr id="93" name="Straight Connector 92">
            <a:extLst>
              <a:ext uri="{FF2B5EF4-FFF2-40B4-BE49-F238E27FC236}">
                <a16:creationId xmlns:a16="http://schemas.microsoft.com/office/drawing/2014/main" id="{587E3DEA-07E3-48B4-ADB6-BBF579F3D99D}"/>
              </a:ext>
            </a:extLst>
          </p:cNvPr>
          <p:cNvCxnSpPr>
            <a:cxnSpLocks/>
            <a:stCxn id="67" idx="4"/>
          </p:cNvCxnSpPr>
          <p:nvPr/>
        </p:nvCxnSpPr>
        <p:spPr>
          <a:xfrm flipH="1">
            <a:off x="1516493" y="3658342"/>
            <a:ext cx="1106584" cy="383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3024B72-C837-4E47-AC1D-016E5F160F70}"/>
              </a:ext>
            </a:extLst>
          </p:cNvPr>
          <p:cNvCxnSpPr>
            <a:cxnSpLocks/>
            <a:stCxn id="67" idx="4"/>
          </p:cNvCxnSpPr>
          <p:nvPr/>
        </p:nvCxnSpPr>
        <p:spPr>
          <a:xfrm flipH="1">
            <a:off x="1898217" y="3658342"/>
            <a:ext cx="724860" cy="844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1F91B2-5ED0-40FC-8B8A-3CD83A4FF852}"/>
              </a:ext>
            </a:extLst>
          </p:cNvPr>
          <p:cNvCxnSpPr>
            <a:cxnSpLocks/>
            <a:stCxn id="67" idx="4"/>
          </p:cNvCxnSpPr>
          <p:nvPr/>
        </p:nvCxnSpPr>
        <p:spPr>
          <a:xfrm>
            <a:off x="2623077" y="3658342"/>
            <a:ext cx="1510440" cy="722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45507DB-8676-4403-8220-5E916B5A96A6}"/>
              </a:ext>
            </a:extLst>
          </p:cNvPr>
          <p:cNvCxnSpPr>
            <a:cxnSpLocks/>
            <a:stCxn id="67" idx="4"/>
            <a:endCxn id="89" idx="0"/>
          </p:cNvCxnSpPr>
          <p:nvPr/>
        </p:nvCxnSpPr>
        <p:spPr>
          <a:xfrm>
            <a:off x="2623077" y="3658342"/>
            <a:ext cx="369084" cy="1566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0D796A3A-270B-4D4F-BC08-17D4B619F83F}"/>
              </a:ext>
            </a:extLst>
          </p:cNvPr>
          <p:cNvSpPr/>
          <p:nvPr/>
        </p:nvSpPr>
        <p:spPr>
          <a:xfrm>
            <a:off x="4057028" y="4225972"/>
            <a:ext cx="2447996" cy="57766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Edit my public profile</a:t>
            </a:r>
          </a:p>
        </p:txBody>
      </p:sp>
      <p:cxnSp>
        <p:nvCxnSpPr>
          <p:cNvPr id="146" name="Straight Connector 145">
            <a:extLst>
              <a:ext uri="{FF2B5EF4-FFF2-40B4-BE49-F238E27FC236}">
                <a16:creationId xmlns:a16="http://schemas.microsoft.com/office/drawing/2014/main" id="{19C519EB-DB4A-4F91-9D00-67C1B2B37C11}"/>
              </a:ext>
            </a:extLst>
          </p:cNvPr>
          <p:cNvCxnSpPr>
            <a:cxnSpLocks/>
          </p:cNvCxnSpPr>
          <p:nvPr/>
        </p:nvCxnSpPr>
        <p:spPr>
          <a:xfrm>
            <a:off x="2623076" y="3644659"/>
            <a:ext cx="1510441" cy="15328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999DD8C4-9ABC-40A3-8DA0-3F11B95408BA}"/>
              </a:ext>
            </a:extLst>
          </p:cNvPr>
          <p:cNvSpPr txBox="1"/>
          <p:nvPr/>
        </p:nvSpPr>
        <p:spPr>
          <a:xfrm>
            <a:off x="6277619" y="582281"/>
            <a:ext cx="1034257" cy="369332"/>
          </a:xfrm>
          <a:prstGeom prst="rect">
            <a:avLst/>
          </a:prstGeom>
          <a:noFill/>
        </p:spPr>
        <p:txBody>
          <a:bodyPr wrap="none" rtlCol="0">
            <a:spAutoFit/>
          </a:bodyPr>
          <a:lstStyle/>
          <a:p>
            <a:r>
              <a:rPr lang="en-IN" dirty="0"/>
              <a:t>&lt;&lt;can&gt;&gt;</a:t>
            </a:r>
          </a:p>
        </p:txBody>
      </p:sp>
      <p:cxnSp>
        <p:nvCxnSpPr>
          <p:cNvPr id="157" name="Straight Arrow Connector 156">
            <a:extLst>
              <a:ext uri="{FF2B5EF4-FFF2-40B4-BE49-F238E27FC236}">
                <a16:creationId xmlns:a16="http://schemas.microsoft.com/office/drawing/2014/main" id="{57A7F3DB-A3CA-40F1-ACEE-833E1EFE8CDA}"/>
              </a:ext>
            </a:extLst>
          </p:cNvPr>
          <p:cNvCxnSpPr>
            <a:cxnSpLocks/>
            <a:stCxn id="18" idx="3"/>
          </p:cNvCxnSpPr>
          <p:nvPr/>
        </p:nvCxnSpPr>
        <p:spPr>
          <a:xfrm>
            <a:off x="5963780" y="766947"/>
            <a:ext cx="3651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a:extLst>
              <a:ext uri="{FF2B5EF4-FFF2-40B4-BE49-F238E27FC236}">
                <a16:creationId xmlns:a16="http://schemas.microsoft.com/office/drawing/2014/main" id="{662BEBA8-80EB-4D62-85E6-E2ECDBB0F514}"/>
              </a:ext>
            </a:extLst>
          </p:cNvPr>
          <p:cNvSpPr/>
          <p:nvPr/>
        </p:nvSpPr>
        <p:spPr>
          <a:xfrm>
            <a:off x="8390052" y="48725"/>
            <a:ext cx="2036113" cy="6943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Search Job</a:t>
            </a:r>
          </a:p>
        </p:txBody>
      </p:sp>
      <p:sp>
        <p:nvSpPr>
          <p:cNvPr id="169" name="Oval 168">
            <a:extLst>
              <a:ext uri="{FF2B5EF4-FFF2-40B4-BE49-F238E27FC236}">
                <a16:creationId xmlns:a16="http://schemas.microsoft.com/office/drawing/2014/main" id="{A2C14487-A1F2-4071-97E4-86EC5FFC7DB1}"/>
              </a:ext>
            </a:extLst>
          </p:cNvPr>
          <p:cNvSpPr/>
          <p:nvPr/>
        </p:nvSpPr>
        <p:spPr>
          <a:xfrm>
            <a:off x="5060121" y="2193450"/>
            <a:ext cx="2036113" cy="6943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Manage own Profile</a:t>
            </a:r>
          </a:p>
        </p:txBody>
      </p:sp>
      <p:sp>
        <p:nvSpPr>
          <p:cNvPr id="170" name="Oval 169">
            <a:extLst>
              <a:ext uri="{FF2B5EF4-FFF2-40B4-BE49-F238E27FC236}">
                <a16:creationId xmlns:a16="http://schemas.microsoft.com/office/drawing/2014/main" id="{4528EE73-168B-44D1-A3DE-27FFDB1C0244}"/>
              </a:ext>
            </a:extLst>
          </p:cNvPr>
          <p:cNvSpPr/>
          <p:nvPr/>
        </p:nvSpPr>
        <p:spPr>
          <a:xfrm>
            <a:off x="8037929" y="4737866"/>
            <a:ext cx="2737462" cy="95069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Send message or inMail to connect</a:t>
            </a:r>
          </a:p>
        </p:txBody>
      </p:sp>
      <p:sp>
        <p:nvSpPr>
          <p:cNvPr id="171" name="Oval 170">
            <a:extLst>
              <a:ext uri="{FF2B5EF4-FFF2-40B4-BE49-F238E27FC236}">
                <a16:creationId xmlns:a16="http://schemas.microsoft.com/office/drawing/2014/main" id="{1176453C-99CA-40CA-BF30-4E92A4492690}"/>
              </a:ext>
            </a:extLst>
          </p:cNvPr>
          <p:cNvSpPr/>
          <p:nvPr/>
        </p:nvSpPr>
        <p:spPr>
          <a:xfrm>
            <a:off x="8503666" y="3084948"/>
            <a:ext cx="2842797" cy="6943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Get Recommendation</a:t>
            </a:r>
          </a:p>
        </p:txBody>
      </p:sp>
      <p:sp>
        <p:nvSpPr>
          <p:cNvPr id="172" name="Oval 171">
            <a:extLst>
              <a:ext uri="{FF2B5EF4-FFF2-40B4-BE49-F238E27FC236}">
                <a16:creationId xmlns:a16="http://schemas.microsoft.com/office/drawing/2014/main" id="{0A218FA6-E470-48C4-8581-ABE02E95DC6D}"/>
              </a:ext>
            </a:extLst>
          </p:cNvPr>
          <p:cNvSpPr/>
          <p:nvPr/>
        </p:nvSpPr>
        <p:spPr>
          <a:xfrm>
            <a:off x="8165278" y="945985"/>
            <a:ext cx="2551952" cy="6943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Apply/Manage/compose Job</a:t>
            </a:r>
          </a:p>
        </p:txBody>
      </p:sp>
      <p:cxnSp>
        <p:nvCxnSpPr>
          <p:cNvPr id="173" name="Straight Arrow Connector 172">
            <a:extLst>
              <a:ext uri="{FF2B5EF4-FFF2-40B4-BE49-F238E27FC236}">
                <a16:creationId xmlns:a16="http://schemas.microsoft.com/office/drawing/2014/main" id="{70F86CDD-873D-41BB-B19E-43C5ED7FB87B}"/>
              </a:ext>
            </a:extLst>
          </p:cNvPr>
          <p:cNvCxnSpPr>
            <a:cxnSpLocks/>
            <a:endCxn id="168" idx="2"/>
          </p:cNvCxnSpPr>
          <p:nvPr/>
        </p:nvCxnSpPr>
        <p:spPr>
          <a:xfrm flipV="1">
            <a:off x="7228135" y="395903"/>
            <a:ext cx="1161917" cy="38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B6791C4-ABF1-40BC-ACD6-63E5F6DACB76}"/>
              </a:ext>
            </a:extLst>
          </p:cNvPr>
          <p:cNvCxnSpPr>
            <a:cxnSpLocks/>
            <a:endCxn id="170" idx="1"/>
          </p:cNvCxnSpPr>
          <p:nvPr/>
        </p:nvCxnSpPr>
        <p:spPr>
          <a:xfrm>
            <a:off x="7144621" y="857013"/>
            <a:ext cx="1294200" cy="4020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0EBC2371-F317-4382-8F83-709B109C6B76}"/>
              </a:ext>
            </a:extLst>
          </p:cNvPr>
          <p:cNvCxnSpPr>
            <a:cxnSpLocks/>
            <a:endCxn id="27" idx="2"/>
          </p:cNvCxnSpPr>
          <p:nvPr/>
        </p:nvCxnSpPr>
        <p:spPr>
          <a:xfrm>
            <a:off x="7127782" y="805670"/>
            <a:ext cx="1290023" cy="1490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477A0AD5-2A75-44B5-8B5A-A735B49F4D22}"/>
              </a:ext>
            </a:extLst>
          </p:cNvPr>
          <p:cNvCxnSpPr>
            <a:cxnSpLocks/>
          </p:cNvCxnSpPr>
          <p:nvPr/>
        </p:nvCxnSpPr>
        <p:spPr>
          <a:xfrm>
            <a:off x="7131021" y="801763"/>
            <a:ext cx="1561148" cy="2406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4DF6869-6C7A-4E7F-BD8E-89A599B38F8D}"/>
              </a:ext>
            </a:extLst>
          </p:cNvPr>
          <p:cNvCxnSpPr>
            <a:cxnSpLocks/>
          </p:cNvCxnSpPr>
          <p:nvPr/>
        </p:nvCxnSpPr>
        <p:spPr>
          <a:xfrm>
            <a:off x="7152087" y="801763"/>
            <a:ext cx="1601991" cy="3223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Oval 200">
            <a:extLst>
              <a:ext uri="{FF2B5EF4-FFF2-40B4-BE49-F238E27FC236}">
                <a16:creationId xmlns:a16="http://schemas.microsoft.com/office/drawing/2014/main" id="{CADDD750-57D6-4378-917B-613E9EAAC3D9}"/>
              </a:ext>
            </a:extLst>
          </p:cNvPr>
          <p:cNvSpPr/>
          <p:nvPr/>
        </p:nvSpPr>
        <p:spPr>
          <a:xfrm>
            <a:off x="8503666" y="3826412"/>
            <a:ext cx="2968939" cy="86716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Get introduce to user who posted the Job</a:t>
            </a:r>
          </a:p>
        </p:txBody>
      </p:sp>
      <p:sp>
        <p:nvSpPr>
          <p:cNvPr id="202" name="Oval 201">
            <a:extLst>
              <a:ext uri="{FF2B5EF4-FFF2-40B4-BE49-F238E27FC236}">
                <a16:creationId xmlns:a16="http://schemas.microsoft.com/office/drawing/2014/main" id="{AEA9BA43-ADDD-494F-B1E0-2003DCA2DC0B}"/>
              </a:ext>
            </a:extLst>
          </p:cNvPr>
          <p:cNvSpPr/>
          <p:nvPr/>
        </p:nvSpPr>
        <p:spPr>
          <a:xfrm>
            <a:off x="7387706" y="5912015"/>
            <a:ext cx="2431543" cy="6943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Ask Questions /Give Answers</a:t>
            </a:r>
          </a:p>
        </p:txBody>
      </p:sp>
      <p:cxnSp>
        <p:nvCxnSpPr>
          <p:cNvPr id="203" name="Straight Arrow Connector 202">
            <a:extLst>
              <a:ext uri="{FF2B5EF4-FFF2-40B4-BE49-F238E27FC236}">
                <a16:creationId xmlns:a16="http://schemas.microsoft.com/office/drawing/2014/main" id="{DF98FD98-6FE0-45E6-9243-5A63234D77DF}"/>
              </a:ext>
            </a:extLst>
          </p:cNvPr>
          <p:cNvCxnSpPr>
            <a:cxnSpLocks/>
            <a:endCxn id="172" idx="2"/>
          </p:cNvCxnSpPr>
          <p:nvPr/>
        </p:nvCxnSpPr>
        <p:spPr>
          <a:xfrm>
            <a:off x="7231374" y="890261"/>
            <a:ext cx="933904" cy="402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4DF38ED9-4AB2-49E3-8E77-91E51D260FFE}"/>
              </a:ext>
            </a:extLst>
          </p:cNvPr>
          <p:cNvCxnSpPr>
            <a:cxnSpLocks/>
          </p:cNvCxnSpPr>
          <p:nvPr/>
        </p:nvCxnSpPr>
        <p:spPr>
          <a:xfrm>
            <a:off x="7144621" y="809577"/>
            <a:ext cx="996859" cy="5102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0567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4FAE-312D-428E-BB00-E4CB9277643E}"/>
              </a:ext>
            </a:extLst>
          </p:cNvPr>
          <p:cNvSpPr>
            <a:spLocks noGrp="1"/>
          </p:cNvSpPr>
          <p:nvPr>
            <p:ph type="title"/>
          </p:nvPr>
        </p:nvSpPr>
        <p:spPr>
          <a:xfrm>
            <a:off x="2773421" y="567396"/>
            <a:ext cx="3322579" cy="740899"/>
          </a:xfrm>
        </p:spPr>
        <p:txBody>
          <a:bodyPr/>
          <a:lstStyle/>
          <a:p>
            <a:r>
              <a:rPr lang="en-US" u="sng" dirty="0">
                <a:solidFill>
                  <a:schemeClr val="tx1"/>
                </a:solidFill>
              </a:rPr>
              <a:t>DEPENDENCIES</a:t>
            </a:r>
            <a:endParaRPr lang="en-IN" u="sng" dirty="0">
              <a:solidFill>
                <a:schemeClr val="tx1"/>
              </a:solidFill>
            </a:endParaRPr>
          </a:p>
        </p:txBody>
      </p:sp>
      <p:sp>
        <p:nvSpPr>
          <p:cNvPr id="3" name="Content Placeholder 2">
            <a:extLst>
              <a:ext uri="{FF2B5EF4-FFF2-40B4-BE49-F238E27FC236}">
                <a16:creationId xmlns:a16="http://schemas.microsoft.com/office/drawing/2014/main" id="{BFEC1A20-4723-44D1-B0BE-B98BEE11325A}"/>
              </a:ext>
            </a:extLst>
          </p:cNvPr>
          <p:cNvSpPr>
            <a:spLocks noGrp="1"/>
          </p:cNvSpPr>
          <p:nvPr>
            <p:ph idx="1"/>
          </p:nvPr>
        </p:nvSpPr>
        <p:spPr>
          <a:xfrm>
            <a:off x="677334" y="2160589"/>
            <a:ext cx="6778543" cy="3880773"/>
          </a:xfrm>
        </p:spPr>
        <p:txBody>
          <a:bodyPr>
            <a:normAutofit/>
          </a:bodyPr>
          <a:lstStyle/>
          <a:p>
            <a:pPr>
              <a:buClrTx/>
              <a:buFont typeface="Wingdings" panose="05000000000000000000" pitchFamily="2" charset="2"/>
              <a:buChar char="v"/>
            </a:pPr>
            <a:r>
              <a:rPr lang="en-US" sz="2400" dirty="0">
                <a:solidFill>
                  <a:schemeClr val="tx1"/>
                </a:solidFill>
                <a:latin typeface="Adobe Fan Heiti Std B" panose="020B0700000000000000" pitchFamily="34" charset="-128"/>
                <a:ea typeface="Adobe Fan Heiti Std B" panose="020B0700000000000000" pitchFamily="34" charset="-128"/>
              </a:rPr>
              <a:t>For a cloud service, dependence will be on cloud companies. </a:t>
            </a:r>
          </a:p>
          <a:p>
            <a:pPr>
              <a:buClrTx/>
              <a:buFont typeface="Wingdings" panose="05000000000000000000" pitchFamily="2" charset="2"/>
              <a:buChar char="v"/>
            </a:pPr>
            <a:r>
              <a:rPr lang="en-US" sz="2400" dirty="0">
                <a:solidFill>
                  <a:schemeClr val="tx1"/>
                </a:solidFill>
                <a:latin typeface="Adobe Fan Heiti Std B" panose="020B0700000000000000" pitchFamily="34" charset="-128"/>
                <a:ea typeface="Adobe Fan Heiti Std B" panose="020B0700000000000000" pitchFamily="34" charset="-128"/>
              </a:rPr>
              <a:t>The funding will be dependent upon the Government </a:t>
            </a:r>
            <a:r>
              <a:rPr lang="en-US" sz="2400">
                <a:solidFill>
                  <a:schemeClr val="tx1"/>
                </a:solidFill>
                <a:latin typeface="Adobe Fan Heiti Std B" panose="020B0700000000000000" pitchFamily="34" charset="-128"/>
                <a:ea typeface="Adobe Fan Heiti Std B" panose="020B0700000000000000" pitchFamily="34" charset="-128"/>
              </a:rPr>
              <a:t>of Puducherry </a:t>
            </a:r>
            <a:r>
              <a:rPr lang="en-US" sz="2400" dirty="0">
                <a:solidFill>
                  <a:schemeClr val="tx1"/>
                </a:solidFill>
                <a:latin typeface="Adobe Fan Heiti Std B" panose="020B0700000000000000" pitchFamily="34" charset="-128"/>
                <a:ea typeface="Adobe Fan Heiti Std B" panose="020B0700000000000000" pitchFamily="34" charset="-128"/>
              </a:rPr>
              <a:t>for the software implementation.</a:t>
            </a:r>
          </a:p>
        </p:txBody>
      </p:sp>
    </p:spTree>
    <p:extLst>
      <p:ext uri="{BB962C8B-B14F-4D97-AF65-F5344CB8AC3E}">
        <p14:creationId xmlns:p14="http://schemas.microsoft.com/office/powerpoint/2010/main" val="12854799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8C75-25E9-46D3-99F4-2DFDF3AC41D6}"/>
              </a:ext>
            </a:extLst>
          </p:cNvPr>
          <p:cNvSpPr>
            <a:spLocks noGrp="1"/>
          </p:cNvSpPr>
          <p:nvPr>
            <p:ph type="title"/>
          </p:nvPr>
        </p:nvSpPr>
        <p:spPr>
          <a:xfrm>
            <a:off x="3364264" y="2768600"/>
            <a:ext cx="3430431" cy="790526"/>
          </a:xfrm>
        </p:spPr>
        <p:txBody>
          <a:bodyPr>
            <a:normAutofit/>
          </a:bodyPr>
          <a:lstStyle/>
          <a:p>
            <a:r>
              <a:rPr lang="en-IN" sz="4400" dirty="0">
                <a:solidFill>
                  <a:schemeClr val="tx1"/>
                </a:solidFill>
                <a:latin typeface="Adobe Fan Heiti Std B" panose="020B0700000000000000" pitchFamily="34" charset="-128"/>
                <a:ea typeface="Adobe Fan Heiti Std B" panose="020B0700000000000000" pitchFamily="34" charset="-128"/>
              </a:rPr>
              <a:t>THANK YOU</a:t>
            </a:r>
          </a:p>
        </p:txBody>
      </p:sp>
    </p:spTree>
    <p:extLst>
      <p:ext uri="{BB962C8B-B14F-4D97-AF65-F5344CB8AC3E}">
        <p14:creationId xmlns:p14="http://schemas.microsoft.com/office/powerpoint/2010/main" val="3321171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1037</TotalTime>
  <Words>489</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Adobe Fan Heiti Std B</vt:lpstr>
      <vt:lpstr>Adobe Gothic Std B</vt:lpstr>
      <vt:lpstr>Adobe Caslon Pro</vt:lpstr>
      <vt:lpstr>Adobe Devanagari</vt:lpstr>
      <vt:lpstr>Adobe Garamond Pro</vt:lpstr>
      <vt:lpstr>Arial</vt:lpstr>
      <vt:lpstr>Trebuchet MS</vt:lpstr>
      <vt:lpstr>Wingdings</vt:lpstr>
      <vt:lpstr>Wingdings 3</vt:lpstr>
      <vt:lpstr>Facet</vt:lpstr>
      <vt:lpstr>PowerPoint Presentation</vt:lpstr>
      <vt:lpstr>PowerPoint Presentation</vt:lpstr>
      <vt:lpstr>SOLUTION</vt:lpstr>
      <vt:lpstr> Technology Stack </vt:lpstr>
      <vt:lpstr>PowerPoint Presentation</vt:lpstr>
      <vt:lpstr>DEPENDENCIES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Topic-to design a software application</dc:title>
  <dc:creator>Anmol Agrawal</dc:creator>
  <cp:lastModifiedBy>Anmol Agrawal</cp:lastModifiedBy>
  <cp:revision>103</cp:revision>
  <dcterms:created xsi:type="dcterms:W3CDTF">2020-01-13T13:45:24Z</dcterms:created>
  <dcterms:modified xsi:type="dcterms:W3CDTF">2020-01-24T10:01:58Z</dcterms:modified>
</cp:coreProperties>
</file>