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molbansal/Documents/Data%20sets/Bike%20Buying%20project/Bike_buying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molbansal/Documents/Data%20sets/Bike%20Buying%20project/Bike_buying_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molbansal/Documents/Data%20sets/Bike%20Buying%20project/Bike_buying_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molbansal/Documents/Data%20sets/Bike%20Buying%20project/Bike_buying_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molbansal/Documents/Data%20sets/Bike%20Buying%20project/Bike_buying_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[Bike_buying_Project.xlsx]Bikes purchased per age group!PivotTable5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Bikes purchased per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891933306024608"/>
          <c:y val="0.11940298507462686"/>
          <c:w val="0.73296557583481237"/>
          <c:h val="0.7044840756845691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'Bikes purchased per age group'!$B$4:$B$5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'Bikes purchased per age group'!$A$6:$A$9</c:f>
              <c:strCache>
                <c:ptCount val="3"/>
                <c:pt idx="0">
                  <c:v>Adolescent</c:v>
                </c:pt>
                <c:pt idx="1">
                  <c:v>Middle Age</c:v>
                </c:pt>
                <c:pt idx="2">
                  <c:v>Old</c:v>
                </c:pt>
              </c:strCache>
            </c:strRef>
          </c:cat>
          <c:val>
            <c:numRef>
              <c:f>'Bikes purchased per age group'!$B$6:$B$9</c:f>
              <c:numCache>
                <c:formatCode>General</c:formatCode>
                <c:ptCount val="3"/>
                <c:pt idx="0">
                  <c:v>71</c:v>
                </c:pt>
                <c:pt idx="1">
                  <c:v>318</c:v>
                </c:pt>
                <c:pt idx="2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BD-D440-A385-4958E330270C}"/>
            </c:ext>
          </c:extLst>
        </c:ser>
        <c:ser>
          <c:idx val="1"/>
          <c:order val="1"/>
          <c:tx>
            <c:strRef>
              <c:f>'Bikes purchased per age group'!$C$4:$C$5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'Bikes purchased per age group'!$A$6:$A$9</c:f>
              <c:strCache>
                <c:ptCount val="3"/>
                <c:pt idx="0">
                  <c:v>Adolescent</c:v>
                </c:pt>
                <c:pt idx="1">
                  <c:v>Middle Age</c:v>
                </c:pt>
                <c:pt idx="2">
                  <c:v>Old</c:v>
                </c:pt>
              </c:strCache>
            </c:strRef>
          </c:cat>
          <c:val>
            <c:numRef>
              <c:f>'Bikes purchased per age group'!$C$6:$C$9</c:f>
              <c:numCache>
                <c:formatCode>General</c:formatCode>
                <c:ptCount val="3"/>
                <c:pt idx="0">
                  <c:v>39</c:v>
                </c:pt>
                <c:pt idx="1">
                  <c:v>383</c:v>
                </c:pt>
                <c:pt idx="2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3BD-D440-A385-4958E3302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5809696"/>
        <c:axId val="795511344"/>
        <c:axId val="0"/>
      </c:bar3DChart>
      <c:catAx>
        <c:axId val="795809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 Age group</a:t>
                </a:r>
              </a:p>
            </c:rich>
          </c:tx>
          <c:layout>
            <c:manualLayout>
              <c:xMode val="edge"/>
              <c:yMode val="edge"/>
              <c:x val="0.45617283388709368"/>
              <c:y val="0.91044776119402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511344"/>
        <c:crosses val="autoZero"/>
        <c:auto val="1"/>
        <c:lblAlgn val="ctr"/>
        <c:lblOffset val="100"/>
        <c:noMultiLvlLbl val="0"/>
      </c:catAx>
      <c:valAx>
        <c:axId val="79551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 Number of bikes purchased</a:t>
                </a:r>
              </a:p>
            </c:rich>
          </c:tx>
          <c:layout>
            <c:manualLayout>
              <c:xMode val="edge"/>
              <c:yMode val="edge"/>
              <c:x val="1.6945974238769288E-2"/>
              <c:y val="0.299210247972734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80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[Bike_buying_Project.xlsx]Customer Commute!PivotTable3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purchase by region and commute distance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104303742854062"/>
          <c:y val="0.11370262390670553"/>
          <c:w val="0.71637011491480873"/>
          <c:h val="0.73411583756112109"/>
        </c:manualLayout>
      </c:layout>
      <c:lineChart>
        <c:grouping val="standard"/>
        <c:varyColors val="0"/>
        <c:ser>
          <c:idx val="0"/>
          <c:order val="0"/>
          <c:tx>
            <c:strRef>
              <c:f>'Customer Commute'!$B$1:$B$2</c:f>
              <c:strCache>
                <c:ptCount val="1"/>
                <c:pt idx="0">
                  <c:v>Europe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'Customer Commute'!$A$3:$A$8</c:f>
              <c:strCache>
                <c:ptCount val="5"/>
                <c:pt idx="0">
                  <c:v>0-1 Miles</c:v>
                </c:pt>
                <c:pt idx="1">
                  <c:v>1-2 Miles</c:v>
                </c:pt>
                <c:pt idx="2">
                  <c:v>2-5 Miles</c:v>
                </c:pt>
                <c:pt idx="3">
                  <c:v>5-10 Miles</c:v>
                </c:pt>
                <c:pt idx="4">
                  <c:v>More than 10 miles</c:v>
                </c:pt>
              </c:strCache>
            </c:strRef>
          </c:cat>
          <c:val>
            <c:numRef>
              <c:f>'Customer Commute'!$B$3:$B$8</c:f>
              <c:numCache>
                <c:formatCode>General</c:formatCode>
                <c:ptCount val="5"/>
                <c:pt idx="0">
                  <c:v>188</c:v>
                </c:pt>
                <c:pt idx="1">
                  <c:v>38</c:v>
                </c:pt>
                <c:pt idx="2">
                  <c:v>40</c:v>
                </c:pt>
                <c:pt idx="3">
                  <c:v>16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83-C740-B4B9-A01B9C9A3E83}"/>
            </c:ext>
          </c:extLst>
        </c:ser>
        <c:ser>
          <c:idx val="1"/>
          <c:order val="1"/>
          <c:tx>
            <c:strRef>
              <c:f>'Customer Commute'!$C$1:$C$2</c:f>
              <c:strCache>
                <c:ptCount val="1"/>
                <c:pt idx="0">
                  <c:v>North America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'Customer Commute'!$A$3:$A$8</c:f>
              <c:strCache>
                <c:ptCount val="5"/>
                <c:pt idx="0">
                  <c:v>0-1 Miles</c:v>
                </c:pt>
                <c:pt idx="1">
                  <c:v>1-2 Miles</c:v>
                </c:pt>
                <c:pt idx="2">
                  <c:v>2-5 Miles</c:v>
                </c:pt>
                <c:pt idx="3">
                  <c:v>5-10 Miles</c:v>
                </c:pt>
                <c:pt idx="4">
                  <c:v>More than 10 miles</c:v>
                </c:pt>
              </c:strCache>
            </c:strRef>
          </c:cat>
          <c:val>
            <c:numRef>
              <c:f>'Customer Commute'!$C$3:$C$8</c:f>
              <c:numCache>
                <c:formatCode>General</c:formatCode>
                <c:ptCount val="5"/>
                <c:pt idx="0">
                  <c:v>126</c:v>
                </c:pt>
                <c:pt idx="1">
                  <c:v>108</c:v>
                </c:pt>
                <c:pt idx="2">
                  <c:v>103</c:v>
                </c:pt>
                <c:pt idx="3">
                  <c:v>109</c:v>
                </c:pt>
                <c:pt idx="4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3483-C740-B4B9-A01B9C9A3E83}"/>
            </c:ext>
          </c:extLst>
        </c:ser>
        <c:ser>
          <c:idx val="2"/>
          <c:order val="2"/>
          <c:tx>
            <c:strRef>
              <c:f>'Customer Commute'!$D$1:$D$2</c:f>
              <c:strCache>
                <c:ptCount val="1"/>
                <c:pt idx="0">
                  <c:v>Pacific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'Customer Commute'!$A$3:$A$8</c:f>
              <c:strCache>
                <c:ptCount val="5"/>
                <c:pt idx="0">
                  <c:v>0-1 Miles</c:v>
                </c:pt>
                <c:pt idx="1">
                  <c:v>1-2 Miles</c:v>
                </c:pt>
                <c:pt idx="2">
                  <c:v>2-5 Miles</c:v>
                </c:pt>
                <c:pt idx="3">
                  <c:v>5-10 Miles</c:v>
                </c:pt>
                <c:pt idx="4">
                  <c:v>More than 10 miles</c:v>
                </c:pt>
              </c:strCache>
            </c:strRef>
          </c:cat>
          <c:val>
            <c:numRef>
              <c:f>'Customer Commute'!$D$3:$D$8</c:f>
              <c:numCache>
                <c:formatCode>General</c:formatCode>
                <c:ptCount val="5"/>
                <c:pt idx="0">
                  <c:v>52</c:v>
                </c:pt>
                <c:pt idx="1">
                  <c:v>23</c:v>
                </c:pt>
                <c:pt idx="2">
                  <c:v>19</c:v>
                </c:pt>
                <c:pt idx="3">
                  <c:v>67</c:v>
                </c:pt>
                <c:pt idx="4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3483-C740-B4B9-A01B9C9A3E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4657232"/>
        <c:axId val="1244242784"/>
      </c:lineChart>
      <c:catAx>
        <c:axId val="1244657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Commute distance</a:t>
                </a:r>
              </a:p>
            </c:rich>
          </c:tx>
          <c:layout>
            <c:manualLayout>
              <c:xMode val="edge"/>
              <c:yMode val="edge"/>
              <c:x val="0.41874770790637467"/>
              <c:y val="0.92711370262390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242784"/>
        <c:crosses val="autoZero"/>
        <c:auto val="1"/>
        <c:lblAlgn val="ctr"/>
        <c:lblOffset val="100"/>
        <c:noMultiLvlLbl val="0"/>
      </c:catAx>
      <c:valAx>
        <c:axId val="124424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bikes purchased</a:t>
                </a:r>
              </a:p>
            </c:rich>
          </c:tx>
          <c:layout>
            <c:manualLayout>
              <c:xMode val="edge"/>
              <c:yMode val="edge"/>
              <c:x val="3.903246683205696E-2"/>
              <c:y val="0.31142375060260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65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426511196054567"/>
          <c:y val="0.40344127758678044"/>
          <c:w val="0.1357348239043932"/>
          <c:h val="0.155173499864241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[Bike_buying_Project.xlsx]Average Income!Average income per purchase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income per purchase</a:t>
            </a:r>
          </a:p>
        </c:rich>
      </c:tx>
      <c:layout>
        <c:manualLayout>
          <c:xMode val="edge"/>
          <c:yMode val="edge"/>
          <c:x val="0.34479870024808545"/>
          <c:y val="4.92753623188405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449946234694232"/>
          <c:y val="0.15075721784776905"/>
          <c:w val="0.71520777689132475"/>
          <c:h val="0.579972112860892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'Average Income'!$B$3:$B$4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'Average Income'!$A$5:$A$7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'Average Income'!$B$5:$B$7</c:f>
              <c:numCache>
                <c:formatCode>_(* #,##0_);_(* \(#,##0\);_(* "-"??_);_(@_)</c:formatCode>
                <c:ptCount val="2"/>
                <c:pt idx="0">
                  <c:v>53440</c:v>
                </c:pt>
                <c:pt idx="1">
                  <c:v>56208.178438661707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4-5946-A9EB-1558E9B3F9CD}"/>
            </c:ext>
          </c:extLst>
        </c:ser>
        <c:ser>
          <c:idx val="1"/>
          <c:order val="1"/>
          <c:tx>
            <c:strRef>
              <c:f>'Average Income'!$C$3:$C$4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'Average Income'!$A$5:$A$7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'Average Income'!$C$5:$C$7</c:f>
              <c:numCache>
                <c:formatCode>_(* #,##0_);_(* \(#,##0\);_(* "-"??_);_(@_)</c:formatCode>
                <c:ptCount val="2"/>
                <c:pt idx="0">
                  <c:v>55774.058577405856</c:v>
                </c:pt>
                <c:pt idx="1">
                  <c:v>60123.966942148763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F4-5946-A9EB-1558E9B3F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65029247"/>
        <c:axId val="1751269359"/>
      </c:barChart>
      <c:catAx>
        <c:axId val="1765029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</a:t>
                </a:r>
              </a:p>
            </c:rich>
          </c:tx>
          <c:layout>
            <c:manualLayout>
              <c:xMode val="edge"/>
              <c:yMode val="edge"/>
              <c:x val="0.49717088232121676"/>
              <c:y val="0.903338539883601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269359"/>
        <c:crosses val="autoZero"/>
        <c:auto val="1"/>
        <c:lblAlgn val="ctr"/>
        <c:lblOffset val="100"/>
        <c:noMultiLvlLbl val="0"/>
      </c:catAx>
      <c:valAx>
        <c:axId val="175126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</a:t>
                </a:r>
              </a:p>
              <a:p>
                <a:pPr>
                  <a:defRPr/>
                </a:pPr>
                <a:r>
                  <a:rPr lang="en-US"/>
                  <a:t>Income</a:t>
                </a:r>
              </a:p>
            </c:rich>
          </c:tx>
          <c:layout>
            <c:manualLayout>
              <c:xMode val="edge"/>
              <c:yMode val="edge"/>
              <c:x val="1.3513513513513514E-2"/>
              <c:y val="0.425225688349465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02924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[Bike_buying_Project.xlsx]Purchased bike vs cars owned!Bike vs cars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Bikes vs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 cap="rnd" cmpd="sng" algn="ctr">
            <a:solidFill>
              <a:schemeClr val="accent1">
                <a:shade val="95000"/>
                <a:satMod val="10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 cap="rnd" cmpd="sng" algn="ctr">
            <a:solidFill>
              <a:schemeClr val="accent1">
                <a:shade val="95000"/>
                <a:satMod val="10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 cap="rnd" cmpd="sng" algn="ctr">
            <a:solidFill>
              <a:schemeClr val="accent1">
                <a:shade val="95000"/>
                <a:satMod val="10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 cap="rnd" cmpd="sng" algn="ctr">
            <a:solidFill>
              <a:schemeClr val="accent1">
                <a:shade val="95000"/>
                <a:satMod val="10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 cap="rnd" cmpd="sng" algn="ctr">
            <a:solidFill>
              <a:schemeClr val="accent1">
                <a:shade val="95000"/>
                <a:satMod val="10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 cap="rnd" cmpd="sng" algn="ctr">
            <a:solidFill>
              <a:schemeClr val="accent1">
                <a:shade val="95000"/>
                <a:satMod val="10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423424839590151"/>
          <c:y val="0.13100568678915137"/>
          <c:w val="0.74318461780299228"/>
          <c:h val="0.73697681539807536"/>
        </c:manualLayout>
      </c:layout>
      <c:lineChart>
        <c:grouping val="standard"/>
        <c:varyColors val="0"/>
        <c:ser>
          <c:idx val="0"/>
          <c:order val="0"/>
          <c:tx>
            <c:strRef>
              <c:f>'Purchased bike vs cars owned'!$B$3:$B$4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'Purchased bike vs cars owned'!$A$5:$A$10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'Purchased bike vs cars owned'!$B$5:$B$10</c:f>
              <c:numCache>
                <c:formatCode>General</c:formatCode>
                <c:ptCount val="5"/>
                <c:pt idx="0">
                  <c:v>131</c:v>
                </c:pt>
                <c:pt idx="1">
                  <c:v>135</c:v>
                </c:pt>
                <c:pt idx="2">
                  <c:v>162</c:v>
                </c:pt>
                <c:pt idx="3">
                  <c:v>33</c:v>
                </c:pt>
                <c:pt idx="4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27-E541-9DD0-BC77C0C34782}"/>
            </c:ext>
          </c:extLst>
        </c:ser>
        <c:ser>
          <c:idx val="1"/>
          <c:order val="1"/>
          <c:tx>
            <c:strRef>
              <c:f>'Purchased bike vs cars owned'!$C$3:$C$4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'Purchased bike vs cars owned'!$A$5:$A$10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'Purchased bike vs cars owned'!$C$5:$C$10</c:f>
              <c:numCache>
                <c:formatCode>General</c:formatCode>
                <c:ptCount val="5"/>
                <c:pt idx="0">
                  <c:v>116</c:v>
                </c:pt>
                <c:pt idx="1">
                  <c:v>132</c:v>
                </c:pt>
                <c:pt idx="2">
                  <c:v>180</c:v>
                </c:pt>
                <c:pt idx="3">
                  <c:v>52</c:v>
                </c:pt>
                <c:pt idx="4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DB27-E541-9DD0-BC77C0C3478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42455280"/>
        <c:axId val="1272764944"/>
      </c:lineChart>
      <c:catAx>
        <c:axId val="1242455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Cars owned</a:t>
                </a:r>
              </a:p>
            </c:rich>
          </c:tx>
          <c:layout>
            <c:manualLayout>
              <c:xMode val="edge"/>
              <c:yMode val="edge"/>
              <c:x val="0.43874401589093559"/>
              <c:y val="0.94034820647419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764944"/>
        <c:crosses val="autoZero"/>
        <c:auto val="1"/>
        <c:lblAlgn val="ctr"/>
        <c:lblOffset val="100"/>
        <c:noMultiLvlLbl val="0"/>
      </c:catAx>
      <c:valAx>
        <c:axId val="127276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Number of bikes purchased</a:t>
                </a:r>
              </a:p>
            </c:rich>
          </c:tx>
          <c:layout>
            <c:manualLayout>
              <c:xMode val="edge"/>
              <c:yMode val="edge"/>
              <c:x val="2.8342836455787855E-2"/>
              <c:y val="0.292712681019767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45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[Bike_buying_Project.xlsx]Education!PivotTable1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 of bikes by education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77459991340489"/>
          <c:y val="0.13902832176988883"/>
          <c:w val="0.63674418462831461"/>
          <c:h val="0.724077769828419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Education!$B$3</c:f>
              <c:strCache>
                <c:ptCount val="1"/>
                <c:pt idx="0">
                  <c:v>Count of Purchased Bike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Education!$A$4:$A$9</c:f>
              <c:strCache>
                <c:ptCount val="5"/>
                <c:pt idx="0">
                  <c:v>Bachelors</c:v>
                </c:pt>
                <c:pt idx="1">
                  <c:v>Graduate Degree</c:v>
                </c:pt>
                <c:pt idx="2">
                  <c:v>High School</c:v>
                </c:pt>
                <c:pt idx="3">
                  <c:v>Partial College</c:v>
                </c:pt>
                <c:pt idx="4">
                  <c:v>Partial High School</c:v>
                </c:pt>
              </c:strCache>
            </c:strRef>
          </c:cat>
          <c:val>
            <c:numRef>
              <c:f>Education!$B$4:$B$9</c:f>
              <c:numCache>
                <c:formatCode>General</c:formatCode>
                <c:ptCount val="5"/>
                <c:pt idx="0">
                  <c:v>306</c:v>
                </c:pt>
                <c:pt idx="1">
                  <c:v>174</c:v>
                </c:pt>
                <c:pt idx="2">
                  <c:v>179</c:v>
                </c:pt>
                <c:pt idx="3">
                  <c:v>265</c:v>
                </c:pt>
                <c:pt idx="4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4-444B-8036-3DBE4341EE97}"/>
            </c:ext>
          </c:extLst>
        </c:ser>
        <c:ser>
          <c:idx val="1"/>
          <c:order val="1"/>
          <c:tx>
            <c:strRef>
              <c:f>Education!$C$3</c:f>
              <c:strCache>
                <c:ptCount val="1"/>
                <c:pt idx="0">
                  <c:v>Purchase by education level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Education!$A$4:$A$9</c:f>
              <c:strCache>
                <c:ptCount val="5"/>
                <c:pt idx="0">
                  <c:v>Bachelors</c:v>
                </c:pt>
                <c:pt idx="1">
                  <c:v>Graduate Degree</c:v>
                </c:pt>
                <c:pt idx="2">
                  <c:v>High School</c:v>
                </c:pt>
                <c:pt idx="3">
                  <c:v>Partial College</c:v>
                </c:pt>
                <c:pt idx="4">
                  <c:v>Partial High School</c:v>
                </c:pt>
              </c:strCache>
            </c:strRef>
          </c:cat>
          <c:val>
            <c:numRef>
              <c:f>Education!$C$4:$C$9</c:f>
              <c:numCache>
                <c:formatCode>General</c:formatCode>
                <c:ptCount val="5"/>
                <c:pt idx="0">
                  <c:v>169</c:v>
                </c:pt>
                <c:pt idx="1">
                  <c:v>94</c:v>
                </c:pt>
                <c:pt idx="2">
                  <c:v>79</c:v>
                </c:pt>
                <c:pt idx="3">
                  <c:v>119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04-444B-8036-3DBE4341EE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33240528"/>
        <c:axId val="133253248"/>
      </c:barChart>
      <c:catAx>
        <c:axId val="13324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Education level</a:t>
                </a:r>
              </a:p>
            </c:rich>
          </c:tx>
          <c:layout>
            <c:manualLayout>
              <c:xMode val="edge"/>
              <c:yMode val="edge"/>
              <c:x val="0.43535933426381901"/>
              <c:y val="0.930430024016345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53248"/>
        <c:crosses val="autoZero"/>
        <c:auto val="1"/>
        <c:lblAlgn val="ctr"/>
        <c:lblOffset val="100"/>
        <c:noMultiLvlLbl val="0"/>
      </c:catAx>
      <c:valAx>
        <c:axId val="1332532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Purcchase of bikes</a:t>
                </a:r>
              </a:p>
            </c:rich>
          </c:tx>
          <c:layout>
            <c:manualLayout>
              <c:xMode val="edge"/>
              <c:yMode val="edge"/>
              <c:x val="3.096594949042741E-2"/>
              <c:y val="0.451233675456728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4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C1E69-E061-E24B-8E4B-DF68B6D1A31D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769CD7-681B-824C-9A2B-53C09CCE7295}">
      <dgm:prSet/>
      <dgm:spPr/>
      <dgm:t>
        <a:bodyPr/>
        <a:lstStyle/>
        <a:p>
          <a:endParaRPr lang="en-CA" dirty="0"/>
        </a:p>
      </dgm:t>
    </dgm:pt>
    <dgm:pt modelId="{57E4AAFD-4362-E741-9831-91FD8A2770A9}" type="parTrans" cxnId="{29968DB0-738F-D547-98B7-0E74D9094D9B}">
      <dgm:prSet/>
      <dgm:spPr/>
      <dgm:t>
        <a:bodyPr/>
        <a:lstStyle/>
        <a:p>
          <a:endParaRPr lang="en-US"/>
        </a:p>
      </dgm:t>
    </dgm:pt>
    <dgm:pt modelId="{2D6907B9-E411-D94A-936C-E3B21AFC0E03}" type="sibTrans" cxnId="{29968DB0-738F-D547-98B7-0E74D9094D9B}">
      <dgm:prSet/>
      <dgm:spPr/>
      <dgm:t>
        <a:bodyPr/>
        <a:lstStyle/>
        <a:p>
          <a:endParaRPr lang="en-US"/>
        </a:p>
      </dgm:t>
    </dgm:pt>
    <dgm:pt modelId="{8EB468D9-15EA-0549-9E4D-05216B5E17DB}">
      <dgm:prSet/>
      <dgm:spPr/>
      <dgm:t>
        <a:bodyPr/>
        <a:lstStyle/>
        <a:p>
          <a:endParaRPr lang="en-CA" dirty="0"/>
        </a:p>
      </dgm:t>
    </dgm:pt>
    <dgm:pt modelId="{B4EE80F9-91C5-474C-9EEE-7777D005D95C}" type="parTrans" cxnId="{345C9A41-9F2D-0A40-B762-A9C42BA2AC80}">
      <dgm:prSet/>
      <dgm:spPr/>
      <dgm:t>
        <a:bodyPr/>
        <a:lstStyle/>
        <a:p>
          <a:endParaRPr lang="en-US"/>
        </a:p>
      </dgm:t>
    </dgm:pt>
    <dgm:pt modelId="{DD2C98D2-C94A-E14F-8709-702A73F7380A}" type="sibTrans" cxnId="{345C9A41-9F2D-0A40-B762-A9C42BA2AC80}">
      <dgm:prSet/>
      <dgm:spPr/>
      <dgm:t>
        <a:bodyPr/>
        <a:lstStyle/>
        <a:p>
          <a:endParaRPr lang="en-US"/>
        </a:p>
      </dgm:t>
    </dgm:pt>
    <dgm:pt modelId="{0129A753-C334-DA45-8D94-D403CAB76AF4}">
      <dgm:prSet/>
      <dgm:spPr/>
      <dgm:t>
        <a:bodyPr/>
        <a:lstStyle/>
        <a:p>
          <a:endParaRPr lang="en-CA" dirty="0"/>
        </a:p>
      </dgm:t>
    </dgm:pt>
    <dgm:pt modelId="{7165FEEB-1DE2-FE4C-9809-31AD8B0CF0F3}" type="parTrans" cxnId="{8132141C-0182-0C40-BD54-631CFC72A756}">
      <dgm:prSet/>
      <dgm:spPr/>
      <dgm:t>
        <a:bodyPr/>
        <a:lstStyle/>
        <a:p>
          <a:endParaRPr lang="en-US"/>
        </a:p>
      </dgm:t>
    </dgm:pt>
    <dgm:pt modelId="{F41365BF-5597-9447-9952-C883303C1414}" type="sibTrans" cxnId="{8132141C-0182-0C40-BD54-631CFC72A756}">
      <dgm:prSet/>
      <dgm:spPr/>
      <dgm:t>
        <a:bodyPr/>
        <a:lstStyle/>
        <a:p>
          <a:endParaRPr lang="en-US"/>
        </a:p>
      </dgm:t>
    </dgm:pt>
    <dgm:pt modelId="{420168A8-6C72-4A41-9E39-08969827C934}">
      <dgm:prSet/>
      <dgm:spPr/>
      <dgm:t>
        <a:bodyPr/>
        <a:lstStyle/>
        <a:p>
          <a:r>
            <a:rPr lang="en-US" dirty="0"/>
            <a:t>In this presentation I will talk about the bikes purchased by people and share my insights on it.</a:t>
          </a:r>
        </a:p>
      </dgm:t>
    </dgm:pt>
    <dgm:pt modelId="{6E000D1B-2403-D74C-A389-51B2091C10E1}" type="parTrans" cxnId="{9FFF382D-4216-E74A-9120-DB0B620969C1}">
      <dgm:prSet/>
      <dgm:spPr/>
      <dgm:t>
        <a:bodyPr/>
        <a:lstStyle/>
        <a:p>
          <a:endParaRPr lang="en-US"/>
        </a:p>
      </dgm:t>
    </dgm:pt>
    <dgm:pt modelId="{212C31C9-F5AF-7143-89C3-2A305E055F83}" type="sibTrans" cxnId="{9FFF382D-4216-E74A-9120-DB0B620969C1}">
      <dgm:prSet/>
      <dgm:spPr/>
      <dgm:t>
        <a:bodyPr/>
        <a:lstStyle/>
        <a:p>
          <a:endParaRPr lang="en-US"/>
        </a:p>
      </dgm:t>
    </dgm:pt>
    <dgm:pt modelId="{A151CC38-D2C5-174C-8E7F-79007F528869}">
      <dgm:prSet/>
      <dgm:spPr/>
      <dgm:t>
        <a:bodyPr/>
        <a:lstStyle/>
        <a:p>
          <a:r>
            <a:rPr lang="en-US"/>
            <a:t>I will be sharing charts and graphs to explain who bought bikes based on income, education level, region etc.</a:t>
          </a:r>
          <a:endParaRPr lang="en-US" dirty="0"/>
        </a:p>
      </dgm:t>
    </dgm:pt>
    <dgm:pt modelId="{D667FEB3-3D22-D44B-9219-790ED4BC7B4D}" type="parTrans" cxnId="{3B05ECA0-4F29-1040-90ED-7F203318E25B}">
      <dgm:prSet/>
      <dgm:spPr/>
      <dgm:t>
        <a:bodyPr/>
        <a:lstStyle/>
        <a:p>
          <a:endParaRPr lang="en-US"/>
        </a:p>
      </dgm:t>
    </dgm:pt>
    <dgm:pt modelId="{15BA79E6-C6A9-8843-8AEF-D40C5DE49D4A}" type="sibTrans" cxnId="{3B05ECA0-4F29-1040-90ED-7F203318E25B}">
      <dgm:prSet/>
      <dgm:spPr/>
      <dgm:t>
        <a:bodyPr/>
        <a:lstStyle/>
        <a:p>
          <a:endParaRPr lang="en-US"/>
        </a:p>
      </dgm:t>
    </dgm:pt>
    <dgm:pt modelId="{ACCC9020-AD4C-3B43-94D2-05B24B088532}">
      <dgm:prSet/>
      <dgm:spPr/>
      <dgm:t>
        <a:bodyPr/>
        <a:lstStyle/>
        <a:p>
          <a:r>
            <a:rPr lang="en-US" dirty="0"/>
            <a:t>Finally we’ll reach to the conclusion on how we can increase our sales in different regions and amongst people of different age groups.</a:t>
          </a:r>
        </a:p>
      </dgm:t>
    </dgm:pt>
    <dgm:pt modelId="{53FB0D1A-4526-7147-8BA2-2DB52C831A00}" type="parTrans" cxnId="{6F2436BD-821D-074F-A454-C4344DAB9527}">
      <dgm:prSet/>
      <dgm:spPr/>
      <dgm:t>
        <a:bodyPr/>
        <a:lstStyle/>
        <a:p>
          <a:endParaRPr lang="en-US"/>
        </a:p>
      </dgm:t>
    </dgm:pt>
    <dgm:pt modelId="{435F8E38-0512-6D41-ADD3-19FB602A90D6}" type="sibTrans" cxnId="{6F2436BD-821D-074F-A454-C4344DAB9527}">
      <dgm:prSet/>
      <dgm:spPr/>
      <dgm:t>
        <a:bodyPr/>
        <a:lstStyle/>
        <a:p>
          <a:endParaRPr lang="en-US"/>
        </a:p>
      </dgm:t>
    </dgm:pt>
    <dgm:pt modelId="{66454453-6CB0-924F-A3CB-F169414C695F}" type="pres">
      <dgm:prSet presAssocID="{8F2C1E69-E061-E24B-8E4B-DF68B6D1A31D}" presName="linearFlow" presStyleCnt="0">
        <dgm:presLayoutVars>
          <dgm:dir/>
          <dgm:animLvl val="lvl"/>
          <dgm:resizeHandles val="exact"/>
        </dgm:presLayoutVars>
      </dgm:prSet>
      <dgm:spPr/>
    </dgm:pt>
    <dgm:pt modelId="{4AE4F3C4-8C0A-D043-88F1-AAE22CDC59C1}" type="pres">
      <dgm:prSet presAssocID="{51769CD7-681B-824C-9A2B-53C09CCE7295}" presName="composite" presStyleCnt="0"/>
      <dgm:spPr/>
    </dgm:pt>
    <dgm:pt modelId="{096A02AF-441C-A143-804D-9BDD1C246E06}" type="pres">
      <dgm:prSet presAssocID="{51769CD7-681B-824C-9A2B-53C09CCE729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3B10D8-6A70-2743-A980-539299CA1260}" type="pres">
      <dgm:prSet presAssocID="{51769CD7-681B-824C-9A2B-53C09CCE7295}" presName="descendantText" presStyleLbl="alignAcc1" presStyleIdx="0" presStyleCnt="3">
        <dgm:presLayoutVars>
          <dgm:bulletEnabled val="1"/>
        </dgm:presLayoutVars>
      </dgm:prSet>
      <dgm:spPr/>
    </dgm:pt>
    <dgm:pt modelId="{B13B727E-1065-8749-A368-993E0146C308}" type="pres">
      <dgm:prSet presAssocID="{2D6907B9-E411-D94A-936C-E3B21AFC0E03}" presName="sp" presStyleCnt="0"/>
      <dgm:spPr/>
    </dgm:pt>
    <dgm:pt modelId="{AB9A1A58-935F-DC44-91F0-412A97F893DD}" type="pres">
      <dgm:prSet presAssocID="{8EB468D9-15EA-0549-9E4D-05216B5E17DB}" presName="composite" presStyleCnt="0"/>
      <dgm:spPr/>
    </dgm:pt>
    <dgm:pt modelId="{67160509-9755-2C42-8556-CE1A04EF382C}" type="pres">
      <dgm:prSet presAssocID="{8EB468D9-15EA-0549-9E4D-05216B5E17D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4F96110-4B98-824F-97EF-51CACDC1FA09}" type="pres">
      <dgm:prSet presAssocID="{8EB468D9-15EA-0549-9E4D-05216B5E17DB}" presName="descendantText" presStyleLbl="alignAcc1" presStyleIdx="1" presStyleCnt="3">
        <dgm:presLayoutVars>
          <dgm:bulletEnabled val="1"/>
        </dgm:presLayoutVars>
      </dgm:prSet>
      <dgm:spPr/>
    </dgm:pt>
    <dgm:pt modelId="{C2FAFA69-1D28-CD4D-8BD7-EBAF51DAF589}" type="pres">
      <dgm:prSet presAssocID="{DD2C98D2-C94A-E14F-8709-702A73F7380A}" presName="sp" presStyleCnt="0"/>
      <dgm:spPr/>
    </dgm:pt>
    <dgm:pt modelId="{8B6E254F-E66B-5246-A1BB-3511FB27C122}" type="pres">
      <dgm:prSet presAssocID="{0129A753-C334-DA45-8D94-D403CAB76AF4}" presName="composite" presStyleCnt="0"/>
      <dgm:spPr/>
    </dgm:pt>
    <dgm:pt modelId="{E202C3F7-5E83-B44A-B2D1-6195FF738A5D}" type="pres">
      <dgm:prSet presAssocID="{0129A753-C334-DA45-8D94-D403CAB76AF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E232F95-14AA-3448-85B4-BFF505DE7ABB}" type="pres">
      <dgm:prSet presAssocID="{0129A753-C334-DA45-8D94-D403CAB76AF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09BBA1B-B114-8B41-9863-7BD61CD3C876}" type="presOf" srcId="{A151CC38-D2C5-174C-8E7F-79007F528869}" destId="{44F96110-4B98-824F-97EF-51CACDC1FA09}" srcOrd="0" destOrd="0" presId="urn:microsoft.com/office/officeart/2005/8/layout/chevron2"/>
    <dgm:cxn modelId="{8132141C-0182-0C40-BD54-631CFC72A756}" srcId="{8F2C1E69-E061-E24B-8E4B-DF68B6D1A31D}" destId="{0129A753-C334-DA45-8D94-D403CAB76AF4}" srcOrd="2" destOrd="0" parTransId="{7165FEEB-1DE2-FE4C-9809-31AD8B0CF0F3}" sibTransId="{F41365BF-5597-9447-9952-C883303C1414}"/>
    <dgm:cxn modelId="{629B5A1D-CD1B-F849-A008-2BFECFEBAFBE}" type="presOf" srcId="{420168A8-6C72-4A41-9E39-08969827C934}" destId="{6A3B10D8-6A70-2743-A980-539299CA1260}" srcOrd="0" destOrd="0" presId="urn:microsoft.com/office/officeart/2005/8/layout/chevron2"/>
    <dgm:cxn modelId="{9FFF382D-4216-E74A-9120-DB0B620969C1}" srcId="{51769CD7-681B-824C-9A2B-53C09CCE7295}" destId="{420168A8-6C72-4A41-9E39-08969827C934}" srcOrd="0" destOrd="0" parTransId="{6E000D1B-2403-D74C-A389-51B2091C10E1}" sibTransId="{212C31C9-F5AF-7143-89C3-2A305E055F83}"/>
    <dgm:cxn modelId="{345C9A41-9F2D-0A40-B762-A9C42BA2AC80}" srcId="{8F2C1E69-E061-E24B-8E4B-DF68B6D1A31D}" destId="{8EB468D9-15EA-0549-9E4D-05216B5E17DB}" srcOrd="1" destOrd="0" parTransId="{B4EE80F9-91C5-474C-9EEE-7777D005D95C}" sibTransId="{DD2C98D2-C94A-E14F-8709-702A73F7380A}"/>
    <dgm:cxn modelId="{01EC148C-1863-164F-BD33-10B28BD61A16}" type="presOf" srcId="{ACCC9020-AD4C-3B43-94D2-05B24B088532}" destId="{5E232F95-14AA-3448-85B4-BFF505DE7ABB}" srcOrd="0" destOrd="0" presId="urn:microsoft.com/office/officeart/2005/8/layout/chevron2"/>
    <dgm:cxn modelId="{404B8492-F07C-5849-B321-E30675737BB2}" type="presOf" srcId="{0129A753-C334-DA45-8D94-D403CAB76AF4}" destId="{E202C3F7-5E83-B44A-B2D1-6195FF738A5D}" srcOrd="0" destOrd="0" presId="urn:microsoft.com/office/officeart/2005/8/layout/chevron2"/>
    <dgm:cxn modelId="{686B5698-5093-874E-B6A2-98D45C11BC67}" type="presOf" srcId="{51769CD7-681B-824C-9A2B-53C09CCE7295}" destId="{096A02AF-441C-A143-804D-9BDD1C246E06}" srcOrd="0" destOrd="0" presId="urn:microsoft.com/office/officeart/2005/8/layout/chevron2"/>
    <dgm:cxn modelId="{3B05ECA0-4F29-1040-90ED-7F203318E25B}" srcId="{8EB468D9-15EA-0549-9E4D-05216B5E17DB}" destId="{A151CC38-D2C5-174C-8E7F-79007F528869}" srcOrd="0" destOrd="0" parTransId="{D667FEB3-3D22-D44B-9219-790ED4BC7B4D}" sibTransId="{15BA79E6-C6A9-8843-8AEF-D40C5DE49D4A}"/>
    <dgm:cxn modelId="{29968DB0-738F-D547-98B7-0E74D9094D9B}" srcId="{8F2C1E69-E061-E24B-8E4B-DF68B6D1A31D}" destId="{51769CD7-681B-824C-9A2B-53C09CCE7295}" srcOrd="0" destOrd="0" parTransId="{57E4AAFD-4362-E741-9831-91FD8A2770A9}" sibTransId="{2D6907B9-E411-D94A-936C-E3B21AFC0E03}"/>
    <dgm:cxn modelId="{6F2436BD-821D-074F-A454-C4344DAB9527}" srcId="{0129A753-C334-DA45-8D94-D403CAB76AF4}" destId="{ACCC9020-AD4C-3B43-94D2-05B24B088532}" srcOrd="0" destOrd="0" parTransId="{53FB0D1A-4526-7147-8BA2-2DB52C831A00}" sibTransId="{435F8E38-0512-6D41-ADD3-19FB602A90D6}"/>
    <dgm:cxn modelId="{D89E0BCA-BC49-E644-9292-EC55FA5EC662}" type="presOf" srcId="{8EB468D9-15EA-0549-9E4D-05216B5E17DB}" destId="{67160509-9755-2C42-8556-CE1A04EF382C}" srcOrd="0" destOrd="0" presId="urn:microsoft.com/office/officeart/2005/8/layout/chevron2"/>
    <dgm:cxn modelId="{0D8DCBD7-642A-834C-A6FC-614F653BDF59}" type="presOf" srcId="{8F2C1E69-E061-E24B-8E4B-DF68B6D1A31D}" destId="{66454453-6CB0-924F-A3CB-F169414C695F}" srcOrd="0" destOrd="0" presId="urn:microsoft.com/office/officeart/2005/8/layout/chevron2"/>
    <dgm:cxn modelId="{AB008026-B9F4-0849-ADE0-78FB8EC771ED}" type="presParOf" srcId="{66454453-6CB0-924F-A3CB-F169414C695F}" destId="{4AE4F3C4-8C0A-D043-88F1-AAE22CDC59C1}" srcOrd="0" destOrd="0" presId="urn:microsoft.com/office/officeart/2005/8/layout/chevron2"/>
    <dgm:cxn modelId="{843EEAB9-1882-5743-B3A9-307390898450}" type="presParOf" srcId="{4AE4F3C4-8C0A-D043-88F1-AAE22CDC59C1}" destId="{096A02AF-441C-A143-804D-9BDD1C246E06}" srcOrd="0" destOrd="0" presId="urn:microsoft.com/office/officeart/2005/8/layout/chevron2"/>
    <dgm:cxn modelId="{02D62239-0C15-404F-A7E9-70B9C96AE298}" type="presParOf" srcId="{4AE4F3C4-8C0A-D043-88F1-AAE22CDC59C1}" destId="{6A3B10D8-6A70-2743-A980-539299CA1260}" srcOrd="1" destOrd="0" presId="urn:microsoft.com/office/officeart/2005/8/layout/chevron2"/>
    <dgm:cxn modelId="{A4FF84FE-D6A9-FD45-9DFA-55157E1F4B79}" type="presParOf" srcId="{66454453-6CB0-924F-A3CB-F169414C695F}" destId="{B13B727E-1065-8749-A368-993E0146C308}" srcOrd="1" destOrd="0" presId="urn:microsoft.com/office/officeart/2005/8/layout/chevron2"/>
    <dgm:cxn modelId="{0358859F-E2A9-C247-919E-BBC67998561F}" type="presParOf" srcId="{66454453-6CB0-924F-A3CB-F169414C695F}" destId="{AB9A1A58-935F-DC44-91F0-412A97F893DD}" srcOrd="2" destOrd="0" presId="urn:microsoft.com/office/officeart/2005/8/layout/chevron2"/>
    <dgm:cxn modelId="{C96DEF04-5216-D145-AFF6-FE51B8F7400B}" type="presParOf" srcId="{AB9A1A58-935F-DC44-91F0-412A97F893DD}" destId="{67160509-9755-2C42-8556-CE1A04EF382C}" srcOrd="0" destOrd="0" presId="urn:microsoft.com/office/officeart/2005/8/layout/chevron2"/>
    <dgm:cxn modelId="{9ABE9558-F51A-C044-92AF-517B8B6C5BA2}" type="presParOf" srcId="{AB9A1A58-935F-DC44-91F0-412A97F893DD}" destId="{44F96110-4B98-824F-97EF-51CACDC1FA09}" srcOrd="1" destOrd="0" presId="urn:microsoft.com/office/officeart/2005/8/layout/chevron2"/>
    <dgm:cxn modelId="{0FE435C6-CB51-1C4B-9367-6F4A549BAB7A}" type="presParOf" srcId="{66454453-6CB0-924F-A3CB-F169414C695F}" destId="{C2FAFA69-1D28-CD4D-8BD7-EBAF51DAF589}" srcOrd="3" destOrd="0" presId="urn:microsoft.com/office/officeart/2005/8/layout/chevron2"/>
    <dgm:cxn modelId="{E1286B7C-92F5-1E4A-A24D-28010FABA64A}" type="presParOf" srcId="{66454453-6CB0-924F-A3CB-F169414C695F}" destId="{8B6E254F-E66B-5246-A1BB-3511FB27C122}" srcOrd="4" destOrd="0" presId="urn:microsoft.com/office/officeart/2005/8/layout/chevron2"/>
    <dgm:cxn modelId="{C3602A79-304A-9944-B391-746588655B6C}" type="presParOf" srcId="{8B6E254F-E66B-5246-A1BB-3511FB27C122}" destId="{E202C3F7-5E83-B44A-B2D1-6195FF738A5D}" srcOrd="0" destOrd="0" presId="urn:microsoft.com/office/officeart/2005/8/layout/chevron2"/>
    <dgm:cxn modelId="{C2BE5D72-0F8B-C644-AB03-58AACA763508}" type="presParOf" srcId="{8B6E254F-E66B-5246-A1BB-3511FB27C122}" destId="{5E232F95-14AA-3448-85B4-BFF505DE7A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A02AF-441C-A143-804D-9BDD1C246E06}">
      <dsp:nvSpPr>
        <dsp:cNvPr id="0" name=""/>
        <dsp:cNvSpPr/>
      </dsp:nvSpPr>
      <dsp:spPr>
        <a:xfrm rot="5400000">
          <a:off x="-182965" y="184273"/>
          <a:ext cx="1219770" cy="85383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 dirty="0"/>
        </a:p>
      </dsp:txBody>
      <dsp:txXfrm rot="-5400000">
        <a:off x="1" y="428228"/>
        <a:ext cx="853839" cy="365931"/>
      </dsp:txXfrm>
    </dsp:sp>
    <dsp:sp modelId="{6A3B10D8-6A70-2743-A980-539299CA1260}">
      <dsp:nvSpPr>
        <dsp:cNvPr id="0" name=""/>
        <dsp:cNvSpPr/>
      </dsp:nvSpPr>
      <dsp:spPr>
        <a:xfrm rot="5400000">
          <a:off x="5389406" y="-4534258"/>
          <a:ext cx="792850" cy="98639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 this presentation I will talk about the bikes purchased by people and share my insights on it.</a:t>
          </a:r>
        </a:p>
      </dsp:txBody>
      <dsp:txXfrm rot="-5400000">
        <a:off x="853839" y="40013"/>
        <a:ext cx="9825280" cy="715442"/>
      </dsp:txXfrm>
    </dsp:sp>
    <dsp:sp modelId="{67160509-9755-2C42-8556-CE1A04EF382C}">
      <dsp:nvSpPr>
        <dsp:cNvPr id="0" name=""/>
        <dsp:cNvSpPr/>
      </dsp:nvSpPr>
      <dsp:spPr>
        <a:xfrm rot="5400000">
          <a:off x="-182965" y="1203686"/>
          <a:ext cx="1219770" cy="85383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 dirty="0"/>
        </a:p>
      </dsp:txBody>
      <dsp:txXfrm rot="-5400000">
        <a:off x="1" y="1447641"/>
        <a:ext cx="853839" cy="365931"/>
      </dsp:txXfrm>
    </dsp:sp>
    <dsp:sp modelId="{44F96110-4B98-824F-97EF-51CACDC1FA09}">
      <dsp:nvSpPr>
        <dsp:cNvPr id="0" name=""/>
        <dsp:cNvSpPr/>
      </dsp:nvSpPr>
      <dsp:spPr>
        <a:xfrm rot="5400000">
          <a:off x="5389406" y="-3514845"/>
          <a:ext cx="792850" cy="98639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 will be sharing charts and graphs to explain who bought bikes based on income, education level, region etc.</a:t>
          </a:r>
          <a:endParaRPr lang="en-US" sz="2400" kern="1200" dirty="0"/>
        </a:p>
      </dsp:txBody>
      <dsp:txXfrm rot="-5400000">
        <a:off x="853839" y="1059426"/>
        <a:ext cx="9825280" cy="715442"/>
      </dsp:txXfrm>
    </dsp:sp>
    <dsp:sp modelId="{E202C3F7-5E83-B44A-B2D1-6195FF738A5D}">
      <dsp:nvSpPr>
        <dsp:cNvPr id="0" name=""/>
        <dsp:cNvSpPr/>
      </dsp:nvSpPr>
      <dsp:spPr>
        <a:xfrm rot="5400000">
          <a:off x="-182965" y="2223100"/>
          <a:ext cx="1219770" cy="85383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 dirty="0"/>
        </a:p>
      </dsp:txBody>
      <dsp:txXfrm rot="-5400000">
        <a:off x="1" y="2467055"/>
        <a:ext cx="853839" cy="365931"/>
      </dsp:txXfrm>
    </dsp:sp>
    <dsp:sp modelId="{5E232F95-14AA-3448-85B4-BFF505DE7ABB}">
      <dsp:nvSpPr>
        <dsp:cNvPr id="0" name=""/>
        <dsp:cNvSpPr/>
      </dsp:nvSpPr>
      <dsp:spPr>
        <a:xfrm rot="5400000">
          <a:off x="5389406" y="-2495432"/>
          <a:ext cx="792850" cy="98639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Finally we’ll reach to the conclusion on how we can increase our sales in different regions and amongst people of different age groups.</a:t>
          </a:r>
        </a:p>
      </dsp:txBody>
      <dsp:txXfrm rot="-5400000">
        <a:off x="853839" y="2078839"/>
        <a:ext cx="9825280" cy="715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9DF5-B440-FF6C-EA40-FF64CCF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98E2-06BB-C48A-0716-13C1BDD2E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A6F09-DBFD-4978-6547-1FCD02A8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75ED-3133-F14A-AC5D-0AFF384411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F2F9-C234-CFA2-D45D-49DAE207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12A6A-36BD-3167-E624-92E5464C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0780-4525-AE49-9E22-E2697C6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3C67-4B91-1EEF-DEE9-78CAFA0C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EE3D4-6954-F842-442F-B5A42032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BB02-936E-264D-728D-9FD9A5CF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75ED-3133-F14A-AC5D-0AFF384411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CBC7-0A69-B561-D18B-76F9BFB1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9A52-FA8B-E9C7-FAC3-EFE02607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0780-4525-AE49-9E22-E2697C6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AFED6-39B6-544D-3533-D086308DA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5104E-BF07-BB37-FE74-78719D3B2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2019-97F4-FE08-D7E2-8DCBEC14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75ED-3133-F14A-AC5D-0AFF384411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2870-DAF4-2053-351A-EDD26C35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2B7A-37CD-BBE2-BF1D-5AEA283F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0780-4525-AE49-9E22-E2697C6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8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A7E1-BF0C-C3A7-7190-963869BB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4119-18F5-C2F5-4792-26FC114D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8B47-7B83-7B7E-FEF4-DB19508A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75ED-3133-F14A-AC5D-0AFF384411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3AD44-95C9-4325-2B55-C156C711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1E3F-88E0-02B6-E344-DA53D758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0780-4525-AE49-9E22-E2697C6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BE77-33EE-7494-AC3A-D37E6BB5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6C59E-D5FC-446B-61F0-B10E0ADF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CA9B-1C20-B34C-5F11-D5B9BA7B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75ED-3133-F14A-AC5D-0AFF384411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D45A-94A5-E799-DF6B-D4725788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6AD2-39D3-08BE-9288-8A400157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0780-4525-AE49-9E22-E2697C6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392A-00D2-F21F-AE32-2F475702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C7BC-8B29-ED9E-F63D-F6214047A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5223B-D9A7-4276-4407-E7E9B97D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02CFA-99C4-1F0D-DC71-7F5BE37C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75ED-3133-F14A-AC5D-0AFF384411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B989E-E878-2DB3-1EE7-CB64D8FC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5C5C3-605F-7989-2F3E-24FF1031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0780-4525-AE49-9E22-E2697C6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8198-B642-89A4-A287-FF309DD1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C0156-463A-392E-28DA-3FCEA7DF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D382A-9406-B2F1-FE97-28547977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BC14A-4BFC-5F28-883A-EC8C1D7BB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ACBD8-8580-5A1C-A84F-EA48F7AA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26E70-2CB5-4554-11F9-7BCE9E1B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75ED-3133-F14A-AC5D-0AFF384411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A4C0B-87CE-8924-FDA8-F978B30D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E75B3-FAEB-29AE-4CE4-D338CFF5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0780-4525-AE49-9E22-E2697C6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B0A5-47DF-EAF4-1645-F9291456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842C3-F49E-22D5-0A5C-50BAC4D8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75ED-3133-F14A-AC5D-0AFF384411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6039-2CBC-9282-80C9-A61C1086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484C1-84D7-9535-75EE-B98800A4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0780-4525-AE49-9E22-E2697C6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8DF42-8CD1-8FE8-32C9-FA66DDF2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75ED-3133-F14A-AC5D-0AFF384411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77495-5957-2526-8012-90E8687D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98F8D-E58E-0B8D-090D-2B7141B2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0780-4525-AE49-9E22-E2697C6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4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EEB1-A249-330C-6D3F-033E181E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1FB9-4893-4CE5-B689-CC66F727D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B3229-AD92-7EB0-D471-9E8890A68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E3855-E6A1-DD66-1740-E7F32C48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75ED-3133-F14A-AC5D-0AFF384411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0B3E7-B287-335F-CB72-AC503F62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3450F-CE9B-A8DB-AEB4-17899AE2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0780-4525-AE49-9E22-E2697C6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64F9-D9EA-A837-FFB5-2BDAE69E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7427E-F3E0-A459-5273-FE71F56CB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3BA58-CF6F-FDF2-0AD1-6DDCE8911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53FB8-AF51-041E-0454-6D7F19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75ED-3133-F14A-AC5D-0AFF384411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9684B-F242-E074-2523-4F470746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6C95A-03D4-CEC4-3368-4FE04A3E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0780-4525-AE49-9E22-E2697C6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0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D71FE-2FD6-949C-A77B-F4F5983C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CD149-910D-9317-4CAA-0046A991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8D1F-4860-0BE6-5E6E-76201B1AB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E75ED-3133-F14A-AC5D-0AFF384411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2B42-69AB-46AD-7680-523A26D74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AE85-8D88-488F-40D2-29720A7E8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0780-4525-AE49-9E22-E2697C6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5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92FC-6B23-5A72-B236-F0C4E3D73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08" y="2203938"/>
            <a:ext cx="8112369" cy="1052024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75543-095F-8CDC-96D5-A709FEBAE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69" y="361681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by: Anmol Bansal</a:t>
            </a: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October, 20/2022</a:t>
            </a:r>
          </a:p>
        </p:txBody>
      </p:sp>
    </p:spTree>
    <p:extLst>
      <p:ext uri="{BB962C8B-B14F-4D97-AF65-F5344CB8AC3E}">
        <p14:creationId xmlns:p14="http://schemas.microsoft.com/office/powerpoint/2010/main" val="138127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D46DC-8F5F-4040-B5E2-7C4078BAA4AA}"/>
              </a:ext>
            </a:extLst>
          </p:cNvPr>
          <p:cNvSpPr txBox="1"/>
          <p:nvPr/>
        </p:nvSpPr>
        <p:spPr>
          <a:xfrm>
            <a:off x="4460727" y="257907"/>
            <a:ext cx="236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Table of contents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13E3E17-7574-4523-70E7-5A272B32E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018907"/>
              </p:ext>
            </p:extLst>
          </p:nvPr>
        </p:nvGraphicFramePr>
        <p:xfrm>
          <a:off x="597876" y="1910861"/>
          <a:ext cx="10717824" cy="326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8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823F65-5ACE-420A-BBB5-A2F90F2BC912}"/>
              </a:ext>
            </a:extLst>
          </p:cNvPr>
          <p:cNvSpPr txBox="1"/>
          <p:nvPr/>
        </p:nvSpPr>
        <p:spPr>
          <a:xfrm>
            <a:off x="300038" y="1414463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0F2A4-6756-1E32-D14E-9565C3961843}"/>
              </a:ext>
            </a:extLst>
          </p:cNvPr>
          <p:cNvSpPr txBox="1"/>
          <p:nvPr/>
        </p:nvSpPr>
        <p:spPr>
          <a:xfrm>
            <a:off x="300038" y="2428876"/>
            <a:ext cx="107051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who purchased bikes depending upon the</a:t>
            </a:r>
          </a:p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region, their income, education level, age etc.</a:t>
            </a:r>
          </a:p>
        </p:txBody>
      </p:sp>
    </p:spTree>
    <p:extLst>
      <p:ext uri="{BB962C8B-B14F-4D97-AF65-F5344CB8AC3E}">
        <p14:creationId xmlns:p14="http://schemas.microsoft.com/office/powerpoint/2010/main" val="363674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2144-78A5-D30B-6733-8E51E91E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900113"/>
            <a:ext cx="3932237" cy="16002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bracket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4836B-D620-2CD2-D72D-D5633788A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9738" y="2614613"/>
            <a:ext cx="3932237" cy="290036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age group people purchased more bikes as compared to adolescent and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could vary with the commute distance and region they are living in.</a:t>
            </a:r>
          </a:p>
        </p:txBody>
      </p:sp>
      <p:graphicFrame>
        <p:nvGraphicFramePr>
          <p:cNvPr id="5" name="Bikes by age and region">
            <a:extLst>
              <a:ext uri="{FF2B5EF4-FFF2-40B4-BE49-F238E27FC236}">
                <a16:creationId xmlns:a16="http://schemas.microsoft.com/office/drawing/2014/main" id="{B4AE8674-6E9D-00DE-5442-E2E38D495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597710"/>
              </p:ext>
            </p:extLst>
          </p:nvPr>
        </p:nvGraphicFramePr>
        <p:xfrm>
          <a:off x="4886325" y="1200150"/>
          <a:ext cx="7043738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53676D-04D3-F7D2-3EF2-3E27929F15D9}"/>
              </a:ext>
            </a:extLst>
          </p:cNvPr>
          <p:cNvSpPr txBox="1"/>
          <p:nvPr/>
        </p:nvSpPr>
        <p:spPr>
          <a:xfrm>
            <a:off x="3471863" y="1700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4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559E-E2BF-FEB1-1EF9-D0FD6920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7" y="989012"/>
            <a:ext cx="5100637" cy="5000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and commute distance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B326-DC4E-2A65-A76D-1D5A46255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5587" y="1728788"/>
            <a:ext cx="3932237" cy="25717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correlation between region and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 region sales peaked where distance was lowest and pacific was highest at a distance of 5-10 miles and north America sales remains almost consistent throughout.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region and commute distance is not the only factor in determining the sales of bikes.</a:t>
            </a:r>
          </a:p>
        </p:txBody>
      </p:sp>
      <p:graphicFrame>
        <p:nvGraphicFramePr>
          <p:cNvPr id="6" name="Bike purchase by distance and region">
            <a:extLst>
              <a:ext uri="{FF2B5EF4-FFF2-40B4-BE49-F238E27FC236}">
                <a16:creationId xmlns:a16="http://schemas.microsoft.com/office/drawing/2014/main" id="{4E74FE99-8FFF-B02F-9C71-5175209A9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450524"/>
              </p:ext>
            </p:extLst>
          </p:nvPr>
        </p:nvGraphicFramePr>
        <p:xfrm>
          <a:off x="4772025" y="989012"/>
          <a:ext cx="7419975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205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D894-E696-DFA4-C9BB-A988D758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300163"/>
            <a:ext cx="3932237" cy="55721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039FE-BD40-D7E9-59E7-6263EC641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8146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 played a vital role for customers in determining the purchase of bikes.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customers who had an average income of $60,124 purchased bikes and women with an average income of $55,774.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signifies that people with a certain income decided to purchase bike. However, one more factor was a deciding factor, cars owned by each of them.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C8837C-05AD-94B0-60DE-ED65664379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691259"/>
              </p:ext>
            </p:extLst>
          </p:nvPr>
        </p:nvGraphicFramePr>
        <p:xfrm>
          <a:off x="5227638" y="1300163"/>
          <a:ext cx="6559550" cy="422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089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44F5-860A-ACD2-4040-658A9151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Bikes vs cars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973F5-D64F-4D7E-E5C1-6FA2DF2F4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clearly evident that customers who owned 2 cars purchased the most number of  bikes in males as well as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correlation between people owning cars and their income, females with least income ($10,000) purchased the most bikes while owning 2 cars and but none of the females bought the bike who had an income of $150,000.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income increased, relation between bikes and cars have changed as well.</a:t>
            </a:r>
          </a:p>
        </p:txBody>
      </p:sp>
      <p:graphicFrame>
        <p:nvGraphicFramePr>
          <p:cNvPr id="6" name="Bike vs cars">
            <a:extLst>
              <a:ext uri="{FF2B5EF4-FFF2-40B4-BE49-F238E27FC236}">
                <a16:creationId xmlns:a16="http://schemas.microsoft.com/office/drawing/2014/main" id="{380400AD-257D-36F2-1F69-D912A16DE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170064"/>
              </p:ext>
            </p:extLst>
          </p:nvPr>
        </p:nvGraphicFramePr>
        <p:xfrm>
          <a:off x="4975225" y="457200"/>
          <a:ext cx="69977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46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1B8B-A99F-E68A-D2B9-ED258EDB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9012"/>
            <a:ext cx="3932237" cy="5286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60E23-387E-2C7B-5A00-09B42718B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903412"/>
            <a:ext cx="3932237" cy="7826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bachelors have purchased the most bikes followed by partial college students.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0A47F7-5F6F-3281-2702-E3CA4471CD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131829"/>
              </p:ext>
            </p:extLst>
          </p:nvPr>
        </p:nvGraphicFramePr>
        <p:xfrm>
          <a:off x="4772025" y="989012"/>
          <a:ext cx="7215188" cy="4700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4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B5A5-DA52-5081-3D7A-340BA5109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406"/>
            <a:ext cx="9144000" cy="8239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C110E-33E6-B832-5D9C-2C94B995F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6137"/>
            <a:ext cx="9434513" cy="324167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 the basis of the analysis, we have figured out that the bike purchase is highly dependent upon but not limited to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Commute distance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Region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Income factor</a:t>
            </a: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However, there are some other factors that contribute to the sales of bikes.</a:t>
            </a:r>
          </a:p>
        </p:txBody>
      </p:sp>
    </p:spTree>
    <p:extLst>
      <p:ext uri="{BB962C8B-B14F-4D97-AF65-F5344CB8AC3E}">
        <p14:creationId xmlns:p14="http://schemas.microsoft.com/office/powerpoint/2010/main" val="109424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454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Bike Purchases</vt:lpstr>
      <vt:lpstr>PowerPoint Presentation</vt:lpstr>
      <vt:lpstr>PowerPoint Presentation</vt:lpstr>
      <vt:lpstr>Age bracket </vt:lpstr>
      <vt:lpstr>Region and commute distance</vt:lpstr>
      <vt:lpstr>Average income</vt:lpstr>
      <vt:lpstr>Bikes vs cars</vt:lpstr>
      <vt:lpstr>Education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Purchases</dc:title>
  <dc:creator>Anmol Bansal</dc:creator>
  <cp:lastModifiedBy>Anmol Bansal</cp:lastModifiedBy>
  <cp:revision>20</cp:revision>
  <dcterms:created xsi:type="dcterms:W3CDTF">2022-10-16T16:34:41Z</dcterms:created>
  <dcterms:modified xsi:type="dcterms:W3CDTF">2022-11-11T02:17:43Z</dcterms:modified>
</cp:coreProperties>
</file>