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  <p:sldMasterId id="2147483696" r:id="rId2"/>
    <p:sldMasterId id="2147483684" r:id="rId3"/>
    <p:sldMasterId id="2147483672" r:id="rId4"/>
    <p:sldMasterId id="2147483660" r:id="rId5"/>
  </p:sldMasterIdLst>
  <p:notesMasterIdLst>
    <p:notesMasterId r:id="rId24"/>
  </p:notesMasterIdLst>
  <p:handoutMasterIdLst>
    <p:handoutMasterId r:id="rId25"/>
  </p:handoutMasterIdLst>
  <p:sldIdLst>
    <p:sldId id="256" r:id="rId6"/>
    <p:sldId id="386" r:id="rId7"/>
    <p:sldId id="258" r:id="rId8"/>
    <p:sldId id="261" r:id="rId9"/>
    <p:sldId id="262" r:id="rId10"/>
    <p:sldId id="404" r:id="rId11"/>
    <p:sldId id="263" r:id="rId12"/>
    <p:sldId id="381" r:id="rId13"/>
    <p:sldId id="266" r:id="rId14"/>
    <p:sldId id="393" r:id="rId15"/>
    <p:sldId id="396" r:id="rId16"/>
    <p:sldId id="398" r:id="rId17"/>
    <p:sldId id="402" r:id="rId18"/>
    <p:sldId id="400" r:id="rId19"/>
    <p:sldId id="406" r:id="rId20"/>
    <p:sldId id="399" r:id="rId21"/>
    <p:sldId id="405" r:id="rId22"/>
    <p:sldId id="395" r:id="rId23"/>
  </p:sldIdLst>
  <p:sldSz cx="9144000" cy="6858000" type="screen4x3"/>
  <p:notesSz cx="68580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0994be486e75384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20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07T14:50:12.752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660B596-9037-4B6B-9573-0632A52F3D15}" type="datetimeFigureOut">
              <a:rPr lang="en-US"/>
              <a:pPr>
                <a:defRPr/>
              </a:pPr>
              <a:t>8/8/2019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6379BAC-CBDC-4F47-81E7-B1406A1C36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11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8732D-A8D4-4029-B2A4-3745D8E7E631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82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575"/>
            <a:ext cx="548640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43098-42EC-48E3-A7C9-C14ADBE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7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DCDC8A-FCFC-4B58-97E2-F13FACAA952A}" type="datetimeFigureOut">
              <a:rPr lang="en-US"/>
              <a:pPr>
                <a:defRPr/>
              </a:pPr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C1DEB2-D525-44C4-8D6C-91590B54E4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65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1E4AC-98E8-4B86-A488-CDE446B99E65}" type="datetimeFigureOut">
              <a:rPr lang="en-US"/>
              <a:pPr>
                <a:defRPr/>
              </a:pPr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D5AD38-B75E-4AB0-AF9B-35126580AC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6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1CDC5-4B82-4C65-959B-EBD891F3B77F}" type="datetimeFigureOut">
              <a:rPr lang="en-US"/>
              <a:pPr>
                <a:defRPr/>
              </a:pPr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3D0C72-55D6-4610-8870-C2CBDD14FF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52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D45F95-C116-4928-B7EE-69B47C118243}" type="datetimeFigureOut">
              <a:rPr lang="en-US"/>
              <a:pPr>
                <a:defRPr/>
              </a:pPr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D869F4-2762-4DA6-918F-94D191F193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56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E4DD28-2896-4906-A5FA-166598C4D1B1}" type="datetimeFigureOut">
              <a:rPr lang="en-US"/>
              <a:pPr>
                <a:defRPr/>
              </a:pPr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1CC26-5613-40FB-9781-CEFDE5DA83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89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8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DFF4DA-A6E5-405D-8835-97A97FF282A3}" type="datetimeFigureOut">
              <a:rPr lang="en-US"/>
              <a:pPr>
                <a:defRPr/>
              </a:pPr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9634B-1ACC-4814-988C-A67ADEC710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47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60D7B8-71B0-4A60-9957-F899C1823113}" type="datetimeFigureOut">
              <a:rPr lang="en-US"/>
              <a:pPr>
                <a:defRPr/>
              </a:pPr>
              <a:t>8/8/2019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135423-C57B-4215-B86C-69F3C88009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58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1E8C84-584D-4D29-9406-925C8E15D310}" type="datetimeFigureOut">
              <a:rPr lang="en-US"/>
              <a:pPr>
                <a:defRPr/>
              </a:pPr>
              <a:t>8/8/2019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47BA7-EEF3-4E04-8598-6D1CA7C656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997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9DA1F3-02E2-4488-A17E-411B7716D968}" type="datetimeFigureOut">
              <a:rPr lang="en-US"/>
              <a:pPr>
                <a:defRPr/>
              </a:pPr>
              <a:t>8/8/2019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EBF03E-162C-4DB4-A1D6-D8ECCD121C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387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11579-515B-45B6-9F41-E63F8006557A}" type="datetimeFigureOut">
              <a:rPr lang="en-US"/>
              <a:pPr>
                <a:defRPr/>
              </a:pPr>
              <a:t>8/8/2019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EC37E7-5E6F-4F1C-9AEB-1BD04FB55F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582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0A9B7D-F091-4A28-BA18-04E04961E3D1}" type="datetimeFigureOut">
              <a:rPr lang="en-US"/>
              <a:pPr>
                <a:defRPr/>
              </a:pPr>
              <a:t>8/8/2019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E3FBFA-1B97-41B0-AACA-92B35C5C1C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7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022A00-C7EE-4F61-8221-B87573BA0BAE}" type="datetimeFigureOut">
              <a:rPr lang="en-US"/>
              <a:pPr>
                <a:defRPr/>
              </a:pPr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22CFB1-D4AB-48B5-A98D-247284688C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111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245-8182-471A-AEAE-B7DBFBF93323}" type="datetimeFigureOut">
              <a:rPr lang="en-US"/>
              <a:pPr>
                <a:defRPr/>
              </a:pPr>
              <a:t>8/8/2019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571E1-EFFE-4DF6-B800-E7F33CDB9C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277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9F0CE-9A9C-41FC-8E2B-F17F39CF42E8}" type="datetimeFigureOut">
              <a:rPr lang="en-US"/>
              <a:pPr>
                <a:defRPr/>
              </a:pPr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101EFD-F7A0-48DC-992E-3075BFBFCD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033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86707-C0BD-46F8-BF1B-92FEDA30DFBA}" type="datetimeFigureOut">
              <a:rPr lang="en-US"/>
              <a:pPr>
                <a:defRPr/>
              </a:pPr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F8A09-1FE8-4D8C-9A7D-70F453F89D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492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5205EC-25F9-4F87-A4F4-D18040EE33B0}" type="datetimeFigureOut">
              <a:rPr lang="en-US"/>
              <a:pPr>
                <a:defRPr/>
              </a:pPr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FD2CFD-341C-4E28-9D7F-705418F1A3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3478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EF0DA3-CCA5-450D-968E-8C593F9BEC0C}" type="datetimeFigureOut">
              <a:rPr lang="en-US"/>
              <a:pPr>
                <a:defRPr/>
              </a:pPr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99439B-B647-49FB-B81C-DE7F6F22A0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295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8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EF71CF-7B91-4C62-BC2A-4051818314DA}" type="datetimeFigureOut">
              <a:rPr lang="en-US"/>
              <a:pPr>
                <a:defRPr/>
              </a:pPr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12BC5D-783C-459A-AB01-8E66562AAE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012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86A10-D931-4F6B-9471-2FEE8BDE1D4C}" type="datetimeFigureOut">
              <a:rPr lang="en-US"/>
              <a:pPr>
                <a:defRPr/>
              </a:pPr>
              <a:t>8/8/2019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F71A8B-B51B-485E-85B4-8081CD0A2C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636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9D23F-15B2-49E0-AF21-9598E2869501}" type="datetimeFigureOut">
              <a:rPr lang="en-US"/>
              <a:pPr>
                <a:defRPr/>
              </a:pPr>
              <a:t>8/8/2019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5E44E0-30D9-4CF2-9069-4AFFE89579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056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2E5A97-49CC-4196-9BF7-1EAFB40ECED1}" type="datetimeFigureOut">
              <a:rPr lang="en-US"/>
              <a:pPr>
                <a:defRPr/>
              </a:pPr>
              <a:t>8/8/2019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A2AB3-B65A-40B6-97C2-791F1E9920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030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DB7D5E-AF06-4762-BDAF-2A95A208B127}" type="datetimeFigureOut">
              <a:rPr lang="en-US"/>
              <a:pPr>
                <a:defRPr/>
              </a:pPr>
              <a:t>8/8/2019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D7446-B694-4E09-8E50-458D5DDEFE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15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8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8FAC2-A98B-4074-A1D9-E35192E0CD3F}" type="datetimeFigureOut">
              <a:rPr lang="en-US"/>
              <a:pPr>
                <a:defRPr/>
              </a:pPr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9AEED-5C97-41F7-9974-7FFAE54A9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86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rgbClr val="000000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4E28E0-B3D4-488A-B502-AF533BBBAA99}" type="datetimeFigureOut">
              <a:rPr lang="en-US"/>
              <a:pPr>
                <a:defRPr/>
              </a:pPr>
              <a:t>8/8/2019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2C86A-824C-4E57-BF5C-7A359C1B9F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536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B1110-73BD-4B68-8137-2E5AE0A571B5}" type="datetimeFigureOut">
              <a:rPr lang="en-US"/>
              <a:pPr>
                <a:defRPr/>
              </a:pPr>
              <a:t>8/8/2019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52569D-3200-4EC5-824C-B868B3B2AC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296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81EBF5-3561-4C5B-823D-FC33849B0991}" type="datetimeFigureOut">
              <a:rPr lang="en-US"/>
              <a:pPr>
                <a:defRPr/>
              </a:pPr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79578-4303-4B94-B909-498FEF3A63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227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29918-243C-486B-B36A-416F1A5BC134}" type="datetimeFigureOut">
              <a:rPr lang="en-US"/>
              <a:pPr>
                <a:defRPr/>
              </a:pPr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BB7ABC-2B67-477F-B98F-34EDA63B28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516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10664-CE17-4B2E-96C4-7343D215C445}" type="datetimeFigureOut">
              <a:rPr lang="en-US"/>
              <a:pPr>
                <a:defRPr/>
              </a:pPr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9F6722-3D98-4C4C-BFBB-731DFB8D05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393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70A5C-1A9D-4408-81BE-70FF75FE7E30}" type="datetimeFigureOut">
              <a:rPr lang="en-US"/>
              <a:pPr>
                <a:defRPr/>
              </a:pPr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0B21A2-BC8C-4CE1-ABC3-DB245CDD5E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98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8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96D1E7-DCAE-4717-B69C-A7F590AA3B06}" type="datetimeFigureOut">
              <a:rPr lang="en-US"/>
              <a:pPr>
                <a:defRPr/>
              </a:pPr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DF7CE-CC30-4D46-A435-64C07C2D25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7524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5A7F90-FF26-43C2-AC64-9999B51CBA49}" type="datetimeFigureOut">
              <a:rPr lang="en-US"/>
              <a:pPr>
                <a:defRPr/>
              </a:pPr>
              <a:t>8/8/2019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9D747-25C5-407C-BEAF-11FF1727DB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1465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2A7F4-D80A-4A66-8EA7-86F1A512C5EE}" type="datetimeFigureOut">
              <a:rPr lang="en-US"/>
              <a:pPr>
                <a:defRPr/>
              </a:pPr>
              <a:t>8/8/2019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D34D38-7A26-49F6-BA10-A30EEC8D91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5142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F022-9D7C-4895-88C5-B896DE1C59DA}" type="datetimeFigureOut">
              <a:rPr lang="en-US"/>
              <a:pPr>
                <a:defRPr/>
              </a:pPr>
              <a:t>8/8/2019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85A163-F69E-41B9-83C5-9B00D0F2DD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23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706D8-6A64-4BA4-B418-52616B1FAFAB}" type="datetimeFigureOut">
              <a:rPr lang="en-US"/>
              <a:pPr>
                <a:defRPr/>
              </a:pPr>
              <a:t>8/8/2019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FB422-BC0A-44F4-976F-1AD868F850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8508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954607-B7BD-47FB-80B2-501A7B03ABE7}" type="datetimeFigureOut">
              <a:rPr lang="en-US"/>
              <a:pPr>
                <a:defRPr/>
              </a:pPr>
              <a:t>8/8/2019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EADB23-FFC7-4DFA-B100-B1C2B78203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990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6C2603-6D2B-4BCD-A2AB-EE29BDEA62A3}" type="datetimeFigureOut">
              <a:rPr lang="en-US"/>
              <a:pPr>
                <a:defRPr/>
              </a:pPr>
              <a:t>8/8/2019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39931-105C-4EA6-91A4-B9252CDDD8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6977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7D624-771B-4C9A-A3E5-16EE19197460}" type="datetimeFigureOut">
              <a:rPr lang="en-US"/>
              <a:pPr>
                <a:defRPr/>
              </a:pPr>
              <a:t>8/8/2019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A5E4E-A67D-467F-90C6-4C40F25A6F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739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D2FF1-4106-4186-B90D-7F794516DA1C}" type="datetimeFigureOut">
              <a:rPr lang="en-US"/>
              <a:pPr>
                <a:defRPr/>
              </a:pPr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3EF9C-FC0A-4629-AE33-E542CCC6EF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927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D72BCC-E564-4053-B10A-4207E7D49688}" type="datetimeFigureOut">
              <a:rPr lang="en-US"/>
              <a:pPr>
                <a:defRPr/>
              </a:pPr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605D6-39AA-4219-AC64-0DF2E2059A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4398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1DFD8-B550-4EC8-A479-1F236A0C0E16}" type="datetimeFigureOut">
              <a:rPr lang="en-US"/>
              <a:pPr>
                <a:defRPr/>
              </a:pPr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E82437-8E1B-42C3-84F8-7BB0B8C849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7578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8A5893-16AF-4521-B31C-27A23B583224}" type="datetimeFigureOut">
              <a:rPr lang="en-US"/>
              <a:pPr>
                <a:defRPr/>
              </a:pPr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5E7EBC-1837-4712-A661-926291F205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9492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1F543D-1B7F-48BA-8BE3-2DC0BCA0576F}" type="datetimeFigureOut">
              <a:rPr lang="en-US"/>
              <a:pPr>
                <a:defRPr/>
              </a:pPr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D5F8F2-A38F-498C-972D-AEB38C298B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0504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D4CE8-ED05-42BB-A7F6-FA193278D411}" type="datetimeFigureOut">
              <a:rPr lang="en-US"/>
              <a:pPr>
                <a:defRPr/>
              </a:pPr>
              <a:t>8/8/2019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C6B24-85B9-4811-8538-B060D2FBCD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180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F897B-6B3D-42E2-BE92-B893AFABD4C3}" type="datetimeFigureOut">
              <a:rPr lang="en-US"/>
              <a:pPr>
                <a:defRPr/>
              </a:pPr>
              <a:t>8/8/2019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327C3F-B628-414D-B66A-01DE48E28F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64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D82224-6988-4DAE-A1CE-1DD0A8745955}" type="datetimeFigureOut">
              <a:rPr lang="en-US"/>
              <a:pPr>
                <a:defRPr/>
              </a:pPr>
              <a:t>8/8/2019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B76B77-2FCC-4799-9C1E-7C7F84013F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6072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27F11-A955-4ABD-99E5-2332ECA902BC}" type="datetimeFigureOut">
              <a:rPr lang="en-US"/>
              <a:pPr>
                <a:defRPr/>
              </a:pPr>
              <a:t>8/8/2019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805A49-7F73-4140-9EEA-9CA8C6BB47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3433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44A77-8B89-4423-83F7-773175FFB7D6}" type="datetimeFigureOut">
              <a:rPr lang="en-US"/>
              <a:pPr>
                <a:defRPr/>
              </a:pPr>
              <a:t>8/8/2019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E8D28-D431-4AD6-A39D-6D110700CE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9857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rgbClr val="FFFFFF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221F54-76CF-4D17-B373-C533027838A3}" type="datetimeFigureOut">
              <a:rPr lang="en-US"/>
              <a:pPr>
                <a:defRPr/>
              </a:pPr>
              <a:t>8/8/2019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620511-CAAD-4BD6-B7CC-157F06F376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0715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9D846A-B0E1-4AC3-9AA2-D4976E1EB498}" type="datetimeFigureOut">
              <a:rPr lang="en-US"/>
              <a:pPr>
                <a:defRPr/>
              </a:pPr>
              <a:t>8/8/2019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B7C411-117E-41D9-9B8D-3709512203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4193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FFF3DA-6F3A-4241-B951-C7F6262CFFCB}" type="datetimeFigureOut">
              <a:rPr lang="en-US"/>
              <a:pPr>
                <a:defRPr/>
              </a:pPr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A7B99-47A4-4DE0-8110-CE8C08243D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8374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BC7B0-2BEE-4ED2-82D3-0AA582E28E90}" type="datetimeFigureOut">
              <a:rPr lang="en-US"/>
              <a:pPr>
                <a:defRPr/>
              </a:pPr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3221E7-8DF2-4DB0-84D8-E4E69BE1FF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05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302254-AFAB-4DD8-89AF-1C48BB27CF63}" type="datetimeFigureOut">
              <a:rPr lang="en-US"/>
              <a:pPr>
                <a:defRPr/>
              </a:pPr>
              <a:t>8/8/2019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CEB10-72B1-483B-82CA-FF14550712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92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FFC185-9ED2-41C7-859F-D0340F9F20C7}" type="datetimeFigureOut">
              <a:rPr lang="en-US"/>
              <a:pPr>
                <a:defRPr/>
              </a:pPr>
              <a:t>8/8/2019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8F665B-FE3F-4025-BD33-3875EE6E8D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60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176A29-AD39-473A-8284-AB39C8518306}" type="datetimeFigureOut">
              <a:rPr lang="en-US"/>
              <a:pPr>
                <a:defRPr/>
              </a:pPr>
              <a:t>8/8/2019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A6A2AF-86E2-46E3-B05C-D4F1A825F4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29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57859-7908-4541-8B89-31E142AB02E2}" type="datetimeFigureOut">
              <a:rPr lang="en-US"/>
              <a:pPr>
                <a:defRPr/>
              </a:pPr>
              <a:t>8/8/2019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10373D-48D3-49C2-96C2-41C6477533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08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0000">
            <a:alpha val="5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6C7077B-89B0-4637-A632-B3A1E3BA1FA9}" type="datetimeFigureOut">
              <a:rPr lang="en-US"/>
              <a:pPr>
                <a:defRPr/>
              </a:pPr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9774818-A01A-4749-BF3B-BD4B46EEA0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6" descr="SMITH_PPT-Template_10.28-8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89" r:id="rId1"/>
    <p:sldLayoutId id="2147484290" r:id="rId2"/>
    <p:sldLayoutId id="2147484291" r:id="rId3"/>
    <p:sldLayoutId id="2147484292" r:id="rId4"/>
    <p:sldLayoutId id="2147484293" r:id="rId5"/>
    <p:sldLayoutId id="2147484294" r:id="rId6"/>
    <p:sldLayoutId id="2147484295" r:id="rId7"/>
    <p:sldLayoutId id="2147484296" r:id="rId8"/>
    <p:sldLayoutId id="2147484297" r:id="rId9"/>
    <p:sldLayoutId id="2147484298" r:id="rId10"/>
    <p:sldLayoutId id="214748429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0000">
            <a:alpha val="5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DC946FD-E7FA-44EF-9C1E-EA318AD7A137}" type="datetimeFigureOut">
              <a:rPr lang="en-US"/>
              <a:pPr>
                <a:defRPr/>
              </a:pPr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58AC280-ACAF-4BAB-AF2D-1DC0878DFC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3079" name="Picture 6" descr="SMITH_PPT-Template_10.28-7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00" r:id="rId1"/>
    <p:sldLayoutId id="2147484301" r:id="rId2"/>
    <p:sldLayoutId id="2147484302" r:id="rId3"/>
    <p:sldLayoutId id="2147484303" r:id="rId4"/>
    <p:sldLayoutId id="2147484304" r:id="rId5"/>
    <p:sldLayoutId id="2147484305" r:id="rId6"/>
    <p:sldLayoutId id="2147484306" r:id="rId7"/>
    <p:sldLayoutId id="2147484307" r:id="rId8"/>
    <p:sldLayoutId id="2147484308" r:id="rId9"/>
    <p:sldLayoutId id="2147484309" r:id="rId10"/>
    <p:sldLayoutId id="2147484310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0000">
            <a:alpha val="5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816492C-EC19-4DCE-9631-8F4E6A81D556}" type="datetimeFigureOut">
              <a:rPr lang="en-US"/>
              <a:pPr>
                <a:defRPr/>
              </a:pPr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59E5BD6-F8D9-4917-9533-497B1424C6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4103" name="Picture 6" descr="SMITH_PPT-Template_10.28-4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11" r:id="rId1"/>
    <p:sldLayoutId id="2147484312" r:id="rId2"/>
    <p:sldLayoutId id="2147484313" r:id="rId3"/>
    <p:sldLayoutId id="2147484314" r:id="rId4"/>
    <p:sldLayoutId id="2147484315" r:id="rId5"/>
    <p:sldLayoutId id="2147484316" r:id="rId6"/>
    <p:sldLayoutId id="2147484317" r:id="rId7"/>
    <p:sldLayoutId id="2147484318" r:id="rId8"/>
    <p:sldLayoutId id="2147484319" r:id="rId9"/>
    <p:sldLayoutId id="2147484320" r:id="rId10"/>
    <p:sldLayoutId id="2147484321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0000">
            <a:alpha val="5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08AA7ED-FC38-48AF-8855-51B450578456}" type="datetimeFigureOut">
              <a:rPr lang="en-US"/>
              <a:pPr>
                <a:defRPr/>
              </a:pPr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9756C3F-F7B7-428D-93EF-20FA7AF8DE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5127" name="Picture 6" descr="SMITH_PPT-Template_10.28-3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22" r:id="rId1"/>
    <p:sldLayoutId id="2147484323" r:id="rId2"/>
    <p:sldLayoutId id="2147484324" r:id="rId3"/>
    <p:sldLayoutId id="2147484325" r:id="rId4"/>
    <p:sldLayoutId id="2147484326" r:id="rId5"/>
    <p:sldLayoutId id="2147484327" r:id="rId6"/>
    <p:sldLayoutId id="2147484328" r:id="rId7"/>
    <p:sldLayoutId id="2147484329" r:id="rId8"/>
    <p:sldLayoutId id="2147484330" r:id="rId9"/>
    <p:sldLayoutId id="2147484331" r:id="rId10"/>
    <p:sldLayoutId id="2147484332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0000">
            <a:alpha val="5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9F10CEB-B9DE-4619-8FB9-80270AA8C6C4}" type="datetimeFigureOut">
              <a:rPr lang="en-US"/>
              <a:pPr>
                <a:defRPr/>
              </a:pPr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53CB28F-3212-4EE8-917F-41B591C13D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151" name="Picture 6" descr="SMITH_PPT-Template_10.28-2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7" descr="UM-Smith-Primary-RGB-KO-CS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013" y="5565775"/>
            <a:ext cx="16002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33" r:id="rId1"/>
    <p:sldLayoutId id="2147484334" r:id="rId2"/>
    <p:sldLayoutId id="2147484335" r:id="rId3"/>
    <p:sldLayoutId id="2147484336" r:id="rId4"/>
    <p:sldLayoutId id="2147484337" r:id="rId5"/>
    <p:sldLayoutId id="2147484338" r:id="rId6"/>
    <p:sldLayoutId id="2147484339" r:id="rId7"/>
    <p:sldLayoutId id="2147484340" r:id="rId8"/>
    <p:sldLayoutId id="2147484341" r:id="rId9"/>
    <p:sldLayoutId id="2147484342" r:id="rId10"/>
    <p:sldLayoutId id="2147484343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Relationship Id="rId4" Type="http://schemas.openxmlformats.org/officeDocument/2006/relationships/comments" Target="../comments/commen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51200"/>
            <a:ext cx="7772400" cy="349250"/>
          </a:xfrm>
        </p:spPr>
        <p:txBody>
          <a:bodyPr/>
          <a:lstStyle/>
          <a:p>
            <a:r>
              <a:rPr lang="en-GB" b="1" u="sng" dirty="0"/>
              <a:t>Restaurant Offers and Reviews around the University </a:t>
            </a:r>
            <a:br>
              <a:rPr lang="en-GB" b="1" u="sng" dirty="0"/>
            </a:br>
            <a:br>
              <a:rPr lang="en-GB" b="1" u="sng" dirty="0"/>
            </a:b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853925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51200"/>
            <a:ext cx="7772400" cy="792480"/>
          </a:xfrm>
        </p:spPr>
        <p:txBody>
          <a:bodyPr/>
          <a:lstStyle/>
          <a:p>
            <a:br>
              <a:rPr lang="en-GB" sz="4800" b="1" dirty="0"/>
            </a:br>
            <a:r>
              <a:rPr lang="en-GB" sz="4800" b="1" u="sng" dirty="0"/>
              <a:t>USE CASES</a:t>
            </a:r>
            <a:br>
              <a:rPr lang="en-GB" sz="4800" b="1" dirty="0"/>
            </a:br>
            <a:r>
              <a:rPr lang="en-GB" sz="4800" b="1" dirty="0"/>
              <a:t>(Business Transactions) </a:t>
            </a:r>
            <a:br>
              <a:rPr lang="en-GB" sz="4800" b="1" dirty="0"/>
            </a:br>
            <a:br>
              <a:rPr lang="en-GB" sz="4800" b="1" dirty="0"/>
            </a:b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520869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51C11-E202-40C2-95A5-EB76A0B23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70560" y="599440"/>
            <a:ext cx="8961120" cy="818198"/>
          </a:xfrm>
        </p:spPr>
        <p:txBody>
          <a:bodyPr>
            <a:normAutofit fontScale="90000"/>
          </a:bodyPr>
          <a:lstStyle/>
          <a:p>
            <a:br>
              <a:rPr lang="en-IN" sz="3675" dirty="0"/>
            </a:br>
            <a:br>
              <a:rPr lang="en-IN" sz="3675" dirty="0"/>
            </a:br>
            <a:br>
              <a:rPr lang="en-IN" sz="3675" dirty="0"/>
            </a:br>
            <a:r>
              <a:rPr lang="en-IN" sz="3100" b="1" u="sng" dirty="0"/>
              <a:t>Which is the Best Rated Thai Restaurant around the University of Maryland ?</a:t>
            </a:r>
            <a:br>
              <a:rPr lang="en-GB" sz="3100" b="1" dirty="0"/>
            </a:br>
            <a:br>
              <a:rPr lang="en-GB" sz="3100" dirty="0"/>
            </a:br>
            <a:br>
              <a:rPr lang="en-GB" dirty="0"/>
            </a:b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9FAB6C-61E0-4662-B403-E9BD12144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686800" cy="5369242"/>
          </a:xfrm>
        </p:spPr>
        <p:txBody>
          <a:bodyPr/>
          <a:lstStyle/>
          <a:p>
            <a:pPr marL="0" indent="0">
              <a:buNone/>
            </a:pPr>
            <a:r>
              <a:rPr lang="en-IN" sz="1600" b="1" u="sng" dirty="0"/>
              <a:t>SQL QUERY</a:t>
            </a:r>
          </a:p>
          <a:p>
            <a:pPr marL="0" indent="0">
              <a:buNone/>
            </a:pPr>
            <a:r>
              <a:rPr lang="en-IN" sz="1400" dirty="0"/>
              <a:t>CREATE VIEW [</a:t>
            </a:r>
            <a:r>
              <a:rPr lang="en-IN" sz="1400" dirty="0" err="1"/>
              <a:t>vw.summary</a:t>
            </a:r>
            <a:r>
              <a:rPr lang="en-IN" sz="1400" dirty="0"/>
              <a:t>]</a:t>
            </a:r>
          </a:p>
          <a:p>
            <a:pPr marL="0" indent="0">
              <a:buNone/>
            </a:pPr>
            <a:r>
              <a:rPr lang="en-IN" sz="1400" dirty="0"/>
              <a:t>AS</a:t>
            </a:r>
          </a:p>
          <a:p>
            <a:pPr marL="0" indent="0">
              <a:buNone/>
            </a:pPr>
            <a:r>
              <a:rPr lang="en-IN" sz="1400" dirty="0"/>
              <a:t>SELECT </a:t>
            </a:r>
            <a:r>
              <a:rPr lang="en-IN" sz="1400" dirty="0" err="1"/>
              <a:t>res.restaurantID</a:t>
            </a:r>
            <a:r>
              <a:rPr lang="en-IN" sz="1400" dirty="0"/>
              <a:t>, res.name, </a:t>
            </a:r>
            <a:r>
              <a:rPr lang="en-IN" sz="1400" dirty="0" err="1"/>
              <a:t>res.address</a:t>
            </a:r>
            <a:r>
              <a:rPr lang="en-IN" sz="1400" dirty="0"/>
              <a:t>, </a:t>
            </a:r>
            <a:r>
              <a:rPr lang="en-IN" sz="1400" dirty="0" err="1"/>
              <a:t>res.freeWifi</a:t>
            </a:r>
            <a:r>
              <a:rPr lang="en-IN" sz="1400" dirty="0"/>
              <a:t>, </a:t>
            </a:r>
            <a:r>
              <a:rPr lang="en-IN" sz="1400" dirty="0" err="1"/>
              <a:t>res.carParking</a:t>
            </a:r>
            <a:r>
              <a:rPr lang="en-IN" sz="1400" dirty="0"/>
              <a:t>, </a:t>
            </a:r>
            <a:r>
              <a:rPr lang="en-IN" sz="1400" dirty="0" err="1"/>
              <a:t>res.outdoorSeating</a:t>
            </a:r>
            <a:r>
              <a:rPr lang="en-IN" sz="1400" dirty="0"/>
              <a:t>,   			  </a:t>
            </a:r>
            <a:r>
              <a:rPr lang="en-IN" sz="1400" dirty="0" err="1"/>
              <a:t>c.cuisineName</a:t>
            </a:r>
            <a:r>
              <a:rPr lang="en-IN" sz="1400" dirty="0"/>
              <a:t>, </a:t>
            </a:r>
          </a:p>
          <a:p>
            <a:pPr marL="0" indent="0">
              <a:buNone/>
            </a:pPr>
            <a:r>
              <a:rPr lang="en-IN" sz="1400" dirty="0"/>
              <a:t>AVG(</a:t>
            </a:r>
            <a:r>
              <a:rPr lang="en-IN" sz="1400" dirty="0" err="1"/>
              <a:t>rev.ambience</a:t>
            </a:r>
            <a:r>
              <a:rPr lang="en-IN" sz="1400" dirty="0"/>
              <a:t>) AS </a:t>
            </a:r>
            <a:r>
              <a:rPr lang="en-IN" sz="1400" dirty="0" err="1"/>
              <a:t>avgAmbience</a:t>
            </a:r>
            <a:r>
              <a:rPr lang="en-IN" sz="1400" dirty="0"/>
              <a:t>, AVG(</a:t>
            </a:r>
            <a:r>
              <a:rPr lang="en-IN" sz="1400" dirty="0" err="1"/>
              <a:t>rev.foodQuality</a:t>
            </a:r>
            <a:r>
              <a:rPr lang="en-IN" sz="1400" dirty="0"/>
              <a:t>) AS </a:t>
            </a:r>
            <a:r>
              <a:rPr lang="en-IN" sz="1400" dirty="0" err="1"/>
              <a:t>avgfoodQuality</a:t>
            </a:r>
            <a:r>
              <a:rPr lang="en-IN" sz="1400" dirty="0"/>
              <a:t>, </a:t>
            </a:r>
          </a:p>
          <a:p>
            <a:pPr marL="0" indent="0">
              <a:buNone/>
            </a:pPr>
            <a:r>
              <a:rPr lang="en-IN" sz="1400" dirty="0"/>
              <a:t>        AVG(</a:t>
            </a:r>
            <a:r>
              <a:rPr lang="en-IN" sz="1400" dirty="0" err="1"/>
              <a:t>rev.service</a:t>
            </a:r>
            <a:r>
              <a:rPr lang="en-IN" sz="1400" dirty="0"/>
              <a:t>) AS </a:t>
            </a:r>
            <a:r>
              <a:rPr lang="en-IN" sz="1400" dirty="0" err="1"/>
              <a:t>avgService</a:t>
            </a:r>
            <a:r>
              <a:rPr lang="en-IN" sz="1400" dirty="0"/>
              <a:t>, AVG(</a:t>
            </a:r>
            <a:r>
              <a:rPr lang="en-IN" sz="1400" dirty="0" err="1"/>
              <a:t>rev.valueForMoney</a:t>
            </a:r>
            <a:r>
              <a:rPr lang="en-IN" sz="1400" dirty="0"/>
              <a:t>) AS </a:t>
            </a:r>
            <a:r>
              <a:rPr lang="en-IN" sz="1400" dirty="0" err="1"/>
              <a:t>avgValueForMoney</a:t>
            </a:r>
            <a:r>
              <a:rPr lang="en-IN" sz="1400" dirty="0"/>
              <a:t>,</a:t>
            </a:r>
          </a:p>
          <a:p>
            <a:pPr marL="0" indent="0">
              <a:buNone/>
            </a:pPr>
            <a:r>
              <a:rPr lang="en-IN" sz="1400" dirty="0"/>
              <a:t>       (AVG(</a:t>
            </a:r>
            <a:r>
              <a:rPr lang="en-IN" sz="1400" dirty="0" err="1"/>
              <a:t>rev.ambience</a:t>
            </a:r>
            <a:r>
              <a:rPr lang="en-IN" sz="1400" dirty="0"/>
              <a:t> + </a:t>
            </a:r>
            <a:r>
              <a:rPr lang="en-IN" sz="1400" dirty="0" err="1"/>
              <a:t>rev.foodQuality</a:t>
            </a:r>
            <a:r>
              <a:rPr lang="en-IN" sz="1400" dirty="0"/>
              <a:t> + </a:t>
            </a:r>
            <a:r>
              <a:rPr lang="en-IN" sz="1400" dirty="0" err="1"/>
              <a:t>rev.service</a:t>
            </a:r>
            <a:r>
              <a:rPr lang="en-IN" sz="1400" dirty="0"/>
              <a:t> + </a:t>
            </a:r>
            <a:r>
              <a:rPr lang="en-IN" sz="1400" dirty="0" err="1"/>
              <a:t>rev.valueForMoney</a:t>
            </a:r>
            <a:r>
              <a:rPr lang="en-IN" sz="1400" dirty="0"/>
              <a:t>)/4)</a:t>
            </a:r>
          </a:p>
          <a:p>
            <a:pPr marL="0" indent="0">
              <a:buNone/>
            </a:pPr>
            <a:r>
              <a:rPr lang="en-IN" sz="1400" dirty="0"/>
              <a:t>        AS </a:t>
            </a:r>
            <a:r>
              <a:rPr lang="en-IN" sz="1400" dirty="0" err="1"/>
              <a:t>avgRating</a:t>
            </a:r>
            <a:endParaRPr lang="en-IN" sz="1400" dirty="0"/>
          </a:p>
          <a:p>
            <a:pPr marL="0" indent="0">
              <a:buNone/>
            </a:pPr>
            <a:r>
              <a:rPr lang="en-IN" sz="1400" dirty="0"/>
              <a:t>FROM [</a:t>
            </a:r>
            <a:r>
              <a:rPr lang="en-IN" sz="1400" dirty="0" err="1"/>
              <a:t>Restropedia.Restaurant</a:t>
            </a:r>
            <a:r>
              <a:rPr lang="en-IN" sz="1400" dirty="0"/>
              <a:t>] res,[</a:t>
            </a:r>
            <a:r>
              <a:rPr lang="en-IN" sz="1400" dirty="0" err="1"/>
              <a:t>Restropedia.Reviews</a:t>
            </a:r>
            <a:r>
              <a:rPr lang="en-IN" sz="1400" dirty="0"/>
              <a:t>] rev,[</a:t>
            </a:r>
            <a:r>
              <a:rPr lang="en-IN" sz="1400" dirty="0" err="1"/>
              <a:t>Restropedia.Cuisine</a:t>
            </a:r>
            <a:r>
              <a:rPr lang="en-IN" sz="1400" dirty="0"/>
              <a:t>] c,</a:t>
            </a:r>
          </a:p>
          <a:p>
            <a:pPr marL="0" indent="0">
              <a:buNone/>
            </a:pPr>
            <a:r>
              <a:rPr lang="en-IN" sz="1400" dirty="0"/>
              <a:t>             [</a:t>
            </a:r>
            <a:r>
              <a:rPr lang="en-IN" sz="1400" dirty="0" err="1"/>
              <a:t>Restropedia.Sells</a:t>
            </a:r>
            <a:r>
              <a:rPr lang="en-IN" sz="1400" dirty="0"/>
              <a:t>] s</a:t>
            </a:r>
          </a:p>
          <a:p>
            <a:pPr marL="0" indent="0">
              <a:buNone/>
            </a:pPr>
            <a:r>
              <a:rPr lang="en-IN" sz="1400" dirty="0"/>
              <a:t>WHERE </a:t>
            </a:r>
            <a:r>
              <a:rPr lang="en-IN" sz="1400" dirty="0" err="1"/>
              <a:t>res.restaurantID</a:t>
            </a:r>
            <a:r>
              <a:rPr lang="en-IN" sz="1400" dirty="0"/>
              <a:t> = </a:t>
            </a:r>
            <a:r>
              <a:rPr lang="en-IN" sz="1400" dirty="0" err="1"/>
              <a:t>rev.restaurantID</a:t>
            </a:r>
            <a:r>
              <a:rPr lang="en-IN" sz="1400" dirty="0"/>
              <a:t> AND </a:t>
            </a:r>
            <a:r>
              <a:rPr lang="en-IN" sz="1400" dirty="0" err="1"/>
              <a:t>res.restaurantID</a:t>
            </a:r>
            <a:r>
              <a:rPr lang="en-IN" sz="1400" dirty="0"/>
              <a:t> = </a:t>
            </a:r>
            <a:r>
              <a:rPr lang="en-IN" sz="1400" dirty="0" err="1"/>
              <a:t>s.restaurantID</a:t>
            </a:r>
            <a:endParaRPr lang="en-IN" sz="1400" dirty="0"/>
          </a:p>
          <a:p>
            <a:pPr marL="0" indent="0">
              <a:buNone/>
            </a:pPr>
            <a:r>
              <a:rPr lang="en-IN" sz="1400" dirty="0"/>
              <a:t>              AND </a:t>
            </a:r>
            <a:r>
              <a:rPr lang="en-IN" sz="1400" dirty="0" err="1"/>
              <a:t>c.cuisineID</a:t>
            </a:r>
            <a:r>
              <a:rPr lang="en-IN" sz="1400" dirty="0"/>
              <a:t> = </a:t>
            </a:r>
            <a:r>
              <a:rPr lang="en-IN" sz="1400" dirty="0" err="1"/>
              <a:t>s.cuisineID</a:t>
            </a:r>
            <a:endParaRPr lang="en-IN" sz="1400" dirty="0"/>
          </a:p>
          <a:p>
            <a:pPr marL="0" indent="0">
              <a:buNone/>
            </a:pPr>
            <a:r>
              <a:rPr lang="en-IN" sz="1400" dirty="0"/>
              <a:t>GROUP BY </a:t>
            </a:r>
            <a:r>
              <a:rPr lang="en-IN" sz="1400" dirty="0" err="1"/>
              <a:t>res.restaurantID</a:t>
            </a:r>
            <a:r>
              <a:rPr lang="en-IN" sz="1400" dirty="0"/>
              <a:t>, res.name, </a:t>
            </a:r>
            <a:r>
              <a:rPr lang="en-IN" sz="1400" dirty="0" err="1"/>
              <a:t>res.address</a:t>
            </a:r>
            <a:r>
              <a:rPr lang="en-IN" sz="1400" dirty="0"/>
              <a:t>, </a:t>
            </a:r>
            <a:r>
              <a:rPr lang="en-IN" sz="1400" dirty="0" err="1"/>
              <a:t>res.freeWifi</a:t>
            </a:r>
            <a:r>
              <a:rPr lang="en-IN" sz="1400" dirty="0"/>
              <a:t>, </a:t>
            </a:r>
            <a:r>
              <a:rPr lang="en-IN" sz="1400" dirty="0" err="1"/>
              <a:t>res.carParking</a:t>
            </a:r>
            <a:r>
              <a:rPr lang="en-IN" sz="1400" dirty="0"/>
              <a:t>, </a:t>
            </a:r>
            <a:r>
              <a:rPr lang="en-IN" sz="1400" dirty="0" err="1"/>
              <a:t>res.outdoorSeating</a:t>
            </a:r>
            <a:r>
              <a:rPr lang="en-IN" sz="1400" dirty="0"/>
              <a:t>,     	  	        </a:t>
            </a:r>
            <a:r>
              <a:rPr lang="en-IN" sz="1400" dirty="0" err="1"/>
              <a:t>c.cuisineName</a:t>
            </a:r>
            <a:r>
              <a:rPr lang="en-IN" sz="1400" dirty="0"/>
              <a:t> ;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dirty="0"/>
              <a:t>SELECT name AS 'Best Rated Thai </a:t>
            </a:r>
            <a:r>
              <a:rPr lang="en-IN" sz="1400" dirty="0" err="1"/>
              <a:t>Resturant</a:t>
            </a:r>
            <a:r>
              <a:rPr lang="en-IN" sz="1400" dirty="0"/>
              <a:t>', address AS 'Address', </a:t>
            </a:r>
            <a:r>
              <a:rPr lang="en-IN" sz="1400" dirty="0" err="1"/>
              <a:t>carParking</a:t>
            </a:r>
            <a:r>
              <a:rPr lang="en-IN" sz="1400" dirty="0"/>
              <a:t> AS 'Car Parking', </a:t>
            </a:r>
          </a:p>
          <a:p>
            <a:pPr marL="0" indent="0">
              <a:buNone/>
            </a:pPr>
            <a:r>
              <a:rPr lang="en-IN" sz="1400" dirty="0"/>
              <a:t>              </a:t>
            </a:r>
            <a:r>
              <a:rPr lang="en-IN" sz="1400" dirty="0" err="1"/>
              <a:t>outdoorSeating</a:t>
            </a:r>
            <a:r>
              <a:rPr lang="en-IN" sz="1400" dirty="0"/>
              <a:t> AS 'Outdoor Seating', </a:t>
            </a:r>
            <a:r>
              <a:rPr lang="en-IN" sz="1400" dirty="0" err="1"/>
              <a:t>freeWifi</a:t>
            </a:r>
            <a:r>
              <a:rPr lang="en-IN" sz="1400" dirty="0"/>
              <a:t> AS 'Free </a:t>
            </a:r>
            <a:r>
              <a:rPr lang="en-IN" sz="1400" dirty="0" err="1"/>
              <a:t>Wifi</a:t>
            </a:r>
            <a:r>
              <a:rPr lang="en-IN" sz="1400" dirty="0"/>
              <a:t>', </a:t>
            </a:r>
            <a:r>
              <a:rPr lang="en-IN" sz="1400" dirty="0" err="1"/>
              <a:t>cuisineName</a:t>
            </a:r>
            <a:r>
              <a:rPr lang="en-IN" sz="1400" dirty="0"/>
              <a:t> AS 'Cuisine', </a:t>
            </a:r>
            <a:r>
              <a:rPr lang="en-IN" sz="1400" dirty="0" err="1"/>
              <a:t>avgRating</a:t>
            </a:r>
            <a:r>
              <a:rPr lang="en-IN" sz="1400" dirty="0"/>
              <a:t> AS 'Rating'</a:t>
            </a:r>
          </a:p>
          <a:p>
            <a:pPr marL="0" indent="0">
              <a:buNone/>
            </a:pPr>
            <a:r>
              <a:rPr lang="en-IN" sz="1400" dirty="0"/>
              <a:t>FROM [</a:t>
            </a:r>
            <a:r>
              <a:rPr lang="en-IN" sz="1400" dirty="0" err="1"/>
              <a:t>vw.summary</a:t>
            </a:r>
            <a:r>
              <a:rPr lang="en-IN" sz="1400" dirty="0"/>
              <a:t>] </a:t>
            </a:r>
          </a:p>
          <a:p>
            <a:pPr marL="0" indent="0">
              <a:buNone/>
            </a:pPr>
            <a:r>
              <a:rPr lang="en-IN" sz="1400" dirty="0"/>
              <a:t>WHERE </a:t>
            </a:r>
            <a:r>
              <a:rPr lang="en-IN" sz="1400" dirty="0" err="1"/>
              <a:t>cuisineName</a:t>
            </a:r>
            <a:r>
              <a:rPr lang="en-IN" sz="1400" dirty="0"/>
              <a:t> = 'Thai' AND </a:t>
            </a:r>
            <a:r>
              <a:rPr lang="en-IN" sz="1400" dirty="0" err="1"/>
              <a:t>avgRating</a:t>
            </a:r>
            <a:r>
              <a:rPr lang="en-IN" sz="1400" dirty="0"/>
              <a:t> = (SELECT MAX(</a:t>
            </a:r>
            <a:r>
              <a:rPr lang="en-IN" sz="1400" dirty="0" err="1"/>
              <a:t>avgRating</a:t>
            </a:r>
            <a:r>
              <a:rPr lang="en-IN" sz="1400" dirty="0"/>
              <a:t>) FROM [</a:t>
            </a:r>
            <a:r>
              <a:rPr lang="en-IN" sz="1400" dirty="0" err="1"/>
              <a:t>vw.summary</a:t>
            </a:r>
            <a:r>
              <a:rPr lang="en-IN" sz="1400" dirty="0"/>
              <a:t>] </a:t>
            </a:r>
          </a:p>
          <a:p>
            <a:pPr marL="0" indent="0">
              <a:buNone/>
            </a:pPr>
            <a:r>
              <a:rPr lang="en-IN" sz="1400" dirty="0"/>
              <a:t>							     WHERE </a:t>
            </a:r>
            <a:r>
              <a:rPr lang="en-IN" sz="1400" dirty="0" err="1"/>
              <a:t>cuisineName</a:t>
            </a:r>
            <a:r>
              <a:rPr lang="en-IN" sz="1400" dirty="0"/>
              <a:t> = 'Thai’) ; </a:t>
            </a:r>
          </a:p>
          <a:p>
            <a:endParaRPr lang="en-IN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4415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51C11-E202-40C2-95A5-EB76A0B23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70560" y="599440"/>
            <a:ext cx="8961120" cy="818198"/>
          </a:xfrm>
        </p:spPr>
        <p:txBody>
          <a:bodyPr>
            <a:normAutofit fontScale="90000"/>
          </a:bodyPr>
          <a:lstStyle/>
          <a:p>
            <a:br>
              <a:rPr lang="en-IN" sz="3675" dirty="0"/>
            </a:br>
            <a:br>
              <a:rPr lang="en-IN" sz="3675" dirty="0"/>
            </a:br>
            <a:br>
              <a:rPr lang="en-IN" sz="3675" dirty="0"/>
            </a:br>
            <a:r>
              <a:rPr lang="en-IN" sz="3100" b="1" u="sng" dirty="0"/>
              <a:t>Which is the Best Rated Thai Restaurant around the University of Maryland ?</a:t>
            </a:r>
            <a:br>
              <a:rPr lang="en-GB" sz="3100" b="1" dirty="0"/>
            </a:br>
            <a:br>
              <a:rPr lang="en-GB" sz="3100" dirty="0"/>
            </a:br>
            <a:br>
              <a:rPr lang="en-GB" dirty="0"/>
            </a:b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9FAB6C-61E0-4662-B403-E9BD12144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686800" cy="5369242"/>
          </a:xfrm>
        </p:spPr>
        <p:txBody>
          <a:bodyPr/>
          <a:lstStyle/>
          <a:p>
            <a:pPr marL="0" indent="0">
              <a:buNone/>
            </a:pPr>
            <a:r>
              <a:rPr lang="en-IN" sz="2400" b="1" u="sng" dirty="0"/>
              <a:t>TABLEAU SCREEN SHOT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A669C0-A020-46D0-8171-4554B7E0A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32709"/>
            <a:ext cx="8080685" cy="490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628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51C11-E202-40C2-95A5-EB76A0B23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70560" y="599440"/>
            <a:ext cx="8961120" cy="818198"/>
          </a:xfrm>
        </p:spPr>
        <p:txBody>
          <a:bodyPr>
            <a:normAutofit fontScale="90000"/>
          </a:bodyPr>
          <a:lstStyle/>
          <a:p>
            <a:br>
              <a:rPr lang="en-IN" sz="3675" dirty="0"/>
            </a:br>
            <a:br>
              <a:rPr lang="en-IN" sz="3675" dirty="0"/>
            </a:br>
            <a:br>
              <a:rPr lang="en-IN" sz="3675" dirty="0"/>
            </a:br>
            <a:r>
              <a:rPr lang="en-IN" sz="3100" b="1" u="sng" dirty="0"/>
              <a:t>Which is the Best Rated Thai Restaurant around the University of Maryland ?</a:t>
            </a:r>
            <a:br>
              <a:rPr lang="en-GB" sz="3100" b="1" dirty="0"/>
            </a:br>
            <a:br>
              <a:rPr lang="en-GB" sz="3100" dirty="0"/>
            </a:br>
            <a:br>
              <a:rPr lang="en-GB" dirty="0"/>
            </a:b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9FAB6C-61E0-4662-B403-E9BD12144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686800" cy="5369242"/>
          </a:xfrm>
        </p:spPr>
        <p:txBody>
          <a:bodyPr/>
          <a:lstStyle/>
          <a:p>
            <a:pPr marL="0" indent="0">
              <a:buNone/>
            </a:pPr>
            <a:r>
              <a:rPr lang="en-IN" sz="2400" b="1" u="sng" dirty="0"/>
              <a:t>TABLEAU Screenshot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E62A6D-8844-4402-BCE7-44BD62210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36" y="1848123"/>
            <a:ext cx="8617527" cy="33705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259E0F-D54F-4DCE-AF0D-CDAB10CD6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40362"/>
            <a:ext cx="9144000" cy="9570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8ADB03-8C22-498D-952F-6138DCC53124}"/>
              </a:ext>
            </a:extLst>
          </p:cNvPr>
          <p:cNvSpPr txBox="1"/>
          <p:nvPr/>
        </p:nvSpPr>
        <p:spPr>
          <a:xfrm>
            <a:off x="651163" y="4910509"/>
            <a:ext cx="28678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/>
              <a:t>SQL Screenshot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6240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51C11-E202-40C2-95A5-EB76A0B23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99440"/>
            <a:ext cx="7786255" cy="818198"/>
          </a:xfrm>
        </p:spPr>
        <p:txBody>
          <a:bodyPr>
            <a:normAutofit fontScale="90000"/>
          </a:bodyPr>
          <a:lstStyle/>
          <a:p>
            <a:br>
              <a:rPr lang="en-IN" sz="3675" dirty="0"/>
            </a:br>
            <a:br>
              <a:rPr lang="en-IN" sz="3675" dirty="0"/>
            </a:br>
            <a:br>
              <a:rPr lang="en-IN" sz="3675" dirty="0"/>
            </a:br>
            <a:r>
              <a:rPr lang="en-IN" sz="3100" b="1" u="sng" dirty="0"/>
              <a:t>Which Mexican Restaurant has the Best Ambience and is providing any offer?</a:t>
            </a:r>
            <a:br>
              <a:rPr lang="en-GB" sz="3100" b="1" dirty="0"/>
            </a:br>
            <a:br>
              <a:rPr lang="en-GB" sz="3100" dirty="0"/>
            </a:br>
            <a:br>
              <a:rPr lang="en-GB" dirty="0"/>
            </a:b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9FAB6C-61E0-4662-B403-E9BD12144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72" y="1417638"/>
            <a:ext cx="8922327" cy="5369242"/>
          </a:xfrm>
        </p:spPr>
        <p:txBody>
          <a:bodyPr/>
          <a:lstStyle/>
          <a:p>
            <a:pPr marL="0" indent="0">
              <a:buNone/>
            </a:pPr>
            <a:r>
              <a:rPr lang="en-IN" sz="2400" b="1" u="sng" dirty="0"/>
              <a:t>SQL QUERY</a:t>
            </a:r>
          </a:p>
          <a:p>
            <a:pPr marL="0" indent="0">
              <a:buNone/>
            </a:pPr>
            <a:r>
              <a:rPr lang="en-IN" sz="1400" dirty="0"/>
              <a:t>SELECT * </a:t>
            </a:r>
          </a:p>
          <a:p>
            <a:pPr marL="0" indent="0">
              <a:buNone/>
            </a:pPr>
            <a:r>
              <a:rPr lang="en-IN" sz="1400" dirty="0"/>
              <a:t>FROM</a:t>
            </a:r>
          </a:p>
          <a:p>
            <a:pPr marL="0" indent="0">
              <a:buNone/>
            </a:pPr>
            <a:r>
              <a:rPr lang="en-IN" sz="1400" dirty="0"/>
              <a:t>(SELECT </a:t>
            </a:r>
            <a:r>
              <a:rPr lang="en-IN" sz="1400" dirty="0" err="1"/>
              <a:t>res.Name</a:t>
            </a:r>
            <a:r>
              <a:rPr lang="en-IN" sz="1400" dirty="0"/>
              <a:t> AS 'Restaurant Name', </a:t>
            </a:r>
            <a:r>
              <a:rPr lang="en-IN" sz="1400" dirty="0" err="1"/>
              <a:t>res.address</a:t>
            </a:r>
            <a:r>
              <a:rPr lang="en-IN" sz="1400" dirty="0"/>
              <a:t> AS 'Address', </a:t>
            </a:r>
            <a:r>
              <a:rPr lang="en-IN" sz="1400" dirty="0" err="1"/>
              <a:t>res.freeWifi</a:t>
            </a:r>
            <a:r>
              <a:rPr lang="en-IN" sz="1400" dirty="0"/>
              <a:t> AS 'Free </a:t>
            </a:r>
            <a:r>
              <a:rPr lang="en-IN" sz="1400" dirty="0" err="1"/>
              <a:t>Wifi</a:t>
            </a:r>
            <a:r>
              <a:rPr lang="en-IN" sz="1400" dirty="0"/>
              <a:t>', </a:t>
            </a:r>
          </a:p>
          <a:p>
            <a:pPr marL="0" indent="0">
              <a:buNone/>
            </a:pPr>
            <a:r>
              <a:rPr lang="en-IN" sz="1400" dirty="0"/>
              <a:t>   </a:t>
            </a:r>
            <a:r>
              <a:rPr lang="en-IN" sz="1400" dirty="0" err="1"/>
              <a:t>res.carParking</a:t>
            </a:r>
            <a:r>
              <a:rPr lang="en-IN" sz="1400" dirty="0"/>
              <a:t> AS 'Car Parking', </a:t>
            </a:r>
            <a:r>
              <a:rPr lang="en-IN" sz="1400" dirty="0" err="1"/>
              <a:t>uu.avgAmb</a:t>
            </a:r>
            <a:r>
              <a:rPr lang="en-IN" sz="1400" dirty="0"/>
              <a:t> AS 'Ambience', </a:t>
            </a:r>
            <a:r>
              <a:rPr lang="en-IN" sz="1400" dirty="0" err="1"/>
              <a:t>c.cuisineName</a:t>
            </a:r>
            <a:r>
              <a:rPr lang="en-IN" sz="1400" dirty="0"/>
              <a:t> AS 'Cuisine', </a:t>
            </a:r>
          </a:p>
          <a:p>
            <a:pPr marL="0" indent="0">
              <a:buNone/>
            </a:pPr>
            <a:r>
              <a:rPr lang="en-IN" sz="1400" dirty="0"/>
              <a:t>   </a:t>
            </a:r>
            <a:r>
              <a:rPr lang="en-IN" sz="1400" dirty="0" err="1"/>
              <a:t>o.description</a:t>
            </a:r>
            <a:r>
              <a:rPr lang="en-IN" sz="1400" dirty="0"/>
              <a:t> AS 'Description', </a:t>
            </a:r>
            <a:r>
              <a:rPr lang="en-IN" sz="1400" dirty="0" err="1"/>
              <a:t>p.validity</a:t>
            </a:r>
            <a:r>
              <a:rPr lang="en-IN" sz="1400" dirty="0"/>
              <a:t> AS 'Validity'</a:t>
            </a:r>
          </a:p>
          <a:p>
            <a:pPr marL="0" indent="0">
              <a:buNone/>
            </a:pPr>
            <a:r>
              <a:rPr lang="en-IN" sz="1400" dirty="0"/>
              <a:t>FROM</a:t>
            </a:r>
          </a:p>
          <a:p>
            <a:pPr marL="0" indent="0">
              <a:buNone/>
            </a:pPr>
            <a:r>
              <a:rPr lang="en-IN" sz="1400" dirty="0"/>
              <a:t>(SELECT </a:t>
            </a:r>
            <a:r>
              <a:rPr lang="en-IN" sz="1400" dirty="0" err="1"/>
              <a:t>tt.restaurantID</a:t>
            </a:r>
            <a:r>
              <a:rPr lang="en-IN" sz="1400" dirty="0"/>
              <a:t>, </a:t>
            </a:r>
            <a:r>
              <a:rPr lang="en-IN" sz="1400" dirty="0" err="1"/>
              <a:t>tt.avgAmb</a:t>
            </a:r>
            <a:endParaRPr lang="en-IN" sz="1400" dirty="0"/>
          </a:p>
          <a:p>
            <a:pPr marL="0" indent="0">
              <a:buNone/>
            </a:pPr>
            <a:r>
              <a:rPr lang="en-IN" sz="1400" dirty="0"/>
              <a:t>FROM</a:t>
            </a:r>
          </a:p>
          <a:p>
            <a:pPr marL="0" indent="0">
              <a:buNone/>
            </a:pPr>
            <a:r>
              <a:rPr lang="en-IN" sz="1400" dirty="0"/>
              <a:t>(SELECT </a:t>
            </a:r>
            <a:r>
              <a:rPr lang="en-IN" sz="1400" dirty="0" err="1"/>
              <a:t>ee.restaurantID</a:t>
            </a:r>
            <a:r>
              <a:rPr lang="en-IN" sz="1400" dirty="0"/>
              <a:t>, </a:t>
            </a:r>
            <a:r>
              <a:rPr lang="en-IN" sz="1400" dirty="0" err="1"/>
              <a:t>ee.avgAmb</a:t>
            </a:r>
            <a:r>
              <a:rPr lang="en-IN" sz="1400" dirty="0"/>
              <a:t>, </a:t>
            </a:r>
            <a:r>
              <a:rPr lang="en-IN" sz="1400" dirty="0" err="1"/>
              <a:t>c.cuisineName</a:t>
            </a:r>
            <a:endParaRPr lang="en-IN" sz="1400" dirty="0"/>
          </a:p>
          <a:p>
            <a:pPr marL="0" indent="0">
              <a:buNone/>
            </a:pPr>
            <a:r>
              <a:rPr lang="en-IN" sz="1400" dirty="0"/>
              <a:t>FROM </a:t>
            </a:r>
          </a:p>
          <a:p>
            <a:pPr marL="0" indent="0">
              <a:buNone/>
            </a:pPr>
            <a:r>
              <a:rPr lang="en-IN" sz="1400" dirty="0"/>
              <a:t>(SELECT </a:t>
            </a:r>
            <a:r>
              <a:rPr lang="en-IN" sz="1400" dirty="0" err="1"/>
              <a:t>restaurantID</a:t>
            </a:r>
            <a:r>
              <a:rPr lang="en-IN" sz="1400" dirty="0"/>
              <a:t>, AVG(ambience) as </a:t>
            </a:r>
            <a:r>
              <a:rPr lang="en-IN" sz="1400" dirty="0" err="1"/>
              <a:t>avgAmb</a:t>
            </a:r>
            <a:endParaRPr lang="en-IN" sz="1400" dirty="0"/>
          </a:p>
          <a:p>
            <a:pPr marL="0" indent="0">
              <a:buNone/>
            </a:pPr>
            <a:r>
              <a:rPr lang="en-IN" sz="1400" dirty="0"/>
              <a:t>FROM [</a:t>
            </a:r>
            <a:r>
              <a:rPr lang="en-IN" sz="1400" dirty="0" err="1"/>
              <a:t>Restropedia.Reviews</a:t>
            </a:r>
            <a:r>
              <a:rPr lang="en-IN" sz="1400" dirty="0"/>
              <a:t>]</a:t>
            </a:r>
          </a:p>
          <a:p>
            <a:pPr marL="0" indent="0">
              <a:buNone/>
            </a:pPr>
            <a:r>
              <a:rPr lang="en-IN" sz="1400" dirty="0"/>
              <a:t>GROUP BY </a:t>
            </a:r>
            <a:r>
              <a:rPr lang="en-IN" sz="1400" dirty="0" err="1"/>
              <a:t>restaurantID</a:t>
            </a:r>
            <a:r>
              <a:rPr lang="en-IN" sz="1400" dirty="0"/>
              <a:t>) </a:t>
            </a:r>
            <a:r>
              <a:rPr lang="en-IN" sz="1400" dirty="0" err="1"/>
              <a:t>ee</a:t>
            </a:r>
            <a:r>
              <a:rPr lang="en-IN" sz="1400" dirty="0"/>
              <a:t>, [</a:t>
            </a:r>
            <a:r>
              <a:rPr lang="en-IN" sz="1400" dirty="0" err="1"/>
              <a:t>Restropedia.Cuisine</a:t>
            </a:r>
            <a:r>
              <a:rPr lang="en-IN" sz="1400" dirty="0"/>
              <a:t>] c, [</a:t>
            </a:r>
            <a:r>
              <a:rPr lang="en-IN" sz="1400" dirty="0" err="1"/>
              <a:t>Restropedia.sells</a:t>
            </a:r>
            <a:r>
              <a:rPr lang="en-IN" sz="1400" dirty="0"/>
              <a:t>] s, [</a:t>
            </a:r>
            <a:r>
              <a:rPr lang="en-IN" sz="1400" dirty="0" err="1"/>
              <a:t>Restropedia.Offers</a:t>
            </a:r>
            <a:r>
              <a:rPr lang="en-IN" sz="1400" dirty="0"/>
              <a:t>] o, </a:t>
            </a:r>
          </a:p>
          <a:p>
            <a:pPr marL="0" indent="0">
              <a:buNone/>
            </a:pPr>
            <a:r>
              <a:rPr lang="en-IN" sz="1400" dirty="0"/>
              <a:t> [</a:t>
            </a:r>
            <a:r>
              <a:rPr lang="en-IN" sz="1400" dirty="0" err="1"/>
              <a:t>Restropedia.Provides</a:t>
            </a:r>
            <a:r>
              <a:rPr lang="en-IN" sz="1400" dirty="0"/>
              <a:t>] p</a:t>
            </a:r>
          </a:p>
          <a:p>
            <a:pPr marL="0" indent="0">
              <a:buNone/>
            </a:pPr>
            <a:r>
              <a:rPr lang="en-IN" sz="1400" dirty="0"/>
              <a:t>WHERE </a:t>
            </a:r>
            <a:r>
              <a:rPr lang="en-IN" sz="1400" dirty="0" err="1"/>
              <a:t>ee.restaurantID</a:t>
            </a:r>
            <a:r>
              <a:rPr lang="en-IN" sz="1400" dirty="0"/>
              <a:t> = </a:t>
            </a:r>
            <a:r>
              <a:rPr lang="en-IN" sz="1400" dirty="0" err="1"/>
              <a:t>s.restaurantID</a:t>
            </a:r>
            <a:r>
              <a:rPr lang="en-IN" sz="1400" dirty="0"/>
              <a:t> AND </a:t>
            </a:r>
            <a:r>
              <a:rPr lang="en-IN" sz="1400" dirty="0" err="1"/>
              <a:t>s.cuisineId</a:t>
            </a:r>
            <a:r>
              <a:rPr lang="en-IN" sz="1400" dirty="0"/>
              <a:t> = </a:t>
            </a:r>
            <a:r>
              <a:rPr lang="en-IN" sz="1400" dirty="0" err="1"/>
              <a:t>c.cuisineId</a:t>
            </a:r>
            <a:r>
              <a:rPr lang="en-IN" sz="1400" dirty="0"/>
              <a:t> AND </a:t>
            </a:r>
            <a:r>
              <a:rPr lang="en-IN" sz="1400" dirty="0" err="1"/>
              <a:t>o.offerID</a:t>
            </a:r>
            <a:r>
              <a:rPr lang="en-IN" sz="1400" dirty="0"/>
              <a:t> = </a:t>
            </a:r>
            <a:r>
              <a:rPr lang="en-IN" sz="1400" dirty="0" err="1"/>
              <a:t>p.offerID</a:t>
            </a:r>
            <a:r>
              <a:rPr lang="en-IN" sz="1400" dirty="0"/>
              <a:t> AND </a:t>
            </a:r>
            <a:r>
              <a:rPr lang="en-IN" sz="1400" dirty="0" err="1"/>
              <a:t>c.cuisineName</a:t>
            </a:r>
            <a:r>
              <a:rPr lang="en-IN" sz="1400" dirty="0"/>
              <a:t> = 'Mexican' </a:t>
            </a:r>
          </a:p>
          <a:p>
            <a:pPr marL="0" indent="0">
              <a:buNone/>
            </a:pPr>
            <a:r>
              <a:rPr lang="en-IN" sz="1400" dirty="0"/>
              <a:t>  AND </a:t>
            </a:r>
            <a:r>
              <a:rPr lang="en-IN" sz="1400" dirty="0" err="1"/>
              <a:t>ee.restaurantID</a:t>
            </a:r>
            <a:r>
              <a:rPr lang="en-IN" sz="1400" dirty="0"/>
              <a:t>=</a:t>
            </a:r>
            <a:r>
              <a:rPr lang="en-IN" sz="1400" dirty="0" err="1"/>
              <a:t>p.restaurantID</a:t>
            </a:r>
            <a:r>
              <a:rPr lang="en-IN" sz="1400" dirty="0"/>
              <a:t>) </a:t>
            </a:r>
            <a:r>
              <a:rPr lang="en-IN" sz="1400" dirty="0" err="1"/>
              <a:t>tt</a:t>
            </a:r>
            <a:endParaRPr lang="en-IN" sz="1400" dirty="0"/>
          </a:p>
          <a:p>
            <a:pPr marL="0" indent="0">
              <a:buNone/>
            </a:pPr>
            <a:endParaRPr lang="en-IN" sz="1600" b="1" u="sng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2034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51C11-E202-40C2-95A5-EB76A0B23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99440"/>
            <a:ext cx="7786255" cy="818198"/>
          </a:xfrm>
        </p:spPr>
        <p:txBody>
          <a:bodyPr>
            <a:normAutofit fontScale="90000"/>
          </a:bodyPr>
          <a:lstStyle/>
          <a:p>
            <a:br>
              <a:rPr lang="en-IN" sz="3675" dirty="0"/>
            </a:br>
            <a:br>
              <a:rPr lang="en-IN" sz="3675" dirty="0"/>
            </a:br>
            <a:br>
              <a:rPr lang="en-IN" sz="3675" dirty="0"/>
            </a:br>
            <a:r>
              <a:rPr lang="en-IN" sz="3100" b="1" u="sng" dirty="0"/>
              <a:t>Which Mexican Restaurant has the Best Ambience and is providing any offer?</a:t>
            </a:r>
            <a:br>
              <a:rPr lang="en-GB" sz="3100" b="1" dirty="0"/>
            </a:br>
            <a:br>
              <a:rPr lang="en-GB" sz="3100" dirty="0"/>
            </a:br>
            <a:br>
              <a:rPr lang="en-GB" dirty="0"/>
            </a:b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9FAB6C-61E0-4662-B403-E9BD12144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72" y="1417638"/>
            <a:ext cx="8922327" cy="5369242"/>
          </a:xfrm>
        </p:spPr>
        <p:txBody>
          <a:bodyPr/>
          <a:lstStyle/>
          <a:p>
            <a:pPr marL="0" indent="0">
              <a:buNone/>
            </a:pPr>
            <a:r>
              <a:rPr lang="en-IN" sz="2400" b="1" u="sng" dirty="0"/>
              <a:t>SQL QUERY (continued)</a:t>
            </a:r>
          </a:p>
          <a:p>
            <a:pPr marL="0" indent="0">
              <a:buNone/>
            </a:pPr>
            <a:r>
              <a:rPr lang="en-IN" sz="1400" dirty="0"/>
              <a:t>WHERE </a:t>
            </a:r>
            <a:r>
              <a:rPr lang="en-IN" sz="1400" dirty="0" err="1"/>
              <a:t>tt.avgAmb</a:t>
            </a:r>
            <a:r>
              <a:rPr lang="en-IN" sz="1400" dirty="0"/>
              <a:t>=</a:t>
            </a:r>
          </a:p>
          <a:p>
            <a:pPr marL="0" indent="0">
              <a:buNone/>
            </a:pPr>
            <a:r>
              <a:rPr lang="en-IN" sz="1400" dirty="0"/>
              <a:t>(SELECT MAX(</a:t>
            </a:r>
            <a:r>
              <a:rPr lang="en-IN" sz="1400" dirty="0" err="1"/>
              <a:t>pp.avgAmb</a:t>
            </a:r>
            <a:r>
              <a:rPr lang="en-IN" sz="1400" dirty="0"/>
              <a:t>)</a:t>
            </a:r>
          </a:p>
          <a:p>
            <a:pPr marL="0" indent="0">
              <a:buNone/>
            </a:pPr>
            <a:r>
              <a:rPr lang="en-IN" sz="1400" dirty="0"/>
              <a:t>FROM</a:t>
            </a:r>
          </a:p>
          <a:p>
            <a:pPr marL="0" indent="0">
              <a:buNone/>
            </a:pPr>
            <a:r>
              <a:rPr lang="en-IN" sz="1400" dirty="0"/>
              <a:t>(SELECT </a:t>
            </a:r>
            <a:r>
              <a:rPr lang="en-IN" sz="1400" dirty="0" err="1"/>
              <a:t>ee.restaurantID</a:t>
            </a:r>
            <a:r>
              <a:rPr lang="en-IN" sz="1400" dirty="0"/>
              <a:t>, </a:t>
            </a:r>
            <a:r>
              <a:rPr lang="en-IN" sz="1400" dirty="0" err="1"/>
              <a:t>ee.avgAmb</a:t>
            </a:r>
            <a:r>
              <a:rPr lang="en-IN" sz="1400" dirty="0"/>
              <a:t>, </a:t>
            </a:r>
            <a:r>
              <a:rPr lang="en-IN" sz="1400" dirty="0" err="1"/>
              <a:t>c.cuisineName</a:t>
            </a:r>
            <a:endParaRPr lang="en-IN" sz="1400" dirty="0"/>
          </a:p>
          <a:p>
            <a:pPr marL="0" indent="0">
              <a:buNone/>
            </a:pPr>
            <a:r>
              <a:rPr lang="en-IN" sz="1400" dirty="0"/>
              <a:t>FROM </a:t>
            </a:r>
          </a:p>
          <a:p>
            <a:pPr marL="0" indent="0">
              <a:buNone/>
            </a:pPr>
            <a:r>
              <a:rPr lang="en-IN" sz="1400" dirty="0"/>
              <a:t>(SELECT </a:t>
            </a:r>
            <a:r>
              <a:rPr lang="en-IN" sz="1400" dirty="0" err="1"/>
              <a:t>restaurantID</a:t>
            </a:r>
            <a:r>
              <a:rPr lang="en-IN" sz="1400" dirty="0"/>
              <a:t>, AVG(ambience) as </a:t>
            </a:r>
            <a:r>
              <a:rPr lang="en-IN" sz="1400" dirty="0" err="1"/>
              <a:t>avgAmb</a:t>
            </a:r>
            <a:endParaRPr lang="en-IN" sz="1400" dirty="0"/>
          </a:p>
          <a:p>
            <a:pPr marL="0" indent="0">
              <a:buNone/>
            </a:pPr>
            <a:r>
              <a:rPr lang="en-IN" sz="1400" dirty="0"/>
              <a:t>FROM [</a:t>
            </a:r>
            <a:r>
              <a:rPr lang="en-IN" sz="1400" dirty="0" err="1"/>
              <a:t>Restropedia.Reviews</a:t>
            </a:r>
            <a:r>
              <a:rPr lang="en-IN" sz="1400" dirty="0"/>
              <a:t>]</a:t>
            </a:r>
          </a:p>
          <a:p>
            <a:pPr marL="0" indent="0">
              <a:buNone/>
            </a:pPr>
            <a:r>
              <a:rPr lang="en-IN" sz="1400" dirty="0"/>
              <a:t>GROUP BY </a:t>
            </a:r>
            <a:r>
              <a:rPr lang="en-IN" sz="1400" dirty="0" err="1"/>
              <a:t>restaurantID</a:t>
            </a:r>
            <a:r>
              <a:rPr lang="en-IN" sz="1400" dirty="0"/>
              <a:t>) </a:t>
            </a:r>
            <a:r>
              <a:rPr lang="en-IN" sz="1400" dirty="0" err="1"/>
              <a:t>ee</a:t>
            </a:r>
            <a:r>
              <a:rPr lang="en-IN" sz="1400" dirty="0"/>
              <a:t>, [</a:t>
            </a:r>
            <a:r>
              <a:rPr lang="en-IN" sz="1400" dirty="0" err="1"/>
              <a:t>Restropedia.Cuisine</a:t>
            </a:r>
            <a:r>
              <a:rPr lang="en-IN" sz="1400" dirty="0"/>
              <a:t>] c, [</a:t>
            </a:r>
            <a:r>
              <a:rPr lang="en-IN" sz="1400" dirty="0" err="1"/>
              <a:t>Restropedia.sells</a:t>
            </a:r>
            <a:r>
              <a:rPr lang="en-IN" sz="1400" dirty="0"/>
              <a:t>] s, [</a:t>
            </a:r>
            <a:r>
              <a:rPr lang="en-IN" sz="1400" dirty="0" err="1"/>
              <a:t>Restropedia.Offers</a:t>
            </a:r>
            <a:r>
              <a:rPr lang="en-IN" sz="1400" dirty="0"/>
              <a:t>] o, </a:t>
            </a:r>
          </a:p>
          <a:p>
            <a:pPr marL="0" indent="0">
              <a:buNone/>
            </a:pPr>
            <a:r>
              <a:rPr lang="en-IN" sz="1400" dirty="0"/>
              <a:t> [</a:t>
            </a:r>
            <a:r>
              <a:rPr lang="en-IN" sz="1400" dirty="0" err="1"/>
              <a:t>Restropedia.Provides</a:t>
            </a:r>
            <a:r>
              <a:rPr lang="en-IN" sz="1400" dirty="0"/>
              <a:t>] p</a:t>
            </a:r>
          </a:p>
          <a:p>
            <a:pPr marL="0" indent="0">
              <a:buNone/>
            </a:pPr>
            <a:r>
              <a:rPr lang="en-IN" sz="1400" dirty="0"/>
              <a:t>WHERE </a:t>
            </a:r>
            <a:r>
              <a:rPr lang="en-IN" sz="1400" dirty="0" err="1"/>
              <a:t>ee.restaurantID</a:t>
            </a:r>
            <a:r>
              <a:rPr lang="en-IN" sz="1400" dirty="0"/>
              <a:t> = </a:t>
            </a:r>
            <a:r>
              <a:rPr lang="en-IN" sz="1400" dirty="0" err="1"/>
              <a:t>s.restaurantID</a:t>
            </a:r>
            <a:r>
              <a:rPr lang="en-IN" sz="1400" dirty="0"/>
              <a:t> AND </a:t>
            </a:r>
            <a:r>
              <a:rPr lang="en-IN" sz="1400" dirty="0" err="1"/>
              <a:t>s.cuisineId</a:t>
            </a:r>
            <a:r>
              <a:rPr lang="en-IN" sz="1400" dirty="0"/>
              <a:t> = </a:t>
            </a:r>
            <a:r>
              <a:rPr lang="en-IN" sz="1400" dirty="0" err="1"/>
              <a:t>c.cuisineId</a:t>
            </a:r>
            <a:r>
              <a:rPr lang="en-IN" sz="1400" dirty="0"/>
              <a:t> AND </a:t>
            </a:r>
            <a:r>
              <a:rPr lang="en-IN" sz="1400" dirty="0" err="1"/>
              <a:t>o.offerID</a:t>
            </a:r>
            <a:r>
              <a:rPr lang="en-IN" sz="1400" dirty="0"/>
              <a:t> = </a:t>
            </a:r>
            <a:r>
              <a:rPr lang="en-IN" sz="1400" dirty="0" err="1"/>
              <a:t>p.offerID</a:t>
            </a:r>
            <a:r>
              <a:rPr lang="en-IN" sz="1400" dirty="0"/>
              <a:t> AND </a:t>
            </a:r>
            <a:r>
              <a:rPr lang="en-IN" sz="1400" dirty="0" err="1"/>
              <a:t>c.cuisineName</a:t>
            </a:r>
            <a:r>
              <a:rPr lang="en-IN" sz="1400" dirty="0"/>
              <a:t> = 'Mexican' </a:t>
            </a:r>
          </a:p>
          <a:p>
            <a:pPr marL="0" indent="0">
              <a:buNone/>
            </a:pPr>
            <a:r>
              <a:rPr lang="en-IN" sz="1400" dirty="0"/>
              <a:t> AND </a:t>
            </a:r>
            <a:r>
              <a:rPr lang="en-IN" sz="1400" dirty="0" err="1"/>
              <a:t>ee.restaurantID</a:t>
            </a:r>
            <a:r>
              <a:rPr lang="en-IN" sz="1400" dirty="0"/>
              <a:t>=</a:t>
            </a:r>
            <a:r>
              <a:rPr lang="en-IN" sz="1400" dirty="0" err="1"/>
              <a:t>p.restaurantID</a:t>
            </a:r>
            <a:r>
              <a:rPr lang="en-IN" sz="1400" dirty="0"/>
              <a:t>) pp)) </a:t>
            </a:r>
            <a:r>
              <a:rPr lang="en-IN" sz="1400" dirty="0" err="1"/>
              <a:t>uu</a:t>
            </a:r>
            <a:r>
              <a:rPr lang="en-IN" sz="1400" dirty="0"/>
              <a:t>, [</a:t>
            </a:r>
            <a:r>
              <a:rPr lang="en-IN" sz="1400" dirty="0" err="1"/>
              <a:t>Restropedia.Restaurant</a:t>
            </a:r>
            <a:r>
              <a:rPr lang="en-IN" sz="1400" dirty="0"/>
              <a:t>] res,[</a:t>
            </a:r>
            <a:r>
              <a:rPr lang="en-IN" sz="1400" dirty="0" err="1"/>
              <a:t>Restropedia.Cuisine</a:t>
            </a:r>
            <a:r>
              <a:rPr lang="en-IN" sz="1400" dirty="0"/>
              <a:t>] c, [</a:t>
            </a:r>
            <a:r>
              <a:rPr lang="en-IN" sz="1400" dirty="0" err="1"/>
              <a:t>Restropedia.sells</a:t>
            </a:r>
            <a:r>
              <a:rPr lang="en-IN" sz="1400" dirty="0"/>
              <a:t>] s,   	[</a:t>
            </a:r>
            <a:r>
              <a:rPr lang="en-IN" sz="1400" dirty="0" err="1"/>
              <a:t>Restropedia.Offers</a:t>
            </a:r>
            <a:r>
              <a:rPr lang="en-IN" sz="1400" dirty="0"/>
              <a:t>] o, [</a:t>
            </a:r>
            <a:r>
              <a:rPr lang="en-IN" sz="1400" dirty="0" err="1"/>
              <a:t>Restropedia.Provides</a:t>
            </a:r>
            <a:r>
              <a:rPr lang="en-IN" sz="1400" dirty="0"/>
              <a:t>] p</a:t>
            </a:r>
          </a:p>
          <a:p>
            <a:pPr marL="0" indent="0">
              <a:buNone/>
            </a:pPr>
            <a:r>
              <a:rPr lang="en-IN" sz="1400" dirty="0"/>
              <a:t>WHERE </a:t>
            </a:r>
            <a:r>
              <a:rPr lang="en-IN" sz="1400" dirty="0" err="1"/>
              <a:t>uu.restaurantID</a:t>
            </a:r>
            <a:r>
              <a:rPr lang="en-IN" sz="1400" dirty="0"/>
              <a:t> = </a:t>
            </a:r>
            <a:r>
              <a:rPr lang="en-IN" sz="1400" dirty="0" err="1"/>
              <a:t>res.restaurantID</a:t>
            </a:r>
            <a:r>
              <a:rPr lang="en-IN" sz="1400" dirty="0"/>
              <a:t> AND </a:t>
            </a:r>
            <a:r>
              <a:rPr lang="en-IN" sz="1400" dirty="0" err="1"/>
              <a:t>res.restaurantID</a:t>
            </a:r>
            <a:r>
              <a:rPr lang="en-IN" sz="1400" dirty="0"/>
              <a:t> = </a:t>
            </a:r>
            <a:r>
              <a:rPr lang="en-IN" sz="1400" dirty="0" err="1"/>
              <a:t>s.restaurantID</a:t>
            </a:r>
            <a:r>
              <a:rPr lang="en-IN" sz="1400" dirty="0"/>
              <a:t> AND </a:t>
            </a:r>
            <a:r>
              <a:rPr lang="en-IN" sz="1400" dirty="0" err="1"/>
              <a:t>s.cuisineId</a:t>
            </a:r>
            <a:r>
              <a:rPr lang="en-IN" sz="1400" dirty="0"/>
              <a:t> = </a:t>
            </a:r>
            <a:r>
              <a:rPr lang="en-IN" sz="1400" dirty="0" err="1"/>
              <a:t>c.cuisineId</a:t>
            </a:r>
            <a:r>
              <a:rPr lang="en-IN" sz="1400" dirty="0"/>
              <a:t> </a:t>
            </a:r>
          </a:p>
          <a:p>
            <a:pPr marL="0" indent="0">
              <a:buNone/>
            </a:pPr>
            <a:r>
              <a:rPr lang="en-IN" sz="1400" dirty="0"/>
              <a:t> AND </a:t>
            </a:r>
            <a:r>
              <a:rPr lang="en-IN" sz="1400" dirty="0" err="1"/>
              <a:t>o.offerID</a:t>
            </a:r>
            <a:r>
              <a:rPr lang="en-IN" sz="1400" dirty="0"/>
              <a:t> = </a:t>
            </a:r>
            <a:r>
              <a:rPr lang="en-IN" sz="1400" dirty="0" err="1"/>
              <a:t>p.offerID</a:t>
            </a:r>
            <a:r>
              <a:rPr lang="en-IN" sz="1400" dirty="0"/>
              <a:t> AND </a:t>
            </a:r>
            <a:r>
              <a:rPr lang="en-IN" sz="1400" dirty="0" err="1"/>
              <a:t>uu.restaurantID</a:t>
            </a:r>
            <a:r>
              <a:rPr lang="en-IN" sz="1400" dirty="0"/>
              <a:t>=</a:t>
            </a:r>
            <a:r>
              <a:rPr lang="en-IN" sz="1400" dirty="0" err="1"/>
              <a:t>p.restaurantID</a:t>
            </a:r>
            <a:r>
              <a:rPr lang="en-IN" sz="1400" dirty="0"/>
              <a:t>) </a:t>
            </a:r>
            <a:r>
              <a:rPr lang="en-IN" sz="1400" dirty="0" err="1"/>
              <a:t>ll</a:t>
            </a:r>
            <a:endParaRPr lang="en-IN" sz="1400" dirty="0"/>
          </a:p>
          <a:p>
            <a:pPr marL="0" indent="0">
              <a:buNone/>
            </a:pPr>
            <a:r>
              <a:rPr lang="en-IN" sz="1400" dirty="0"/>
              <a:t>WHERE </a:t>
            </a:r>
            <a:r>
              <a:rPr lang="en-IN" sz="1400" dirty="0" err="1"/>
              <a:t>ll.Cuisine</a:t>
            </a:r>
            <a:r>
              <a:rPr lang="en-IN" sz="1400" dirty="0"/>
              <a:t> = 'Mexican' ;</a:t>
            </a:r>
          </a:p>
          <a:p>
            <a:endParaRPr lang="en-IN" dirty="0"/>
          </a:p>
          <a:p>
            <a:pPr marL="0" indent="0">
              <a:buNone/>
            </a:pPr>
            <a:endParaRPr lang="en-IN" sz="1600" b="1" u="sng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0375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51C11-E202-40C2-95A5-EB76A0B23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70560" y="599440"/>
            <a:ext cx="8961120" cy="818198"/>
          </a:xfrm>
        </p:spPr>
        <p:txBody>
          <a:bodyPr>
            <a:normAutofit fontScale="90000"/>
          </a:bodyPr>
          <a:lstStyle/>
          <a:p>
            <a:br>
              <a:rPr lang="en-IN" sz="3675" dirty="0"/>
            </a:br>
            <a:br>
              <a:rPr lang="en-IN" sz="3675" dirty="0"/>
            </a:br>
            <a:br>
              <a:rPr lang="en-IN" sz="3675" dirty="0"/>
            </a:br>
            <a:r>
              <a:rPr lang="en-IN" sz="3100" b="1" u="sng" dirty="0"/>
              <a:t>Which Mexican Restaurant has the Best Ambience </a:t>
            </a:r>
            <a:br>
              <a:rPr lang="en-IN" sz="3100" b="1" u="sng" dirty="0"/>
            </a:br>
            <a:r>
              <a:rPr lang="en-IN" sz="3100" b="1" u="sng" dirty="0"/>
              <a:t>and is providing any offer?</a:t>
            </a:r>
            <a:br>
              <a:rPr lang="en-GB" sz="3100" b="1" dirty="0"/>
            </a:br>
            <a:br>
              <a:rPr lang="en-GB" sz="3100" dirty="0"/>
            </a:br>
            <a:br>
              <a:rPr lang="en-GB" dirty="0"/>
            </a:b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9FAB6C-61E0-4662-B403-E9BD12144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686800" cy="5369242"/>
          </a:xfrm>
        </p:spPr>
        <p:txBody>
          <a:bodyPr/>
          <a:lstStyle/>
          <a:p>
            <a:pPr marL="0" indent="0">
              <a:buNone/>
            </a:pPr>
            <a:r>
              <a:rPr lang="en-IN" sz="2400" b="1" u="sng" dirty="0"/>
              <a:t>TABLEAU SCREEN SHOT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A6467B-AFA5-4661-A95A-209D097AC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91" y="1984516"/>
            <a:ext cx="8894618" cy="468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605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51C11-E202-40C2-95A5-EB76A0B23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70560" y="599440"/>
            <a:ext cx="8961120" cy="818198"/>
          </a:xfrm>
        </p:spPr>
        <p:txBody>
          <a:bodyPr>
            <a:normAutofit fontScale="90000"/>
          </a:bodyPr>
          <a:lstStyle/>
          <a:p>
            <a:br>
              <a:rPr lang="en-IN" sz="3675" dirty="0"/>
            </a:br>
            <a:br>
              <a:rPr lang="en-IN" sz="3675" dirty="0"/>
            </a:br>
            <a:br>
              <a:rPr lang="en-IN" sz="3675" dirty="0"/>
            </a:br>
            <a:r>
              <a:rPr lang="en-IN" sz="3100" b="1" u="sng" dirty="0"/>
              <a:t>Which Mexican Restaurant has the Best Ambience </a:t>
            </a:r>
            <a:br>
              <a:rPr lang="en-IN" sz="3100" b="1" u="sng" dirty="0"/>
            </a:br>
            <a:r>
              <a:rPr lang="en-IN" sz="3100" b="1" u="sng" dirty="0"/>
              <a:t>and is providing any offer?</a:t>
            </a:r>
            <a:br>
              <a:rPr lang="en-GB" sz="3100" b="1" dirty="0"/>
            </a:br>
            <a:br>
              <a:rPr lang="en-GB" sz="3100" dirty="0"/>
            </a:br>
            <a:br>
              <a:rPr lang="en-GB" dirty="0"/>
            </a:b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9FAB6C-61E0-4662-B403-E9BD12144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64" y="1417638"/>
            <a:ext cx="9051636" cy="5369242"/>
          </a:xfrm>
        </p:spPr>
        <p:txBody>
          <a:bodyPr/>
          <a:lstStyle/>
          <a:p>
            <a:pPr marL="0" indent="0">
              <a:buNone/>
            </a:pPr>
            <a:r>
              <a:rPr lang="en-IN" sz="2400" b="1" u="sng" dirty="0"/>
              <a:t>TABLEAU Screenshot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C1562D-20A6-4580-BA0D-96486E643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5" y="6031777"/>
            <a:ext cx="9091089" cy="8181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4C3261-17DB-46C1-BF67-DDA355D16258}"/>
              </a:ext>
            </a:extLst>
          </p:cNvPr>
          <p:cNvSpPr txBox="1"/>
          <p:nvPr/>
        </p:nvSpPr>
        <p:spPr>
          <a:xfrm>
            <a:off x="3777672" y="297410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787D1C-F29C-4DAD-9513-0D0D8BF3DEEB}"/>
              </a:ext>
            </a:extLst>
          </p:cNvPr>
          <p:cNvSpPr txBox="1"/>
          <p:nvPr/>
        </p:nvSpPr>
        <p:spPr>
          <a:xfrm>
            <a:off x="4054764" y="3579401"/>
            <a:ext cx="55418" cy="605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E5864B-6896-492A-8CB3-A25C3EE8A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129" y="1847482"/>
            <a:ext cx="6755412" cy="36047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47C5B9-C97A-46B4-9241-4EA61CEF87D1}"/>
              </a:ext>
            </a:extLst>
          </p:cNvPr>
          <p:cNvSpPr txBox="1"/>
          <p:nvPr/>
        </p:nvSpPr>
        <p:spPr>
          <a:xfrm flipH="1">
            <a:off x="295101" y="5416225"/>
            <a:ext cx="22264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/>
              <a:t>SQL Screenshot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6707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51200"/>
            <a:ext cx="7772400" cy="349250"/>
          </a:xfrm>
        </p:spPr>
        <p:txBody>
          <a:bodyPr/>
          <a:lstStyle/>
          <a:p>
            <a:br>
              <a:rPr lang="en-GB" b="1" u="sng" dirty="0"/>
            </a:br>
            <a:r>
              <a:rPr lang="en-GB" b="1" u="sng" dirty="0"/>
              <a:t>THANK YOU </a:t>
            </a:r>
            <a:br>
              <a:rPr lang="en-GB" b="1" u="sng" dirty="0"/>
            </a:br>
            <a:br>
              <a:rPr lang="en-GB" b="1" u="sng" dirty="0"/>
            </a:b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825786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CB1BD-1EB0-40D1-BDFB-38B8B179B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/>
          <a:lstStyle/>
          <a:p>
            <a:br>
              <a:rPr lang="en-GB" sz="4000" b="1" u="sng" dirty="0"/>
            </a:br>
            <a:r>
              <a:rPr lang="en-GB" sz="4000" b="1" u="sng" dirty="0"/>
              <a:t>Background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6E184D-A33A-45B7-AD77-0AEE164FB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b="1" dirty="0"/>
          </a:p>
          <a:p>
            <a:r>
              <a:rPr lang="en-GB" b="1" dirty="0"/>
              <a:t>Users</a:t>
            </a:r>
            <a:r>
              <a:rPr lang="en-GB" dirty="0"/>
              <a:t> are students, faculty and staff of University of Maryland and people living in College Park</a:t>
            </a:r>
          </a:p>
          <a:p>
            <a:r>
              <a:rPr lang="en-GB" b="1" dirty="0"/>
              <a:t>Data sources </a:t>
            </a:r>
            <a:r>
              <a:rPr lang="en-GB" dirty="0"/>
              <a:t>include Yelp, Trip Advisor and RetailMeNot</a:t>
            </a:r>
          </a:p>
        </p:txBody>
      </p:sp>
    </p:spTree>
    <p:extLst>
      <p:ext uri="{BB962C8B-B14F-4D97-AF65-F5344CB8AC3E}">
        <p14:creationId xmlns:p14="http://schemas.microsoft.com/office/powerpoint/2010/main" val="1705996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712C1-22F2-4704-A7FB-41DA6DA6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10640"/>
            <a:ext cx="8056880" cy="106998"/>
          </a:xfrm>
        </p:spPr>
        <p:txBody>
          <a:bodyPr/>
          <a:lstStyle/>
          <a:p>
            <a:br>
              <a:rPr lang="en-GB" sz="4000" b="1" u="sng" dirty="0"/>
            </a:br>
            <a:r>
              <a:rPr lang="en-GB" sz="4000" b="1" u="sng" dirty="0"/>
              <a:t>Brand Name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DF3537-D9FE-4F8D-9AB1-3DA7FEF7E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marL="0" indent="0" algn="ctr">
              <a:buNone/>
            </a:pPr>
            <a:r>
              <a:rPr lang="en-IN" sz="3600" b="1" dirty="0" err="1"/>
              <a:t>Restropedia</a:t>
            </a:r>
            <a:endParaRPr lang="en-IN" sz="3600" b="1" dirty="0"/>
          </a:p>
          <a:p>
            <a:pPr marL="0" indent="0" algn="ctr">
              <a:buNone/>
            </a:pPr>
            <a:endParaRPr lang="en-GB" sz="3600" b="1" dirty="0"/>
          </a:p>
          <a:p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DBFDC5-C419-4E6B-BED3-0F65B3576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2159134"/>
            <a:ext cx="7813040" cy="439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301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51C11-E202-40C2-95A5-EB76A0B23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277374"/>
            <a:ext cx="8229600" cy="8436634"/>
          </a:xfrm>
        </p:spPr>
        <p:txBody>
          <a:bodyPr>
            <a:normAutofit/>
          </a:bodyPr>
          <a:lstStyle/>
          <a:p>
            <a:br>
              <a:rPr lang="en-IN" sz="4000" b="1" u="sng" dirty="0"/>
            </a:br>
            <a:r>
              <a:rPr lang="en-IN" sz="4000" b="1" u="sng" dirty="0"/>
              <a:t>Introduction</a:t>
            </a:r>
            <a:br>
              <a:rPr lang="en-IN" sz="3300" dirty="0"/>
            </a:b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2FA2AB-EBA7-4461-89A7-2333EEEDE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87442" y="2277375"/>
            <a:ext cx="7989806" cy="4580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b="1" u="sng" dirty="0">
                <a:solidFill>
                  <a:srgbClr val="800000"/>
                </a:solidFill>
                <a:latin typeface="+mj-lt"/>
              </a:rPr>
              <a:t>Mission Statement</a:t>
            </a:r>
          </a:p>
          <a:p>
            <a:pPr marL="0" indent="0">
              <a:buNone/>
            </a:pPr>
            <a:r>
              <a:rPr lang="en-IN" sz="3200" dirty="0"/>
              <a:t>To provide a perfect online platform for people to find the best restaurant of their choice near the University of Maryland, based on the facilities available, offers provided and customer reviews.</a:t>
            </a:r>
            <a:endParaRPr lang="en-GB" sz="32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1737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51C11-E202-40C2-95A5-EB76A0B23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951831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b="1" u="sng" dirty="0"/>
              <a:t>Mission Objectives 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2FA2AB-EBA7-4461-89A7-2333EEEDE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535502"/>
            <a:ext cx="7989806" cy="4779033"/>
          </a:xfrm>
        </p:spPr>
        <p:txBody>
          <a:bodyPr>
            <a:normAutofit fontScale="85000" lnSpcReduction="20000"/>
          </a:bodyPr>
          <a:lstStyle/>
          <a:p>
            <a:pPr lvl="0"/>
            <a:endParaRPr lang="en-IN" dirty="0"/>
          </a:p>
          <a:p>
            <a:pPr lvl="0"/>
            <a:r>
              <a:rPr lang="en-IN" dirty="0"/>
              <a:t>The system shall assist the users in restaurant search near the University based on the cuisines available in each restaurant.</a:t>
            </a:r>
            <a:endParaRPr lang="en-GB" dirty="0"/>
          </a:p>
          <a:p>
            <a:pPr lvl="0"/>
            <a:r>
              <a:rPr lang="en-IN" dirty="0"/>
              <a:t>The system shall help the users filter their restaurant search by parameters like distance from the Smith School, location, opening hours and availability of facilities like car parking, free </a:t>
            </a:r>
            <a:r>
              <a:rPr lang="en-IN" dirty="0" err="1"/>
              <a:t>wifi</a:t>
            </a:r>
            <a:r>
              <a:rPr lang="en-IN" dirty="0"/>
              <a:t>, outdoor seating and door delivery.</a:t>
            </a:r>
            <a:endParaRPr lang="en-GB" dirty="0"/>
          </a:p>
          <a:p>
            <a:pPr lvl="0"/>
            <a:r>
              <a:rPr lang="en-IN" dirty="0"/>
              <a:t>The system shall provide a review section where the users can check the overall rating/comments and individual ratings for ambience, value for money, quality of food and service which would greatly help customers choose a particular restaurant.</a:t>
            </a:r>
            <a:endParaRPr lang="en-GB" dirty="0"/>
          </a:p>
          <a:p>
            <a:pPr lvl="0"/>
            <a:r>
              <a:rPr lang="en-IN" dirty="0"/>
              <a:t>The system shall provide users information on various offers provided by each restaurant along with their validity.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8760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63273"/>
            <a:ext cx="7772400" cy="1180407"/>
          </a:xfrm>
        </p:spPr>
        <p:txBody>
          <a:bodyPr/>
          <a:lstStyle/>
          <a:p>
            <a:br>
              <a:rPr lang="en-GB" sz="4800" b="1" dirty="0"/>
            </a:br>
            <a:br>
              <a:rPr lang="en-GB" sz="4800" b="1" dirty="0"/>
            </a:br>
            <a:r>
              <a:rPr lang="en-GB" sz="5400" b="1" u="sng" dirty="0"/>
              <a:t>DESIGN</a:t>
            </a:r>
            <a:br>
              <a:rPr lang="en-GB" sz="4800" b="1" dirty="0"/>
            </a:br>
            <a:br>
              <a:rPr lang="en-GB" sz="4800" b="1" dirty="0"/>
            </a:b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698612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51C11-E202-40C2-95A5-EB76A0B23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899219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sz="4200" b="1" u="sng" dirty="0"/>
              <a:t>Conceptual Database Design</a:t>
            </a:r>
            <a:br>
              <a:rPr lang="en-IN" b="1" u="sng" dirty="0"/>
            </a:br>
            <a:r>
              <a:rPr lang="en-IN" sz="4000" b="1" dirty="0"/>
              <a:t>ER Diagram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1D1513-50E5-4D11-A377-29196C3C7AD7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58" y="1744645"/>
            <a:ext cx="7332453" cy="465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90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51C11-E202-40C2-95A5-EB76A0B23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1314450"/>
            <a:ext cx="7429499" cy="811530"/>
          </a:xfrm>
        </p:spPr>
        <p:txBody>
          <a:bodyPr>
            <a:normAutofit fontScale="90000"/>
          </a:bodyPr>
          <a:lstStyle/>
          <a:p>
            <a:pPr>
              <a:spcBef>
                <a:spcPts val="120"/>
              </a:spcBef>
              <a:spcAft>
                <a:spcPts val="120"/>
              </a:spcAft>
            </a:pPr>
            <a:br>
              <a:rPr lang="en-IN" dirty="0"/>
            </a:br>
            <a:br>
              <a:rPr lang="en-IN" dirty="0"/>
            </a:br>
            <a:r>
              <a:rPr lang="en-IN" b="1" u="sng" dirty="0"/>
              <a:t>Logical Database Design</a:t>
            </a:r>
            <a:br>
              <a:rPr lang="en-IN" sz="3700" dirty="0"/>
            </a:br>
            <a:r>
              <a:rPr lang="en-IN" sz="4000" b="1" dirty="0"/>
              <a:t>Relational Schema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8DF3D6E-EF3A-4675-8C62-E187001A1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2226469"/>
            <a:ext cx="7886699" cy="4070814"/>
          </a:xfrm>
        </p:spPr>
        <p:txBody>
          <a:bodyPr>
            <a:normAutofit fontScale="40000" lnSpcReduction="20000"/>
          </a:bodyPr>
          <a:lstStyle/>
          <a:p>
            <a:r>
              <a:rPr lang="en-IN" sz="3800" dirty="0"/>
              <a:t>Restaurant (</a:t>
            </a:r>
            <a:r>
              <a:rPr lang="en-IN" sz="3800" b="1" u="sng" dirty="0" err="1"/>
              <a:t>restaurantID</a:t>
            </a:r>
            <a:r>
              <a:rPr lang="en-IN" sz="3800" dirty="0"/>
              <a:t>, name, </a:t>
            </a:r>
            <a:r>
              <a:rPr lang="en-IN" sz="3800" dirty="0" err="1"/>
              <a:t>phoneNo</a:t>
            </a:r>
            <a:r>
              <a:rPr lang="en-IN" sz="3800" dirty="0"/>
              <a:t>, address, distance, </a:t>
            </a:r>
            <a:r>
              <a:rPr lang="en-IN" sz="3800" dirty="0" err="1"/>
              <a:t>doorDelivery</a:t>
            </a:r>
            <a:r>
              <a:rPr lang="en-IN" sz="3800" dirty="0"/>
              <a:t>,  </a:t>
            </a:r>
            <a:r>
              <a:rPr lang="en-IN" sz="3800" dirty="0" err="1"/>
              <a:t>carParking</a:t>
            </a:r>
            <a:r>
              <a:rPr lang="en-IN" sz="3800" dirty="0"/>
              <a:t>, 			        </a:t>
            </a:r>
            <a:r>
              <a:rPr lang="en-IN" sz="3800" dirty="0" err="1"/>
              <a:t>outdoorSeating</a:t>
            </a:r>
            <a:r>
              <a:rPr lang="en-IN" sz="3800" dirty="0"/>
              <a:t>, </a:t>
            </a:r>
            <a:r>
              <a:rPr lang="en-IN" sz="3800" dirty="0" err="1"/>
              <a:t>freeWifi</a:t>
            </a:r>
            <a:r>
              <a:rPr lang="en-IN" sz="3800" dirty="0"/>
              <a:t>, </a:t>
            </a:r>
            <a:r>
              <a:rPr lang="en-IN" sz="3800" dirty="0" err="1"/>
              <a:t>openingHoursWeekdays</a:t>
            </a:r>
            <a:r>
              <a:rPr lang="en-IN" sz="3800" dirty="0"/>
              <a:t>,</a:t>
            </a:r>
            <a:r>
              <a:rPr lang="en-GB" sz="3800" dirty="0"/>
              <a:t> </a:t>
            </a:r>
            <a:r>
              <a:rPr lang="en-IN" sz="3800" dirty="0" err="1"/>
              <a:t>openingHoursWeekends</a:t>
            </a:r>
            <a:r>
              <a:rPr lang="en-IN" sz="3800" dirty="0"/>
              <a:t>)</a:t>
            </a:r>
          </a:p>
          <a:p>
            <a:pPr marL="0" indent="0">
              <a:buNone/>
            </a:pPr>
            <a:endParaRPr lang="en-GB" sz="3800" dirty="0"/>
          </a:p>
          <a:p>
            <a:r>
              <a:rPr lang="en-IN" sz="3800" dirty="0"/>
              <a:t>Customer (</a:t>
            </a:r>
            <a:r>
              <a:rPr lang="en-IN" sz="3800" b="1" u="sng" dirty="0" err="1"/>
              <a:t>customerID</a:t>
            </a:r>
            <a:r>
              <a:rPr lang="en-IN" sz="3800" dirty="0"/>
              <a:t>, </a:t>
            </a:r>
            <a:r>
              <a:rPr lang="en-IN" sz="3800" dirty="0" err="1"/>
              <a:t>customerFirstName</a:t>
            </a:r>
            <a:r>
              <a:rPr lang="en-IN" sz="3800" dirty="0"/>
              <a:t>, </a:t>
            </a:r>
            <a:r>
              <a:rPr lang="en-IN" sz="3800" dirty="0" err="1"/>
              <a:t>customerMiddleName</a:t>
            </a:r>
            <a:r>
              <a:rPr lang="en-IN" sz="3800" dirty="0"/>
              <a:t>, </a:t>
            </a:r>
            <a:r>
              <a:rPr lang="en-IN" sz="3800" dirty="0" err="1"/>
              <a:t>customerLastName</a:t>
            </a:r>
            <a:r>
              <a:rPr lang="en-IN" sz="3800" dirty="0"/>
              <a:t>, 			      location, gender)</a:t>
            </a:r>
          </a:p>
          <a:p>
            <a:endParaRPr lang="en-GB" sz="3800" dirty="0"/>
          </a:p>
          <a:p>
            <a:r>
              <a:rPr lang="en-IN" sz="3800" dirty="0"/>
              <a:t>Offers (</a:t>
            </a:r>
            <a:r>
              <a:rPr lang="en-IN" sz="3800" b="1" u="sng" dirty="0" err="1"/>
              <a:t>offerID</a:t>
            </a:r>
            <a:r>
              <a:rPr lang="en-IN" sz="3800" dirty="0"/>
              <a:t>, description)</a:t>
            </a:r>
          </a:p>
          <a:p>
            <a:endParaRPr lang="en-GB" sz="3800" dirty="0"/>
          </a:p>
          <a:p>
            <a:r>
              <a:rPr lang="en-IN" sz="3800" dirty="0"/>
              <a:t>Cuisine (</a:t>
            </a:r>
            <a:r>
              <a:rPr lang="en-IN" sz="3800" b="1" u="sng" dirty="0" err="1"/>
              <a:t>cuisineID</a:t>
            </a:r>
            <a:r>
              <a:rPr lang="en-IN" sz="3800" dirty="0"/>
              <a:t>, </a:t>
            </a:r>
            <a:r>
              <a:rPr lang="en-IN" sz="3800" dirty="0" err="1"/>
              <a:t>cuisineName</a:t>
            </a:r>
            <a:r>
              <a:rPr lang="en-IN" sz="3800" dirty="0"/>
              <a:t>)</a:t>
            </a:r>
          </a:p>
          <a:p>
            <a:endParaRPr lang="en-GB" sz="3800" dirty="0"/>
          </a:p>
          <a:p>
            <a:r>
              <a:rPr lang="en-IN" sz="3800" dirty="0"/>
              <a:t>Provides (</a:t>
            </a:r>
            <a:r>
              <a:rPr lang="en-IN" sz="3800" b="1" i="1" u="sng" dirty="0" err="1"/>
              <a:t>restaurantID</a:t>
            </a:r>
            <a:r>
              <a:rPr lang="en-IN" sz="3800" dirty="0"/>
              <a:t>, </a:t>
            </a:r>
            <a:r>
              <a:rPr lang="en-IN" sz="3800" b="1" i="1" u="sng" dirty="0" err="1"/>
              <a:t>offerID</a:t>
            </a:r>
            <a:r>
              <a:rPr lang="en-IN" sz="3800" dirty="0"/>
              <a:t>, validity)</a:t>
            </a:r>
          </a:p>
          <a:p>
            <a:endParaRPr lang="en-GB" sz="3800" dirty="0"/>
          </a:p>
          <a:p>
            <a:r>
              <a:rPr lang="en-IN" sz="3800" dirty="0"/>
              <a:t>Sells (</a:t>
            </a:r>
            <a:r>
              <a:rPr lang="en-IN" sz="3800" b="1" i="1" u="sng" dirty="0" err="1"/>
              <a:t>restaurantID</a:t>
            </a:r>
            <a:r>
              <a:rPr lang="en-IN" sz="3800" dirty="0"/>
              <a:t>, </a:t>
            </a:r>
            <a:r>
              <a:rPr lang="en-IN" sz="3800" b="1" i="1" u="sng" dirty="0" err="1"/>
              <a:t>cuisineID</a:t>
            </a:r>
            <a:r>
              <a:rPr lang="en-IN" sz="3800" dirty="0"/>
              <a:t>)</a:t>
            </a:r>
          </a:p>
          <a:p>
            <a:pPr marL="0" indent="0">
              <a:buNone/>
            </a:pPr>
            <a:endParaRPr lang="en-GB" sz="3800" dirty="0"/>
          </a:p>
          <a:p>
            <a:r>
              <a:rPr lang="en-IN" sz="3800" dirty="0"/>
              <a:t>Reviews (</a:t>
            </a:r>
            <a:r>
              <a:rPr lang="en-IN" sz="3800" b="1" i="1" u="sng" dirty="0" err="1"/>
              <a:t>restaurantID</a:t>
            </a:r>
            <a:r>
              <a:rPr lang="en-IN" sz="3800" dirty="0"/>
              <a:t>, </a:t>
            </a:r>
            <a:r>
              <a:rPr lang="en-IN" sz="3800" b="1" i="1" u="sng" dirty="0" err="1"/>
              <a:t>customerID</a:t>
            </a:r>
            <a:r>
              <a:rPr lang="en-IN" sz="3800" dirty="0"/>
              <a:t>, ambience, </a:t>
            </a:r>
            <a:r>
              <a:rPr lang="en-IN" sz="3800" dirty="0" err="1"/>
              <a:t>foodQuality</a:t>
            </a:r>
            <a:r>
              <a:rPr lang="en-IN" sz="3800" dirty="0"/>
              <a:t>, service, </a:t>
            </a:r>
            <a:endParaRPr lang="en-GB" sz="3800" dirty="0"/>
          </a:p>
          <a:p>
            <a:pPr marL="0" indent="0">
              <a:buNone/>
            </a:pPr>
            <a:r>
              <a:rPr lang="en-IN" sz="3800" dirty="0"/>
              <a:t>	               </a:t>
            </a:r>
            <a:r>
              <a:rPr lang="en-IN" sz="3800" dirty="0" err="1"/>
              <a:t>valueForMoney</a:t>
            </a:r>
            <a:r>
              <a:rPr lang="en-IN" sz="3800" dirty="0"/>
              <a:t>, comments)</a:t>
            </a:r>
            <a:endParaRPr lang="en-GB" sz="3800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1844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51C11-E202-40C2-95A5-EB76A0B23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0560"/>
            <a:ext cx="8229600" cy="747078"/>
          </a:xfrm>
        </p:spPr>
        <p:txBody>
          <a:bodyPr>
            <a:normAutofit fontScale="90000"/>
          </a:bodyPr>
          <a:lstStyle/>
          <a:p>
            <a:br>
              <a:rPr lang="en-IN" sz="3675" dirty="0"/>
            </a:br>
            <a:br>
              <a:rPr lang="en-IN" sz="3675" dirty="0"/>
            </a:br>
            <a:br>
              <a:rPr lang="en-IN" sz="3675" dirty="0"/>
            </a:br>
            <a:r>
              <a:rPr lang="en-IN" b="1" u="sng" dirty="0"/>
              <a:t>Physical Database Design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9FAB6C-61E0-4662-B403-E9BD12144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0000"/>
            <a:ext cx="8229600" cy="5516880"/>
          </a:xfrm>
        </p:spPr>
        <p:txBody>
          <a:bodyPr/>
          <a:lstStyle/>
          <a:p>
            <a:pPr marL="0" indent="0">
              <a:buNone/>
            </a:pPr>
            <a:r>
              <a:rPr lang="en-IN" sz="1300" dirty="0"/>
              <a:t>CREATE TABLE [</a:t>
            </a:r>
            <a:r>
              <a:rPr lang="en-IN" sz="1300" dirty="0" err="1"/>
              <a:t>Restropedia.Reviews</a:t>
            </a:r>
            <a:r>
              <a:rPr lang="en-IN" sz="1300" dirty="0"/>
              <a:t>] (</a:t>
            </a:r>
          </a:p>
          <a:p>
            <a:pPr marL="0" indent="0">
              <a:buNone/>
            </a:pPr>
            <a:r>
              <a:rPr lang="en-IN" sz="1300" dirty="0"/>
              <a:t>	</a:t>
            </a:r>
            <a:r>
              <a:rPr lang="en-IN" sz="1300" dirty="0" err="1"/>
              <a:t>restaurantID</a:t>
            </a:r>
            <a:r>
              <a:rPr lang="en-IN" sz="1300" dirty="0"/>
              <a:t> INTEGER NOT NULL,</a:t>
            </a:r>
          </a:p>
          <a:p>
            <a:pPr marL="0" indent="0">
              <a:buNone/>
            </a:pPr>
            <a:r>
              <a:rPr lang="en-IN" sz="1300" dirty="0"/>
              <a:t>	</a:t>
            </a:r>
            <a:r>
              <a:rPr lang="en-IN" sz="1300" dirty="0" err="1"/>
              <a:t>customerID</a:t>
            </a:r>
            <a:r>
              <a:rPr lang="en-IN" sz="1300" dirty="0"/>
              <a:t> INTEGER NOT NULL, </a:t>
            </a:r>
          </a:p>
          <a:p>
            <a:pPr marL="0" indent="0">
              <a:buNone/>
            </a:pPr>
            <a:r>
              <a:rPr lang="en-IN" sz="1300" dirty="0"/>
              <a:t>	ambience DECIMAL (3,2), </a:t>
            </a:r>
          </a:p>
          <a:p>
            <a:pPr marL="0" indent="0">
              <a:buNone/>
            </a:pPr>
            <a:r>
              <a:rPr lang="en-IN" sz="1300" dirty="0"/>
              <a:t>	</a:t>
            </a:r>
            <a:r>
              <a:rPr lang="en-IN" sz="1300" dirty="0" err="1"/>
              <a:t>foodQuality</a:t>
            </a:r>
            <a:r>
              <a:rPr lang="en-IN" sz="1300" dirty="0"/>
              <a:t> DECIMAL (3,2), </a:t>
            </a:r>
          </a:p>
          <a:p>
            <a:pPr marL="0" indent="0">
              <a:buNone/>
            </a:pPr>
            <a:r>
              <a:rPr lang="en-IN" sz="1300" dirty="0"/>
              <a:t>	[service] INTEGER DECIMAL (3,2), </a:t>
            </a:r>
          </a:p>
          <a:p>
            <a:pPr marL="0" indent="0">
              <a:buNone/>
            </a:pPr>
            <a:r>
              <a:rPr lang="en-IN" sz="1300" dirty="0"/>
              <a:t>	</a:t>
            </a:r>
            <a:r>
              <a:rPr lang="en-IN" sz="1300" dirty="0" err="1"/>
              <a:t>valueForMoney</a:t>
            </a:r>
            <a:r>
              <a:rPr lang="en-IN" sz="1300" dirty="0"/>
              <a:t> DECIMAL (3,2), </a:t>
            </a:r>
          </a:p>
          <a:p>
            <a:pPr marL="0" indent="0">
              <a:buNone/>
            </a:pPr>
            <a:r>
              <a:rPr lang="en-IN" sz="1300" dirty="0"/>
              <a:t>	comments VARCHAR (200),</a:t>
            </a:r>
          </a:p>
          <a:p>
            <a:pPr marL="0" indent="0">
              <a:buNone/>
            </a:pPr>
            <a:r>
              <a:rPr lang="en-IN" sz="1300" dirty="0"/>
              <a:t>	CONSTRAINT </a:t>
            </a:r>
            <a:r>
              <a:rPr lang="en-IN" sz="1300" dirty="0" err="1"/>
              <a:t>pk_Reviews_restaurantID_customerID</a:t>
            </a:r>
            <a:r>
              <a:rPr lang="en-IN" sz="1300" dirty="0"/>
              <a:t> PRIMARY KEY (</a:t>
            </a:r>
            <a:r>
              <a:rPr lang="en-IN" sz="1300" dirty="0" err="1"/>
              <a:t>restaurantID</a:t>
            </a:r>
            <a:r>
              <a:rPr lang="en-IN" sz="1300" dirty="0"/>
              <a:t>, </a:t>
            </a:r>
          </a:p>
          <a:p>
            <a:pPr marL="0" indent="0">
              <a:buNone/>
            </a:pPr>
            <a:r>
              <a:rPr lang="en-IN" sz="1300" dirty="0"/>
              <a:t>			</a:t>
            </a:r>
            <a:r>
              <a:rPr lang="en-IN" sz="1300" dirty="0" err="1"/>
              <a:t>customerID</a:t>
            </a:r>
            <a:r>
              <a:rPr lang="en-IN" sz="1300" dirty="0"/>
              <a:t>),</a:t>
            </a:r>
          </a:p>
          <a:p>
            <a:pPr marL="0" indent="0">
              <a:buNone/>
            </a:pPr>
            <a:r>
              <a:rPr lang="en-IN" sz="1300" dirty="0"/>
              <a:t>	CONSTRAINT </a:t>
            </a:r>
            <a:r>
              <a:rPr lang="en-IN" sz="1300" b="1" dirty="0" err="1">
                <a:solidFill>
                  <a:srgbClr val="800000"/>
                </a:solidFill>
              </a:rPr>
              <a:t>fk_Reviews_restaurantID</a:t>
            </a:r>
            <a:r>
              <a:rPr lang="en-IN" sz="1300" b="1" dirty="0">
                <a:solidFill>
                  <a:srgbClr val="800000"/>
                </a:solidFill>
              </a:rPr>
              <a:t> </a:t>
            </a:r>
            <a:r>
              <a:rPr lang="en-IN" sz="1300" dirty="0"/>
              <a:t>FOREIGN KEY (</a:t>
            </a:r>
            <a:r>
              <a:rPr lang="en-IN" sz="1300" dirty="0" err="1"/>
              <a:t>restaurantID</a:t>
            </a:r>
            <a:r>
              <a:rPr lang="en-IN" sz="1300" dirty="0"/>
              <a:t>)</a:t>
            </a:r>
          </a:p>
          <a:p>
            <a:pPr marL="0" indent="0">
              <a:buNone/>
            </a:pPr>
            <a:r>
              <a:rPr lang="en-IN" sz="1300" dirty="0"/>
              <a:t>	REFERENCES [</a:t>
            </a:r>
            <a:r>
              <a:rPr lang="en-IN" sz="1300" dirty="0" err="1"/>
              <a:t>Restropedia.Restaurant</a:t>
            </a:r>
            <a:r>
              <a:rPr lang="en-IN" sz="1300" dirty="0"/>
              <a:t>] (</a:t>
            </a:r>
            <a:r>
              <a:rPr lang="en-IN" sz="1300" dirty="0" err="1"/>
              <a:t>restaurantID</a:t>
            </a:r>
            <a:r>
              <a:rPr lang="en-IN" sz="1300" dirty="0"/>
              <a:t>)	</a:t>
            </a:r>
          </a:p>
          <a:p>
            <a:pPr marL="0" indent="0">
              <a:buNone/>
            </a:pPr>
            <a:r>
              <a:rPr lang="en-IN" sz="1300" dirty="0"/>
              <a:t>	ON DELETE CASCADE ON UPDATE CASCADE,</a:t>
            </a:r>
          </a:p>
          <a:p>
            <a:pPr marL="0" indent="0">
              <a:buNone/>
            </a:pPr>
            <a:r>
              <a:rPr lang="en-IN" sz="1300" dirty="0"/>
              <a:t>	CONSTRAINT </a:t>
            </a:r>
            <a:r>
              <a:rPr lang="en-IN" sz="1300" b="1" dirty="0" err="1">
                <a:solidFill>
                  <a:srgbClr val="800000"/>
                </a:solidFill>
              </a:rPr>
              <a:t>fk_Reviews_customerID</a:t>
            </a:r>
            <a:r>
              <a:rPr lang="en-IN" sz="1300" b="1" dirty="0">
                <a:solidFill>
                  <a:srgbClr val="800000"/>
                </a:solidFill>
              </a:rPr>
              <a:t> </a:t>
            </a:r>
            <a:r>
              <a:rPr lang="en-IN" sz="1300" dirty="0"/>
              <a:t>FOREIGN KEY (</a:t>
            </a:r>
            <a:r>
              <a:rPr lang="en-IN" sz="1300" dirty="0" err="1"/>
              <a:t>customerID</a:t>
            </a:r>
            <a:r>
              <a:rPr lang="en-IN" sz="1300" dirty="0"/>
              <a:t>)</a:t>
            </a:r>
          </a:p>
          <a:p>
            <a:pPr marL="0" indent="0">
              <a:buNone/>
            </a:pPr>
            <a:r>
              <a:rPr lang="en-IN" sz="1300" dirty="0"/>
              <a:t>	REFERENCES [</a:t>
            </a:r>
            <a:r>
              <a:rPr lang="en-IN" sz="1300" dirty="0" err="1"/>
              <a:t>Restropedia.Customer</a:t>
            </a:r>
            <a:r>
              <a:rPr lang="en-IN" sz="1300" dirty="0"/>
              <a:t>] (</a:t>
            </a:r>
            <a:r>
              <a:rPr lang="en-IN" sz="1300" dirty="0" err="1"/>
              <a:t>customerID</a:t>
            </a:r>
            <a:r>
              <a:rPr lang="en-IN" sz="1300" dirty="0"/>
              <a:t>)	</a:t>
            </a:r>
          </a:p>
          <a:p>
            <a:pPr marL="0" indent="0">
              <a:buNone/>
            </a:pPr>
            <a:r>
              <a:rPr lang="en-IN" sz="1300" dirty="0"/>
              <a:t>	ON DELETE CASCADE ON UPDATE CASCADE,</a:t>
            </a:r>
          </a:p>
          <a:p>
            <a:pPr marL="0" indent="0">
              <a:buNone/>
            </a:pPr>
            <a:r>
              <a:rPr lang="en-IN" sz="1300" dirty="0"/>
              <a:t>	CONSTRAINT </a:t>
            </a:r>
            <a:r>
              <a:rPr lang="en-IN" sz="1300" dirty="0" err="1"/>
              <a:t>rng_Reviews_ambience</a:t>
            </a:r>
            <a:r>
              <a:rPr lang="en-IN" sz="1300" dirty="0"/>
              <a:t> CHECK (ambience &gt;= 1 AND ambience &lt;= 5),</a:t>
            </a:r>
          </a:p>
          <a:p>
            <a:pPr marL="0" indent="0">
              <a:buNone/>
            </a:pPr>
            <a:r>
              <a:rPr lang="en-IN" sz="1300" dirty="0"/>
              <a:t>	CONSTRAINT </a:t>
            </a:r>
            <a:r>
              <a:rPr lang="en-IN" sz="1300" dirty="0" err="1"/>
              <a:t>rng_Reviews_foodQuality</a:t>
            </a:r>
            <a:r>
              <a:rPr lang="en-IN" sz="1300" dirty="0"/>
              <a:t> CHECK (</a:t>
            </a:r>
            <a:r>
              <a:rPr lang="en-IN" sz="1300" dirty="0" err="1"/>
              <a:t>foodQuality</a:t>
            </a:r>
            <a:r>
              <a:rPr lang="en-IN" sz="1300" dirty="0"/>
              <a:t> &gt;= 1 AND </a:t>
            </a:r>
          </a:p>
          <a:p>
            <a:pPr marL="0" indent="0">
              <a:buNone/>
            </a:pPr>
            <a:r>
              <a:rPr lang="en-IN" sz="1300" dirty="0"/>
              <a:t>			</a:t>
            </a:r>
            <a:r>
              <a:rPr lang="en-IN" sz="1300" dirty="0" err="1"/>
              <a:t>foodQuality</a:t>
            </a:r>
            <a:r>
              <a:rPr lang="en-IN" sz="1300" dirty="0"/>
              <a:t> &lt;= 5),</a:t>
            </a:r>
          </a:p>
          <a:p>
            <a:pPr marL="0" indent="0">
              <a:buNone/>
            </a:pPr>
            <a:r>
              <a:rPr lang="en-IN" sz="1300" dirty="0"/>
              <a:t>	CONSTRAINT </a:t>
            </a:r>
            <a:r>
              <a:rPr lang="en-IN" sz="1300" dirty="0" err="1"/>
              <a:t>rng_Reviews_service</a:t>
            </a:r>
            <a:r>
              <a:rPr lang="en-IN" sz="1300" dirty="0"/>
              <a:t> CHECK ([service] &gt;= 1 AND [service] &lt;= 5),</a:t>
            </a:r>
          </a:p>
          <a:p>
            <a:pPr marL="0" indent="0">
              <a:buNone/>
            </a:pPr>
            <a:r>
              <a:rPr lang="en-IN" sz="1300" dirty="0"/>
              <a:t>	CONSTRAINT </a:t>
            </a:r>
            <a:r>
              <a:rPr lang="en-IN" sz="1300" dirty="0" err="1"/>
              <a:t>rng_Reviews_valueForMoney</a:t>
            </a:r>
            <a:r>
              <a:rPr lang="en-IN" sz="1300" dirty="0"/>
              <a:t> CHECK (</a:t>
            </a:r>
            <a:r>
              <a:rPr lang="en-IN" sz="1300" dirty="0" err="1"/>
              <a:t>valueForMoney</a:t>
            </a:r>
            <a:r>
              <a:rPr lang="en-IN" sz="1300" dirty="0"/>
              <a:t> &gt;= 1 AND </a:t>
            </a:r>
          </a:p>
          <a:p>
            <a:pPr marL="0" indent="0">
              <a:buNone/>
            </a:pPr>
            <a:r>
              <a:rPr lang="en-IN" sz="1300" dirty="0"/>
              <a:t>			</a:t>
            </a:r>
            <a:r>
              <a:rPr lang="en-IN" sz="1300" dirty="0" err="1"/>
              <a:t>valueForMoney</a:t>
            </a:r>
            <a:r>
              <a:rPr lang="en-IN" sz="1300" dirty="0"/>
              <a:t> &lt;= 5)</a:t>
            </a:r>
          </a:p>
          <a:p>
            <a:pPr marL="0" indent="0">
              <a:buNone/>
            </a:pPr>
            <a:r>
              <a:rPr lang="en-IN" sz="1300" dirty="0"/>
              <a:t>	);</a:t>
            </a:r>
          </a:p>
          <a:p>
            <a:pPr marL="0" indent="0">
              <a:buNone/>
            </a:pPr>
            <a:r>
              <a:rPr lang="en-IN" sz="1300" dirty="0"/>
              <a:t>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573148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4536</TotalTime>
  <Words>589</Words>
  <Application>Microsoft Office PowerPoint</Application>
  <PresentationFormat>On-screen Show (4:3)</PresentationFormat>
  <Paragraphs>139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1_Office Theme</vt:lpstr>
      <vt:lpstr>2_Office Theme</vt:lpstr>
      <vt:lpstr>3_Office Theme</vt:lpstr>
      <vt:lpstr>4_Office Theme</vt:lpstr>
      <vt:lpstr>5_Office Theme</vt:lpstr>
      <vt:lpstr>Restaurant Offers and Reviews around the University   </vt:lpstr>
      <vt:lpstr> Background</vt:lpstr>
      <vt:lpstr> Brand Name  </vt:lpstr>
      <vt:lpstr> Introduction   </vt:lpstr>
      <vt:lpstr>   Mission Objectives    </vt:lpstr>
      <vt:lpstr>  DESIGN  </vt:lpstr>
      <vt:lpstr>   Conceptual Database Design ER Diagram   </vt:lpstr>
      <vt:lpstr>  Logical Database Design Relational Schema   </vt:lpstr>
      <vt:lpstr>   Physical Database Design   </vt:lpstr>
      <vt:lpstr> USE CASES (Business Transactions)   </vt:lpstr>
      <vt:lpstr>   Which is the Best Rated Thai Restaurant around the University of Maryland ?   </vt:lpstr>
      <vt:lpstr>   Which is the Best Rated Thai Restaurant around the University of Maryland ?   </vt:lpstr>
      <vt:lpstr>   Which is the Best Rated Thai Restaurant around the University of Maryland ?   </vt:lpstr>
      <vt:lpstr>   Which Mexican Restaurant has the Best Ambience and is providing any offer?   </vt:lpstr>
      <vt:lpstr>   Which Mexican Restaurant has the Best Ambience and is providing any offer?   </vt:lpstr>
      <vt:lpstr>   Which Mexican Restaurant has the Best Ambience  and is providing any offer?   </vt:lpstr>
      <vt:lpstr>   Which Mexican Restaurant has the Best Ambience  and is providing any offer?   </vt:lpstr>
      <vt:lpstr> THANK YOU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Raghu</dc:creator>
  <cp:lastModifiedBy> </cp:lastModifiedBy>
  <cp:revision>142</cp:revision>
  <cp:lastPrinted>2017-08-28T13:06:19Z</cp:lastPrinted>
  <dcterms:created xsi:type="dcterms:W3CDTF">2010-10-29T17:47:23Z</dcterms:created>
  <dcterms:modified xsi:type="dcterms:W3CDTF">2019-08-07T22:09:19Z</dcterms:modified>
</cp:coreProperties>
</file>