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AACBC6-484B-0B43-B552-49518F178B7D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5"/>
    <p:restoredTop sz="94567"/>
  </p:normalViewPr>
  <p:slideViewPr>
    <p:cSldViewPr snapToGrid="0" snapToObjects="1">
      <p:cViewPr varScale="1">
        <p:scale>
          <a:sx n="66" d="100"/>
          <a:sy n="66" d="100"/>
        </p:scale>
        <p:origin x="1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2B4DD-5F10-4049-97A6-747577A6519D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CF7F8-52A2-524A-B67D-81A11365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6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CF7F8-52A2-524A-B67D-81A1136513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78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A2A6-D0B1-FB4C-9731-F4A9D5391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CF59B-11E2-9B45-9DEB-8FE9B22E2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C46FD-CAF8-874E-B2C2-A518AFF6C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0859-4742-A043-8602-DAE783A2C1CE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E3433-9EFF-A04A-9CF5-E5E119F6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3AF89-1813-0241-9DED-2D41587D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5D5B-C6E2-A246-AFB6-5AB4AD1DF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2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E3E6-3FC7-414F-9ABE-481F7270A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0B2EE-E70E-144F-BD17-63621C033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84965-C493-424C-AAC1-C2E7A34E3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0859-4742-A043-8602-DAE783A2C1CE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D45A8-2AD3-C043-9D48-9D3AD9B0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82A61-BDB3-FF4E-9452-1A78D29C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5D5B-C6E2-A246-AFB6-5AB4AD1DF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7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198531-10EF-A247-A993-8FC6FD773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9BA58-1FC9-FF43-BC35-5A070D96F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2475C-DB1E-A348-906B-186B2BEE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0859-4742-A043-8602-DAE783A2C1CE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A16F9-5245-AA42-8B9A-78D299DA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25445-DBCC-F24D-B838-959C93E6B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5D5B-C6E2-A246-AFB6-5AB4AD1DF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AFE7-B086-8E47-8E49-4C868EB1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CE6FA-F665-0743-8771-3ED027D9A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71CFD-6144-534F-97FB-E83AB35D9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0859-4742-A043-8602-DAE783A2C1CE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097B5-004E-2E45-AC7D-37A25B28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4A283-FF6F-234D-A9F7-196FFEC7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5D5B-C6E2-A246-AFB6-5AB4AD1DF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3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8E32-BD19-9F40-91E3-0FEAC2CC1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B12D-D876-D540-AC6C-437CFAF10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54A76-659D-B941-A730-32BEC6C13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0859-4742-A043-8602-DAE783A2C1CE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5CE61-EE85-524E-859E-E0858791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40F89-8925-FD49-9A9D-FAB8CE96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5D5B-C6E2-A246-AFB6-5AB4AD1DF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7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12A36-B982-BE4A-8231-2DFE7B2E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A31FD-49F6-1C40-A36D-3676CC405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52351-10C7-634F-A3BD-88679F7B0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BE1ED-02D8-EE4F-B88F-AE6F7DCFD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0859-4742-A043-8602-DAE783A2C1CE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960D4-7D47-0142-8EFC-6B346500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361FA-1E5D-9F44-B138-20B58C739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5D5B-C6E2-A246-AFB6-5AB4AD1DF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1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F362-39D4-E54F-B566-01691E710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C72F8-02ED-F443-9462-34C839027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586EC-5AB5-4840-98FA-E64AA763D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E9220-97D2-E740-999F-4E8D8DC46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543F1-2BB0-C141-B6DF-C5C3F965E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212547-5904-D445-92E7-859FCDDD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0859-4742-A043-8602-DAE783A2C1CE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A4E60E-B2BC-BC40-A968-DDFB83146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4E66-0660-BD4A-9D2D-7D3C253C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5D5B-C6E2-A246-AFB6-5AB4AD1DF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6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6B16-FCDD-DF43-87CA-0CB6B633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56C34-BD86-AE43-891F-716FF8E5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0859-4742-A043-8602-DAE783A2C1CE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9777B-4877-2D40-908D-69F26FD2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7CCEC-A49D-3B4F-A474-A533FAE7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5D5B-C6E2-A246-AFB6-5AB4AD1DF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A946A5-5130-984F-AB5C-B8F859FF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0859-4742-A043-8602-DAE783A2C1CE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530ABE-799B-A54E-87CB-67FCB248D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6026-6C81-3B43-B192-F7DC82D2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5D5B-C6E2-A246-AFB6-5AB4AD1DF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1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8AD6-2214-FD4D-A2C4-D803B12AE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2874E-1C6E-C04E-B26B-BAB018F15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F3F43-F641-A94D-9AFE-4C7F0F885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3EEB6-F68F-1644-83C3-C18FF756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0859-4742-A043-8602-DAE783A2C1CE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5322B-8BB1-3F49-8B17-1582A5678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F54DE-783F-3D4C-9A2F-94CE2C6E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5D5B-C6E2-A246-AFB6-5AB4AD1DF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8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0B9F-A811-374F-A34C-6645E2AA3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34977-63DF-9B49-BAE5-3CA7824D8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2C63D-3B18-014D-B7DB-D6DF3FCF9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64877-31F5-6845-827E-D0FFB280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0859-4742-A043-8602-DAE783A2C1CE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3D56E-707F-3649-90BD-FCB46D5B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BA4A2-C4F4-0B42-8227-AB33D622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5D5B-C6E2-A246-AFB6-5AB4AD1DF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7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BF538-E675-974D-9B59-03738046B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3C710-8E6D-F246-95D9-6B26470B7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0F2A0-35F4-E044-975B-5394AF199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30859-4742-A043-8602-DAE783A2C1CE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D2EE3-6B56-0847-B901-5FAE43ED5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827B3-DA5D-A244-A70B-46C667601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05D5B-C6E2-A246-AFB6-5AB4AD1DF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1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8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7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16.emf"/><Relationship Id="rId5" Type="http://schemas.openxmlformats.org/officeDocument/2006/relationships/image" Target="../media/image3.emf"/><Relationship Id="rId10" Type="http://schemas.openxmlformats.org/officeDocument/2006/relationships/image" Target="../media/image15.emf"/><Relationship Id="rId4" Type="http://schemas.openxmlformats.org/officeDocument/2006/relationships/image" Target="../media/image2.emf"/><Relationship Id="rId9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10" Type="http://schemas.openxmlformats.org/officeDocument/2006/relationships/image" Target="../media/image33.emf"/><Relationship Id="rId4" Type="http://schemas.openxmlformats.org/officeDocument/2006/relationships/image" Target="../media/image27.emf"/><Relationship Id="rId9" Type="http://schemas.openxmlformats.org/officeDocument/2006/relationships/image" Target="../media/image3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image" Target="../media/image45.emf"/><Relationship Id="rId18" Type="http://schemas.openxmlformats.org/officeDocument/2006/relationships/image" Target="../media/image50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44.png"/><Relationship Id="rId17" Type="http://schemas.openxmlformats.org/officeDocument/2006/relationships/image" Target="../media/image49.emf"/><Relationship Id="rId2" Type="http://schemas.openxmlformats.org/officeDocument/2006/relationships/image" Target="../media/image1.emf"/><Relationship Id="rId16" Type="http://schemas.openxmlformats.org/officeDocument/2006/relationships/image" Target="../media/image4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43.emf"/><Relationship Id="rId5" Type="http://schemas.openxmlformats.org/officeDocument/2006/relationships/image" Target="../media/image4.emf"/><Relationship Id="rId15" Type="http://schemas.openxmlformats.org/officeDocument/2006/relationships/image" Target="../media/image47.emf"/><Relationship Id="rId10" Type="http://schemas.openxmlformats.org/officeDocument/2006/relationships/image" Target="../media/image42.emf"/><Relationship Id="rId4" Type="http://schemas.openxmlformats.org/officeDocument/2006/relationships/image" Target="../media/image3.emf"/><Relationship Id="rId9" Type="http://schemas.openxmlformats.org/officeDocument/2006/relationships/image" Target="../media/image41.emf"/><Relationship Id="rId14" Type="http://schemas.openxmlformats.org/officeDocument/2006/relationships/image" Target="../media/image4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5B13-3A99-FF48-BFE0-D4FA1282F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3068664"/>
          </a:xfrm>
        </p:spPr>
        <p:txBody>
          <a:bodyPr>
            <a:normAutofit/>
          </a:bodyPr>
          <a:lstStyle/>
          <a:p>
            <a:r>
              <a:rPr lang="en-US" dirty="0"/>
              <a:t>Modeling, Learning and Inference in Linear-Chain Conditional Random Fields (CRFs)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5EBD1-FCF8-A04E-A617-D08FD702F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975" y="4091553"/>
            <a:ext cx="11809709" cy="2592091"/>
          </a:xfrm>
        </p:spPr>
        <p:txBody>
          <a:bodyPr>
            <a:noAutofit/>
          </a:bodyPr>
          <a:lstStyle/>
          <a:p>
            <a:r>
              <a:rPr lang="en-US" sz="2800" dirty="0"/>
              <a:t>Anmol Dwivedi</a:t>
            </a:r>
          </a:p>
        </p:txBody>
      </p:sp>
    </p:spTree>
    <p:extLst>
      <p:ext uri="{BB962C8B-B14F-4D97-AF65-F5344CB8AC3E}">
        <p14:creationId xmlns:p14="http://schemas.microsoft.com/office/powerpoint/2010/main" val="999441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3C91AFD-1885-3A4F-BFC8-5F78E0399081}"/>
              </a:ext>
            </a:extLst>
          </p:cNvPr>
          <p:cNvSpPr txBox="1"/>
          <p:nvPr/>
        </p:nvSpPr>
        <p:spPr>
          <a:xfrm>
            <a:off x="665171" y="5409359"/>
            <a:ext cx="9997675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30F6DE-F76C-D644-8ACA-30E4002B37AE}"/>
              </a:ext>
            </a:extLst>
          </p:cNvPr>
          <p:cNvSpPr txBox="1"/>
          <p:nvPr/>
        </p:nvSpPr>
        <p:spPr>
          <a:xfrm>
            <a:off x="665171" y="1884854"/>
            <a:ext cx="11285531" cy="2547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A5D437-F43E-E94D-87A8-CCFDE9FE6FFF}"/>
              </a:ext>
            </a:extLst>
          </p:cNvPr>
          <p:cNvSpPr txBox="1">
            <a:spLocks/>
          </p:cNvSpPr>
          <p:nvPr/>
        </p:nvSpPr>
        <p:spPr>
          <a:xfrm>
            <a:off x="206830" y="386215"/>
            <a:ext cx="9979249" cy="588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After computing all messages and beliefs for training examples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EE6975-944A-164B-A38F-4A871AEC5D33}"/>
              </a:ext>
            </a:extLst>
          </p:cNvPr>
          <p:cNvSpPr txBox="1">
            <a:spLocks/>
          </p:cNvSpPr>
          <p:nvPr/>
        </p:nvSpPr>
        <p:spPr>
          <a:xfrm>
            <a:off x="702022" y="2029539"/>
            <a:ext cx="11248680" cy="1129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Normalize beliefs to obtain 	                 in order to perform gradient update on training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0E409-898D-F14E-BF96-6F759450A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654" y="2062201"/>
            <a:ext cx="1730256" cy="3937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014143-3F25-B14F-AED5-726DCD9EAEA0}"/>
              </a:ext>
            </a:extLst>
          </p:cNvPr>
          <p:cNvSpPr txBox="1">
            <a:spLocks/>
          </p:cNvSpPr>
          <p:nvPr/>
        </p:nvSpPr>
        <p:spPr>
          <a:xfrm>
            <a:off x="683596" y="3158782"/>
            <a:ext cx="11508404" cy="1129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Multiply any two unnormalized messages into a clique </a:t>
            </a:r>
          </a:p>
          <a:p>
            <a:pPr marL="0" indent="0">
              <a:buNone/>
            </a:pPr>
            <a:r>
              <a:rPr lang="en-US" dirty="0"/>
              <a:t>and marginalize to obtain the partition function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FDEA36-28CD-584D-A4F7-639E80154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588" y="3191213"/>
            <a:ext cx="1730256" cy="393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C3442A-2850-3343-97C5-0E85A7D44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882" y="3707075"/>
            <a:ext cx="1194997" cy="3683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C1FFA84-99D1-6042-A61A-24E1C71341DB}"/>
              </a:ext>
            </a:extLst>
          </p:cNvPr>
          <p:cNvSpPr txBox="1">
            <a:spLocks/>
          </p:cNvSpPr>
          <p:nvPr/>
        </p:nvSpPr>
        <p:spPr>
          <a:xfrm>
            <a:off x="702022" y="5644153"/>
            <a:ext cx="9960824" cy="943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On new test data, perform max-sum inference using the same beliefs and messages in order to infer the hand-written word.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CDB4C89-4843-424A-95D0-44D2948510D5}"/>
              </a:ext>
            </a:extLst>
          </p:cNvPr>
          <p:cNvSpPr txBox="1">
            <a:spLocks/>
          </p:cNvSpPr>
          <p:nvPr/>
        </p:nvSpPr>
        <p:spPr>
          <a:xfrm>
            <a:off x="665171" y="5076329"/>
            <a:ext cx="5131472" cy="3516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Junction tree Max Sum belief propagation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92C7CA4-1DDA-9346-A1B8-6BFF7C70059F}"/>
              </a:ext>
            </a:extLst>
          </p:cNvPr>
          <p:cNvSpPr txBox="1">
            <a:spLocks/>
          </p:cNvSpPr>
          <p:nvPr/>
        </p:nvSpPr>
        <p:spPr>
          <a:xfrm>
            <a:off x="665171" y="1538809"/>
            <a:ext cx="5131472" cy="3516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Junction tree Sum Product belief propagation</a:t>
            </a:r>
          </a:p>
        </p:txBody>
      </p:sp>
    </p:spTree>
    <p:extLst>
      <p:ext uri="{BB962C8B-B14F-4D97-AF65-F5344CB8AC3E}">
        <p14:creationId xmlns:p14="http://schemas.microsoft.com/office/powerpoint/2010/main" val="90875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F80DEA-8E6E-FD4E-AD38-639BE4138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9813"/>
            <a:ext cx="12192000" cy="597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7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D924F4-FF11-FD48-BECB-0769FC3EC1EE}"/>
              </a:ext>
            </a:extLst>
          </p:cNvPr>
          <p:cNvSpPr txBox="1">
            <a:spLocks/>
          </p:cNvSpPr>
          <p:nvPr/>
        </p:nvSpPr>
        <p:spPr>
          <a:xfrm>
            <a:off x="925287" y="1790472"/>
            <a:ext cx="9979249" cy="588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Linear Chain CRF </a:t>
            </a:r>
            <a:r>
              <a:rPr lang="en-US" b="1" dirty="0"/>
              <a:t>Character</a:t>
            </a:r>
            <a:r>
              <a:rPr lang="en-US" dirty="0"/>
              <a:t> Level Accuracies: </a:t>
            </a:r>
            <a:r>
              <a:rPr lang="en-US" sz="3200" b="1" dirty="0"/>
              <a:t>61% </a:t>
            </a:r>
            <a:endParaRPr lang="en-US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A4C41A-8A6F-8A48-B03A-DF065E3E70FA}"/>
              </a:ext>
            </a:extLst>
          </p:cNvPr>
          <p:cNvSpPr txBox="1">
            <a:spLocks/>
          </p:cNvSpPr>
          <p:nvPr/>
        </p:nvSpPr>
        <p:spPr>
          <a:xfrm>
            <a:off x="0" y="620257"/>
            <a:ext cx="5823856" cy="588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Test Dataset consists of 80 examples.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AF3861-4619-7B4F-A9C6-238997BB5ED8}"/>
              </a:ext>
            </a:extLst>
          </p:cNvPr>
          <p:cNvSpPr txBox="1">
            <a:spLocks/>
          </p:cNvSpPr>
          <p:nvPr/>
        </p:nvSpPr>
        <p:spPr>
          <a:xfrm>
            <a:off x="925288" y="2568311"/>
            <a:ext cx="8104412" cy="588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Linear Chain CRF </a:t>
            </a:r>
            <a:r>
              <a:rPr lang="en-US" b="1" dirty="0"/>
              <a:t>Word</a:t>
            </a:r>
            <a:r>
              <a:rPr lang="en-US" dirty="0"/>
              <a:t> Level Accuracies: </a:t>
            </a:r>
            <a:r>
              <a:rPr lang="en-US" sz="3200" b="1" dirty="0"/>
              <a:t>31% </a:t>
            </a:r>
            <a:endParaRPr lang="en-US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51901C-8817-0A47-91C3-1D3C6B659BF3}"/>
              </a:ext>
            </a:extLst>
          </p:cNvPr>
          <p:cNvSpPr txBox="1">
            <a:spLocks/>
          </p:cNvSpPr>
          <p:nvPr/>
        </p:nvSpPr>
        <p:spPr>
          <a:xfrm>
            <a:off x="925287" y="4478721"/>
            <a:ext cx="9979249" cy="588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Logistic regression </a:t>
            </a:r>
            <a:r>
              <a:rPr lang="en-US" b="1" dirty="0"/>
              <a:t>Character</a:t>
            </a:r>
            <a:r>
              <a:rPr lang="en-US" dirty="0"/>
              <a:t> Level Accuracies: </a:t>
            </a:r>
            <a:r>
              <a:rPr lang="en-US" sz="3200" b="1" dirty="0"/>
              <a:t>50.4% </a:t>
            </a:r>
            <a:endParaRPr lang="en-US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05524FD-169D-8C40-8FB0-6E38E08F8C7A}"/>
              </a:ext>
            </a:extLst>
          </p:cNvPr>
          <p:cNvSpPr txBox="1">
            <a:spLocks/>
          </p:cNvSpPr>
          <p:nvPr/>
        </p:nvSpPr>
        <p:spPr>
          <a:xfrm>
            <a:off x="925288" y="5256560"/>
            <a:ext cx="8104412" cy="588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Logistic regression CRF </a:t>
            </a:r>
            <a:r>
              <a:rPr lang="en-US" b="1" dirty="0"/>
              <a:t>Word</a:t>
            </a:r>
            <a:r>
              <a:rPr lang="en-US" dirty="0"/>
              <a:t> Level Accuracies: </a:t>
            </a:r>
            <a:r>
              <a:rPr lang="en-US" sz="3200" b="1" dirty="0"/>
              <a:t>12.5%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7869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E7405E2-0FAE-194B-A804-132C77042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292" y="115713"/>
            <a:ext cx="7723415" cy="674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08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6B5B8-E022-2F4C-A48F-5C11D4E9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518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7912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E6133-F6BD-C64A-A708-6E9F7BC66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65" y="0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33B3E-5723-A24E-9376-80CCF073C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865" y="1653116"/>
            <a:ext cx="11870267" cy="3551768"/>
          </a:xfrm>
        </p:spPr>
        <p:txBody>
          <a:bodyPr/>
          <a:lstStyle/>
          <a:p>
            <a:r>
              <a:rPr lang="en-US" dirty="0"/>
              <a:t>Modeling Linear-Chain CRFs (LC-CRF) using relevant feature functions</a:t>
            </a:r>
          </a:p>
          <a:p>
            <a:endParaRPr lang="en-US" dirty="0"/>
          </a:p>
          <a:p>
            <a:r>
              <a:rPr lang="en-US" dirty="0"/>
              <a:t>Challenges of parameter learning in LC-CRFs and equations</a:t>
            </a:r>
          </a:p>
          <a:p>
            <a:endParaRPr lang="en-US" dirty="0"/>
          </a:p>
          <a:p>
            <a:r>
              <a:rPr lang="en-US" dirty="0"/>
              <a:t>Inference algorithms for LC-CRF</a:t>
            </a:r>
          </a:p>
          <a:p>
            <a:endParaRPr lang="en-US" dirty="0"/>
          </a:p>
          <a:p>
            <a:r>
              <a:rPr lang="en-US" dirty="0"/>
              <a:t>Experiments and Results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A9081D-294E-B045-B3C5-CC296F8806F3}"/>
              </a:ext>
            </a:extLst>
          </p:cNvPr>
          <p:cNvSpPr txBox="1">
            <a:spLocks/>
          </p:cNvSpPr>
          <p:nvPr/>
        </p:nvSpPr>
        <p:spPr>
          <a:xfrm>
            <a:off x="2489200" y="6298141"/>
            <a:ext cx="9702800" cy="424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All the above with application to hand-written word recognition*</a:t>
            </a:r>
          </a:p>
        </p:txBody>
      </p:sp>
    </p:spTree>
    <p:extLst>
      <p:ext uri="{BB962C8B-B14F-4D97-AF65-F5344CB8AC3E}">
        <p14:creationId xmlns:p14="http://schemas.microsoft.com/office/powerpoint/2010/main" val="241304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B01C171-A933-1242-81C1-BB84B490EDBB}"/>
              </a:ext>
            </a:extLst>
          </p:cNvPr>
          <p:cNvSpPr/>
          <p:nvPr/>
        </p:nvSpPr>
        <p:spPr>
          <a:xfrm>
            <a:off x="5596991" y="2124608"/>
            <a:ext cx="701040" cy="701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48DF398-1936-364E-A621-3D6F62E824C8}"/>
              </a:ext>
            </a:extLst>
          </p:cNvPr>
          <p:cNvSpPr/>
          <p:nvPr/>
        </p:nvSpPr>
        <p:spPr>
          <a:xfrm>
            <a:off x="6968591" y="2124608"/>
            <a:ext cx="701040" cy="701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48A98E-893F-CB41-8026-B22054556CC9}"/>
              </a:ext>
            </a:extLst>
          </p:cNvPr>
          <p:cNvSpPr/>
          <p:nvPr/>
        </p:nvSpPr>
        <p:spPr>
          <a:xfrm>
            <a:off x="8340191" y="2124608"/>
            <a:ext cx="701040" cy="701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9DE26A-22FA-8D44-B747-4B51B716F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811" y="2341778"/>
            <a:ext cx="279400" cy="266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93B1BA-64B7-7E42-9F89-EB5B9D8DC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061" y="2360313"/>
            <a:ext cx="292100" cy="26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6AFCC0-F4D6-A942-8954-FE0F2D7EB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661" y="2360313"/>
            <a:ext cx="292100" cy="2667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EBC556-D817-3641-8A6E-DC3E307C79E6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947511" y="2825648"/>
            <a:ext cx="0" cy="704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4590A1-79C0-2943-A02A-A9867AA20ABF}"/>
              </a:ext>
            </a:extLst>
          </p:cNvPr>
          <p:cNvCxnSpPr>
            <a:cxnSpLocks/>
          </p:cNvCxnSpPr>
          <p:nvPr/>
        </p:nvCxnSpPr>
        <p:spPr>
          <a:xfrm>
            <a:off x="7298516" y="2825648"/>
            <a:ext cx="0" cy="704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FEED06-FE73-0749-BF78-D095AC42B46E}"/>
              </a:ext>
            </a:extLst>
          </p:cNvPr>
          <p:cNvCxnSpPr>
            <a:cxnSpLocks/>
          </p:cNvCxnSpPr>
          <p:nvPr/>
        </p:nvCxnSpPr>
        <p:spPr>
          <a:xfrm>
            <a:off x="8694830" y="2825648"/>
            <a:ext cx="0" cy="704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1745A68-17E6-184F-BEDD-5DB75BAB37E1}"/>
              </a:ext>
            </a:extLst>
          </p:cNvPr>
          <p:cNvSpPr/>
          <p:nvPr/>
        </p:nvSpPr>
        <p:spPr>
          <a:xfrm>
            <a:off x="5576396" y="3529709"/>
            <a:ext cx="701040" cy="7010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CDCCCC-0E14-0045-B346-C023EC27CD14}"/>
              </a:ext>
            </a:extLst>
          </p:cNvPr>
          <p:cNvSpPr/>
          <p:nvPr/>
        </p:nvSpPr>
        <p:spPr>
          <a:xfrm>
            <a:off x="6947996" y="3529709"/>
            <a:ext cx="701040" cy="7010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653EAD-A76B-074C-BFBF-01A602CA2945}"/>
              </a:ext>
            </a:extLst>
          </p:cNvPr>
          <p:cNvSpPr/>
          <p:nvPr/>
        </p:nvSpPr>
        <p:spPr>
          <a:xfrm>
            <a:off x="8319596" y="3529709"/>
            <a:ext cx="701040" cy="7010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55E1129-E732-7140-AD90-198326E93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711" y="3777771"/>
            <a:ext cx="355600" cy="2667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CA3C75-7C5A-9E46-94AD-CFA686CC84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9561" y="3777771"/>
            <a:ext cx="355600" cy="2667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608F88B-8077-4C4A-BC5A-BFD91D86D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2316" y="3778699"/>
            <a:ext cx="355600" cy="2667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A4F3D41-1332-8741-A479-364D27FA3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832" y="120752"/>
            <a:ext cx="8467834" cy="517783"/>
          </a:xfrm>
        </p:spPr>
        <p:txBody>
          <a:bodyPr>
            <a:normAutofit/>
          </a:bodyPr>
          <a:lstStyle/>
          <a:p>
            <a:r>
              <a:rPr lang="en-US" dirty="0"/>
              <a:t>Consider the task of inferring hand-written words.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A5B988A-9753-1C4D-A9B6-1AD3B03A41C3}"/>
              </a:ext>
            </a:extLst>
          </p:cNvPr>
          <p:cNvSpPr txBox="1">
            <a:spLocks/>
          </p:cNvSpPr>
          <p:nvPr/>
        </p:nvSpPr>
        <p:spPr>
          <a:xfrm>
            <a:off x="252832" y="707939"/>
            <a:ext cx="11708508" cy="517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       denote observed characters of a word (input word       is an image) 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433B22F-F27D-5E46-B1A4-2DF254B836CD}"/>
              </a:ext>
            </a:extLst>
          </p:cNvPr>
          <p:cNvSpPr txBox="1">
            <a:spLocks/>
          </p:cNvSpPr>
          <p:nvPr/>
        </p:nvSpPr>
        <p:spPr>
          <a:xfrm>
            <a:off x="252832" y="1375327"/>
            <a:ext cx="11708508" cy="594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       	                        denote labels to       respectively.  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7324AD5-E7D3-6D4A-A046-E51346592B39}"/>
              </a:ext>
            </a:extLst>
          </p:cNvPr>
          <p:cNvSpPr txBox="1">
            <a:spLocks/>
          </p:cNvSpPr>
          <p:nvPr/>
        </p:nvSpPr>
        <p:spPr>
          <a:xfrm>
            <a:off x="232957" y="4652923"/>
            <a:ext cx="11708508" cy="912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approach is to train a Neural Network/logistic regression model for</a:t>
            </a:r>
          </a:p>
          <a:p>
            <a:pPr marL="0" indent="0">
              <a:buNone/>
            </a:pPr>
            <a:r>
              <a:rPr lang="en-US" dirty="0"/>
              <a:t>each separately.  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B9A72AD-5303-0441-BB13-180D5C672626}"/>
              </a:ext>
            </a:extLst>
          </p:cNvPr>
          <p:cNvSpPr txBox="1">
            <a:spLocks/>
          </p:cNvSpPr>
          <p:nvPr/>
        </p:nvSpPr>
        <p:spPr>
          <a:xfrm>
            <a:off x="232956" y="5871746"/>
            <a:ext cx="11728383" cy="912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However, makes the framework agnostic to </a:t>
            </a:r>
            <a:r>
              <a:rPr lang="en-US" b="1" i="1" u="sng" dirty="0"/>
              <a:t>dependencies</a:t>
            </a:r>
            <a:r>
              <a:rPr lang="en-US" dirty="0"/>
              <a:t> present among variables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F09D42B-FF92-104A-B289-9035341AB8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4214" y="787101"/>
            <a:ext cx="381000" cy="3048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E874991-DA1B-2B42-9821-924AF42ABD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73498" y="795568"/>
            <a:ext cx="304800" cy="254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0571AA7-7BD3-5A48-9B9D-30CFB41FE9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6342" y="1428773"/>
            <a:ext cx="2844800" cy="3683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9CF7248-1894-0F45-88E4-894A87B104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7147" y="1460523"/>
            <a:ext cx="381000" cy="3048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78CE94F-226F-4B48-AE85-D2E051FA4F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3046" y="2278278"/>
            <a:ext cx="3657600" cy="33020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791E4F-AC27-5C43-9405-4CD20D67530F}"/>
              </a:ext>
            </a:extLst>
          </p:cNvPr>
          <p:cNvCxnSpPr>
            <a:cxnSpLocks/>
          </p:cNvCxnSpPr>
          <p:nvPr/>
        </p:nvCxnSpPr>
        <p:spPr>
          <a:xfrm flipH="1">
            <a:off x="4685432" y="2475128"/>
            <a:ext cx="670560" cy="0"/>
          </a:xfrm>
          <a:prstGeom prst="line">
            <a:avLst/>
          </a:prstGeom>
          <a:ln w="603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9E6A30AE-B1E1-0740-A903-9BBA9E896C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01901" y="3726971"/>
            <a:ext cx="2654300" cy="31750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AE837FA-6DB3-B540-9E60-C9270824F0C4}"/>
              </a:ext>
            </a:extLst>
          </p:cNvPr>
          <p:cNvCxnSpPr>
            <a:cxnSpLocks/>
          </p:cNvCxnSpPr>
          <p:nvPr/>
        </p:nvCxnSpPr>
        <p:spPr>
          <a:xfrm flipH="1">
            <a:off x="4685432" y="3880229"/>
            <a:ext cx="670560" cy="0"/>
          </a:xfrm>
          <a:prstGeom prst="line">
            <a:avLst/>
          </a:prstGeom>
          <a:ln w="603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5D793FD4-9C9E-2544-B493-F01F8E513F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6348" y="4738034"/>
            <a:ext cx="381000" cy="3048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8CC2D04-CB73-FE46-9595-CD94248EB0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53683" y="6343867"/>
            <a:ext cx="2921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2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A576D0-2877-E941-8276-00F1ED392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832" y="120752"/>
            <a:ext cx="8467834" cy="517783"/>
          </a:xfrm>
        </p:spPr>
        <p:txBody>
          <a:bodyPr>
            <a:normAutofit/>
          </a:bodyPr>
          <a:lstStyle/>
          <a:p>
            <a:r>
              <a:rPr lang="en-US" dirty="0"/>
              <a:t>Solution: Linear-Chain CRFs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8FC4D6-BD43-1B4B-A9E5-2BC2D781EB0A}"/>
              </a:ext>
            </a:extLst>
          </p:cNvPr>
          <p:cNvSpPr txBox="1">
            <a:spLocks/>
          </p:cNvSpPr>
          <p:nvPr/>
        </p:nvSpPr>
        <p:spPr>
          <a:xfrm>
            <a:off x="252831" y="798087"/>
            <a:ext cx="11566635" cy="517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Essentially an undirected graphical model over nodes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895A77-76E1-D74D-ABB8-36D47CDF5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619" y="896109"/>
            <a:ext cx="1003300" cy="254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34B73F7-F4E9-0347-ACF9-D9DAD4761182}"/>
              </a:ext>
            </a:extLst>
          </p:cNvPr>
          <p:cNvSpPr/>
          <p:nvPr/>
        </p:nvSpPr>
        <p:spPr>
          <a:xfrm>
            <a:off x="3910202" y="1480567"/>
            <a:ext cx="701040" cy="701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4B48DD-51F5-F741-B502-07798CDD7FAC}"/>
              </a:ext>
            </a:extLst>
          </p:cNvPr>
          <p:cNvSpPr/>
          <p:nvPr/>
        </p:nvSpPr>
        <p:spPr>
          <a:xfrm>
            <a:off x="5281802" y="1480567"/>
            <a:ext cx="701040" cy="701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ECD079-56E0-4D48-A27B-53607A6CA177}"/>
              </a:ext>
            </a:extLst>
          </p:cNvPr>
          <p:cNvSpPr/>
          <p:nvPr/>
        </p:nvSpPr>
        <p:spPr>
          <a:xfrm>
            <a:off x="6653402" y="1480567"/>
            <a:ext cx="701040" cy="701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28149A-2552-9F4F-9303-C894F10F4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022" y="1697737"/>
            <a:ext cx="279400" cy="266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75C824-79C7-5043-AC1A-D92EB056A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272" y="1716272"/>
            <a:ext cx="292100" cy="266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DDECC6-77B7-1D4C-9294-760CF998B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872" y="1716272"/>
            <a:ext cx="292100" cy="2667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6DE382-C881-2246-A270-1B4BE38B71FE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4260722" y="2181607"/>
            <a:ext cx="0" cy="704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ACAF03-BD44-7C4F-9554-B5C278659457}"/>
              </a:ext>
            </a:extLst>
          </p:cNvPr>
          <p:cNvCxnSpPr>
            <a:cxnSpLocks/>
          </p:cNvCxnSpPr>
          <p:nvPr/>
        </p:nvCxnSpPr>
        <p:spPr>
          <a:xfrm>
            <a:off x="5611727" y="2181607"/>
            <a:ext cx="0" cy="704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60AC44-C2A7-A643-A599-066EE45DE3AF}"/>
              </a:ext>
            </a:extLst>
          </p:cNvPr>
          <p:cNvCxnSpPr>
            <a:cxnSpLocks/>
          </p:cNvCxnSpPr>
          <p:nvPr/>
        </p:nvCxnSpPr>
        <p:spPr>
          <a:xfrm>
            <a:off x="7008041" y="2181607"/>
            <a:ext cx="0" cy="704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7E011C2-1051-2549-9284-A9E3BBD0CCBD}"/>
              </a:ext>
            </a:extLst>
          </p:cNvPr>
          <p:cNvSpPr/>
          <p:nvPr/>
        </p:nvSpPr>
        <p:spPr>
          <a:xfrm>
            <a:off x="3889607" y="2885668"/>
            <a:ext cx="701040" cy="7010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191EB7C-328E-044A-88AD-D76F385C478A}"/>
              </a:ext>
            </a:extLst>
          </p:cNvPr>
          <p:cNvSpPr/>
          <p:nvPr/>
        </p:nvSpPr>
        <p:spPr>
          <a:xfrm>
            <a:off x="5261207" y="2885668"/>
            <a:ext cx="701040" cy="7010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0B045D1-8644-E84E-9266-EA0EDD3C3F2A}"/>
              </a:ext>
            </a:extLst>
          </p:cNvPr>
          <p:cNvSpPr/>
          <p:nvPr/>
        </p:nvSpPr>
        <p:spPr>
          <a:xfrm>
            <a:off x="6632807" y="2885668"/>
            <a:ext cx="701040" cy="7010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9CB0CE4-DA5A-B54A-AC10-DBA8262AB9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2922" y="3091526"/>
            <a:ext cx="355600" cy="2667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E3FACA-3907-D442-9E41-D2B7C2ACDB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2772" y="3091526"/>
            <a:ext cx="355600" cy="2667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A8776E9-7FC1-3943-A821-FAF94FC5D7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5527" y="3092454"/>
            <a:ext cx="355600" cy="2667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7AE943C-0079-6443-999B-41019624A9B2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4611242" y="1831087"/>
            <a:ext cx="670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78452EE-CC87-5841-B2D7-E52DF1519087}"/>
              </a:ext>
            </a:extLst>
          </p:cNvPr>
          <p:cNvCxnSpPr>
            <a:cxnSpLocks/>
          </p:cNvCxnSpPr>
          <p:nvPr/>
        </p:nvCxnSpPr>
        <p:spPr>
          <a:xfrm flipH="1">
            <a:off x="5982842" y="1831087"/>
            <a:ext cx="670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8E7693C1-7F9A-4442-965F-1005583E63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8219" y="1697737"/>
            <a:ext cx="304800" cy="254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AD91F01-36CE-B448-9E6D-F536EB6999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68219" y="3143515"/>
            <a:ext cx="304800" cy="254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2B9286C-09A8-6C46-B4DD-57C41335D2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123" y="4149344"/>
            <a:ext cx="7442200" cy="10541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EFF63BF-54B3-084C-8104-312DC9DC5DE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7258" y="5428223"/>
            <a:ext cx="6426200" cy="1054100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65164EA-10CC-D145-A13A-F36E81716E07}"/>
              </a:ext>
            </a:extLst>
          </p:cNvPr>
          <p:cNvSpPr txBox="1">
            <a:spLocks/>
          </p:cNvSpPr>
          <p:nvPr/>
        </p:nvSpPr>
        <p:spPr>
          <a:xfrm>
            <a:off x="8828617" y="4944552"/>
            <a:ext cx="2990849" cy="5177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Choice for         ?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83C3658-29AC-1942-9146-74D7CD5AB76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67976" y="4985602"/>
            <a:ext cx="5461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4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0448E4-1844-074C-AB4C-EC5245FD3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41" y="208546"/>
            <a:ext cx="546100" cy="3683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F9F566-23E9-AE4A-8B04-21FD9B36D45B}"/>
              </a:ext>
            </a:extLst>
          </p:cNvPr>
          <p:cNvSpPr txBox="1">
            <a:spLocks/>
          </p:cNvSpPr>
          <p:nvPr/>
        </p:nvSpPr>
        <p:spPr>
          <a:xfrm>
            <a:off x="1" y="152066"/>
            <a:ext cx="11728058" cy="569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/>
              <a:t>          </a:t>
            </a:r>
            <a:r>
              <a:rPr lang="en-US" dirty="0"/>
              <a:t>is modeled using </a:t>
            </a:r>
            <a:r>
              <a:rPr lang="en-US" b="1" dirty="0"/>
              <a:t>Log-linear models </a:t>
            </a:r>
            <a:r>
              <a:rPr lang="en-US" dirty="0"/>
              <a:t>with user defined features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E999CA-1055-514D-99D5-C491E9DDD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144" y="895800"/>
            <a:ext cx="7442200" cy="10541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BE2FD9-C75C-5949-BDFB-5AA3B7B5BFDF}"/>
              </a:ext>
            </a:extLst>
          </p:cNvPr>
          <p:cNvCxnSpPr>
            <a:cxnSpLocks/>
          </p:cNvCxnSpPr>
          <p:nvPr/>
        </p:nvCxnSpPr>
        <p:spPr>
          <a:xfrm flipV="1">
            <a:off x="6096000" y="2134096"/>
            <a:ext cx="0" cy="1616345"/>
          </a:xfrm>
          <a:prstGeom prst="line">
            <a:avLst/>
          </a:prstGeom>
          <a:ln w="60325">
            <a:solidFill>
              <a:schemeClr val="tx1">
                <a:alpha val="42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00A67B3-4837-D443-BE69-97BD374E3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080" y="3750441"/>
            <a:ext cx="7073900" cy="12827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B4D7330-3679-B649-A391-B0285C599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535" y="5583642"/>
            <a:ext cx="4051300" cy="3683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0670255-13EE-D445-8CA0-539076F43F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2674" y="5583642"/>
            <a:ext cx="4241800" cy="368300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D618678-526B-3C45-BFCD-0A2908FB26E1}"/>
              </a:ext>
            </a:extLst>
          </p:cNvPr>
          <p:cNvSpPr txBox="1">
            <a:spLocks/>
          </p:cNvSpPr>
          <p:nvPr/>
        </p:nvSpPr>
        <p:spPr>
          <a:xfrm>
            <a:off x="1038629" y="6285823"/>
            <a:ext cx="9650802" cy="5177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Choice for feature function set       ?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B0BFB76-CE92-BC4F-8EC2-C661DA5194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7080" y="2497759"/>
            <a:ext cx="3289300" cy="7747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2B94D7F-EFC0-8F4E-88CE-8744B336AE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4294" y="6379160"/>
            <a:ext cx="3048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6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306D7C-E44D-794B-9095-19A3AF19C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891"/>
            <a:ext cx="12192000" cy="110241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0EB81A-4EE8-FC4D-9487-9F643A280E95}"/>
              </a:ext>
            </a:extLst>
          </p:cNvPr>
          <p:cNvSpPr txBox="1">
            <a:spLocks/>
          </p:cNvSpPr>
          <p:nvPr/>
        </p:nvSpPr>
        <p:spPr>
          <a:xfrm>
            <a:off x="121450" y="2033145"/>
            <a:ext cx="3663321" cy="568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Conditional features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96ECE4-9F12-8647-BB01-EBB1DE444616}"/>
              </a:ext>
            </a:extLst>
          </p:cNvPr>
          <p:cNvSpPr txBox="1">
            <a:spLocks/>
          </p:cNvSpPr>
          <p:nvPr/>
        </p:nvSpPr>
        <p:spPr>
          <a:xfrm>
            <a:off x="121450" y="4397643"/>
            <a:ext cx="3341045" cy="1602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26 x 32 x 2 possible conditional feature parameters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C17995-880D-5B4E-A826-DF7E7AFD4B29}"/>
              </a:ext>
            </a:extLst>
          </p:cNvPr>
          <p:cNvSpPr txBox="1">
            <a:spLocks/>
          </p:cNvSpPr>
          <p:nvPr/>
        </p:nvSpPr>
        <p:spPr>
          <a:xfrm>
            <a:off x="121450" y="3316811"/>
            <a:ext cx="3977708" cy="93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Input feature for is 8x4 image with 0’s and 1’s. 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B5CC2B-D447-E941-8077-02EC5334F185}"/>
              </a:ext>
            </a:extLst>
          </p:cNvPr>
          <p:cNvSpPr txBox="1">
            <a:spLocks/>
          </p:cNvSpPr>
          <p:nvPr/>
        </p:nvSpPr>
        <p:spPr>
          <a:xfrm>
            <a:off x="4550128" y="2033145"/>
            <a:ext cx="3278420" cy="400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Pairwise features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4E542B1-C8A4-9440-83C9-0D80B6EF8055}"/>
              </a:ext>
            </a:extLst>
          </p:cNvPr>
          <p:cNvSpPr txBox="1">
            <a:spLocks/>
          </p:cNvSpPr>
          <p:nvPr/>
        </p:nvSpPr>
        <p:spPr>
          <a:xfrm>
            <a:off x="4550129" y="3321646"/>
            <a:ext cx="3477410" cy="14073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26 x 26 possible pairwise feature parameters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F5CCE86-A437-304D-97CA-642DE3D63252}"/>
              </a:ext>
            </a:extLst>
          </p:cNvPr>
          <p:cNvSpPr txBox="1">
            <a:spLocks/>
          </p:cNvSpPr>
          <p:nvPr/>
        </p:nvSpPr>
        <p:spPr>
          <a:xfrm>
            <a:off x="8593905" y="2061324"/>
            <a:ext cx="3190078" cy="534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Singleton features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89C06FC-84C6-DF49-B2B8-E7CD1375C92E}"/>
              </a:ext>
            </a:extLst>
          </p:cNvPr>
          <p:cNvSpPr txBox="1">
            <a:spLocks/>
          </p:cNvSpPr>
          <p:nvPr/>
        </p:nvSpPr>
        <p:spPr>
          <a:xfrm>
            <a:off x="8593905" y="3349825"/>
            <a:ext cx="3341045" cy="1234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26 possible singleton feature parameters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89A5FF-1C48-6348-8868-F9AFEDCB4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43" y="2620729"/>
            <a:ext cx="2667000" cy="406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1A2CF56-E090-1A46-9F40-390933418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945" y="5198864"/>
            <a:ext cx="393700" cy="419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30B28A-B19F-F148-BE3C-3B3592CA7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7161" y="2577344"/>
            <a:ext cx="2730500" cy="355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8506498-303F-B546-87B3-39B70C79D9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7729" y="4114131"/>
            <a:ext cx="444500" cy="469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328A677-F876-9B43-B67C-5CF443A7B7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9194" y="2605523"/>
            <a:ext cx="1079500" cy="3556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52A3215-7D11-A74E-B839-2D55AC7D5A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48303" y="3682331"/>
            <a:ext cx="419100" cy="431800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505171C-CA0C-1846-B572-28565C99DC15}"/>
              </a:ext>
            </a:extLst>
          </p:cNvPr>
          <p:cNvSpPr txBox="1">
            <a:spLocks/>
          </p:cNvSpPr>
          <p:nvPr/>
        </p:nvSpPr>
        <p:spPr>
          <a:xfrm>
            <a:off x="0" y="6267135"/>
            <a:ext cx="12015926" cy="580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 total of (26 x 32 x 2) + (26 x 26) + (26) = </a:t>
            </a:r>
            <a:r>
              <a:rPr lang="en-US" b="1" dirty="0"/>
              <a:t>2366 parameters </a:t>
            </a:r>
            <a:r>
              <a:rPr lang="en-US" dirty="0"/>
              <a:t>to learn from data!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C838C4F-DCB9-994B-8B5D-1972055D3CA1}"/>
              </a:ext>
            </a:extLst>
          </p:cNvPr>
          <p:cNvCxnSpPr>
            <a:cxnSpLocks/>
          </p:cNvCxnSpPr>
          <p:nvPr/>
        </p:nvCxnSpPr>
        <p:spPr>
          <a:xfrm flipV="1">
            <a:off x="3615403" y="1143272"/>
            <a:ext cx="1104094" cy="978525"/>
          </a:xfrm>
          <a:prstGeom prst="line">
            <a:avLst/>
          </a:prstGeom>
          <a:ln w="603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3532716-FFFA-4B47-9B44-0FC65D6CDD77}"/>
              </a:ext>
            </a:extLst>
          </p:cNvPr>
          <p:cNvCxnSpPr>
            <a:cxnSpLocks/>
          </p:cNvCxnSpPr>
          <p:nvPr/>
        </p:nvCxnSpPr>
        <p:spPr>
          <a:xfrm flipV="1">
            <a:off x="6785932" y="1117646"/>
            <a:ext cx="926007" cy="873744"/>
          </a:xfrm>
          <a:prstGeom prst="line">
            <a:avLst/>
          </a:prstGeom>
          <a:ln w="603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3A50D6-036A-A443-95F1-8695957D1751}"/>
              </a:ext>
            </a:extLst>
          </p:cNvPr>
          <p:cNvCxnSpPr>
            <a:cxnSpLocks/>
          </p:cNvCxnSpPr>
          <p:nvPr/>
        </p:nvCxnSpPr>
        <p:spPr>
          <a:xfrm flipV="1">
            <a:off x="10411279" y="1143075"/>
            <a:ext cx="634829" cy="845398"/>
          </a:xfrm>
          <a:prstGeom prst="line">
            <a:avLst/>
          </a:prstGeom>
          <a:ln w="603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120EE9AE-0DD1-6040-A714-A48E268B20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01632" y="5234769"/>
            <a:ext cx="2768600" cy="4699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EBEF10E-2DA0-0C42-B8F7-8927D5CF52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15708" y="5239930"/>
            <a:ext cx="19304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20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0EE47A-C0C5-1543-9163-C3B910DA5881}"/>
              </a:ext>
            </a:extLst>
          </p:cNvPr>
          <p:cNvSpPr txBox="1">
            <a:spLocks/>
          </p:cNvSpPr>
          <p:nvPr/>
        </p:nvSpPr>
        <p:spPr>
          <a:xfrm>
            <a:off x="191200" y="1350967"/>
            <a:ext cx="11809600" cy="952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Given the discussed log-linear model and features, the goal is to </a:t>
            </a:r>
            <a:r>
              <a:rPr lang="en-US" b="1" i="1" u="sng" dirty="0"/>
              <a:t>learn</a:t>
            </a:r>
            <a:r>
              <a:rPr lang="en-US" dirty="0"/>
              <a:t> all the 2366 parameters form training data.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F959D5-26EF-2244-A382-D5F49CFC4EB3}"/>
              </a:ext>
            </a:extLst>
          </p:cNvPr>
          <p:cNvSpPr txBox="1">
            <a:spLocks/>
          </p:cNvSpPr>
          <p:nvPr/>
        </p:nvSpPr>
        <p:spPr>
          <a:xfrm>
            <a:off x="191200" y="193653"/>
            <a:ext cx="10970786" cy="588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Parameter Learning in CRFs: Training Phase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12BBE0A-9533-B24D-954D-267863DE598B}"/>
              </a:ext>
            </a:extLst>
          </p:cNvPr>
          <p:cNvSpPr txBox="1">
            <a:spLocks/>
          </p:cNvSpPr>
          <p:nvPr/>
        </p:nvSpPr>
        <p:spPr>
          <a:xfrm>
            <a:off x="105104" y="3065955"/>
            <a:ext cx="11809600" cy="952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the training dataset 	 			            we seeks to maximize the conditional log likelihood.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073028-3780-2A46-BC0E-6398C7C1F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620" y="3065955"/>
            <a:ext cx="3581400" cy="419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F170CC-9DDB-024F-82E6-AF63E91A4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114" y="4566989"/>
            <a:ext cx="55499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82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F46220-5B30-9E4C-9C37-74794F796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26" y="90321"/>
            <a:ext cx="9626600" cy="1041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61D27E-3E4F-7649-B29D-758C71DEE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91" y="1833835"/>
            <a:ext cx="7200900" cy="8255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A1FA5D-BFEB-ED47-AA67-4D5E4C1850BB}"/>
              </a:ext>
            </a:extLst>
          </p:cNvPr>
          <p:cNvCxnSpPr>
            <a:cxnSpLocks/>
          </p:cNvCxnSpPr>
          <p:nvPr/>
        </p:nvCxnSpPr>
        <p:spPr>
          <a:xfrm flipH="1" flipV="1">
            <a:off x="113737" y="2054221"/>
            <a:ext cx="700443" cy="1"/>
          </a:xfrm>
          <a:prstGeom prst="line">
            <a:avLst/>
          </a:prstGeom>
          <a:ln w="603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7045F8-EAA8-3D4E-96E3-1B20B106FB60}"/>
              </a:ext>
            </a:extLst>
          </p:cNvPr>
          <p:cNvCxnSpPr>
            <a:cxnSpLocks/>
          </p:cNvCxnSpPr>
          <p:nvPr/>
        </p:nvCxnSpPr>
        <p:spPr>
          <a:xfrm flipH="1" flipV="1">
            <a:off x="113737" y="5536324"/>
            <a:ext cx="700443" cy="1"/>
          </a:xfrm>
          <a:prstGeom prst="line">
            <a:avLst/>
          </a:prstGeom>
          <a:ln w="603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E30AB07-6B73-FF49-94F0-E9D3AE136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400" y="3271566"/>
            <a:ext cx="4165600" cy="9271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0E59F73-BCE3-A044-8D09-66DBC28876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991" y="5333124"/>
            <a:ext cx="5372100" cy="406400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BE65727-7088-164C-9CE4-7225B70E3395}"/>
              </a:ext>
            </a:extLst>
          </p:cNvPr>
          <p:cNvSpPr txBox="1">
            <a:spLocks/>
          </p:cNvSpPr>
          <p:nvPr/>
        </p:nvSpPr>
        <p:spPr>
          <a:xfrm>
            <a:off x="6878695" y="5059909"/>
            <a:ext cx="5074807" cy="952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Expected Data feature counts</a:t>
            </a:r>
          </a:p>
          <a:p>
            <a:pPr marL="0" indent="0">
              <a:buNone/>
            </a:pPr>
            <a:r>
              <a:rPr lang="en-US" dirty="0"/>
              <a:t>Summation of indicator functions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A1AD787-E849-7943-A571-276413ACDA02}"/>
              </a:ext>
            </a:extLst>
          </p:cNvPr>
          <p:cNvSpPr txBox="1">
            <a:spLocks/>
          </p:cNvSpPr>
          <p:nvPr/>
        </p:nvSpPr>
        <p:spPr>
          <a:xfrm>
            <a:off x="6878694" y="2788196"/>
            <a:ext cx="5074807" cy="4790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Expected model feature counts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1E8869-6D1E-DE41-BB6B-27E4FAE37A92}"/>
              </a:ext>
            </a:extLst>
          </p:cNvPr>
          <p:cNvCxnSpPr>
            <a:cxnSpLocks/>
          </p:cNvCxnSpPr>
          <p:nvPr/>
        </p:nvCxnSpPr>
        <p:spPr>
          <a:xfrm flipV="1">
            <a:off x="5628290" y="2412125"/>
            <a:ext cx="914400" cy="855086"/>
          </a:xfrm>
          <a:prstGeom prst="line">
            <a:avLst/>
          </a:prstGeom>
          <a:ln w="603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54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0317C4-ED0A-9B4F-8465-5CD7D73E6E0B}"/>
              </a:ext>
            </a:extLst>
          </p:cNvPr>
          <p:cNvSpPr txBox="1">
            <a:spLocks/>
          </p:cNvSpPr>
          <p:nvPr/>
        </p:nvSpPr>
        <p:spPr>
          <a:xfrm>
            <a:off x="128138" y="209419"/>
            <a:ext cx="10970786" cy="588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Inference in CRFs: Training Phase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829C53-4C10-DF4F-938B-D926E84FD399}"/>
              </a:ext>
            </a:extLst>
          </p:cNvPr>
          <p:cNvSpPr/>
          <p:nvPr/>
        </p:nvSpPr>
        <p:spPr>
          <a:xfrm>
            <a:off x="5339061" y="1405206"/>
            <a:ext cx="701040" cy="701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89E4F4-1E6D-364D-8450-9DED645E9F65}"/>
              </a:ext>
            </a:extLst>
          </p:cNvPr>
          <p:cNvSpPr/>
          <p:nvPr/>
        </p:nvSpPr>
        <p:spPr>
          <a:xfrm>
            <a:off x="6710661" y="1405206"/>
            <a:ext cx="701040" cy="701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B41980-4808-094E-B4D1-F791ABF92BA7}"/>
              </a:ext>
            </a:extLst>
          </p:cNvPr>
          <p:cNvSpPr/>
          <p:nvPr/>
        </p:nvSpPr>
        <p:spPr>
          <a:xfrm>
            <a:off x="8082261" y="1405206"/>
            <a:ext cx="701040" cy="701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226A89-8500-BD4E-8F51-FB1A72529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881" y="1622376"/>
            <a:ext cx="279400" cy="266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B67C7C-FFEA-1A4D-BBD4-8852A100D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31" y="1640911"/>
            <a:ext cx="292100" cy="266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F994AA-FA46-CE43-81EF-FE7D648F8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31" y="1640911"/>
            <a:ext cx="292100" cy="2667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EBAA2F-2AD6-FC46-A16A-73BBE03ADBC0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5689581" y="2106246"/>
            <a:ext cx="0" cy="704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9B5A06-C4DF-A848-A6D2-09465D2879B6}"/>
              </a:ext>
            </a:extLst>
          </p:cNvPr>
          <p:cNvCxnSpPr>
            <a:cxnSpLocks/>
          </p:cNvCxnSpPr>
          <p:nvPr/>
        </p:nvCxnSpPr>
        <p:spPr>
          <a:xfrm>
            <a:off x="7040586" y="2106246"/>
            <a:ext cx="0" cy="704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74DAA8-27E6-D540-90F6-C3A2C3419D99}"/>
              </a:ext>
            </a:extLst>
          </p:cNvPr>
          <p:cNvCxnSpPr>
            <a:cxnSpLocks/>
          </p:cNvCxnSpPr>
          <p:nvPr/>
        </p:nvCxnSpPr>
        <p:spPr>
          <a:xfrm>
            <a:off x="8436900" y="2106246"/>
            <a:ext cx="0" cy="704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DE8CECA-C551-E149-B4D4-F08BEC58564A}"/>
              </a:ext>
            </a:extLst>
          </p:cNvPr>
          <p:cNvSpPr/>
          <p:nvPr/>
        </p:nvSpPr>
        <p:spPr>
          <a:xfrm>
            <a:off x="5318466" y="2810307"/>
            <a:ext cx="701040" cy="7010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2926D26-404D-D34C-9DCA-F583547D3700}"/>
              </a:ext>
            </a:extLst>
          </p:cNvPr>
          <p:cNvSpPr/>
          <p:nvPr/>
        </p:nvSpPr>
        <p:spPr>
          <a:xfrm>
            <a:off x="6690066" y="2810307"/>
            <a:ext cx="701040" cy="7010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1C73E8-8FC2-1942-A0DC-96314B38AEBF}"/>
              </a:ext>
            </a:extLst>
          </p:cNvPr>
          <p:cNvSpPr/>
          <p:nvPr/>
        </p:nvSpPr>
        <p:spPr>
          <a:xfrm>
            <a:off x="8061666" y="2810307"/>
            <a:ext cx="701040" cy="7010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C8E7054-B9B0-1443-B5B8-0540339238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1781" y="3016165"/>
            <a:ext cx="355600" cy="2667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6B5D55-2849-904E-8C39-2E1DAF0EF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1631" y="3016165"/>
            <a:ext cx="355600" cy="2667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F0E5259-A3C2-C443-8F28-F3537DC51E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4386" y="3017093"/>
            <a:ext cx="355600" cy="2667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F23668-03FF-5643-BAEE-C4EB9F34C6D3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6040101" y="1755726"/>
            <a:ext cx="670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8A603D-C265-4C47-A5C2-9643C282A08C}"/>
              </a:ext>
            </a:extLst>
          </p:cNvPr>
          <p:cNvCxnSpPr>
            <a:cxnSpLocks/>
          </p:cNvCxnSpPr>
          <p:nvPr/>
        </p:nvCxnSpPr>
        <p:spPr>
          <a:xfrm flipH="1">
            <a:off x="7411701" y="1755726"/>
            <a:ext cx="670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AE1E2BB-953D-FF44-8DA2-118D707D2226}"/>
              </a:ext>
            </a:extLst>
          </p:cNvPr>
          <p:cNvSpPr/>
          <p:nvPr/>
        </p:nvSpPr>
        <p:spPr>
          <a:xfrm>
            <a:off x="9408811" y="1405206"/>
            <a:ext cx="701040" cy="701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9982E-B7D2-8742-B5B8-30A6C1AB4BDF}"/>
              </a:ext>
            </a:extLst>
          </p:cNvPr>
          <p:cNvCxnSpPr>
            <a:cxnSpLocks/>
          </p:cNvCxnSpPr>
          <p:nvPr/>
        </p:nvCxnSpPr>
        <p:spPr>
          <a:xfrm>
            <a:off x="9763450" y="2106246"/>
            <a:ext cx="0" cy="704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2E3DEF9-FE0E-0143-AA69-2DD02A8CD5D8}"/>
              </a:ext>
            </a:extLst>
          </p:cNvPr>
          <p:cNvSpPr/>
          <p:nvPr/>
        </p:nvSpPr>
        <p:spPr>
          <a:xfrm>
            <a:off x="9388216" y="2810307"/>
            <a:ext cx="701040" cy="7010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76FE6DA-B4E4-2D4C-AA09-E812A9F6F9D4}"/>
              </a:ext>
            </a:extLst>
          </p:cNvPr>
          <p:cNvSpPr/>
          <p:nvPr/>
        </p:nvSpPr>
        <p:spPr>
          <a:xfrm>
            <a:off x="10764195" y="1405206"/>
            <a:ext cx="701040" cy="701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C980F7-D755-F24F-A6BF-804DC3AFE148}"/>
              </a:ext>
            </a:extLst>
          </p:cNvPr>
          <p:cNvCxnSpPr>
            <a:cxnSpLocks/>
          </p:cNvCxnSpPr>
          <p:nvPr/>
        </p:nvCxnSpPr>
        <p:spPr>
          <a:xfrm>
            <a:off x="11118834" y="2106246"/>
            <a:ext cx="0" cy="704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660C58D-723D-EE4F-A02F-E667EF73B08F}"/>
              </a:ext>
            </a:extLst>
          </p:cNvPr>
          <p:cNvSpPr/>
          <p:nvPr/>
        </p:nvSpPr>
        <p:spPr>
          <a:xfrm>
            <a:off x="10743600" y="2810307"/>
            <a:ext cx="701040" cy="7010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E811944-5E46-4544-9C40-A020735147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4436" y="1622376"/>
            <a:ext cx="292100" cy="2667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A0FAD68-E31A-BB4E-A3F5-C1F2F073F9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68665" y="1650678"/>
            <a:ext cx="2921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0D30ED0-B541-B34A-8CD5-FD3FE42314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48236" y="3016165"/>
            <a:ext cx="368300" cy="2667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D4623B6-1C91-A341-983E-5410483025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36915" y="2999175"/>
            <a:ext cx="355600" cy="26670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2A51C41-79A4-2F49-907C-001F190A780A}"/>
              </a:ext>
            </a:extLst>
          </p:cNvPr>
          <p:cNvCxnSpPr>
            <a:cxnSpLocks/>
          </p:cNvCxnSpPr>
          <p:nvPr/>
        </p:nvCxnSpPr>
        <p:spPr>
          <a:xfrm flipH="1">
            <a:off x="8783301" y="1784028"/>
            <a:ext cx="670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EA87B5-E5CA-4F42-AA18-262392542476}"/>
              </a:ext>
            </a:extLst>
          </p:cNvPr>
          <p:cNvCxnSpPr>
            <a:cxnSpLocks/>
          </p:cNvCxnSpPr>
          <p:nvPr/>
        </p:nvCxnSpPr>
        <p:spPr>
          <a:xfrm flipH="1">
            <a:off x="10109851" y="1774261"/>
            <a:ext cx="670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B9D8632-53F1-B442-8CF2-E7D480A9E5C9}"/>
              </a:ext>
            </a:extLst>
          </p:cNvPr>
          <p:cNvSpPr/>
          <p:nvPr/>
        </p:nvSpPr>
        <p:spPr>
          <a:xfrm>
            <a:off x="7987076" y="1339205"/>
            <a:ext cx="2245792" cy="952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51A989-9EBA-BF44-8B9E-CFB133554332}"/>
              </a:ext>
            </a:extLst>
          </p:cNvPr>
          <p:cNvSpPr/>
          <p:nvPr/>
        </p:nvSpPr>
        <p:spPr>
          <a:xfrm>
            <a:off x="9358675" y="1064067"/>
            <a:ext cx="2245792" cy="1129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ED5E33-AFC7-D246-931C-9228774F6634}"/>
              </a:ext>
            </a:extLst>
          </p:cNvPr>
          <p:cNvSpPr/>
          <p:nvPr/>
        </p:nvSpPr>
        <p:spPr>
          <a:xfrm>
            <a:off x="6627251" y="1030371"/>
            <a:ext cx="2245792" cy="11913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A1257D-C04A-F14E-B266-5B96A9D875B2}"/>
              </a:ext>
            </a:extLst>
          </p:cNvPr>
          <p:cNvSpPr/>
          <p:nvPr/>
        </p:nvSpPr>
        <p:spPr>
          <a:xfrm>
            <a:off x="5148667" y="1337068"/>
            <a:ext cx="2350096" cy="952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F8BC1E7D-CCA4-CC40-A1BD-38CB68B9B1BE}"/>
              </a:ext>
            </a:extLst>
          </p:cNvPr>
          <p:cNvSpPr txBox="1">
            <a:spLocks/>
          </p:cNvSpPr>
          <p:nvPr/>
        </p:nvSpPr>
        <p:spPr>
          <a:xfrm>
            <a:off x="5117956" y="945790"/>
            <a:ext cx="383280" cy="465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12F547CB-F1C4-A449-A8B0-260BBA0DC0B3}"/>
              </a:ext>
            </a:extLst>
          </p:cNvPr>
          <p:cNvSpPr txBox="1">
            <a:spLocks/>
          </p:cNvSpPr>
          <p:nvPr/>
        </p:nvSpPr>
        <p:spPr>
          <a:xfrm>
            <a:off x="7555341" y="689678"/>
            <a:ext cx="383280" cy="465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B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D4C6227A-92A2-3E41-B7C0-E34FD91B9AB6}"/>
              </a:ext>
            </a:extLst>
          </p:cNvPr>
          <p:cNvSpPr txBox="1">
            <a:spLocks/>
          </p:cNvSpPr>
          <p:nvPr/>
        </p:nvSpPr>
        <p:spPr>
          <a:xfrm>
            <a:off x="8931974" y="980073"/>
            <a:ext cx="383280" cy="465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8E54CCF2-15DD-924C-B86E-D67465DEF1A0}"/>
              </a:ext>
            </a:extLst>
          </p:cNvPr>
          <p:cNvSpPr txBox="1">
            <a:spLocks/>
          </p:cNvSpPr>
          <p:nvPr/>
        </p:nvSpPr>
        <p:spPr>
          <a:xfrm>
            <a:off x="10414188" y="723093"/>
            <a:ext cx="383280" cy="465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3645894-F1EA-3C46-B124-C66FD606026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33654" y="5062884"/>
            <a:ext cx="6865310" cy="142774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439F99D-1224-524A-8C03-BCAF16E8FF8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46249" y="2948232"/>
            <a:ext cx="685800" cy="3683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9A03A3A-EAAF-1A43-853A-5AA723A96E9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9485" y="1772904"/>
            <a:ext cx="889000" cy="368300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46D0482-C3CD-6A43-93D0-7F3FE5F7AE45}"/>
              </a:ext>
            </a:extLst>
          </p:cNvPr>
          <p:cNvCxnSpPr>
            <a:cxnSpLocks/>
          </p:cNvCxnSpPr>
          <p:nvPr/>
        </p:nvCxnSpPr>
        <p:spPr>
          <a:xfrm flipV="1">
            <a:off x="1343985" y="2378633"/>
            <a:ext cx="0" cy="1507784"/>
          </a:xfrm>
          <a:prstGeom prst="line">
            <a:avLst/>
          </a:prstGeom>
          <a:ln w="603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FEEDF2AD-4B1E-604E-B6E9-4CA7D1C9DE6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7735" y="4203819"/>
            <a:ext cx="952500" cy="368300"/>
          </a:xfrm>
          <a:prstGeom prst="rect">
            <a:avLst/>
          </a:prstGeom>
        </p:spPr>
      </p:pic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B53B1221-6BC5-AF4A-8AB1-F10BC3F4CF40}"/>
              </a:ext>
            </a:extLst>
          </p:cNvPr>
          <p:cNvSpPr txBox="1">
            <a:spLocks/>
          </p:cNvSpPr>
          <p:nvPr/>
        </p:nvSpPr>
        <p:spPr>
          <a:xfrm>
            <a:off x="0" y="5243660"/>
            <a:ext cx="4327072" cy="999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Compute Beliefs </a:t>
            </a:r>
          </a:p>
          <a:p>
            <a:pPr marL="0" indent="0">
              <a:buNone/>
            </a:pPr>
            <a:r>
              <a:rPr lang="en-US" dirty="0"/>
              <a:t>Compute all messages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6C01253-9B9A-2B46-8A20-6752CA98183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00868" y="5310431"/>
            <a:ext cx="901700" cy="3683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0BC0377-2321-0646-942D-946ADE8927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02568" y="5807623"/>
            <a:ext cx="863600" cy="3937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06FF5CD-8080-7A40-8A72-DF027C961D7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181714" y="1590111"/>
            <a:ext cx="685800" cy="368300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80645D4-58E4-8740-8AE1-84C4A6404A82}"/>
              </a:ext>
            </a:extLst>
          </p:cNvPr>
          <p:cNvCxnSpPr>
            <a:cxnSpLocks/>
          </p:cNvCxnSpPr>
          <p:nvPr/>
        </p:nvCxnSpPr>
        <p:spPr>
          <a:xfrm flipV="1">
            <a:off x="8436900" y="3735535"/>
            <a:ext cx="0" cy="1195694"/>
          </a:xfrm>
          <a:prstGeom prst="line">
            <a:avLst/>
          </a:prstGeom>
          <a:ln w="603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5EEFD217-DD3F-614F-BB77-39E894C795FF}"/>
              </a:ext>
            </a:extLst>
          </p:cNvPr>
          <p:cNvSpPr txBox="1">
            <a:spLocks/>
          </p:cNvSpPr>
          <p:nvPr/>
        </p:nvSpPr>
        <p:spPr>
          <a:xfrm>
            <a:off x="4524614" y="4039081"/>
            <a:ext cx="3762110" cy="539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Construct Junction Tree</a:t>
            </a:r>
          </a:p>
        </p:txBody>
      </p:sp>
    </p:spTree>
    <p:extLst>
      <p:ext uri="{BB962C8B-B14F-4D97-AF65-F5344CB8AC3E}">
        <p14:creationId xmlns:p14="http://schemas.microsoft.com/office/powerpoint/2010/main" val="3385441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400</Words>
  <Application>Microsoft Office PowerPoint</Application>
  <PresentationFormat>Widescreen</PresentationFormat>
  <Paragraphs>58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Modeling, Learning and Inference in Linear-Chain Conditional Random Fields (CRFs)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Modeling, Learning and Inference in Linear Chain Conditional Random Fields (CRFs)</dc:title>
  <dc:creator>Dwivedi, Anmol</dc:creator>
  <cp:lastModifiedBy>Dwivedi, Anmol</cp:lastModifiedBy>
  <cp:revision>56</cp:revision>
  <dcterms:created xsi:type="dcterms:W3CDTF">2020-12-17T13:55:50Z</dcterms:created>
  <dcterms:modified xsi:type="dcterms:W3CDTF">2021-01-24T06:05:13Z</dcterms:modified>
</cp:coreProperties>
</file>