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0" r:id="rId4"/>
    <p:sldId id="264" r:id="rId5"/>
    <p:sldId id="290" r:id="rId6"/>
    <p:sldId id="291" r:id="rId7"/>
    <p:sldId id="289" r:id="rId8"/>
    <p:sldId id="284" r:id="rId9"/>
    <p:sldId id="292" r:id="rId10"/>
    <p:sldId id="294" r:id="rId11"/>
    <p:sldId id="295" r:id="rId12"/>
    <p:sldId id="296" r:id="rId13"/>
    <p:sldId id="280" r:id="rId14"/>
    <p:sldId id="282" r:id="rId15"/>
    <p:sldId id="285" r:id="rId16"/>
    <p:sldId id="297" r:id="rId17"/>
    <p:sldId id="298" r:id="rId18"/>
    <p:sldId id="283" r:id="rId19"/>
    <p:sldId id="279" r:id="rId20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1"/>
    <p:restoredTop sz="96197"/>
  </p:normalViewPr>
  <p:slideViewPr>
    <p:cSldViewPr snapToGrid="0" snapToObjects="1">
      <p:cViewPr varScale="1">
        <p:scale>
          <a:sx n="75" d="100"/>
          <a:sy n="75" d="100"/>
        </p:scale>
        <p:origin x="16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F9647-58BF-8547-AC0C-1931A1AEED41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06868-6C5A-6C44-83AA-9E58AAA0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AD5-CACB-934F-9E94-ACBC5D07096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5404-17A8-2A4E-AF98-7B48C3D8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6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AD5-CACB-934F-9E94-ACBC5D07096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5404-17A8-2A4E-AF98-7B48C3D8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AD5-CACB-934F-9E94-ACBC5D07096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5404-17A8-2A4E-AF98-7B48C3D8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AD5-CACB-934F-9E94-ACBC5D07096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5404-17A8-2A4E-AF98-7B48C3D8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AD5-CACB-934F-9E94-ACBC5D07096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5404-17A8-2A4E-AF98-7B48C3D8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1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AD5-CACB-934F-9E94-ACBC5D07096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5404-17A8-2A4E-AF98-7B48C3D8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AD5-CACB-934F-9E94-ACBC5D07096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5404-17A8-2A4E-AF98-7B48C3D8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AD5-CACB-934F-9E94-ACBC5D07096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5404-17A8-2A4E-AF98-7B48C3D8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AD5-CACB-934F-9E94-ACBC5D07096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5404-17A8-2A4E-AF98-7B48C3D8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5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AD5-CACB-934F-9E94-ACBC5D07096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5404-17A8-2A4E-AF98-7B48C3D8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4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5AD5-CACB-934F-9E94-ACBC5D07096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5404-17A8-2A4E-AF98-7B48C3D8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6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15AD5-CACB-934F-9E94-ACBC5D070963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5404-17A8-2A4E-AF98-7B48C3D87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6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12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5.emf"/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12" Type="http://schemas.openxmlformats.org/officeDocument/2006/relationships/image" Target="../media/image2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23.emf"/><Relationship Id="rId5" Type="http://schemas.openxmlformats.org/officeDocument/2006/relationships/image" Target="../media/image2.png"/><Relationship Id="rId10" Type="http://schemas.openxmlformats.org/officeDocument/2006/relationships/image" Target="../media/image22.emf"/><Relationship Id="rId4" Type="http://schemas.openxmlformats.org/officeDocument/2006/relationships/image" Target="../media/image18.emf"/><Relationship Id="rId9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9.emf"/><Relationship Id="rId4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B542-09DD-A14B-9B0B-E9531F454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201" y="481263"/>
            <a:ext cx="14952132" cy="3850105"/>
          </a:xfrm>
        </p:spPr>
        <p:txBody>
          <a:bodyPr>
            <a:normAutofit/>
          </a:bodyPr>
          <a:lstStyle/>
          <a:p>
            <a:r>
              <a:rPr lang="en-US" b="1" dirty="0"/>
              <a:t>Model Extraction Attacks via Active Reinforcement Learning (RL) Policies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BBC7A-AC93-6245-A73E-CFB9853B4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6098337"/>
            <a:ext cx="13716000" cy="603490"/>
          </a:xfrm>
        </p:spPr>
        <p:txBody>
          <a:bodyPr/>
          <a:lstStyle/>
          <a:p>
            <a:r>
              <a:rPr lang="en-US" dirty="0"/>
              <a:t>Anmol Dwivedi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5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422C-8586-B54D-9F73-F6E93185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-23786"/>
            <a:ext cx="15773400" cy="1595913"/>
          </a:xfrm>
        </p:spPr>
        <p:txBody>
          <a:bodyPr>
            <a:normAutofit/>
          </a:bodyPr>
          <a:lstStyle/>
          <a:p>
            <a:r>
              <a:rPr lang="en-US" sz="4800" dirty="0"/>
              <a:t>Model Extraction as Markov Decision Processes (MDPs)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4074C-681C-6627-C76E-D548DF8A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89" y="2183709"/>
            <a:ext cx="266700" cy="30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61D2CB-92E7-3CE5-F85F-D8DBE692F68E}"/>
              </a:ext>
            </a:extLst>
          </p:cNvPr>
          <p:cNvSpPr txBox="1"/>
          <p:nvPr/>
        </p:nvSpPr>
        <p:spPr>
          <a:xfrm>
            <a:off x="421299" y="2002056"/>
            <a:ext cx="270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State   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298C2-3B01-66EB-D022-9254D903C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941" y="1955610"/>
            <a:ext cx="1930400" cy="584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BD08BA-1A13-9D88-9C7A-4C36B9219995}"/>
              </a:ext>
            </a:extLst>
          </p:cNvPr>
          <p:cNvSpPr txBox="1"/>
          <p:nvPr/>
        </p:nvSpPr>
        <p:spPr>
          <a:xfrm>
            <a:off x="6850312" y="1860543"/>
            <a:ext cx="8237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Hyperplane parameters of the local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3ADAAA-3F31-42FB-67A9-692047B462DD}"/>
              </a:ext>
            </a:extLst>
          </p:cNvPr>
          <p:cNvSpPr txBox="1"/>
          <p:nvPr/>
        </p:nvSpPr>
        <p:spPr>
          <a:xfrm>
            <a:off x="421299" y="3866881"/>
            <a:ext cx="270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Action		: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2192EA-E2E8-3F72-3141-2ECA6399F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63" y="4024946"/>
            <a:ext cx="330200" cy="33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B16950-3E97-87DB-C366-8028D3CE0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254" y="3793503"/>
            <a:ext cx="1993900" cy="647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4280AD-F51D-5B48-7E3C-41A0E8FFC5C0}"/>
              </a:ext>
            </a:extLst>
          </p:cNvPr>
          <p:cNvSpPr txBox="1"/>
          <p:nvPr/>
        </p:nvSpPr>
        <p:spPr>
          <a:xfrm>
            <a:off x="6850312" y="2954132"/>
            <a:ext cx="11197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Random feature vectors drawn from a uniform distribution.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The number of actions in each round is a hyperparameter but ultimately will choose one anyway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To given an ordering to actions, we can sort them in the distance to the hyperplane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B948AD-0D8D-383A-E248-B8A770EE7EDC}"/>
              </a:ext>
            </a:extLst>
          </p:cNvPr>
          <p:cNvSpPr txBox="1"/>
          <p:nvPr/>
        </p:nvSpPr>
        <p:spPr>
          <a:xfrm>
            <a:off x="445362" y="7506711"/>
            <a:ext cx="3303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Reward     :		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69754A-C6D6-32E4-FEA7-F21862D70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0351" y="7690652"/>
            <a:ext cx="342900" cy="292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269A9C-EA5F-564D-F78A-70A9628AE0C1}"/>
              </a:ext>
            </a:extLst>
          </p:cNvPr>
          <p:cNvSpPr txBox="1"/>
          <p:nvPr/>
        </p:nvSpPr>
        <p:spPr>
          <a:xfrm>
            <a:off x="4952187" y="7105877"/>
            <a:ext cx="13114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Evaluate </a:t>
            </a:r>
            <a:r>
              <a:rPr lang="en-US" sz="3200" b="1" dirty="0"/>
              <a:t>w</a:t>
            </a:r>
            <a:r>
              <a:rPr lang="en-US" sz="3200" dirty="0"/>
              <a:t> and </a:t>
            </a:r>
            <a:r>
              <a:rPr lang="en-US" sz="3200" b="1" dirty="0"/>
              <a:t>oracle </a:t>
            </a:r>
            <a:r>
              <a:rPr lang="en-US" sz="3200" dirty="0"/>
              <a:t>on a held-out test set and calculate the error – E1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A88AC4-EA0A-38B1-D9E1-BC57EC26068B}"/>
              </a:ext>
            </a:extLst>
          </p:cNvPr>
          <p:cNvSpPr txBox="1"/>
          <p:nvPr/>
        </p:nvSpPr>
        <p:spPr>
          <a:xfrm>
            <a:off x="4952186" y="7588576"/>
            <a:ext cx="13114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Evaluate </a:t>
            </a:r>
            <a:r>
              <a:rPr lang="en-US" sz="3200" b="1" dirty="0"/>
              <a:t>w’</a:t>
            </a:r>
            <a:r>
              <a:rPr lang="en-US" sz="3200" dirty="0"/>
              <a:t> and </a:t>
            </a:r>
            <a:r>
              <a:rPr lang="en-US" sz="3200" b="1" dirty="0"/>
              <a:t>oracle </a:t>
            </a:r>
            <a:r>
              <a:rPr lang="en-US" sz="3200" dirty="0"/>
              <a:t>on a held-out test set and calculate the error – E2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0B7EEA-23F8-C0A9-C66B-1316CF67A0E0}"/>
              </a:ext>
            </a:extLst>
          </p:cNvPr>
          <p:cNvSpPr txBox="1"/>
          <p:nvPr/>
        </p:nvSpPr>
        <p:spPr>
          <a:xfrm>
            <a:off x="433138" y="5839014"/>
            <a:ext cx="1763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After choosing action, train the local model on chosen action to obtain new local model </a:t>
            </a:r>
            <a:r>
              <a:rPr lang="en-US" sz="3600" b="1" dirty="0"/>
              <a:t>w’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D5CD16-6634-5900-EB69-BB1DCF8740D8}"/>
              </a:ext>
            </a:extLst>
          </p:cNvPr>
          <p:cNvSpPr txBox="1"/>
          <p:nvPr/>
        </p:nvSpPr>
        <p:spPr>
          <a:xfrm>
            <a:off x="4976248" y="8125225"/>
            <a:ext cx="13114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Reward = (E1 – E2)</a:t>
            </a:r>
          </a:p>
        </p:txBody>
      </p:sp>
    </p:spTree>
    <p:extLst>
      <p:ext uri="{BB962C8B-B14F-4D97-AF65-F5344CB8AC3E}">
        <p14:creationId xmlns:p14="http://schemas.microsoft.com/office/powerpoint/2010/main" val="301439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422C-8586-B54D-9F73-F6E93185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-23786"/>
            <a:ext cx="15773400" cy="1595913"/>
          </a:xfrm>
        </p:spPr>
        <p:txBody>
          <a:bodyPr>
            <a:normAutofit/>
          </a:bodyPr>
          <a:lstStyle/>
          <a:p>
            <a:r>
              <a:rPr lang="en-US" sz="4800" dirty="0"/>
              <a:t>Model Extraction as a Markov Decision Process (MDP)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48BF8D-17B6-9CB6-E977-5051AF62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6" y="1791757"/>
            <a:ext cx="17902989" cy="6461906"/>
          </a:xfrm>
        </p:spPr>
        <p:txBody>
          <a:bodyPr>
            <a:normAutofit/>
          </a:bodyPr>
          <a:lstStyle/>
          <a:p>
            <a:pPr marL="609585" lvl="1" indent="0">
              <a:buNone/>
            </a:pPr>
            <a:endParaRPr lang="en-US" sz="3600" dirty="0"/>
          </a:p>
          <a:p>
            <a:r>
              <a:rPr lang="en-US" sz="3600" dirty="0"/>
              <a:t>Transition Probabilities: </a:t>
            </a:r>
          </a:p>
          <a:p>
            <a:pPr lvl="1"/>
            <a:r>
              <a:rPr lang="en-US" sz="3067" dirty="0"/>
              <a:t>Captured by how the parameter vector of the current local model changes after it is trained on the chosen action/feature vector.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Terminal State:</a:t>
            </a:r>
          </a:p>
          <a:p>
            <a:pPr lvl="1"/>
            <a:r>
              <a:rPr lang="en-US" sz="3067" dirty="0"/>
              <a:t>Determined by the query budget. </a:t>
            </a:r>
          </a:p>
          <a:p>
            <a:pPr lvl="1"/>
            <a:r>
              <a:rPr lang="en-US" sz="3067" dirty="0"/>
              <a:t>When the query budget is over, we terminate the process, call this an episode and restart the training for another episode.</a:t>
            </a:r>
            <a:endParaRPr lang="en-US" sz="3067" u="sng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7876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422C-8586-B54D-9F73-F6E93185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-23786"/>
            <a:ext cx="15773400" cy="1595913"/>
          </a:xfrm>
        </p:spPr>
        <p:txBody>
          <a:bodyPr>
            <a:normAutofit/>
          </a:bodyPr>
          <a:lstStyle/>
          <a:p>
            <a:r>
              <a:rPr lang="en-US" sz="4800" dirty="0"/>
              <a:t>Model Extraction as a Markov Decision Process (MDP)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48BF8D-17B6-9CB6-E977-5051AF62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2355986"/>
            <a:ext cx="17902989" cy="5234685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Use the Q-learning algorithm to learn a policy from states to actions.</a:t>
            </a:r>
          </a:p>
          <a:p>
            <a:pPr marL="609585" lvl="1" indent="0">
              <a:buNone/>
            </a:pPr>
            <a:endParaRPr lang="en-US" sz="3600" dirty="0"/>
          </a:p>
          <a:p>
            <a:pPr marL="609585" lvl="1" indent="0">
              <a:buNone/>
            </a:pPr>
            <a:endParaRPr lang="en-US" sz="3600" dirty="0"/>
          </a:p>
          <a:p>
            <a:pPr lvl="1"/>
            <a:r>
              <a:rPr lang="en-US" sz="3600" dirty="0"/>
              <a:t>Employ a 1-layer Neural Network to approximate the Q- function for a given state and for all actions associated with that state.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This guides adversary to choose ”informative” data points as learned by the policy.</a:t>
            </a:r>
          </a:p>
        </p:txBody>
      </p:sp>
    </p:spTree>
    <p:extLst>
      <p:ext uri="{BB962C8B-B14F-4D97-AF65-F5344CB8AC3E}">
        <p14:creationId xmlns:p14="http://schemas.microsoft.com/office/powerpoint/2010/main" val="311359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F17D-AF27-DE4B-9120-26D072AA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24341"/>
            <a:ext cx="15773400" cy="1371322"/>
          </a:xfrm>
        </p:spPr>
        <p:txBody>
          <a:bodyPr>
            <a:normAutofit/>
          </a:bodyPr>
          <a:lstStyle/>
          <a:p>
            <a:r>
              <a:rPr lang="en-US" sz="4800" dirty="0"/>
              <a:t>Baselines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7B89-BB5D-B74C-BD3B-C8561D370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72" y="1916755"/>
            <a:ext cx="17742855" cy="4099034"/>
          </a:xfrm>
        </p:spPr>
        <p:txBody>
          <a:bodyPr>
            <a:normAutofit/>
          </a:bodyPr>
          <a:lstStyle/>
          <a:p>
            <a:pPr marL="1123935" lvl="1" indent="-514350">
              <a:buAutoNum type="arabicPeriod"/>
            </a:pPr>
            <a:r>
              <a:rPr lang="en-US" dirty="0"/>
              <a:t>Lowd-Meek Attack [1]: The </a:t>
            </a:r>
            <a:r>
              <a:rPr lang="en-US" b="1" i="1" dirty="0"/>
              <a:t>first</a:t>
            </a:r>
            <a:r>
              <a:rPr lang="en-US" dirty="0"/>
              <a:t> work to develop the idea of generalized Binary Search.</a:t>
            </a:r>
          </a:p>
          <a:p>
            <a:pPr marL="1123935" lvl="1" indent="-514350">
              <a:buAutoNum type="arabicPeriod"/>
            </a:pPr>
            <a:endParaRPr lang="en-US" dirty="0"/>
          </a:p>
          <a:p>
            <a:pPr marL="609585" lvl="1" indent="0">
              <a:buNone/>
            </a:pPr>
            <a:r>
              <a:rPr lang="en-US" dirty="0"/>
              <a:t>2. Retraining Approaches [2,3]:</a:t>
            </a:r>
          </a:p>
          <a:p>
            <a:pPr lvl="2"/>
            <a:r>
              <a:rPr lang="en-US" sz="3200" dirty="0"/>
              <a:t>Retraining with Uniform Queries [2]:</a:t>
            </a:r>
          </a:p>
          <a:p>
            <a:pPr lvl="2"/>
            <a:r>
              <a:rPr lang="en-US" sz="3200" dirty="0"/>
              <a:t>Retraining with Line-Search [2]:</a:t>
            </a:r>
          </a:p>
          <a:p>
            <a:pPr lvl="2"/>
            <a:r>
              <a:rPr lang="en-US" sz="3200" dirty="0"/>
              <a:t>Adaptive Retraining [2]: </a:t>
            </a:r>
          </a:p>
          <a:p>
            <a:pPr lvl="2"/>
            <a:r>
              <a:rPr lang="en-US" sz="3200" dirty="0"/>
              <a:t>Extended Adaptive Retraining [3] - The most competitive model for low query budget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1219170" lvl="2" indent="0">
              <a:buNone/>
            </a:pPr>
            <a:endParaRPr lang="en-US" sz="2000" i="1" dirty="0"/>
          </a:p>
          <a:p>
            <a:pPr lvl="2"/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486C43-BDCF-1A46-BC06-D422E551AE21}"/>
              </a:ext>
            </a:extLst>
          </p:cNvPr>
          <p:cNvSpPr txBox="1">
            <a:spLocks/>
          </p:cNvSpPr>
          <p:nvPr/>
        </p:nvSpPr>
        <p:spPr>
          <a:xfrm>
            <a:off x="401053" y="7571873"/>
            <a:ext cx="17742854" cy="14197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[1] D Lowd, Christopher Meek, “Adversarial learning”, ACM SIGKDD international conference on Knowledge discovery in data mining, 2005</a:t>
            </a:r>
          </a:p>
          <a:p>
            <a:pPr marL="0" indent="0">
              <a:buNone/>
            </a:pPr>
            <a:r>
              <a:rPr lang="en-US" sz="3200" dirty="0"/>
              <a:t>[2] </a:t>
            </a:r>
            <a:r>
              <a:rPr lang="en-US" sz="3200" dirty="0" err="1"/>
              <a:t>Tramer</a:t>
            </a:r>
            <a:r>
              <a:rPr lang="en-US" sz="3200" dirty="0"/>
              <a:t>, Florian, Z Fan, J. Ari, R Michael, R Thomas, “Stealing Machine Learning Models via Prediction APIs”, USENIX security symposium 2016.</a:t>
            </a:r>
          </a:p>
          <a:p>
            <a:pPr marL="0" indent="0">
              <a:buNone/>
            </a:pPr>
            <a:r>
              <a:rPr lang="en-US" sz="3200" dirty="0"/>
              <a:t>[3] C. Varun, </a:t>
            </a:r>
            <a:r>
              <a:rPr lang="en-US" sz="3200" i="1" dirty="0"/>
              <a:t>et al. </a:t>
            </a:r>
            <a:r>
              <a:rPr lang="en-US" sz="3200" dirty="0"/>
              <a:t>“Exploring connections between active learning and model extraction”, USENIX Security Symposium 2020.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6005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F17D-AF27-DE4B-9120-26D072AA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24341"/>
            <a:ext cx="15773400" cy="1547786"/>
          </a:xfrm>
        </p:spPr>
        <p:txBody>
          <a:bodyPr>
            <a:normAutofit/>
          </a:bodyPr>
          <a:lstStyle/>
          <a:p>
            <a:r>
              <a:rPr lang="en-US" sz="4800" dirty="0"/>
              <a:t>Experimental 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B3EAEF-FD66-2B47-9774-26F78F007D32}"/>
              </a:ext>
            </a:extLst>
          </p:cNvPr>
          <p:cNvSpPr txBox="1">
            <a:spLocks/>
          </p:cNvSpPr>
          <p:nvPr/>
        </p:nvSpPr>
        <p:spPr>
          <a:xfrm>
            <a:off x="251231" y="2305773"/>
            <a:ext cx="17785538" cy="9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Implemented Extended Adaptive Retraining from [3] and compared the performance with the learned deep-Q network policy that was trained offline on many different SVM with linear kernels.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CFD522-7A9D-2849-8F94-5083BED58F63}"/>
              </a:ext>
            </a:extLst>
          </p:cNvPr>
          <p:cNvSpPr txBox="1">
            <a:spLocks/>
          </p:cNvSpPr>
          <p:nvPr/>
        </p:nvSpPr>
        <p:spPr>
          <a:xfrm>
            <a:off x="251231" y="5409134"/>
            <a:ext cx="17785538" cy="3156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Publicly Available Datasets (Used by the authors in the paper):</a:t>
            </a:r>
          </a:p>
          <a:p>
            <a:pPr lvl="1"/>
            <a:r>
              <a:rPr lang="en-US" sz="2700" dirty="0"/>
              <a:t>Moons Dataset (2 features)</a:t>
            </a:r>
          </a:p>
          <a:p>
            <a:pPr lvl="1"/>
            <a:r>
              <a:rPr lang="en-US" sz="2700" dirty="0"/>
              <a:t>Circles Dataset (2 features)</a:t>
            </a:r>
          </a:p>
          <a:p>
            <a:pPr lvl="1"/>
            <a:r>
              <a:rPr lang="en-US" sz="2700" dirty="0"/>
              <a:t>Diabetes (8 features)</a:t>
            </a:r>
          </a:p>
          <a:p>
            <a:pPr lvl="1"/>
            <a:r>
              <a:rPr lang="en-US" sz="2700" dirty="0"/>
              <a:t>Breast-cancer (10 features)</a:t>
            </a:r>
          </a:p>
          <a:p>
            <a:pPr lvl="1"/>
            <a:endParaRPr lang="en-US" sz="27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525627-9A62-4147-A7B2-E10896EBE92B}"/>
              </a:ext>
            </a:extLst>
          </p:cNvPr>
          <p:cNvSpPr txBox="1">
            <a:spLocks/>
          </p:cNvSpPr>
          <p:nvPr/>
        </p:nvSpPr>
        <p:spPr>
          <a:xfrm>
            <a:off x="251231" y="4038319"/>
            <a:ext cx="17785538" cy="9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/>
              <a:t>For performance, I use the classification accuracy of the model when used for inference on a held-out test data set.</a:t>
            </a:r>
          </a:p>
        </p:txBody>
      </p:sp>
    </p:spTree>
    <p:extLst>
      <p:ext uri="{BB962C8B-B14F-4D97-AF65-F5344CB8AC3E}">
        <p14:creationId xmlns:p14="http://schemas.microsoft.com/office/powerpoint/2010/main" val="52086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F17D-AF27-DE4B-9120-26D072AA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58" y="24341"/>
            <a:ext cx="16132342" cy="1547786"/>
          </a:xfrm>
        </p:spPr>
        <p:txBody>
          <a:bodyPr>
            <a:normAutofit/>
          </a:bodyPr>
          <a:lstStyle/>
          <a:p>
            <a:r>
              <a:rPr lang="en-US" sz="4800" dirty="0"/>
              <a:t>Experimental Results (Diabetes Dataset)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7E119BF-BD94-5746-BA4F-3271AE969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21316"/>
              </p:ext>
            </p:extLst>
          </p:nvPr>
        </p:nvGraphicFramePr>
        <p:xfrm>
          <a:off x="2336826" y="2776246"/>
          <a:ext cx="5444904" cy="51361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7493">
                  <a:extLst>
                    <a:ext uri="{9D8B030D-6E8A-4147-A177-3AD203B41FA5}">
                      <a16:colId xmlns:a16="http://schemas.microsoft.com/office/drawing/2014/main" val="3630697398"/>
                    </a:ext>
                  </a:extLst>
                </a:gridCol>
                <a:gridCol w="3457411">
                  <a:extLst>
                    <a:ext uri="{9D8B030D-6E8A-4147-A177-3AD203B41FA5}">
                      <a16:colId xmlns:a16="http://schemas.microsoft.com/office/drawing/2014/main" val="3690680702"/>
                    </a:ext>
                  </a:extLst>
                </a:gridCol>
              </a:tblGrid>
              <a:tr h="11569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Extraction Error on Test Data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36381"/>
                  </a:ext>
                </a:extLst>
              </a:tr>
              <a:tr h="6631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995437"/>
                  </a:ext>
                </a:extLst>
              </a:tr>
              <a:tr h="6631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72754"/>
                  </a:ext>
                </a:extLst>
              </a:tr>
              <a:tr h="6631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68811"/>
                  </a:ext>
                </a:extLst>
              </a:tr>
              <a:tr h="6631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22557"/>
                  </a:ext>
                </a:extLst>
              </a:tr>
              <a:tr h="6631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38434"/>
                  </a:ext>
                </a:extLst>
              </a:tr>
              <a:tr h="6631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9824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533FF10D-29F9-9542-919A-773DDAB5A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175125"/>
              </p:ext>
            </p:extLst>
          </p:nvPr>
        </p:nvGraphicFramePr>
        <p:xfrm>
          <a:off x="10396018" y="2776247"/>
          <a:ext cx="5681282" cy="51361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3775">
                  <a:extLst>
                    <a:ext uri="{9D8B030D-6E8A-4147-A177-3AD203B41FA5}">
                      <a16:colId xmlns:a16="http://schemas.microsoft.com/office/drawing/2014/main" val="3630697398"/>
                    </a:ext>
                  </a:extLst>
                </a:gridCol>
                <a:gridCol w="3607507">
                  <a:extLst>
                    <a:ext uri="{9D8B030D-6E8A-4147-A177-3AD203B41FA5}">
                      <a16:colId xmlns:a16="http://schemas.microsoft.com/office/drawing/2014/main" val="3690680702"/>
                    </a:ext>
                  </a:extLst>
                </a:gridCol>
              </a:tblGrid>
              <a:tr h="10763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Extraction Error on Test Data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36381"/>
                  </a:ext>
                </a:extLst>
              </a:tr>
              <a:tr h="676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995437"/>
                  </a:ext>
                </a:extLst>
              </a:tr>
              <a:tr h="676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72754"/>
                  </a:ext>
                </a:extLst>
              </a:tr>
              <a:tr h="676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68811"/>
                  </a:ext>
                </a:extLst>
              </a:tr>
              <a:tr h="676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22557"/>
                  </a:ext>
                </a:extLst>
              </a:tr>
              <a:tr h="676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38434"/>
                  </a:ext>
                </a:extLst>
              </a:tr>
              <a:tr h="676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982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165B25D-2500-AB4E-92F0-41BED4062773}"/>
              </a:ext>
            </a:extLst>
          </p:cNvPr>
          <p:cNvSpPr txBox="1"/>
          <p:nvPr/>
        </p:nvSpPr>
        <p:spPr>
          <a:xfrm>
            <a:off x="10823510" y="2072701"/>
            <a:ext cx="525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RL Approach (Action Space of size 20)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E89D2-4A42-CAB0-2383-84F32E835E20}"/>
              </a:ext>
            </a:extLst>
          </p:cNvPr>
          <p:cNvSpPr txBox="1"/>
          <p:nvPr/>
        </p:nvSpPr>
        <p:spPr>
          <a:xfrm>
            <a:off x="2336826" y="2072701"/>
            <a:ext cx="611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Extended Adaptive Retraining Approach [3]</a:t>
            </a:r>
          </a:p>
        </p:txBody>
      </p:sp>
    </p:spTree>
    <p:extLst>
      <p:ext uri="{BB962C8B-B14F-4D97-AF65-F5344CB8AC3E}">
        <p14:creationId xmlns:p14="http://schemas.microsoft.com/office/powerpoint/2010/main" val="2434181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F17D-AF27-DE4B-9120-26D072AA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58" y="24341"/>
            <a:ext cx="16132342" cy="1547786"/>
          </a:xfrm>
        </p:spPr>
        <p:txBody>
          <a:bodyPr>
            <a:normAutofit/>
          </a:bodyPr>
          <a:lstStyle/>
          <a:p>
            <a:r>
              <a:rPr lang="en-US" sz="4800" dirty="0"/>
              <a:t>Experimental Results (Moons Dataset)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7E119BF-BD94-5746-BA4F-3271AE969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80505"/>
              </p:ext>
            </p:extLst>
          </p:nvPr>
        </p:nvGraphicFramePr>
        <p:xfrm>
          <a:off x="1168129" y="2743198"/>
          <a:ext cx="6680716" cy="50012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587">
                  <a:extLst>
                    <a:ext uri="{9D8B030D-6E8A-4147-A177-3AD203B41FA5}">
                      <a16:colId xmlns:a16="http://schemas.microsoft.com/office/drawing/2014/main" val="3630697398"/>
                    </a:ext>
                  </a:extLst>
                </a:gridCol>
                <a:gridCol w="4242129">
                  <a:extLst>
                    <a:ext uri="{9D8B030D-6E8A-4147-A177-3AD203B41FA5}">
                      <a16:colId xmlns:a16="http://schemas.microsoft.com/office/drawing/2014/main" val="3690680702"/>
                    </a:ext>
                  </a:extLst>
                </a:gridCol>
              </a:tblGrid>
              <a:tr h="11248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Extraction Error on Test Data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36381"/>
                  </a:ext>
                </a:extLst>
              </a:tr>
              <a:tr h="646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995437"/>
                  </a:ext>
                </a:extLst>
              </a:tr>
              <a:tr h="646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0.179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72754"/>
                  </a:ext>
                </a:extLst>
              </a:tr>
              <a:tr h="646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68811"/>
                  </a:ext>
                </a:extLst>
              </a:tr>
              <a:tr h="646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22557"/>
                  </a:ext>
                </a:extLst>
              </a:tr>
              <a:tr h="646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38434"/>
                  </a:ext>
                </a:extLst>
              </a:tr>
              <a:tr h="646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9824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533FF10D-29F9-9542-919A-773DDAB5A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8972"/>
              </p:ext>
            </p:extLst>
          </p:nvPr>
        </p:nvGraphicFramePr>
        <p:xfrm>
          <a:off x="10021078" y="2724534"/>
          <a:ext cx="6680717" cy="50198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9281">
                  <a:extLst>
                    <a:ext uri="{9D8B030D-6E8A-4147-A177-3AD203B41FA5}">
                      <a16:colId xmlns:a16="http://schemas.microsoft.com/office/drawing/2014/main" val="3630697398"/>
                    </a:ext>
                  </a:extLst>
                </a:gridCol>
                <a:gridCol w="3901436">
                  <a:extLst>
                    <a:ext uri="{9D8B030D-6E8A-4147-A177-3AD203B41FA5}">
                      <a16:colId xmlns:a16="http://schemas.microsoft.com/office/drawing/2014/main" val="3690680702"/>
                    </a:ext>
                  </a:extLst>
                </a:gridCol>
              </a:tblGrid>
              <a:tr h="1061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Extraction Error on Test Data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36381"/>
                  </a:ext>
                </a:extLst>
              </a:tr>
              <a:tr h="6597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995437"/>
                  </a:ext>
                </a:extLst>
              </a:tr>
              <a:tr h="6597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72754"/>
                  </a:ext>
                </a:extLst>
              </a:tr>
              <a:tr h="6597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68811"/>
                  </a:ext>
                </a:extLst>
              </a:tr>
              <a:tr h="6597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22557"/>
                  </a:ext>
                </a:extLst>
              </a:tr>
              <a:tr h="6597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38434"/>
                  </a:ext>
                </a:extLst>
              </a:tr>
              <a:tr h="6597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982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22F7FD-2343-E543-8FFA-6A9BC4A4CA9A}"/>
              </a:ext>
            </a:extLst>
          </p:cNvPr>
          <p:cNvSpPr txBox="1"/>
          <p:nvPr/>
        </p:nvSpPr>
        <p:spPr>
          <a:xfrm>
            <a:off x="1733202" y="2053387"/>
            <a:ext cx="611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Extended Adaptive Retraining Approach [3]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5B25D-2500-AB4E-92F0-41BED4062773}"/>
              </a:ext>
            </a:extLst>
          </p:cNvPr>
          <p:cNvSpPr txBox="1"/>
          <p:nvPr/>
        </p:nvSpPr>
        <p:spPr>
          <a:xfrm>
            <a:off x="11050883" y="2072701"/>
            <a:ext cx="525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RL Approach (Action Space of size 10)</a:t>
            </a:r>
          </a:p>
        </p:txBody>
      </p:sp>
    </p:spTree>
    <p:extLst>
      <p:ext uri="{BB962C8B-B14F-4D97-AF65-F5344CB8AC3E}">
        <p14:creationId xmlns:p14="http://schemas.microsoft.com/office/powerpoint/2010/main" val="40876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F17D-AF27-DE4B-9120-26D072AA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9" y="24341"/>
            <a:ext cx="17448244" cy="1547786"/>
          </a:xfrm>
        </p:spPr>
        <p:txBody>
          <a:bodyPr>
            <a:normAutofit/>
          </a:bodyPr>
          <a:lstStyle/>
          <a:p>
            <a:r>
              <a:rPr lang="en-US" sz="4800" dirty="0"/>
              <a:t>Experimental Results (Circles Dataset)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7E119BF-BD94-5746-BA4F-3271AE969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85904"/>
              </p:ext>
            </p:extLst>
          </p:nvPr>
        </p:nvGraphicFramePr>
        <p:xfrm>
          <a:off x="1733201" y="2743197"/>
          <a:ext cx="5526016" cy="52027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7100">
                  <a:extLst>
                    <a:ext uri="{9D8B030D-6E8A-4147-A177-3AD203B41FA5}">
                      <a16:colId xmlns:a16="http://schemas.microsoft.com/office/drawing/2014/main" val="3630697398"/>
                    </a:ext>
                  </a:extLst>
                </a:gridCol>
                <a:gridCol w="3508916">
                  <a:extLst>
                    <a:ext uri="{9D8B030D-6E8A-4147-A177-3AD203B41FA5}">
                      <a16:colId xmlns:a16="http://schemas.microsoft.com/office/drawing/2014/main" val="3690680702"/>
                    </a:ext>
                  </a:extLst>
                </a:gridCol>
              </a:tblGrid>
              <a:tr h="1119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Extraction Error on Test Data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36381"/>
                  </a:ext>
                </a:extLst>
              </a:tr>
              <a:tr h="6805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995437"/>
                  </a:ext>
                </a:extLst>
              </a:tr>
              <a:tr h="6805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72754"/>
                  </a:ext>
                </a:extLst>
              </a:tr>
              <a:tr h="6805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68811"/>
                  </a:ext>
                </a:extLst>
              </a:tr>
              <a:tr h="6805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22557"/>
                  </a:ext>
                </a:extLst>
              </a:tr>
              <a:tr h="6805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38434"/>
                  </a:ext>
                </a:extLst>
              </a:tr>
              <a:tr h="6805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9824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533FF10D-29F9-9542-919A-773DDAB5A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30535"/>
              </p:ext>
            </p:extLst>
          </p:nvPr>
        </p:nvGraphicFramePr>
        <p:xfrm>
          <a:off x="11028784" y="2795559"/>
          <a:ext cx="5311328" cy="51728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8735">
                  <a:extLst>
                    <a:ext uri="{9D8B030D-6E8A-4147-A177-3AD203B41FA5}">
                      <a16:colId xmlns:a16="http://schemas.microsoft.com/office/drawing/2014/main" val="3630697398"/>
                    </a:ext>
                  </a:extLst>
                </a:gridCol>
                <a:gridCol w="3372593">
                  <a:extLst>
                    <a:ext uri="{9D8B030D-6E8A-4147-A177-3AD203B41FA5}">
                      <a16:colId xmlns:a16="http://schemas.microsoft.com/office/drawing/2014/main" val="3690680702"/>
                    </a:ext>
                  </a:extLst>
                </a:gridCol>
              </a:tblGrid>
              <a:tr h="11232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Extraction Error on Test Data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36381"/>
                  </a:ext>
                </a:extLst>
              </a:tr>
              <a:tr h="674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995437"/>
                  </a:ext>
                </a:extLst>
              </a:tr>
              <a:tr h="674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72754"/>
                  </a:ext>
                </a:extLst>
              </a:tr>
              <a:tr h="674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68811"/>
                  </a:ext>
                </a:extLst>
              </a:tr>
              <a:tr h="674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22557"/>
                  </a:ext>
                </a:extLst>
              </a:tr>
              <a:tr h="674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38434"/>
                  </a:ext>
                </a:extLst>
              </a:tr>
              <a:tr h="674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982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22F7FD-2343-E543-8FFA-6A9BC4A4CA9A}"/>
              </a:ext>
            </a:extLst>
          </p:cNvPr>
          <p:cNvSpPr txBox="1"/>
          <p:nvPr/>
        </p:nvSpPr>
        <p:spPr>
          <a:xfrm>
            <a:off x="1733201" y="2131554"/>
            <a:ext cx="611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Extended Adaptive Retraining Approach [3]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5B25D-2500-AB4E-92F0-41BED4062773}"/>
              </a:ext>
            </a:extLst>
          </p:cNvPr>
          <p:cNvSpPr txBox="1"/>
          <p:nvPr/>
        </p:nvSpPr>
        <p:spPr>
          <a:xfrm>
            <a:off x="11272934" y="2131554"/>
            <a:ext cx="525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RL Approach (Action Space of size 10)</a:t>
            </a:r>
          </a:p>
        </p:txBody>
      </p:sp>
    </p:spTree>
    <p:extLst>
      <p:ext uri="{BB962C8B-B14F-4D97-AF65-F5344CB8AC3E}">
        <p14:creationId xmlns:p14="http://schemas.microsoft.com/office/powerpoint/2010/main" val="1429807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F17D-AF27-DE4B-9120-26D072AA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24340"/>
            <a:ext cx="15773400" cy="1767417"/>
          </a:xfrm>
        </p:spPr>
        <p:txBody>
          <a:bodyPr>
            <a:normAutofit/>
          </a:bodyPr>
          <a:lstStyle/>
          <a:p>
            <a:r>
              <a:rPr lang="en-US" sz="4800" dirty="0"/>
              <a:t>Take Aways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7B89-BB5D-B74C-BD3B-C8561D370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16" y="2127379"/>
            <a:ext cx="16916400" cy="664974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Trained a RL agent to extract the parameters of a SVM model with linear kernel.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 agent was trained on multiple linear SVMs offline where it was able to find a policy to select the “informative points” on which if the local model is trained, will lead to similar local and target models.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The performance is compared with a recent work of [3] and showed competing performance for the same query budget.</a:t>
            </a:r>
          </a:p>
          <a:p>
            <a:endParaRPr lang="en-US" sz="3200" dirty="0"/>
          </a:p>
          <a:p>
            <a:r>
              <a:rPr lang="en-US" sz="3200" dirty="0"/>
              <a:t>Next, the goal is to try to extract other kind of models and see if they can be formulated in the MDP framework.</a:t>
            </a:r>
          </a:p>
          <a:p>
            <a:r>
              <a:rPr lang="en-US" sz="3200" dirty="0"/>
              <a:t>For instance, how can the state of the MDP be described when one wants to extract a decision tree?</a:t>
            </a:r>
          </a:p>
        </p:txBody>
      </p:sp>
    </p:spTree>
    <p:extLst>
      <p:ext uri="{BB962C8B-B14F-4D97-AF65-F5344CB8AC3E}">
        <p14:creationId xmlns:p14="http://schemas.microsoft.com/office/powerpoint/2010/main" val="428596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07A6-4F66-CA4E-BFC2-9F15CD7D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993" y="6088957"/>
            <a:ext cx="14219852" cy="25885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Q&amp;A</a:t>
            </a:r>
            <a:br>
              <a:rPr lang="en-US" dirty="0"/>
            </a:br>
            <a:br>
              <a:rPr lang="en-US" dirty="0"/>
            </a:br>
            <a:br>
              <a:rPr lang="en-US" sz="6000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2772F9-18F5-5B47-A3F8-265B04F9E3D7}"/>
              </a:ext>
            </a:extLst>
          </p:cNvPr>
          <p:cNvSpPr txBox="1">
            <a:spLocks/>
          </p:cNvSpPr>
          <p:nvPr/>
        </p:nvSpPr>
        <p:spPr>
          <a:xfrm>
            <a:off x="5076189" y="1099780"/>
            <a:ext cx="7856039" cy="3472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 You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8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F17D-AF27-DE4B-9120-26D072AA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24340"/>
            <a:ext cx="15773400" cy="1767417"/>
          </a:xfrm>
        </p:spPr>
        <p:txBody>
          <a:bodyPr>
            <a:normAutofit/>
          </a:bodyPr>
          <a:lstStyle/>
          <a:p>
            <a:r>
              <a:rPr lang="en-US" sz="4800" dirty="0"/>
              <a:t>Introduction – Covered Seminar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7B89-BB5D-B74C-BD3B-C8561D370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3327987"/>
            <a:ext cx="13615164" cy="1989972"/>
          </a:xfrm>
        </p:spPr>
        <p:txBody>
          <a:bodyPr>
            <a:normAutofit/>
          </a:bodyPr>
          <a:lstStyle/>
          <a:p>
            <a:r>
              <a:rPr lang="en-US" sz="3200" i="1" dirty="0"/>
              <a:t>Paper:</a:t>
            </a:r>
            <a:r>
              <a:rPr lang="en-US" sz="3200" dirty="0"/>
              <a:t> Exploring Connections between Active Learning and Model Extraction</a:t>
            </a:r>
          </a:p>
          <a:p>
            <a:r>
              <a:rPr lang="en-US" sz="3200" i="1" dirty="0"/>
              <a:t>Conference:</a:t>
            </a:r>
            <a:r>
              <a:rPr lang="en-US" sz="3200" dirty="0"/>
              <a:t> 29</a:t>
            </a:r>
            <a:r>
              <a:rPr lang="en-US" sz="3200" baseline="30000" dirty="0"/>
              <a:t>th</a:t>
            </a:r>
            <a:r>
              <a:rPr lang="en-US" sz="3200" dirty="0"/>
              <a:t> USENIX Security Symposium</a:t>
            </a:r>
          </a:p>
          <a:p>
            <a:r>
              <a:rPr lang="en-US" sz="3200" i="1" dirty="0"/>
              <a:t>Dates:</a:t>
            </a:r>
            <a:r>
              <a:rPr lang="en-US" sz="3200" dirty="0"/>
              <a:t> August 12</a:t>
            </a:r>
            <a:r>
              <a:rPr lang="en-US" sz="3200" baseline="30000" dirty="0"/>
              <a:t>th</a:t>
            </a:r>
            <a:r>
              <a:rPr lang="en-US" sz="3200" dirty="0"/>
              <a:t>-14</a:t>
            </a:r>
            <a:r>
              <a:rPr lang="en-US" sz="3200" baseline="30000" dirty="0"/>
              <a:t>th</a:t>
            </a:r>
            <a:r>
              <a:rPr lang="en-US" sz="3200" dirty="0"/>
              <a:t>, 2020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D5FACE-A977-F819-7EF6-DBF4FF4DF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586" y="5317959"/>
            <a:ext cx="13213969" cy="36621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9D06FB-A14E-5838-6273-92C919A6A8E3}"/>
              </a:ext>
            </a:extLst>
          </p:cNvPr>
          <p:cNvSpPr txBox="1"/>
          <p:nvPr/>
        </p:nvSpPr>
        <p:spPr>
          <a:xfrm>
            <a:off x="413657" y="2184548"/>
            <a:ext cx="1735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/>
              <a:t>Problem Category</a:t>
            </a:r>
            <a:r>
              <a:rPr lang="en-US" sz="3200" dirty="0"/>
              <a:t>: Belongs to the first category of topics covered in this course, i.e., </a:t>
            </a:r>
            <a:r>
              <a:rPr lang="en-US" sz="3200" b="1" i="1" dirty="0"/>
              <a:t>attack models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29777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F5E9B5-B227-E541-AAE0-05A89C2F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15773400" cy="1532727"/>
          </a:xfrm>
        </p:spPr>
        <p:txBody>
          <a:bodyPr>
            <a:normAutofit/>
          </a:bodyPr>
          <a:lstStyle/>
          <a:p>
            <a:r>
              <a:rPr lang="en-US" sz="4800" dirty="0"/>
              <a:t>Model Extraction Attacks</a:t>
            </a:r>
          </a:p>
        </p:txBody>
      </p:sp>
      <p:pic>
        <p:nvPicPr>
          <p:cNvPr id="26" name="Picture 2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B593D40-B6AB-1A49-9F9E-587696286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45" t="8937" r="62534" b="34077"/>
          <a:stretch/>
        </p:blipFill>
        <p:spPr>
          <a:xfrm>
            <a:off x="603118" y="2055535"/>
            <a:ext cx="2313039" cy="2443333"/>
          </a:xfrm>
          <a:prstGeom prst="rect">
            <a:avLst/>
          </a:prstGeom>
        </p:spPr>
      </p:pic>
      <p:sp>
        <p:nvSpPr>
          <p:cNvPr id="27" name="Up Arrow 26">
            <a:extLst>
              <a:ext uri="{FF2B5EF4-FFF2-40B4-BE49-F238E27FC236}">
                <a16:creationId xmlns:a16="http://schemas.microsoft.com/office/drawing/2014/main" id="{46E6B53C-E08A-2142-82C1-EFF5B724A5C2}"/>
              </a:ext>
            </a:extLst>
          </p:cNvPr>
          <p:cNvSpPr/>
          <p:nvPr/>
        </p:nvSpPr>
        <p:spPr>
          <a:xfrm rot="16200000">
            <a:off x="3956507" y="1543279"/>
            <a:ext cx="198121" cy="2454463"/>
          </a:xfrm>
          <a:prstGeom prst="upArrow">
            <a:avLst>
              <a:gd name="adj1" fmla="val 50000"/>
              <a:gd name="adj2" fmla="val 1096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E48F0269-9B64-244F-980D-D55A679DDF77}"/>
              </a:ext>
            </a:extLst>
          </p:cNvPr>
          <p:cNvSpPr/>
          <p:nvPr/>
        </p:nvSpPr>
        <p:spPr>
          <a:xfrm rot="5400000">
            <a:off x="3956507" y="2714094"/>
            <a:ext cx="198121" cy="2454463"/>
          </a:xfrm>
          <a:prstGeom prst="upArrow">
            <a:avLst>
              <a:gd name="adj1" fmla="val 50000"/>
              <a:gd name="adj2" fmla="val 1096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04E5F1AA-4988-584A-90A6-6335B736A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243" y="2569596"/>
            <a:ext cx="1256045" cy="125604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D695647-331A-E341-B0A5-D0CDBD963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677" y="3853417"/>
            <a:ext cx="731519" cy="3962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8E1891-291E-8244-B084-CC8727CC3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634" y="7484722"/>
            <a:ext cx="396240" cy="42671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0BA232A-6BAB-074B-AF45-36AB8D377E45}"/>
              </a:ext>
            </a:extLst>
          </p:cNvPr>
          <p:cNvSpPr txBox="1"/>
          <p:nvPr/>
        </p:nvSpPr>
        <p:spPr>
          <a:xfrm>
            <a:off x="3441944" y="2202750"/>
            <a:ext cx="1082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69B2EF-A763-2544-B238-ADFE8E575641}"/>
              </a:ext>
            </a:extLst>
          </p:cNvPr>
          <p:cNvSpPr/>
          <p:nvPr/>
        </p:nvSpPr>
        <p:spPr>
          <a:xfrm>
            <a:off x="625494" y="1767417"/>
            <a:ext cx="6149549" cy="325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42" name="Graphic 41" descr="Thought bubble outline">
            <a:extLst>
              <a:ext uri="{FF2B5EF4-FFF2-40B4-BE49-F238E27FC236}">
                <a16:creationId xmlns:a16="http://schemas.microsoft.com/office/drawing/2014/main" id="{A55BF67C-58D9-8F4C-8F85-7274387E8A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5288" y="928367"/>
            <a:ext cx="2060073" cy="187647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4F1ABEC-BBA5-814E-B801-DD8C522DD373}"/>
              </a:ext>
            </a:extLst>
          </p:cNvPr>
          <p:cNvSpPr txBox="1"/>
          <p:nvPr/>
        </p:nvSpPr>
        <p:spPr>
          <a:xfrm>
            <a:off x="9512634" y="5315723"/>
            <a:ext cx="2268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Experiment:</a:t>
            </a:r>
            <a:endParaRPr lang="en-US" sz="3000" u="sng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5DFD8DE-1578-0A44-80B7-AE6B51B6AB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8401" y="2174957"/>
            <a:ext cx="3175000" cy="4191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642062-50FD-164C-AB29-EA1D838749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7480" y="2394224"/>
            <a:ext cx="241300" cy="190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B3EF2F-BEAF-FD42-99BF-C9EDD57E99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9023" y="3411806"/>
            <a:ext cx="939800" cy="419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9F9825-702F-AE40-A149-7155BEF9D0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5435" y="4521482"/>
            <a:ext cx="990600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8B148C-D568-FD4A-9572-A44E0D8701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91024" y="1419714"/>
            <a:ext cx="228600" cy="48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86472-D8F5-AA4B-A18F-2C99B46BDC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997211" y="5423126"/>
            <a:ext cx="3289300" cy="431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40A66C-3A21-C773-EDB5-EB6C8A636DB5}"/>
              </a:ext>
            </a:extLst>
          </p:cNvPr>
          <p:cNvSpPr txBox="1"/>
          <p:nvPr/>
        </p:nvSpPr>
        <p:spPr>
          <a:xfrm>
            <a:off x="3528120" y="6931719"/>
            <a:ext cx="1269044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Objectives</a:t>
            </a:r>
            <a:r>
              <a:rPr lang="en-US" sz="3360" dirty="0"/>
              <a:t>:</a:t>
            </a:r>
          </a:p>
          <a:p>
            <a:pPr marL="1097237" lvl="1" indent="-548618">
              <a:buFont typeface="+mj-lt"/>
              <a:buAutoNum type="arabicPeriod"/>
            </a:pPr>
            <a:r>
              <a:rPr lang="en-US" sz="3000" dirty="0"/>
              <a:t>Learn an approximation of the model</a:t>
            </a:r>
          </a:p>
          <a:p>
            <a:pPr marL="1097237" lvl="1" indent="-548618">
              <a:buFont typeface="+mj-lt"/>
              <a:buAutoNum type="arabicPeriod"/>
            </a:pPr>
            <a:r>
              <a:rPr lang="en-US" sz="3000" dirty="0"/>
              <a:t>Use as few queries as possible – (Main motivation for Active Learning)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D45E3BE-78DB-98C9-B21C-F78F3AFA0C03}"/>
              </a:ext>
            </a:extLst>
          </p:cNvPr>
          <p:cNvSpPr/>
          <p:nvPr/>
        </p:nvSpPr>
        <p:spPr>
          <a:xfrm rot="4579913">
            <a:off x="7523380" y="-656445"/>
            <a:ext cx="1138987" cy="11634003"/>
          </a:xfrm>
          <a:prstGeom prst="rightBrace">
            <a:avLst>
              <a:gd name="adj1" fmla="val 190972"/>
              <a:gd name="adj2" fmla="val 39053"/>
            </a:avLst>
          </a:prstGeom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7CBB2DB-B058-214E-972A-AD13E63FBA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59064" y="2293918"/>
            <a:ext cx="182880" cy="350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C5AAEC-5BD9-1E98-F38D-DE025CEAD2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78968" y="1374979"/>
            <a:ext cx="3695700" cy="50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2BA5893-8671-9560-54CF-9A0B559A4279}"/>
              </a:ext>
            </a:extLst>
          </p:cNvPr>
          <p:cNvSpPr txBox="1"/>
          <p:nvPr/>
        </p:nvSpPr>
        <p:spPr>
          <a:xfrm>
            <a:off x="373078" y="5000186"/>
            <a:ext cx="2773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MLaaS</a:t>
            </a:r>
          </a:p>
          <a:p>
            <a:pPr algn="ctr"/>
            <a:r>
              <a:rPr lang="en-US" sz="2800" dirty="0"/>
              <a:t>(Oracle Access)</a:t>
            </a:r>
          </a:p>
        </p:txBody>
      </p:sp>
    </p:spTree>
    <p:extLst>
      <p:ext uri="{BB962C8B-B14F-4D97-AF65-F5344CB8AC3E}">
        <p14:creationId xmlns:p14="http://schemas.microsoft.com/office/powerpoint/2010/main" val="60267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F0C0CA-5170-1444-9DFE-82BA3625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237" y="24341"/>
            <a:ext cx="15773400" cy="1423840"/>
          </a:xfrm>
        </p:spPr>
        <p:txBody>
          <a:bodyPr>
            <a:normAutofit/>
          </a:bodyPr>
          <a:lstStyle/>
          <a:p>
            <a:r>
              <a:rPr lang="en-US" sz="4800" dirty="0"/>
              <a:t>Model Extraction via Active Learning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C724312-EC98-9F4E-A405-D5E54CBD1757}"/>
              </a:ext>
            </a:extLst>
          </p:cNvPr>
          <p:cNvSpPr txBox="1">
            <a:spLocks/>
          </p:cNvSpPr>
          <p:nvPr/>
        </p:nvSpPr>
        <p:spPr>
          <a:xfrm>
            <a:off x="0" y="2254676"/>
            <a:ext cx="18288000" cy="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i.e</a:t>
            </a:r>
            <a:r>
              <a:rPr lang="en-US" sz="3200" dirty="0"/>
              <a:t>, active learning algorithms </a:t>
            </a:r>
            <a:r>
              <a:rPr lang="en-US" sz="3200" b="1" i="1" dirty="0"/>
              <a:t>adaptively</a:t>
            </a:r>
            <a:r>
              <a:rPr lang="en-US" sz="3200" dirty="0"/>
              <a:t> choose       so that they require as few queries as possible!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A6837F-90AD-1649-BC8E-0982FE15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87" y="2413268"/>
            <a:ext cx="348832" cy="254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AE64C7B-E058-294A-9486-4143D73E45EE}"/>
              </a:ext>
            </a:extLst>
          </p:cNvPr>
          <p:cNvSpPr txBox="1">
            <a:spLocks/>
          </p:cNvSpPr>
          <p:nvPr/>
        </p:nvSpPr>
        <p:spPr>
          <a:xfrm>
            <a:off x="14242266" y="5544931"/>
            <a:ext cx="1510748" cy="54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Learner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3578A2-DA5A-1440-9640-11739CC53F39}"/>
              </a:ext>
            </a:extLst>
          </p:cNvPr>
          <p:cNvSpPr txBox="1">
            <a:spLocks/>
          </p:cNvSpPr>
          <p:nvPr/>
        </p:nvSpPr>
        <p:spPr>
          <a:xfrm>
            <a:off x="2255833" y="5559782"/>
            <a:ext cx="2166730" cy="76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Oracle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E8455D-8C64-2A43-8847-4509C80D7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014" y="5624709"/>
            <a:ext cx="2667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CE9346-527C-F146-A44F-D92D091E2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508" y="5639559"/>
            <a:ext cx="292100" cy="304800"/>
          </a:xfrm>
          <a:prstGeom prst="rect">
            <a:avLst/>
          </a:prstGeom>
        </p:spPr>
      </p:pic>
      <p:sp>
        <p:nvSpPr>
          <p:cNvPr id="15" name="Up Arrow 14">
            <a:extLst>
              <a:ext uri="{FF2B5EF4-FFF2-40B4-BE49-F238E27FC236}">
                <a16:creationId xmlns:a16="http://schemas.microsoft.com/office/drawing/2014/main" id="{B12E4D68-5A45-BE47-8581-DF9F72D2ACC7}"/>
              </a:ext>
            </a:extLst>
          </p:cNvPr>
          <p:cNvSpPr/>
          <p:nvPr/>
        </p:nvSpPr>
        <p:spPr>
          <a:xfrm rot="5400000" flipH="1">
            <a:off x="7747117" y="2499475"/>
            <a:ext cx="180291" cy="4010019"/>
          </a:xfrm>
          <a:prstGeom prst="upArrow">
            <a:avLst>
              <a:gd name="adj1" fmla="val 50000"/>
              <a:gd name="adj2" fmla="val 1096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19" name="Picture 1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A4BEC70-DD34-5D42-8563-1D40138437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545" t="8937" r="62534" b="34077"/>
          <a:stretch/>
        </p:blipFill>
        <p:spPr>
          <a:xfrm>
            <a:off x="708506" y="5142367"/>
            <a:ext cx="1260874" cy="1331899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5776DDEB-3DA7-7B4D-B44C-F788AC73E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48725" y="5360887"/>
            <a:ext cx="915824" cy="915824"/>
          </a:xfrm>
          <a:prstGeom prst="rect">
            <a:avLst/>
          </a:prstGeom>
        </p:spPr>
      </p:pic>
      <p:sp>
        <p:nvSpPr>
          <p:cNvPr id="23" name="Up Arrow 22">
            <a:extLst>
              <a:ext uri="{FF2B5EF4-FFF2-40B4-BE49-F238E27FC236}">
                <a16:creationId xmlns:a16="http://schemas.microsoft.com/office/drawing/2014/main" id="{F692E604-8D12-9A45-A43A-B6A2879F461B}"/>
              </a:ext>
            </a:extLst>
          </p:cNvPr>
          <p:cNvSpPr/>
          <p:nvPr/>
        </p:nvSpPr>
        <p:spPr>
          <a:xfrm rot="16200000" flipH="1">
            <a:off x="7660821" y="2215437"/>
            <a:ext cx="153078" cy="3000193"/>
          </a:xfrm>
          <a:prstGeom prst="upArrow">
            <a:avLst>
              <a:gd name="adj1" fmla="val 50000"/>
              <a:gd name="adj2" fmla="val 1096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7635B73-F148-99A1-D796-56228A3E02FC}"/>
              </a:ext>
            </a:extLst>
          </p:cNvPr>
          <p:cNvSpPr txBox="1">
            <a:spLocks/>
          </p:cNvSpPr>
          <p:nvPr/>
        </p:nvSpPr>
        <p:spPr>
          <a:xfrm>
            <a:off x="7034965" y="4594630"/>
            <a:ext cx="1767931" cy="54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Round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1B2788-E452-C7CF-DD5C-474123AAB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4686" y="5770412"/>
            <a:ext cx="50800" cy="381000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8938FFC-DEC3-A717-943A-D5D3F55D4EF7}"/>
              </a:ext>
            </a:extLst>
          </p:cNvPr>
          <p:cNvSpPr txBox="1">
            <a:spLocks/>
          </p:cNvSpPr>
          <p:nvPr/>
        </p:nvSpPr>
        <p:spPr>
          <a:xfrm>
            <a:off x="-5290" y="1567672"/>
            <a:ext cx="18293290" cy="745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Active learning is formulated such that it tries to achieve an objective with </a:t>
            </a:r>
            <a:r>
              <a:rPr lang="en-US" sz="3200" b="1" i="1" dirty="0"/>
              <a:t>lower sample complexity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6A3C5C-64FA-88F9-7F47-1C5E4B976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7145" y="3372294"/>
            <a:ext cx="1841500" cy="266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9CC0D3-FB21-1CAC-0B51-055C75471D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6973" y="3935211"/>
            <a:ext cx="3314700" cy="419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DAFEA14-4923-E1E6-596E-1101E0AC76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92284" y="3761066"/>
            <a:ext cx="1625600" cy="482600"/>
          </a:xfrm>
          <a:prstGeom prst="rect">
            <a:avLst/>
          </a:prstGeom>
        </p:spPr>
      </p:pic>
      <p:sp>
        <p:nvSpPr>
          <p:cNvPr id="35" name="Right Brace 34">
            <a:extLst>
              <a:ext uri="{FF2B5EF4-FFF2-40B4-BE49-F238E27FC236}">
                <a16:creationId xmlns:a16="http://schemas.microsoft.com/office/drawing/2014/main" id="{DBDB9866-CB8B-BA3E-F22F-7824381F722C}"/>
              </a:ext>
            </a:extLst>
          </p:cNvPr>
          <p:cNvSpPr/>
          <p:nvPr/>
        </p:nvSpPr>
        <p:spPr>
          <a:xfrm>
            <a:off x="9924384" y="3372669"/>
            <a:ext cx="485864" cy="136814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35A5CCAE-F9E3-4535-3787-1439C1CA2B57}"/>
              </a:ext>
            </a:extLst>
          </p:cNvPr>
          <p:cNvSpPr/>
          <p:nvPr/>
        </p:nvSpPr>
        <p:spPr>
          <a:xfrm rot="5400000" flipH="1">
            <a:off x="7795243" y="6101985"/>
            <a:ext cx="180291" cy="4010019"/>
          </a:xfrm>
          <a:prstGeom prst="upArrow">
            <a:avLst>
              <a:gd name="adj1" fmla="val 50000"/>
              <a:gd name="adj2" fmla="val 1096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43F39E4B-83C7-9FB3-2DC3-E4134046F5BB}"/>
              </a:ext>
            </a:extLst>
          </p:cNvPr>
          <p:cNvSpPr/>
          <p:nvPr/>
        </p:nvSpPr>
        <p:spPr>
          <a:xfrm rot="16200000" flipH="1">
            <a:off x="7708947" y="5817947"/>
            <a:ext cx="153078" cy="3000193"/>
          </a:xfrm>
          <a:prstGeom prst="upArrow">
            <a:avLst>
              <a:gd name="adj1" fmla="val 50000"/>
              <a:gd name="adj2" fmla="val 1096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EA8F947-6368-616F-143D-D18CBDB04C94}"/>
              </a:ext>
            </a:extLst>
          </p:cNvPr>
          <p:cNvSpPr txBox="1">
            <a:spLocks/>
          </p:cNvSpPr>
          <p:nvPr/>
        </p:nvSpPr>
        <p:spPr>
          <a:xfrm>
            <a:off x="7083091" y="8197140"/>
            <a:ext cx="1767931" cy="54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Round r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80B389DA-2ADE-3984-8204-59384F7F0A1C}"/>
              </a:ext>
            </a:extLst>
          </p:cNvPr>
          <p:cNvSpPr/>
          <p:nvPr/>
        </p:nvSpPr>
        <p:spPr>
          <a:xfrm>
            <a:off x="9972510" y="6975179"/>
            <a:ext cx="485864" cy="136814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FBCC9F4-8E05-9302-EE9B-88ADD7379D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36136" y="6889324"/>
            <a:ext cx="2298700" cy="2921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C4DC9EB-13CE-ED66-EA20-A8DAF720E5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5716" y="7568492"/>
            <a:ext cx="3771900" cy="4191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49B05A8-5FAC-45B0-4D7B-B12F180B91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35290" y="7387677"/>
            <a:ext cx="1524000" cy="4826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486BF15-6AB4-5B46-F4CF-83BFC4B64FF2}"/>
              </a:ext>
            </a:extLst>
          </p:cNvPr>
          <p:cNvSpPr txBox="1"/>
          <p:nvPr/>
        </p:nvSpPr>
        <p:spPr>
          <a:xfrm>
            <a:off x="8202980" y="5631003"/>
            <a:ext cx="4414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Until query budget is exhausted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496719-2A92-8F6D-AD26-A7C894A80D30}"/>
              </a:ext>
            </a:extLst>
          </p:cNvPr>
          <p:cNvSpPr txBox="1"/>
          <p:nvPr/>
        </p:nvSpPr>
        <p:spPr>
          <a:xfrm>
            <a:off x="12439954" y="7370520"/>
            <a:ext cx="5260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-   final model learned by adversary</a:t>
            </a:r>
          </a:p>
        </p:txBody>
      </p:sp>
    </p:spTree>
    <p:extLst>
      <p:ext uri="{BB962C8B-B14F-4D97-AF65-F5344CB8AC3E}">
        <p14:creationId xmlns:p14="http://schemas.microsoft.com/office/powerpoint/2010/main" val="205669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F706-D63E-B906-EBBF-D774E64A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101824"/>
            <a:ext cx="15773400" cy="1366029"/>
          </a:xfrm>
        </p:spPr>
        <p:txBody>
          <a:bodyPr>
            <a:normAutofit/>
          </a:bodyPr>
          <a:lstStyle/>
          <a:p>
            <a:r>
              <a:rPr lang="en-US" sz="4800" dirty="0"/>
              <a:t>Drawbacks of Current Active Learning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EF453-C9A4-7321-ABD8-31AB8D80DC55}"/>
              </a:ext>
            </a:extLst>
          </p:cNvPr>
          <p:cNvSpPr txBox="1"/>
          <p:nvPr/>
        </p:nvSpPr>
        <p:spPr>
          <a:xfrm>
            <a:off x="333569" y="1876926"/>
            <a:ext cx="17615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Assumes that the adversary can </a:t>
            </a:r>
            <a:r>
              <a:rPr lang="en-US" sz="3200" b="1" i="1" dirty="0"/>
              <a:t>employ</a:t>
            </a:r>
            <a:r>
              <a:rPr lang="en-US" sz="3200" dirty="0"/>
              <a:t> off-the shelf sophisticated active learning algorithms </a:t>
            </a:r>
          </a:p>
          <a:p>
            <a:r>
              <a:rPr lang="en-US" sz="3200" dirty="0"/>
              <a:t>to perform model 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005A3-42E3-5220-9DAA-F8AA05AA51EC}"/>
              </a:ext>
            </a:extLst>
          </p:cNvPr>
          <p:cNvSpPr txBox="1"/>
          <p:nvPr/>
        </p:nvSpPr>
        <p:spPr>
          <a:xfrm>
            <a:off x="333569" y="3424297"/>
            <a:ext cx="175138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requires </a:t>
            </a:r>
            <a:r>
              <a:rPr lang="en-US" sz="3200" b="1" i="1" dirty="0"/>
              <a:t>advance</a:t>
            </a:r>
            <a:r>
              <a:rPr lang="en-US" sz="3200" dirty="0"/>
              <a:t> knowledge of mathematics behind algorithms and furthermore, depending on </a:t>
            </a:r>
          </a:p>
          <a:p>
            <a:r>
              <a:rPr lang="en-US" sz="3200" dirty="0"/>
              <a:t>the </a:t>
            </a:r>
            <a:r>
              <a:rPr lang="en-US" sz="3200" b="1" i="1" dirty="0"/>
              <a:t>hypothesis class to be extracted</a:t>
            </a:r>
            <a:r>
              <a:rPr lang="en-US" sz="3200" dirty="0"/>
              <a:t>, the complexity of the algorithms can differ widely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E9A83-3DEC-4B1B-FE91-0F8BC9E2BB3D}"/>
              </a:ext>
            </a:extLst>
          </p:cNvPr>
          <p:cNvSpPr txBox="1"/>
          <p:nvPr/>
        </p:nvSpPr>
        <p:spPr>
          <a:xfrm>
            <a:off x="333569" y="5191343"/>
            <a:ext cx="5675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For example, the authors use: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40F7D-19EE-9F2F-82F9-4B1BC4D65D0C}"/>
              </a:ext>
            </a:extLst>
          </p:cNvPr>
          <p:cNvSpPr txBox="1"/>
          <p:nvPr/>
        </p:nvSpPr>
        <p:spPr>
          <a:xfrm>
            <a:off x="2602309" y="5919859"/>
            <a:ext cx="1488414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Extended Adaptive Training (EAT) algorithm</a:t>
            </a:r>
            <a:r>
              <a:rPr lang="en-US" sz="3200" dirty="0"/>
              <a:t> from the paper "</a:t>
            </a:r>
            <a:r>
              <a:rPr lang="en-US" sz="3200" b="0" i="0" u="none" strike="noStrike" dirty="0">
                <a:effectLst/>
              </a:rPr>
              <a:t>Fast Kernel Classifiers with Online and Active Learning" </a:t>
            </a:r>
            <a:r>
              <a:rPr lang="en-US" sz="3200" dirty="0"/>
              <a:t>to extract SVMs models.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8C11C-E292-2E23-EE8F-68B3972988DD}"/>
              </a:ext>
            </a:extLst>
          </p:cNvPr>
          <p:cNvSpPr txBox="1"/>
          <p:nvPr/>
        </p:nvSpPr>
        <p:spPr>
          <a:xfrm>
            <a:off x="2602309" y="7302212"/>
            <a:ext cx="1488414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Importance Weighted Active Learning algorithm </a:t>
            </a:r>
            <a:r>
              <a:rPr lang="en-US" sz="3200" dirty="0"/>
              <a:t>from the paper "Agnostic Active Learning Without Constraints" to extract Decision Tree models.</a:t>
            </a:r>
          </a:p>
        </p:txBody>
      </p:sp>
    </p:spTree>
    <p:extLst>
      <p:ext uri="{BB962C8B-B14F-4D97-AF65-F5344CB8AC3E}">
        <p14:creationId xmlns:p14="http://schemas.microsoft.com/office/powerpoint/2010/main" val="314401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8430569-70D9-9EF4-5D1A-5FF36CBB78AB}"/>
              </a:ext>
            </a:extLst>
          </p:cNvPr>
          <p:cNvSpPr txBox="1"/>
          <p:nvPr/>
        </p:nvSpPr>
        <p:spPr>
          <a:xfrm>
            <a:off x="189679" y="1467853"/>
            <a:ext cx="171117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While for </a:t>
            </a:r>
            <a:r>
              <a:rPr lang="en-US" sz="3200" b="1" i="1" dirty="0"/>
              <a:t>simple models like SVMs</a:t>
            </a:r>
            <a:r>
              <a:rPr lang="en-US" sz="3200" dirty="0"/>
              <a:t>, it is relatively simple to develop these algorithms since the </a:t>
            </a:r>
            <a:r>
              <a:rPr lang="en-US" sz="3200" b="1" i="1" dirty="0"/>
              <a:t>support vectors </a:t>
            </a:r>
            <a:r>
              <a:rPr lang="en-US" sz="3200" dirty="0"/>
              <a:t>uniquely  determine the hyperplane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A9762FC-01B7-E7AF-3123-AE569C80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101824"/>
            <a:ext cx="15773400" cy="1366029"/>
          </a:xfrm>
        </p:spPr>
        <p:txBody>
          <a:bodyPr>
            <a:normAutofit/>
          </a:bodyPr>
          <a:lstStyle/>
          <a:p>
            <a:r>
              <a:rPr lang="en-US" sz="4800" dirty="0"/>
              <a:t>Why is this an Issue?</a:t>
            </a: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CFF16CBD-A89C-4BA3-AC04-5057C72A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884" y="2545070"/>
            <a:ext cx="7122695" cy="53104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2074E5-BFA4-3A67-8E48-2B40994ECD4F}"/>
              </a:ext>
            </a:extLst>
          </p:cNvPr>
          <p:cNvSpPr txBox="1"/>
          <p:nvPr/>
        </p:nvSpPr>
        <p:spPr>
          <a:xfrm>
            <a:off x="189679" y="8264842"/>
            <a:ext cx="17111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about complex models? Not sure as to how to develop </a:t>
            </a:r>
            <a:r>
              <a:rPr lang="en-US" sz="3200" b="1" i="1" dirty="0"/>
              <a:t>efficient active learning algorithms</a:t>
            </a:r>
            <a:r>
              <a:rPr lang="en-US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7166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AC9C19C-EF5B-5691-5702-6998B4F0855A}"/>
              </a:ext>
            </a:extLst>
          </p:cNvPr>
          <p:cNvSpPr txBox="1"/>
          <p:nvPr/>
        </p:nvSpPr>
        <p:spPr>
          <a:xfrm>
            <a:off x="360945" y="899199"/>
            <a:ext cx="169885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u="sng" dirty="0"/>
              <a:t>Question</a:t>
            </a:r>
            <a:r>
              <a:rPr lang="en-US" sz="5400" dirty="0"/>
              <a:t>: Can a </a:t>
            </a:r>
            <a:r>
              <a:rPr lang="en-US" sz="5400" i="1" dirty="0"/>
              <a:t>naïve</a:t>
            </a:r>
            <a:r>
              <a:rPr lang="en-US" sz="5400" dirty="0"/>
              <a:t> adversary craft sophisticated attacks without explicitly relying on Active Learning algorithms?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F2FB3-01D1-C16D-2626-37B517AA1B2F}"/>
              </a:ext>
            </a:extLst>
          </p:cNvPr>
          <p:cNvSpPr txBox="1"/>
          <p:nvPr/>
        </p:nvSpPr>
        <p:spPr>
          <a:xfrm>
            <a:off x="360945" y="5122828"/>
            <a:ext cx="1756610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u="sng" dirty="0"/>
              <a:t>Proposed Approach</a:t>
            </a:r>
            <a:r>
              <a:rPr lang="en-US" sz="4000" dirty="0"/>
              <a:t>: Learn a policy (a local ML model) by training an RL agent so that the agent can learn an </a:t>
            </a:r>
            <a:r>
              <a:rPr lang="en-US" sz="4000" b="1" i="1" dirty="0"/>
              <a:t>optimal active learning policy </a:t>
            </a:r>
            <a:r>
              <a:rPr lang="en-US" sz="4000" dirty="0"/>
              <a:t>in a simulation environment</a:t>
            </a:r>
          </a:p>
          <a:p>
            <a:pPr algn="ctr"/>
            <a:endParaRPr lang="en-US" sz="4000" u="sng" dirty="0"/>
          </a:p>
          <a:p>
            <a:pPr algn="ctr"/>
            <a:r>
              <a:rPr lang="en-US" sz="4000" dirty="0"/>
              <a:t>The hope is that the RL agent can find a policy that can assist the </a:t>
            </a:r>
            <a:r>
              <a:rPr lang="en-US" sz="4000" b="1" i="1" dirty="0"/>
              <a:t>naïve</a:t>
            </a:r>
            <a:r>
              <a:rPr lang="en-US" sz="4000" dirty="0"/>
              <a:t> adversary in extracting the target model for a given hypothesis class</a:t>
            </a:r>
          </a:p>
        </p:txBody>
      </p:sp>
    </p:spTree>
    <p:extLst>
      <p:ext uri="{BB962C8B-B14F-4D97-AF65-F5344CB8AC3E}">
        <p14:creationId xmlns:p14="http://schemas.microsoft.com/office/powerpoint/2010/main" val="398825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422C-8586-B54D-9F73-F6E93185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-23786"/>
            <a:ext cx="15773400" cy="1595913"/>
          </a:xfrm>
        </p:spPr>
        <p:txBody>
          <a:bodyPr>
            <a:normAutofit/>
          </a:bodyPr>
          <a:lstStyle/>
          <a:p>
            <a:r>
              <a:rPr lang="en-US" sz="4800" dirty="0"/>
              <a:t>Problem Setting – This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542F6-AB2A-4714-AC86-C563C5D1F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8" y="2166387"/>
            <a:ext cx="3175000" cy="41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B7E409-31D9-B9C9-0BA4-AE7459A5431E}"/>
              </a:ext>
            </a:extLst>
          </p:cNvPr>
          <p:cNvSpPr txBox="1"/>
          <p:nvPr/>
        </p:nvSpPr>
        <p:spPr>
          <a:xfrm>
            <a:off x="4191191" y="2083549"/>
            <a:ext cx="10040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Two class SVMs with linear kernels - Binary Classification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FAD802-1373-5D76-88EF-829743C2A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847" y="5421412"/>
            <a:ext cx="939800" cy="41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204546-3BE1-3DA7-ABBA-8C97B0C145CF}"/>
              </a:ext>
            </a:extLst>
          </p:cNvPr>
          <p:cNvSpPr txBox="1"/>
          <p:nvPr/>
        </p:nvSpPr>
        <p:spPr>
          <a:xfrm>
            <a:off x="4191191" y="5579928"/>
            <a:ext cx="914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1 or 0 - depending on either side of the hyperplane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C5171-D8C9-2E42-0EDC-BDCD843E16C7}"/>
              </a:ext>
            </a:extLst>
          </p:cNvPr>
          <p:cNvSpPr txBox="1"/>
          <p:nvPr/>
        </p:nvSpPr>
        <p:spPr>
          <a:xfrm>
            <a:off x="3715776" y="5091696"/>
            <a:ext cx="9145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			-  distance from hyperplane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B69F64-688C-D55B-FAA7-AE77B7D6A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106" y="5183704"/>
            <a:ext cx="1193800" cy="41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A509ED-1132-978E-F546-474EDA863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692" y="3785273"/>
            <a:ext cx="241300" cy="190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F4EC6A-684A-D100-EE08-783C1E7AE744}"/>
              </a:ext>
            </a:extLst>
          </p:cNvPr>
          <p:cNvSpPr txBox="1"/>
          <p:nvPr/>
        </p:nvSpPr>
        <p:spPr>
          <a:xfrm>
            <a:off x="4191191" y="3284190"/>
            <a:ext cx="13447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Adversary can make </a:t>
            </a:r>
            <a:r>
              <a:rPr lang="en-US" sz="3200" b="1" i="1" dirty="0"/>
              <a:t>direct</a:t>
            </a:r>
            <a:r>
              <a:rPr lang="en-US" sz="3200" dirty="0"/>
              <a:t> queries to API, i.e., queries for arbitrary input </a:t>
            </a:r>
            <a:r>
              <a:rPr lang="en-US" sz="3200" b="1" dirty="0"/>
              <a:t>x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2A7EC-78F3-A32D-9958-7B9D00B4043F}"/>
              </a:ext>
            </a:extLst>
          </p:cNvPr>
          <p:cNvSpPr txBox="1"/>
          <p:nvPr/>
        </p:nvSpPr>
        <p:spPr>
          <a:xfrm>
            <a:off x="4191191" y="3748650"/>
            <a:ext cx="14096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is because training data distribution of the of the target model is unknown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90D46C-056C-E217-972D-EF50C394E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6208" y="1987638"/>
            <a:ext cx="2224684" cy="584774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2B6745D-0E14-C068-3A7F-4209677497B9}"/>
              </a:ext>
            </a:extLst>
          </p:cNvPr>
          <p:cNvSpPr txBox="1">
            <a:spLocks/>
          </p:cNvSpPr>
          <p:nvPr/>
        </p:nvSpPr>
        <p:spPr>
          <a:xfrm>
            <a:off x="452729" y="7648376"/>
            <a:ext cx="17382542" cy="1230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Next, I will show a competing approach on how to train such an RL agent to extract the parameters of a linear SVMs</a:t>
            </a:r>
          </a:p>
        </p:txBody>
      </p:sp>
    </p:spTree>
    <p:extLst>
      <p:ext uri="{BB962C8B-B14F-4D97-AF65-F5344CB8AC3E}">
        <p14:creationId xmlns:p14="http://schemas.microsoft.com/office/powerpoint/2010/main" val="411795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422C-8586-B54D-9F73-F6E93185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-23786"/>
            <a:ext cx="15773400" cy="1595913"/>
          </a:xfrm>
        </p:spPr>
        <p:txBody>
          <a:bodyPr>
            <a:normAutofit/>
          </a:bodyPr>
          <a:lstStyle/>
          <a:p>
            <a:r>
              <a:rPr lang="en-US" sz="4800" dirty="0"/>
              <a:t>Model Extraction as a Markov Decision Process (MDP)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2B87D-BD29-05E0-B5C5-9FF66276F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199" y="2656778"/>
            <a:ext cx="2044700" cy="419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19ADC3-A976-1228-BF4F-E48C06B1542D}"/>
              </a:ext>
            </a:extLst>
          </p:cNvPr>
          <p:cNvSpPr txBox="1"/>
          <p:nvPr/>
        </p:nvSpPr>
        <p:spPr>
          <a:xfrm>
            <a:off x="579617" y="2519100"/>
            <a:ext cx="6468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MDP described by the 4-tuple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CC624-1AA1-2BB2-EF22-AFDFECBAE28B}"/>
              </a:ext>
            </a:extLst>
          </p:cNvPr>
          <p:cNvSpPr txBox="1"/>
          <p:nvPr/>
        </p:nvSpPr>
        <p:spPr>
          <a:xfrm>
            <a:off x="577516" y="4950890"/>
            <a:ext cx="17128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goal of the agent is to </a:t>
            </a:r>
            <a:r>
              <a:rPr lang="en-US" sz="3600" b="1" i="1" dirty="0"/>
              <a:t>maximize rewards</a:t>
            </a:r>
            <a:r>
              <a:rPr lang="en-US" sz="3600" dirty="0"/>
              <a:t> for an </a:t>
            </a:r>
            <a:r>
              <a:rPr lang="en-US" sz="3600" b="1" i="1" dirty="0"/>
              <a:t>episodic</a:t>
            </a:r>
            <a:r>
              <a:rPr lang="en-US" sz="3600" dirty="0"/>
              <a:t> sequence starting from a given </a:t>
            </a:r>
            <a:r>
              <a:rPr lang="en-US" sz="3600" b="1" i="1" dirty="0"/>
              <a:t>state</a:t>
            </a:r>
            <a:r>
              <a:rPr lang="en-US" sz="3600" dirty="0"/>
              <a:t> s by taking </a:t>
            </a:r>
            <a:r>
              <a:rPr lang="en-US" sz="3600" b="1" i="1" dirty="0"/>
              <a:t>actions </a:t>
            </a:r>
            <a:r>
              <a:rPr lang="en-US" sz="3600" dirty="0"/>
              <a:t>in A</a:t>
            </a:r>
          </a:p>
        </p:txBody>
      </p:sp>
    </p:spTree>
    <p:extLst>
      <p:ext uri="{BB962C8B-B14F-4D97-AF65-F5344CB8AC3E}">
        <p14:creationId xmlns:p14="http://schemas.microsoft.com/office/powerpoint/2010/main" val="331211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2292</TotalTime>
  <Words>1327</Words>
  <Application>Microsoft Macintosh PowerPoint</Application>
  <PresentationFormat>Custom</PresentationFormat>
  <Paragraphs>202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Model Extraction Attacks via Active Reinforcement Learning (RL) Policies</vt:lpstr>
      <vt:lpstr>Introduction – Covered Seminar Paper</vt:lpstr>
      <vt:lpstr>Model Extraction Attacks</vt:lpstr>
      <vt:lpstr>Model Extraction via Active Learning</vt:lpstr>
      <vt:lpstr>Drawbacks of Current Active Learning Methods</vt:lpstr>
      <vt:lpstr>Why is this an Issue?</vt:lpstr>
      <vt:lpstr>PowerPoint Presentation</vt:lpstr>
      <vt:lpstr>Problem Setting – This Work</vt:lpstr>
      <vt:lpstr>Model Extraction as a Markov Decision Process (MDP)</vt:lpstr>
      <vt:lpstr>Model Extraction as Markov Decision Processes (MDPs)</vt:lpstr>
      <vt:lpstr>Model Extraction as a Markov Decision Process (MDP)</vt:lpstr>
      <vt:lpstr>Model Extraction as a Markov Decision Process (MDP)</vt:lpstr>
      <vt:lpstr>Baselines</vt:lpstr>
      <vt:lpstr>Experimental Results</vt:lpstr>
      <vt:lpstr>Experimental Results (Diabetes Dataset)</vt:lpstr>
      <vt:lpstr>Experimental Results (Moons Dataset)</vt:lpstr>
      <vt:lpstr>Experimental Results (Circles Dataset)</vt:lpstr>
      <vt:lpstr>Take Aways and Future Directions</vt:lpstr>
      <vt:lpstr>Q&amp;A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Connections between Active Learning and Model Extraction</dc:title>
  <dc:creator>Dwivedi, Anmol</dc:creator>
  <cp:lastModifiedBy>Dwivedi, Anmol</cp:lastModifiedBy>
  <cp:revision>247</cp:revision>
  <dcterms:created xsi:type="dcterms:W3CDTF">2022-01-31T15:51:59Z</dcterms:created>
  <dcterms:modified xsi:type="dcterms:W3CDTF">2022-04-26T22:37:51Z</dcterms:modified>
</cp:coreProperties>
</file>