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8" r:id="rId3"/>
    <p:sldId id="257" r:id="rId4"/>
    <p:sldId id="259" r:id="rId5"/>
  </p:sldIdLst>
  <p:sldSz cx="32918400" cy="43891200"/>
  <p:notesSz cx="6858000" cy="9144000"/>
  <p:embeddedFontLst>
    <p:embeddedFont>
      <p:font typeface="Lora" pitchFamily="2"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642">
          <p15:clr>
            <a:schemeClr val="dk1"/>
          </p15:clr>
        </p15:guide>
        <p15:guide id="2" pos="16070">
          <p15:clr>
            <a:srgbClr val="747775"/>
          </p15:clr>
        </p15:guide>
        <p15:guide id="3" orient="horz" pos="24576">
          <p15:clr>
            <a:schemeClr val="dk1"/>
          </p15:clr>
        </p15:guide>
        <p15:guide id="4" pos="5443">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6ED4"/>
    <a:srgbClr val="C39BE1"/>
    <a:srgbClr val="8F45C7"/>
    <a:srgbClr val="DDFCFF"/>
    <a:srgbClr val="D2C2FE"/>
    <a:srgbClr val="33A8FF"/>
    <a:srgbClr val="FF7D7D"/>
    <a:srgbClr val="BF1FBF"/>
    <a:srgbClr val="A080FC"/>
    <a:srgbClr val="B31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158E3D-C3EB-49D8-A6B2-AB95B476CFE3}">
  <a:tblStyle styleId="{9C158E3D-C3EB-49D8-A6B2-AB95B476CF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p:scale>
          <a:sx n="33" d="100"/>
          <a:sy n="33" d="100"/>
        </p:scale>
        <p:origin x="77" y="-5539"/>
      </p:cViewPr>
      <p:guideLst>
        <p:guide orient="horz" pos="23642"/>
        <p:guide pos="16070"/>
        <p:guide orient="horz" pos="24576"/>
        <p:guide pos="5443"/>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431" y="685800"/>
            <a:ext cx="2571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dbd31ab35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dbd31ab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dbd31ab35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dbd31ab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809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dbd31ab35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dbd31ab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64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5dbd31ab35_0_0: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5dbd31ab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3325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122150" y="6353707"/>
            <a:ext cx="30674100" cy="17515500"/>
          </a:xfrm>
          <a:prstGeom prst="rect">
            <a:avLst/>
          </a:prstGeom>
        </p:spPr>
        <p:txBody>
          <a:bodyPr spcFirstLastPara="1" wrap="square" lIns="563900" tIns="563900" rIns="563900" bIns="563900" anchor="b" anchorCtr="0">
            <a:normAutofit/>
          </a:bodyPr>
          <a:lstStyle>
            <a:lvl1pPr lvl="0" algn="ctr" rtl="0">
              <a:spcBef>
                <a:spcPts val="0"/>
              </a:spcBef>
              <a:spcAft>
                <a:spcPts val="0"/>
              </a:spcAft>
              <a:buSzPts val="32000"/>
              <a:buNone/>
              <a:defRPr sz="32000"/>
            </a:lvl1pPr>
            <a:lvl2pPr lvl="1" algn="ctr" rtl="0">
              <a:spcBef>
                <a:spcPts val="0"/>
              </a:spcBef>
              <a:spcAft>
                <a:spcPts val="0"/>
              </a:spcAft>
              <a:buSzPts val="32000"/>
              <a:buNone/>
              <a:defRPr sz="32000"/>
            </a:lvl2pPr>
            <a:lvl3pPr lvl="2" algn="ctr" rtl="0">
              <a:spcBef>
                <a:spcPts val="0"/>
              </a:spcBef>
              <a:spcAft>
                <a:spcPts val="0"/>
              </a:spcAft>
              <a:buSzPts val="32000"/>
              <a:buNone/>
              <a:defRPr sz="32000"/>
            </a:lvl3pPr>
            <a:lvl4pPr lvl="3" algn="ctr" rtl="0">
              <a:spcBef>
                <a:spcPts val="0"/>
              </a:spcBef>
              <a:spcAft>
                <a:spcPts val="0"/>
              </a:spcAft>
              <a:buSzPts val="32000"/>
              <a:buNone/>
              <a:defRPr sz="32000"/>
            </a:lvl4pPr>
            <a:lvl5pPr lvl="4" algn="ctr" rtl="0">
              <a:spcBef>
                <a:spcPts val="0"/>
              </a:spcBef>
              <a:spcAft>
                <a:spcPts val="0"/>
              </a:spcAft>
              <a:buSzPts val="32000"/>
              <a:buNone/>
              <a:defRPr sz="32000"/>
            </a:lvl5pPr>
            <a:lvl6pPr lvl="5" algn="ctr" rtl="0">
              <a:spcBef>
                <a:spcPts val="0"/>
              </a:spcBef>
              <a:spcAft>
                <a:spcPts val="0"/>
              </a:spcAft>
              <a:buSzPts val="32000"/>
              <a:buNone/>
              <a:defRPr sz="32000"/>
            </a:lvl6pPr>
            <a:lvl7pPr lvl="6" algn="ctr" rtl="0">
              <a:spcBef>
                <a:spcPts val="0"/>
              </a:spcBef>
              <a:spcAft>
                <a:spcPts val="0"/>
              </a:spcAft>
              <a:buSzPts val="32000"/>
              <a:buNone/>
              <a:defRPr sz="32000"/>
            </a:lvl7pPr>
            <a:lvl8pPr lvl="7" algn="ctr" rtl="0">
              <a:spcBef>
                <a:spcPts val="0"/>
              </a:spcBef>
              <a:spcAft>
                <a:spcPts val="0"/>
              </a:spcAft>
              <a:buSzPts val="32000"/>
              <a:buNone/>
              <a:defRPr sz="32000"/>
            </a:lvl8pPr>
            <a:lvl9pPr lvl="8" algn="ctr" rtl="0">
              <a:spcBef>
                <a:spcPts val="0"/>
              </a:spcBef>
              <a:spcAft>
                <a:spcPts val="0"/>
              </a:spcAft>
              <a:buSzPts val="32000"/>
              <a:buNone/>
              <a:defRPr sz="32000"/>
            </a:lvl9pPr>
          </a:lstStyle>
          <a:p>
            <a:endParaRPr/>
          </a:p>
        </p:txBody>
      </p:sp>
      <p:sp>
        <p:nvSpPr>
          <p:cNvPr id="11" name="Google Shape;11;p2"/>
          <p:cNvSpPr txBox="1">
            <a:spLocks noGrp="1"/>
          </p:cNvSpPr>
          <p:nvPr>
            <p:ph type="subTitle" idx="1"/>
          </p:nvPr>
        </p:nvSpPr>
        <p:spPr>
          <a:xfrm>
            <a:off x="1122120" y="24184533"/>
            <a:ext cx="30674100" cy="6763500"/>
          </a:xfrm>
          <a:prstGeom prst="rect">
            <a:avLst/>
          </a:prstGeom>
        </p:spPr>
        <p:txBody>
          <a:bodyPr spcFirstLastPara="1" wrap="square" lIns="563900" tIns="563900" rIns="563900" bIns="563900" anchor="t" anchorCtr="0">
            <a:normAutofit/>
          </a:bodyPr>
          <a:lstStyle>
            <a:lvl1pPr lvl="0" algn="ctr" rtl="0">
              <a:lnSpc>
                <a:spcPct val="100000"/>
              </a:lnSpc>
              <a:spcBef>
                <a:spcPts val="0"/>
              </a:spcBef>
              <a:spcAft>
                <a:spcPts val="0"/>
              </a:spcAft>
              <a:buSzPts val="17300"/>
              <a:buNone/>
              <a:defRPr sz="17300"/>
            </a:lvl1pPr>
            <a:lvl2pPr lvl="1" algn="ctr" rtl="0">
              <a:lnSpc>
                <a:spcPct val="100000"/>
              </a:lnSpc>
              <a:spcBef>
                <a:spcPts val="0"/>
              </a:spcBef>
              <a:spcAft>
                <a:spcPts val="0"/>
              </a:spcAft>
              <a:buSzPts val="17300"/>
              <a:buNone/>
              <a:defRPr sz="17300"/>
            </a:lvl2pPr>
            <a:lvl3pPr lvl="2" algn="ctr" rtl="0">
              <a:lnSpc>
                <a:spcPct val="100000"/>
              </a:lnSpc>
              <a:spcBef>
                <a:spcPts val="0"/>
              </a:spcBef>
              <a:spcAft>
                <a:spcPts val="0"/>
              </a:spcAft>
              <a:buSzPts val="17300"/>
              <a:buNone/>
              <a:defRPr sz="17300"/>
            </a:lvl3pPr>
            <a:lvl4pPr lvl="3" algn="ctr" rtl="0">
              <a:lnSpc>
                <a:spcPct val="100000"/>
              </a:lnSpc>
              <a:spcBef>
                <a:spcPts val="0"/>
              </a:spcBef>
              <a:spcAft>
                <a:spcPts val="0"/>
              </a:spcAft>
              <a:buSzPts val="17300"/>
              <a:buNone/>
              <a:defRPr sz="17300"/>
            </a:lvl4pPr>
            <a:lvl5pPr lvl="4" algn="ctr" rtl="0">
              <a:lnSpc>
                <a:spcPct val="100000"/>
              </a:lnSpc>
              <a:spcBef>
                <a:spcPts val="0"/>
              </a:spcBef>
              <a:spcAft>
                <a:spcPts val="0"/>
              </a:spcAft>
              <a:buSzPts val="17300"/>
              <a:buNone/>
              <a:defRPr sz="17300"/>
            </a:lvl5pPr>
            <a:lvl6pPr lvl="5" algn="ctr" rtl="0">
              <a:lnSpc>
                <a:spcPct val="100000"/>
              </a:lnSpc>
              <a:spcBef>
                <a:spcPts val="0"/>
              </a:spcBef>
              <a:spcAft>
                <a:spcPts val="0"/>
              </a:spcAft>
              <a:buSzPts val="17300"/>
              <a:buNone/>
              <a:defRPr sz="17300"/>
            </a:lvl6pPr>
            <a:lvl7pPr lvl="6" algn="ctr" rtl="0">
              <a:lnSpc>
                <a:spcPct val="100000"/>
              </a:lnSpc>
              <a:spcBef>
                <a:spcPts val="0"/>
              </a:spcBef>
              <a:spcAft>
                <a:spcPts val="0"/>
              </a:spcAft>
              <a:buSzPts val="17300"/>
              <a:buNone/>
              <a:defRPr sz="17300"/>
            </a:lvl7pPr>
            <a:lvl8pPr lvl="7" algn="ctr" rtl="0">
              <a:lnSpc>
                <a:spcPct val="100000"/>
              </a:lnSpc>
              <a:spcBef>
                <a:spcPts val="0"/>
              </a:spcBef>
              <a:spcAft>
                <a:spcPts val="0"/>
              </a:spcAft>
              <a:buSzPts val="17300"/>
              <a:buNone/>
              <a:defRPr sz="17300"/>
            </a:lvl8pPr>
            <a:lvl9pPr lvl="8" algn="ctr" rtl="0">
              <a:lnSpc>
                <a:spcPct val="100000"/>
              </a:lnSpc>
              <a:spcBef>
                <a:spcPts val="0"/>
              </a:spcBef>
              <a:spcAft>
                <a:spcPts val="0"/>
              </a:spcAft>
              <a:buSzPts val="17300"/>
              <a:buNone/>
              <a:defRPr sz="17300"/>
            </a:lvl9pPr>
          </a:lstStyle>
          <a:p>
            <a:endParaRPr/>
          </a:p>
        </p:txBody>
      </p:sp>
      <p:sp>
        <p:nvSpPr>
          <p:cNvPr id="12" name="Google Shape;12;p2"/>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122120" y="9438933"/>
            <a:ext cx="30674100" cy="16755300"/>
          </a:xfrm>
          <a:prstGeom prst="rect">
            <a:avLst/>
          </a:prstGeom>
        </p:spPr>
        <p:txBody>
          <a:bodyPr spcFirstLastPara="1" wrap="square" lIns="563900" tIns="563900" rIns="563900" bIns="563900" anchor="b" anchorCtr="0">
            <a:normAutofit/>
          </a:bodyPr>
          <a:lstStyle>
            <a:lvl1pPr lvl="0" algn="ctr" rtl="0">
              <a:spcBef>
                <a:spcPts val="0"/>
              </a:spcBef>
              <a:spcAft>
                <a:spcPts val="0"/>
              </a:spcAft>
              <a:buSzPts val="73900"/>
              <a:buNone/>
              <a:defRPr sz="73900"/>
            </a:lvl1pPr>
            <a:lvl2pPr lvl="1" algn="ctr" rtl="0">
              <a:spcBef>
                <a:spcPts val="0"/>
              </a:spcBef>
              <a:spcAft>
                <a:spcPts val="0"/>
              </a:spcAft>
              <a:buSzPts val="73900"/>
              <a:buNone/>
              <a:defRPr sz="73900"/>
            </a:lvl2pPr>
            <a:lvl3pPr lvl="2" algn="ctr" rtl="0">
              <a:spcBef>
                <a:spcPts val="0"/>
              </a:spcBef>
              <a:spcAft>
                <a:spcPts val="0"/>
              </a:spcAft>
              <a:buSzPts val="73900"/>
              <a:buNone/>
              <a:defRPr sz="73900"/>
            </a:lvl3pPr>
            <a:lvl4pPr lvl="3" algn="ctr" rtl="0">
              <a:spcBef>
                <a:spcPts val="0"/>
              </a:spcBef>
              <a:spcAft>
                <a:spcPts val="0"/>
              </a:spcAft>
              <a:buSzPts val="73900"/>
              <a:buNone/>
              <a:defRPr sz="73900"/>
            </a:lvl4pPr>
            <a:lvl5pPr lvl="4" algn="ctr" rtl="0">
              <a:spcBef>
                <a:spcPts val="0"/>
              </a:spcBef>
              <a:spcAft>
                <a:spcPts val="0"/>
              </a:spcAft>
              <a:buSzPts val="73900"/>
              <a:buNone/>
              <a:defRPr sz="73900"/>
            </a:lvl5pPr>
            <a:lvl6pPr lvl="5" algn="ctr" rtl="0">
              <a:spcBef>
                <a:spcPts val="0"/>
              </a:spcBef>
              <a:spcAft>
                <a:spcPts val="0"/>
              </a:spcAft>
              <a:buSzPts val="73900"/>
              <a:buNone/>
              <a:defRPr sz="73900"/>
            </a:lvl6pPr>
            <a:lvl7pPr lvl="6" algn="ctr" rtl="0">
              <a:spcBef>
                <a:spcPts val="0"/>
              </a:spcBef>
              <a:spcAft>
                <a:spcPts val="0"/>
              </a:spcAft>
              <a:buSzPts val="73900"/>
              <a:buNone/>
              <a:defRPr sz="73900"/>
            </a:lvl7pPr>
            <a:lvl8pPr lvl="7" algn="ctr" rtl="0">
              <a:spcBef>
                <a:spcPts val="0"/>
              </a:spcBef>
              <a:spcAft>
                <a:spcPts val="0"/>
              </a:spcAft>
              <a:buSzPts val="73900"/>
              <a:buNone/>
              <a:defRPr sz="73900"/>
            </a:lvl8pPr>
            <a:lvl9pPr lvl="8" algn="ctr" rtl="0">
              <a:spcBef>
                <a:spcPts val="0"/>
              </a:spcBef>
              <a:spcAft>
                <a:spcPts val="0"/>
              </a:spcAft>
              <a:buSzPts val="73900"/>
              <a:buNone/>
              <a:defRPr sz="73900"/>
            </a:lvl9pPr>
          </a:lstStyle>
          <a:p>
            <a:r>
              <a:t>xx%</a:t>
            </a:r>
          </a:p>
        </p:txBody>
      </p:sp>
      <p:sp>
        <p:nvSpPr>
          <p:cNvPr id="46" name="Google Shape;46;p11"/>
          <p:cNvSpPr txBox="1">
            <a:spLocks noGrp="1"/>
          </p:cNvSpPr>
          <p:nvPr>
            <p:ph type="body" idx="1"/>
          </p:nvPr>
        </p:nvSpPr>
        <p:spPr>
          <a:xfrm>
            <a:off x="1122120" y="26898987"/>
            <a:ext cx="30674100" cy="11100300"/>
          </a:xfrm>
          <a:prstGeom prst="rect">
            <a:avLst/>
          </a:prstGeom>
        </p:spPr>
        <p:txBody>
          <a:bodyPr spcFirstLastPara="1" wrap="square" lIns="563900" tIns="563900" rIns="563900" bIns="563900" anchor="t" anchorCtr="0">
            <a:normAutofit/>
          </a:bodyPr>
          <a:lstStyle>
            <a:lvl1pPr marL="457200" lvl="0" indent="-927100" algn="ctr" rtl="0">
              <a:spcBef>
                <a:spcPts val="0"/>
              </a:spcBef>
              <a:spcAft>
                <a:spcPts val="0"/>
              </a:spcAft>
              <a:buSzPts val="11000"/>
              <a:buChar char="●"/>
              <a:defRPr/>
            </a:lvl1pPr>
            <a:lvl2pPr marL="914400" lvl="1" indent="-762000" algn="ctr" rtl="0">
              <a:spcBef>
                <a:spcPts val="0"/>
              </a:spcBef>
              <a:spcAft>
                <a:spcPts val="0"/>
              </a:spcAft>
              <a:buSzPts val="8400"/>
              <a:buChar char="○"/>
              <a:defRPr/>
            </a:lvl2pPr>
            <a:lvl3pPr marL="1371600" lvl="2" indent="-762000" algn="ctr" rtl="0">
              <a:spcBef>
                <a:spcPts val="0"/>
              </a:spcBef>
              <a:spcAft>
                <a:spcPts val="0"/>
              </a:spcAft>
              <a:buSzPts val="8400"/>
              <a:buChar char="■"/>
              <a:defRPr/>
            </a:lvl3pPr>
            <a:lvl4pPr marL="1828800" lvl="3" indent="-762000" algn="ctr" rtl="0">
              <a:spcBef>
                <a:spcPts val="0"/>
              </a:spcBef>
              <a:spcAft>
                <a:spcPts val="0"/>
              </a:spcAft>
              <a:buSzPts val="8400"/>
              <a:buChar char="●"/>
              <a:defRPr/>
            </a:lvl4pPr>
            <a:lvl5pPr marL="2286000" lvl="4" indent="-762000" algn="ctr" rtl="0">
              <a:spcBef>
                <a:spcPts val="0"/>
              </a:spcBef>
              <a:spcAft>
                <a:spcPts val="0"/>
              </a:spcAft>
              <a:buSzPts val="8400"/>
              <a:buChar char="○"/>
              <a:defRPr/>
            </a:lvl5pPr>
            <a:lvl6pPr marL="2743200" lvl="5" indent="-762000" algn="ctr" rtl="0">
              <a:spcBef>
                <a:spcPts val="0"/>
              </a:spcBef>
              <a:spcAft>
                <a:spcPts val="0"/>
              </a:spcAft>
              <a:buSzPts val="8400"/>
              <a:buChar char="■"/>
              <a:defRPr/>
            </a:lvl6pPr>
            <a:lvl7pPr marL="3200400" lvl="6" indent="-762000" algn="ctr" rtl="0">
              <a:spcBef>
                <a:spcPts val="0"/>
              </a:spcBef>
              <a:spcAft>
                <a:spcPts val="0"/>
              </a:spcAft>
              <a:buSzPts val="8400"/>
              <a:buChar char="●"/>
              <a:defRPr/>
            </a:lvl7pPr>
            <a:lvl8pPr marL="3657600" lvl="7" indent="-762000" algn="ctr" rtl="0">
              <a:spcBef>
                <a:spcPts val="0"/>
              </a:spcBef>
              <a:spcAft>
                <a:spcPts val="0"/>
              </a:spcAft>
              <a:buSzPts val="8400"/>
              <a:buChar char="○"/>
              <a:defRPr/>
            </a:lvl8pPr>
            <a:lvl9pPr marL="4114800" lvl="8" indent="-762000" algn="ctr" rtl="0">
              <a:spcBef>
                <a:spcPts val="0"/>
              </a:spcBef>
              <a:spcAft>
                <a:spcPts val="0"/>
              </a:spcAft>
              <a:buSzPts val="8400"/>
              <a:buChar char="■"/>
              <a:defRPr/>
            </a:lvl9pPr>
          </a:lstStyle>
          <a:p>
            <a:endParaRPr/>
          </a:p>
        </p:txBody>
      </p:sp>
      <p:sp>
        <p:nvSpPr>
          <p:cNvPr id="47" name="Google Shape;47;p11"/>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122120" y="18353920"/>
            <a:ext cx="30674100" cy="7183500"/>
          </a:xfrm>
          <a:prstGeom prst="rect">
            <a:avLst/>
          </a:prstGeom>
        </p:spPr>
        <p:txBody>
          <a:bodyPr spcFirstLastPara="1" wrap="square" lIns="563900" tIns="563900" rIns="563900" bIns="563900" anchor="ctr" anchorCtr="0">
            <a:normAutofit/>
          </a:bodyPr>
          <a:lstStyle>
            <a:lvl1pPr lvl="0" algn="ctr" rtl="0">
              <a:spcBef>
                <a:spcPts val="0"/>
              </a:spcBef>
              <a:spcAft>
                <a:spcPts val="0"/>
              </a:spcAft>
              <a:buSzPts val="22000"/>
              <a:buNone/>
              <a:defRPr sz="22000"/>
            </a:lvl1pPr>
            <a:lvl2pPr lvl="1" algn="ctr" rtl="0">
              <a:spcBef>
                <a:spcPts val="0"/>
              </a:spcBef>
              <a:spcAft>
                <a:spcPts val="0"/>
              </a:spcAft>
              <a:buSzPts val="22000"/>
              <a:buNone/>
              <a:defRPr sz="22000"/>
            </a:lvl2pPr>
            <a:lvl3pPr lvl="2" algn="ctr" rtl="0">
              <a:spcBef>
                <a:spcPts val="0"/>
              </a:spcBef>
              <a:spcAft>
                <a:spcPts val="0"/>
              </a:spcAft>
              <a:buSzPts val="22000"/>
              <a:buNone/>
              <a:defRPr sz="22000"/>
            </a:lvl3pPr>
            <a:lvl4pPr lvl="3" algn="ctr" rtl="0">
              <a:spcBef>
                <a:spcPts val="0"/>
              </a:spcBef>
              <a:spcAft>
                <a:spcPts val="0"/>
              </a:spcAft>
              <a:buSzPts val="22000"/>
              <a:buNone/>
              <a:defRPr sz="22000"/>
            </a:lvl4pPr>
            <a:lvl5pPr lvl="4" algn="ctr" rtl="0">
              <a:spcBef>
                <a:spcPts val="0"/>
              </a:spcBef>
              <a:spcAft>
                <a:spcPts val="0"/>
              </a:spcAft>
              <a:buSzPts val="22000"/>
              <a:buNone/>
              <a:defRPr sz="22000"/>
            </a:lvl5pPr>
            <a:lvl6pPr lvl="5" algn="ctr" rtl="0">
              <a:spcBef>
                <a:spcPts val="0"/>
              </a:spcBef>
              <a:spcAft>
                <a:spcPts val="0"/>
              </a:spcAft>
              <a:buSzPts val="22000"/>
              <a:buNone/>
              <a:defRPr sz="22000"/>
            </a:lvl6pPr>
            <a:lvl7pPr lvl="6" algn="ctr" rtl="0">
              <a:spcBef>
                <a:spcPts val="0"/>
              </a:spcBef>
              <a:spcAft>
                <a:spcPts val="0"/>
              </a:spcAft>
              <a:buSzPts val="22000"/>
              <a:buNone/>
              <a:defRPr sz="22000"/>
            </a:lvl7pPr>
            <a:lvl8pPr lvl="7" algn="ctr" rtl="0">
              <a:spcBef>
                <a:spcPts val="0"/>
              </a:spcBef>
              <a:spcAft>
                <a:spcPts val="0"/>
              </a:spcAft>
              <a:buSzPts val="22000"/>
              <a:buNone/>
              <a:defRPr sz="22000"/>
            </a:lvl8pPr>
            <a:lvl9pPr lvl="8" algn="ctr" rtl="0">
              <a:spcBef>
                <a:spcPts val="0"/>
              </a:spcBef>
              <a:spcAft>
                <a:spcPts val="0"/>
              </a:spcAft>
              <a:buSzPts val="22000"/>
              <a:buNone/>
              <a:defRPr sz="22000"/>
            </a:lvl9pPr>
          </a:lstStyle>
          <a:p>
            <a:endParaRPr/>
          </a:p>
        </p:txBody>
      </p:sp>
      <p:sp>
        <p:nvSpPr>
          <p:cNvPr id="15" name="Google Shape;15;p3"/>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122120" y="3797547"/>
            <a:ext cx="30674100" cy="4887000"/>
          </a:xfrm>
          <a:prstGeom prst="rect">
            <a:avLst/>
          </a:prstGeom>
        </p:spPr>
        <p:txBody>
          <a:bodyPr spcFirstLastPara="1" wrap="square" lIns="563900" tIns="563900" rIns="563900" bIns="563900" anchor="t" anchorCtr="0">
            <a:normAutofit/>
          </a:bodyPr>
          <a:lstStyle>
            <a:lvl1pPr lvl="0" rtl="0">
              <a:spcBef>
                <a:spcPts val="0"/>
              </a:spcBef>
              <a:spcAft>
                <a:spcPts val="0"/>
              </a:spcAft>
              <a:buSzPts val="17300"/>
              <a:buNone/>
              <a:defRPr/>
            </a:lvl1pPr>
            <a:lvl2pPr lvl="1" rtl="0">
              <a:spcBef>
                <a:spcPts val="0"/>
              </a:spcBef>
              <a:spcAft>
                <a:spcPts val="0"/>
              </a:spcAft>
              <a:buSzPts val="17300"/>
              <a:buNone/>
              <a:defRPr/>
            </a:lvl2pPr>
            <a:lvl3pPr lvl="2" rtl="0">
              <a:spcBef>
                <a:spcPts val="0"/>
              </a:spcBef>
              <a:spcAft>
                <a:spcPts val="0"/>
              </a:spcAft>
              <a:buSzPts val="17300"/>
              <a:buNone/>
              <a:defRPr/>
            </a:lvl3pPr>
            <a:lvl4pPr lvl="3" rtl="0">
              <a:spcBef>
                <a:spcPts val="0"/>
              </a:spcBef>
              <a:spcAft>
                <a:spcPts val="0"/>
              </a:spcAft>
              <a:buSzPts val="17300"/>
              <a:buNone/>
              <a:defRPr/>
            </a:lvl4pPr>
            <a:lvl5pPr lvl="4" rtl="0">
              <a:spcBef>
                <a:spcPts val="0"/>
              </a:spcBef>
              <a:spcAft>
                <a:spcPts val="0"/>
              </a:spcAft>
              <a:buSzPts val="17300"/>
              <a:buNone/>
              <a:defRPr/>
            </a:lvl5pPr>
            <a:lvl6pPr lvl="5" rtl="0">
              <a:spcBef>
                <a:spcPts val="0"/>
              </a:spcBef>
              <a:spcAft>
                <a:spcPts val="0"/>
              </a:spcAft>
              <a:buSzPts val="17300"/>
              <a:buNone/>
              <a:defRPr/>
            </a:lvl6pPr>
            <a:lvl7pPr lvl="6" rtl="0">
              <a:spcBef>
                <a:spcPts val="0"/>
              </a:spcBef>
              <a:spcAft>
                <a:spcPts val="0"/>
              </a:spcAft>
              <a:buSzPts val="17300"/>
              <a:buNone/>
              <a:defRPr/>
            </a:lvl7pPr>
            <a:lvl8pPr lvl="7" rtl="0">
              <a:spcBef>
                <a:spcPts val="0"/>
              </a:spcBef>
              <a:spcAft>
                <a:spcPts val="0"/>
              </a:spcAft>
              <a:buSzPts val="17300"/>
              <a:buNone/>
              <a:defRPr/>
            </a:lvl8pPr>
            <a:lvl9pPr lvl="8" rtl="0">
              <a:spcBef>
                <a:spcPts val="0"/>
              </a:spcBef>
              <a:spcAft>
                <a:spcPts val="0"/>
              </a:spcAft>
              <a:buSzPts val="17300"/>
              <a:buNone/>
              <a:defRPr/>
            </a:lvl9pPr>
          </a:lstStyle>
          <a:p>
            <a:endParaRPr/>
          </a:p>
        </p:txBody>
      </p:sp>
      <p:sp>
        <p:nvSpPr>
          <p:cNvPr id="18" name="Google Shape;18;p4"/>
          <p:cNvSpPr txBox="1">
            <a:spLocks noGrp="1"/>
          </p:cNvSpPr>
          <p:nvPr>
            <p:ph type="body" idx="1"/>
          </p:nvPr>
        </p:nvSpPr>
        <p:spPr>
          <a:xfrm>
            <a:off x="1122120" y="9834453"/>
            <a:ext cx="30674100" cy="29153400"/>
          </a:xfrm>
          <a:prstGeom prst="rect">
            <a:avLst/>
          </a:prstGeom>
        </p:spPr>
        <p:txBody>
          <a:bodyPr spcFirstLastPara="1" wrap="square" lIns="563900" tIns="563900" rIns="563900" bIns="563900" anchor="t" anchorCtr="0">
            <a:normAutofit/>
          </a:bodyPr>
          <a:lstStyle>
            <a:lvl1pPr marL="457200" lvl="0" indent="-927100" rtl="0">
              <a:spcBef>
                <a:spcPts val="0"/>
              </a:spcBef>
              <a:spcAft>
                <a:spcPts val="0"/>
              </a:spcAft>
              <a:buSzPts val="11000"/>
              <a:buChar char="●"/>
              <a:defRPr/>
            </a:lvl1pPr>
            <a:lvl2pPr marL="914400" lvl="1" indent="-762000" rtl="0">
              <a:spcBef>
                <a:spcPts val="0"/>
              </a:spcBef>
              <a:spcAft>
                <a:spcPts val="0"/>
              </a:spcAft>
              <a:buSzPts val="8400"/>
              <a:buChar char="○"/>
              <a:defRPr/>
            </a:lvl2pPr>
            <a:lvl3pPr marL="1371600" lvl="2" indent="-762000" rtl="0">
              <a:spcBef>
                <a:spcPts val="0"/>
              </a:spcBef>
              <a:spcAft>
                <a:spcPts val="0"/>
              </a:spcAft>
              <a:buSzPts val="8400"/>
              <a:buChar char="■"/>
              <a:defRPr/>
            </a:lvl3pPr>
            <a:lvl4pPr marL="1828800" lvl="3" indent="-762000" rtl="0">
              <a:spcBef>
                <a:spcPts val="0"/>
              </a:spcBef>
              <a:spcAft>
                <a:spcPts val="0"/>
              </a:spcAft>
              <a:buSzPts val="8400"/>
              <a:buChar char="●"/>
              <a:defRPr/>
            </a:lvl4pPr>
            <a:lvl5pPr marL="2286000" lvl="4" indent="-762000" rtl="0">
              <a:spcBef>
                <a:spcPts val="0"/>
              </a:spcBef>
              <a:spcAft>
                <a:spcPts val="0"/>
              </a:spcAft>
              <a:buSzPts val="8400"/>
              <a:buChar char="○"/>
              <a:defRPr/>
            </a:lvl5pPr>
            <a:lvl6pPr marL="2743200" lvl="5" indent="-762000" rtl="0">
              <a:spcBef>
                <a:spcPts val="0"/>
              </a:spcBef>
              <a:spcAft>
                <a:spcPts val="0"/>
              </a:spcAft>
              <a:buSzPts val="8400"/>
              <a:buChar char="■"/>
              <a:defRPr/>
            </a:lvl6pPr>
            <a:lvl7pPr marL="3200400" lvl="6" indent="-762000" rtl="0">
              <a:spcBef>
                <a:spcPts val="0"/>
              </a:spcBef>
              <a:spcAft>
                <a:spcPts val="0"/>
              </a:spcAft>
              <a:buSzPts val="8400"/>
              <a:buChar char="●"/>
              <a:defRPr/>
            </a:lvl7pPr>
            <a:lvl8pPr marL="3657600" lvl="7" indent="-762000" rtl="0">
              <a:spcBef>
                <a:spcPts val="0"/>
              </a:spcBef>
              <a:spcAft>
                <a:spcPts val="0"/>
              </a:spcAft>
              <a:buSzPts val="8400"/>
              <a:buChar char="○"/>
              <a:defRPr/>
            </a:lvl8pPr>
            <a:lvl9pPr marL="4114800" lvl="8" indent="-762000" rtl="0">
              <a:spcBef>
                <a:spcPts val="0"/>
              </a:spcBef>
              <a:spcAft>
                <a:spcPts val="0"/>
              </a:spcAft>
              <a:buSzPts val="8400"/>
              <a:buChar char="■"/>
              <a:defRPr/>
            </a:lvl9pPr>
          </a:lstStyle>
          <a:p>
            <a:endParaRPr/>
          </a:p>
        </p:txBody>
      </p:sp>
      <p:sp>
        <p:nvSpPr>
          <p:cNvPr id="19" name="Google Shape;19;p4"/>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22120" y="3797547"/>
            <a:ext cx="30674100" cy="4887000"/>
          </a:xfrm>
          <a:prstGeom prst="rect">
            <a:avLst/>
          </a:prstGeom>
        </p:spPr>
        <p:txBody>
          <a:bodyPr spcFirstLastPara="1" wrap="square" lIns="563900" tIns="563900" rIns="563900" bIns="563900" anchor="t" anchorCtr="0">
            <a:normAutofit/>
          </a:bodyPr>
          <a:lstStyle>
            <a:lvl1pPr lvl="0" rtl="0">
              <a:spcBef>
                <a:spcPts val="0"/>
              </a:spcBef>
              <a:spcAft>
                <a:spcPts val="0"/>
              </a:spcAft>
              <a:buSzPts val="17300"/>
              <a:buNone/>
              <a:defRPr/>
            </a:lvl1pPr>
            <a:lvl2pPr lvl="1" rtl="0">
              <a:spcBef>
                <a:spcPts val="0"/>
              </a:spcBef>
              <a:spcAft>
                <a:spcPts val="0"/>
              </a:spcAft>
              <a:buSzPts val="17300"/>
              <a:buNone/>
              <a:defRPr/>
            </a:lvl2pPr>
            <a:lvl3pPr lvl="2" rtl="0">
              <a:spcBef>
                <a:spcPts val="0"/>
              </a:spcBef>
              <a:spcAft>
                <a:spcPts val="0"/>
              </a:spcAft>
              <a:buSzPts val="17300"/>
              <a:buNone/>
              <a:defRPr/>
            </a:lvl3pPr>
            <a:lvl4pPr lvl="3" rtl="0">
              <a:spcBef>
                <a:spcPts val="0"/>
              </a:spcBef>
              <a:spcAft>
                <a:spcPts val="0"/>
              </a:spcAft>
              <a:buSzPts val="17300"/>
              <a:buNone/>
              <a:defRPr/>
            </a:lvl4pPr>
            <a:lvl5pPr lvl="4" rtl="0">
              <a:spcBef>
                <a:spcPts val="0"/>
              </a:spcBef>
              <a:spcAft>
                <a:spcPts val="0"/>
              </a:spcAft>
              <a:buSzPts val="17300"/>
              <a:buNone/>
              <a:defRPr/>
            </a:lvl5pPr>
            <a:lvl6pPr lvl="5" rtl="0">
              <a:spcBef>
                <a:spcPts val="0"/>
              </a:spcBef>
              <a:spcAft>
                <a:spcPts val="0"/>
              </a:spcAft>
              <a:buSzPts val="17300"/>
              <a:buNone/>
              <a:defRPr/>
            </a:lvl6pPr>
            <a:lvl7pPr lvl="6" rtl="0">
              <a:spcBef>
                <a:spcPts val="0"/>
              </a:spcBef>
              <a:spcAft>
                <a:spcPts val="0"/>
              </a:spcAft>
              <a:buSzPts val="17300"/>
              <a:buNone/>
              <a:defRPr/>
            </a:lvl7pPr>
            <a:lvl8pPr lvl="7" rtl="0">
              <a:spcBef>
                <a:spcPts val="0"/>
              </a:spcBef>
              <a:spcAft>
                <a:spcPts val="0"/>
              </a:spcAft>
              <a:buSzPts val="17300"/>
              <a:buNone/>
              <a:defRPr/>
            </a:lvl8pPr>
            <a:lvl9pPr lvl="8" rtl="0">
              <a:spcBef>
                <a:spcPts val="0"/>
              </a:spcBef>
              <a:spcAft>
                <a:spcPts val="0"/>
              </a:spcAft>
              <a:buSzPts val="17300"/>
              <a:buNone/>
              <a:defRPr/>
            </a:lvl9pPr>
          </a:lstStyle>
          <a:p>
            <a:endParaRPr/>
          </a:p>
        </p:txBody>
      </p:sp>
      <p:sp>
        <p:nvSpPr>
          <p:cNvPr id="22" name="Google Shape;22;p5"/>
          <p:cNvSpPr txBox="1">
            <a:spLocks noGrp="1"/>
          </p:cNvSpPr>
          <p:nvPr>
            <p:ph type="body" idx="1"/>
          </p:nvPr>
        </p:nvSpPr>
        <p:spPr>
          <a:xfrm>
            <a:off x="1122120" y="9834453"/>
            <a:ext cx="14399700" cy="29153400"/>
          </a:xfrm>
          <a:prstGeom prst="rect">
            <a:avLst/>
          </a:prstGeom>
        </p:spPr>
        <p:txBody>
          <a:bodyPr spcFirstLastPara="1" wrap="square" lIns="563900" tIns="563900" rIns="563900" bIns="563900" anchor="t" anchorCtr="0">
            <a:normAutofit/>
          </a:bodyPr>
          <a:lstStyle>
            <a:lvl1pPr marL="457200" lvl="0" indent="-762000" rtl="0">
              <a:spcBef>
                <a:spcPts val="0"/>
              </a:spcBef>
              <a:spcAft>
                <a:spcPts val="0"/>
              </a:spcAft>
              <a:buSzPts val="8400"/>
              <a:buChar char="●"/>
              <a:defRPr sz="8400"/>
            </a:lvl1pPr>
            <a:lvl2pPr marL="914400" lvl="1" indent="-692150" rtl="0">
              <a:spcBef>
                <a:spcPts val="0"/>
              </a:spcBef>
              <a:spcAft>
                <a:spcPts val="0"/>
              </a:spcAft>
              <a:buSzPts val="7300"/>
              <a:buChar char="○"/>
              <a:defRPr sz="7300"/>
            </a:lvl2pPr>
            <a:lvl3pPr marL="1371600" lvl="2" indent="-692150" rtl="0">
              <a:spcBef>
                <a:spcPts val="0"/>
              </a:spcBef>
              <a:spcAft>
                <a:spcPts val="0"/>
              </a:spcAft>
              <a:buSzPts val="7300"/>
              <a:buChar char="■"/>
              <a:defRPr sz="7300"/>
            </a:lvl3pPr>
            <a:lvl4pPr marL="1828800" lvl="3" indent="-692150" rtl="0">
              <a:spcBef>
                <a:spcPts val="0"/>
              </a:spcBef>
              <a:spcAft>
                <a:spcPts val="0"/>
              </a:spcAft>
              <a:buSzPts val="7300"/>
              <a:buChar char="●"/>
              <a:defRPr sz="7300"/>
            </a:lvl4pPr>
            <a:lvl5pPr marL="2286000" lvl="4" indent="-692150" rtl="0">
              <a:spcBef>
                <a:spcPts val="0"/>
              </a:spcBef>
              <a:spcAft>
                <a:spcPts val="0"/>
              </a:spcAft>
              <a:buSzPts val="7300"/>
              <a:buChar char="○"/>
              <a:defRPr sz="7300"/>
            </a:lvl5pPr>
            <a:lvl6pPr marL="2743200" lvl="5" indent="-692150" rtl="0">
              <a:spcBef>
                <a:spcPts val="0"/>
              </a:spcBef>
              <a:spcAft>
                <a:spcPts val="0"/>
              </a:spcAft>
              <a:buSzPts val="7300"/>
              <a:buChar char="■"/>
              <a:defRPr sz="7300"/>
            </a:lvl6pPr>
            <a:lvl7pPr marL="3200400" lvl="6" indent="-692150" rtl="0">
              <a:spcBef>
                <a:spcPts val="0"/>
              </a:spcBef>
              <a:spcAft>
                <a:spcPts val="0"/>
              </a:spcAft>
              <a:buSzPts val="7300"/>
              <a:buChar char="●"/>
              <a:defRPr sz="7300"/>
            </a:lvl7pPr>
            <a:lvl8pPr marL="3657600" lvl="7" indent="-692150" rtl="0">
              <a:spcBef>
                <a:spcPts val="0"/>
              </a:spcBef>
              <a:spcAft>
                <a:spcPts val="0"/>
              </a:spcAft>
              <a:buSzPts val="7300"/>
              <a:buChar char="○"/>
              <a:defRPr sz="7300"/>
            </a:lvl8pPr>
            <a:lvl9pPr marL="4114800" lvl="8" indent="-692150" rtl="0">
              <a:spcBef>
                <a:spcPts val="0"/>
              </a:spcBef>
              <a:spcAft>
                <a:spcPts val="0"/>
              </a:spcAft>
              <a:buSzPts val="7300"/>
              <a:buChar char="■"/>
              <a:defRPr sz="7300"/>
            </a:lvl9pPr>
          </a:lstStyle>
          <a:p>
            <a:endParaRPr/>
          </a:p>
        </p:txBody>
      </p:sp>
      <p:sp>
        <p:nvSpPr>
          <p:cNvPr id="23" name="Google Shape;23;p5"/>
          <p:cNvSpPr txBox="1">
            <a:spLocks noGrp="1"/>
          </p:cNvSpPr>
          <p:nvPr>
            <p:ph type="body" idx="2"/>
          </p:nvPr>
        </p:nvSpPr>
        <p:spPr>
          <a:xfrm>
            <a:off x="17396640" y="9834453"/>
            <a:ext cx="14399700" cy="29153400"/>
          </a:xfrm>
          <a:prstGeom prst="rect">
            <a:avLst/>
          </a:prstGeom>
        </p:spPr>
        <p:txBody>
          <a:bodyPr spcFirstLastPara="1" wrap="square" lIns="563900" tIns="563900" rIns="563900" bIns="563900" anchor="t" anchorCtr="0">
            <a:normAutofit/>
          </a:bodyPr>
          <a:lstStyle>
            <a:lvl1pPr marL="457200" lvl="0" indent="-762000" rtl="0">
              <a:spcBef>
                <a:spcPts val="0"/>
              </a:spcBef>
              <a:spcAft>
                <a:spcPts val="0"/>
              </a:spcAft>
              <a:buSzPts val="8400"/>
              <a:buChar char="●"/>
              <a:defRPr sz="8400"/>
            </a:lvl1pPr>
            <a:lvl2pPr marL="914400" lvl="1" indent="-692150" rtl="0">
              <a:spcBef>
                <a:spcPts val="0"/>
              </a:spcBef>
              <a:spcAft>
                <a:spcPts val="0"/>
              </a:spcAft>
              <a:buSzPts val="7300"/>
              <a:buChar char="○"/>
              <a:defRPr sz="7300"/>
            </a:lvl2pPr>
            <a:lvl3pPr marL="1371600" lvl="2" indent="-692150" rtl="0">
              <a:spcBef>
                <a:spcPts val="0"/>
              </a:spcBef>
              <a:spcAft>
                <a:spcPts val="0"/>
              </a:spcAft>
              <a:buSzPts val="7300"/>
              <a:buChar char="■"/>
              <a:defRPr sz="7300"/>
            </a:lvl3pPr>
            <a:lvl4pPr marL="1828800" lvl="3" indent="-692150" rtl="0">
              <a:spcBef>
                <a:spcPts val="0"/>
              </a:spcBef>
              <a:spcAft>
                <a:spcPts val="0"/>
              </a:spcAft>
              <a:buSzPts val="7300"/>
              <a:buChar char="●"/>
              <a:defRPr sz="7300"/>
            </a:lvl4pPr>
            <a:lvl5pPr marL="2286000" lvl="4" indent="-692150" rtl="0">
              <a:spcBef>
                <a:spcPts val="0"/>
              </a:spcBef>
              <a:spcAft>
                <a:spcPts val="0"/>
              </a:spcAft>
              <a:buSzPts val="7300"/>
              <a:buChar char="○"/>
              <a:defRPr sz="7300"/>
            </a:lvl5pPr>
            <a:lvl6pPr marL="2743200" lvl="5" indent="-692150" rtl="0">
              <a:spcBef>
                <a:spcPts val="0"/>
              </a:spcBef>
              <a:spcAft>
                <a:spcPts val="0"/>
              </a:spcAft>
              <a:buSzPts val="7300"/>
              <a:buChar char="■"/>
              <a:defRPr sz="7300"/>
            </a:lvl6pPr>
            <a:lvl7pPr marL="3200400" lvl="6" indent="-692150" rtl="0">
              <a:spcBef>
                <a:spcPts val="0"/>
              </a:spcBef>
              <a:spcAft>
                <a:spcPts val="0"/>
              </a:spcAft>
              <a:buSzPts val="7300"/>
              <a:buChar char="●"/>
              <a:defRPr sz="7300"/>
            </a:lvl7pPr>
            <a:lvl8pPr marL="3657600" lvl="7" indent="-692150" rtl="0">
              <a:spcBef>
                <a:spcPts val="0"/>
              </a:spcBef>
              <a:spcAft>
                <a:spcPts val="0"/>
              </a:spcAft>
              <a:buSzPts val="7300"/>
              <a:buChar char="○"/>
              <a:defRPr sz="7300"/>
            </a:lvl8pPr>
            <a:lvl9pPr marL="4114800" lvl="8" indent="-692150" rtl="0">
              <a:spcBef>
                <a:spcPts val="0"/>
              </a:spcBef>
              <a:spcAft>
                <a:spcPts val="0"/>
              </a:spcAft>
              <a:buSzPts val="7300"/>
              <a:buChar char="■"/>
              <a:defRPr sz="7300"/>
            </a:lvl9pPr>
          </a:lstStyle>
          <a:p>
            <a:endParaRPr/>
          </a:p>
        </p:txBody>
      </p:sp>
      <p:sp>
        <p:nvSpPr>
          <p:cNvPr id="24" name="Google Shape;24;p5"/>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122120" y="3797547"/>
            <a:ext cx="30674100" cy="4887000"/>
          </a:xfrm>
          <a:prstGeom prst="rect">
            <a:avLst/>
          </a:prstGeom>
        </p:spPr>
        <p:txBody>
          <a:bodyPr spcFirstLastPara="1" wrap="square" lIns="563900" tIns="563900" rIns="563900" bIns="563900" anchor="t" anchorCtr="0">
            <a:normAutofit/>
          </a:bodyPr>
          <a:lstStyle>
            <a:lvl1pPr lvl="0" rtl="0">
              <a:spcBef>
                <a:spcPts val="0"/>
              </a:spcBef>
              <a:spcAft>
                <a:spcPts val="0"/>
              </a:spcAft>
              <a:buSzPts val="17300"/>
              <a:buNone/>
              <a:defRPr/>
            </a:lvl1pPr>
            <a:lvl2pPr lvl="1" rtl="0">
              <a:spcBef>
                <a:spcPts val="0"/>
              </a:spcBef>
              <a:spcAft>
                <a:spcPts val="0"/>
              </a:spcAft>
              <a:buSzPts val="17300"/>
              <a:buNone/>
              <a:defRPr/>
            </a:lvl2pPr>
            <a:lvl3pPr lvl="2" rtl="0">
              <a:spcBef>
                <a:spcPts val="0"/>
              </a:spcBef>
              <a:spcAft>
                <a:spcPts val="0"/>
              </a:spcAft>
              <a:buSzPts val="17300"/>
              <a:buNone/>
              <a:defRPr/>
            </a:lvl3pPr>
            <a:lvl4pPr lvl="3" rtl="0">
              <a:spcBef>
                <a:spcPts val="0"/>
              </a:spcBef>
              <a:spcAft>
                <a:spcPts val="0"/>
              </a:spcAft>
              <a:buSzPts val="17300"/>
              <a:buNone/>
              <a:defRPr/>
            </a:lvl4pPr>
            <a:lvl5pPr lvl="4" rtl="0">
              <a:spcBef>
                <a:spcPts val="0"/>
              </a:spcBef>
              <a:spcAft>
                <a:spcPts val="0"/>
              </a:spcAft>
              <a:buSzPts val="17300"/>
              <a:buNone/>
              <a:defRPr/>
            </a:lvl5pPr>
            <a:lvl6pPr lvl="5" rtl="0">
              <a:spcBef>
                <a:spcPts val="0"/>
              </a:spcBef>
              <a:spcAft>
                <a:spcPts val="0"/>
              </a:spcAft>
              <a:buSzPts val="17300"/>
              <a:buNone/>
              <a:defRPr/>
            </a:lvl6pPr>
            <a:lvl7pPr lvl="6" rtl="0">
              <a:spcBef>
                <a:spcPts val="0"/>
              </a:spcBef>
              <a:spcAft>
                <a:spcPts val="0"/>
              </a:spcAft>
              <a:buSzPts val="17300"/>
              <a:buNone/>
              <a:defRPr/>
            </a:lvl7pPr>
            <a:lvl8pPr lvl="7" rtl="0">
              <a:spcBef>
                <a:spcPts val="0"/>
              </a:spcBef>
              <a:spcAft>
                <a:spcPts val="0"/>
              </a:spcAft>
              <a:buSzPts val="17300"/>
              <a:buNone/>
              <a:defRPr/>
            </a:lvl8pPr>
            <a:lvl9pPr lvl="8" rtl="0">
              <a:spcBef>
                <a:spcPts val="0"/>
              </a:spcBef>
              <a:spcAft>
                <a:spcPts val="0"/>
              </a:spcAft>
              <a:buSzPts val="17300"/>
              <a:buNone/>
              <a:defRPr/>
            </a:lvl9pPr>
          </a:lstStyle>
          <a:p>
            <a:endParaRPr/>
          </a:p>
        </p:txBody>
      </p:sp>
      <p:sp>
        <p:nvSpPr>
          <p:cNvPr id="27" name="Google Shape;27;p6"/>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122120" y="4741120"/>
            <a:ext cx="10108800" cy="6448500"/>
          </a:xfrm>
          <a:prstGeom prst="rect">
            <a:avLst/>
          </a:prstGeom>
        </p:spPr>
        <p:txBody>
          <a:bodyPr spcFirstLastPara="1" wrap="square" lIns="563900" tIns="563900" rIns="563900" bIns="563900" anchor="b" anchorCtr="0">
            <a:normAutofit/>
          </a:bodyPr>
          <a:lstStyle>
            <a:lvl1pPr lvl="0" rtl="0">
              <a:spcBef>
                <a:spcPts val="0"/>
              </a:spcBef>
              <a:spcAft>
                <a:spcPts val="0"/>
              </a:spcAft>
              <a:buSzPts val="14700"/>
              <a:buNone/>
              <a:defRPr sz="14700"/>
            </a:lvl1pPr>
            <a:lvl2pPr lvl="1" rtl="0">
              <a:spcBef>
                <a:spcPts val="0"/>
              </a:spcBef>
              <a:spcAft>
                <a:spcPts val="0"/>
              </a:spcAft>
              <a:buSzPts val="14700"/>
              <a:buNone/>
              <a:defRPr sz="14700"/>
            </a:lvl2pPr>
            <a:lvl3pPr lvl="2" rtl="0">
              <a:spcBef>
                <a:spcPts val="0"/>
              </a:spcBef>
              <a:spcAft>
                <a:spcPts val="0"/>
              </a:spcAft>
              <a:buSzPts val="14700"/>
              <a:buNone/>
              <a:defRPr sz="14700"/>
            </a:lvl3pPr>
            <a:lvl4pPr lvl="3" rtl="0">
              <a:spcBef>
                <a:spcPts val="0"/>
              </a:spcBef>
              <a:spcAft>
                <a:spcPts val="0"/>
              </a:spcAft>
              <a:buSzPts val="14700"/>
              <a:buNone/>
              <a:defRPr sz="14700"/>
            </a:lvl4pPr>
            <a:lvl5pPr lvl="4" rtl="0">
              <a:spcBef>
                <a:spcPts val="0"/>
              </a:spcBef>
              <a:spcAft>
                <a:spcPts val="0"/>
              </a:spcAft>
              <a:buSzPts val="14700"/>
              <a:buNone/>
              <a:defRPr sz="14700"/>
            </a:lvl5pPr>
            <a:lvl6pPr lvl="5" rtl="0">
              <a:spcBef>
                <a:spcPts val="0"/>
              </a:spcBef>
              <a:spcAft>
                <a:spcPts val="0"/>
              </a:spcAft>
              <a:buSzPts val="14700"/>
              <a:buNone/>
              <a:defRPr sz="14700"/>
            </a:lvl6pPr>
            <a:lvl7pPr lvl="6" rtl="0">
              <a:spcBef>
                <a:spcPts val="0"/>
              </a:spcBef>
              <a:spcAft>
                <a:spcPts val="0"/>
              </a:spcAft>
              <a:buSzPts val="14700"/>
              <a:buNone/>
              <a:defRPr sz="14700"/>
            </a:lvl7pPr>
            <a:lvl8pPr lvl="7" rtl="0">
              <a:spcBef>
                <a:spcPts val="0"/>
              </a:spcBef>
              <a:spcAft>
                <a:spcPts val="0"/>
              </a:spcAft>
              <a:buSzPts val="14700"/>
              <a:buNone/>
              <a:defRPr sz="14700"/>
            </a:lvl8pPr>
            <a:lvl9pPr lvl="8" rtl="0">
              <a:spcBef>
                <a:spcPts val="0"/>
              </a:spcBef>
              <a:spcAft>
                <a:spcPts val="0"/>
              </a:spcAft>
              <a:buSzPts val="14700"/>
              <a:buNone/>
              <a:defRPr sz="14700"/>
            </a:lvl9pPr>
          </a:lstStyle>
          <a:p>
            <a:endParaRPr/>
          </a:p>
        </p:txBody>
      </p:sp>
      <p:sp>
        <p:nvSpPr>
          <p:cNvPr id="30" name="Google Shape;30;p7"/>
          <p:cNvSpPr txBox="1">
            <a:spLocks noGrp="1"/>
          </p:cNvSpPr>
          <p:nvPr>
            <p:ph type="body" idx="1"/>
          </p:nvPr>
        </p:nvSpPr>
        <p:spPr>
          <a:xfrm>
            <a:off x="1122120" y="11857920"/>
            <a:ext cx="10108800" cy="27130800"/>
          </a:xfrm>
          <a:prstGeom prst="rect">
            <a:avLst/>
          </a:prstGeom>
        </p:spPr>
        <p:txBody>
          <a:bodyPr spcFirstLastPara="1" wrap="square" lIns="563900" tIns="563900" rIns="563900" bIns="563900" anchor="t" anchorCtr="0">
            <a:normAutofit/>
          </a:bodyPr>
          <a:lstStyle>
            <a:lvl1pPr marL="457200" lvl="0" indent="-692150" rtl="0">
              <a:spcBef>
                <a:spcPts val="0"/>
              </a:spcBef>
              <a:spcAft>
                <a:spcPts val="0"/>
              </a:spcAft>
              <a:buSzPts val="7300"/>
              <a:buChar char="●"/>
              <a:defRPr sz="7300"/>
            </a:lvl1pPr>
            <a:lvl2pPr marL="914400" lvl="1" indent="-692150" rtl="0">
              <a:spcBef>
                <a:spcPts val="0"/>
              </a:spcBef>
              <a:spcAft>
                <a:spcPts val="0"/>
              </a:spcAft>
              <a:buSzPts val="7300"/>
              <a:buChar char="○"/>
              <a:defRPr sz="7300"/>
            </a:lvl2pPr>
            <a:lvl3pPr marL="1371600" lvl="2" indent="-692150" rtl="0">
              <a:spcBef>
                <a:spcPts val="0"/>
              </a:spcBef>
              <a:spcAft>
                <a:spcPts val="0"/>
              </a:spcAft>
              <a:buSzPts val="7300"/>
              <a:buChar char="■"/>
              <a:defRPr sz="7300"/>
            </a:lvl3pPr>
            <a:lvl4pPr marL="1828800" lvl="3" indent="-692150" rtl="0">
              <a:spcBef>
                <a:spcPts val="0"/>
              </a:spcBef>
              <a:spcAft>
                <a:spcPts val="0"/>
              </a:spcAft>
              <a:buSzPts val="7300"/>
              <a:buChar char="●"/>
              <a:defRPr sz="7300"/>
            </a:lvl4pPr>
            <a:lvl5pPr marL="2286000" lvl="4" indent="-692150" rtl="0">
              <a:spcBef>
                <a:spcPts val="0"/>
              </a:spcBef>
              <a:spcAft>
                <a:spcPts val="0"/>
              </a:spcAft>
              <a:buSzPts val="7300"/>
              <a:buChar char="○"/>
              <a:defRPr sz="7300"/>
            </a:lvl5pPr>
            <a:lvl6pPr marL="2743200" lvl="5" indent="-692150" rtl="0">
              <a:spcBef>
                <a:spcPts val="0"/>
              </a:spcBef>
              <a:spcAft>
                <a:spcPts val="0"/>
              </a:spcAft>
              <a:buSzPts val="7300"/>
              <a:buChar char="■"/>
              <a:defRPr sz="7300"/>
            </a:lvl6pPr>
            <a:lvl7pPr marL="3200400" lvl="6" indent="-692150" rtl="0">
              <a:spcBef>
                <a:spcPts val="0"/>
              </a:spcBef>
              <a:spcAft>
                <a:spcPts val="0"/>
              </a:spcAft>
              <a:buSzPts val="7300"/>
              <a:buChar char="●"/>
              <a:defRPr sz="7300"/>
            </a:lvl7pPr>
            <a:lvl8pPr marL="3657600" lvl="7" indent="-692150" rtl="0">
              <a:spcBef>
                <a:spcPts val="0"/>
              </a:spcBef>
              <a:spcAft>
                <a:spcPts val="0"/>
              </a:spcAft>
              <a:buSzPts val="7300"/>
              <a:buChar char="○"/>
              <a:defRPr sz="7300"/>
            </a:lvl8pPr>
            <a:lvl9pPr marL="4114800" lvl="8" indent="-692150" rtl="0">
              <a:spcBef>
                <a:spcPts val="0"/>
              </a:spcBef>
              <a:spcAft>
                <a:spcPts val="0"/>
              </a:spcAft>
              <a:buSzPts val="7300"/>
              <a:buChar char="■"/>
              <a:defRPr sz="7300"/>
            </a:lvl9pPr>
          </a:lstStyle>
          <a:p>
            <a:endParaRPr/>
          </a:p>
        </p:txBody>
      </p:sp>
      <p:sp>
        <p:nvSpPr>
          <p:cNvPr id="31" name="Google Shape;31;p7"/>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64900" y="3841280"/>
            <a:ext cx="22924200" cy="34908300"/>
          </a:xfrm>
          <a:prstGeom prst="rect">
            <a:avLst/>
          </a:prstGeom>
        </p:spPr>
        <p:txBody>
          <a:bodyPr spcFirstLastPara="1" wrap="square" lIns="563900" tIns="563900" rIns="563900" bIns="563900" anchor="ctr" anchorCtr="0">
            <a:normAutofit/>
          </a:bodyPr>
          <a:lstStyle>
            <a:lvl1pPr lvl="0" rtl="0">
              <a:spcBef>
                <a:spcPts val="0"/>
              </a:spcBef>
              <a:spcAft>
                <a:spcPts val="0"/>
              </a:spcAft>
              <a:buSzPts val="29900"/>
              <a:buNone/>
              <a:defRPr sz="29900"/>
            </a:lvl1pPr>
            <a:lvl2pPr lvl="1" rtl="0">
              <a:spcBef>
                <a:spcPts val="0"/>
              </a:spcBef>
              <a:spcAft>
                <a:spcPts val="0"/>
              </a:spcAft>
              <a:buSzPts val="29900"/>
              <a:buNone/>
              <a:defRPr sz="29900"/>
            </a:lvl2pPr>
            <a:lvl3pPr lvl="2" rtl="0">
              <a:spcBef>
                <a:spcPts val="0"/>
              </a:spcBef>
              <a:spcAft>
                <a:spcPts val="0"/>
              </a:spcAft>
              <a:buSzPts val="29900"/>
              <a:buNone/>
              <a:defRPr sz="29900"/>
            </a:lvl3pPr>
            <a:lvl4pPr lvl="3" rtl="0">
              <a:spcBef>
                <a:spcPts val="0"/>
              </a:spcBef>
              <a:spcAft>
                <a:spcPts val="0"/>
              </a:spcAft>
              <a:buSzPts val="29900"/>
              <a:buNone/>
              <a:defRPr sz="29900"/>
            </a:lvl4pPr>
            <a:lvl5pPr lvl="4" rtl="0">
              <a:spcBef>
                <a:spcPts val="0"/>
              </a:spcBef>
              <a:spcAft>
                <a:spcPts val="0"/>
              </a:spcAft>
              <a:buSzPts val="29900"/>
              <a:buNone/>
              <a:defRPr sz="29900"/>
            </a:lvl5pPr>
            <a:lvl6pPr lvl="5" rtl="0">
              <a:spcBef>
                <a:spcPts val="0"/>
              </a:spcBef>
              <a:spcAft>
                <a:spcPts val="0"/>
              </a:spcAft>
              <a:buSzPts val="29900"/>
              <a:buNone/>
              <a:defRPr sz="29900"/>
            </a:lvl6pPr>
            <a:lvl7pPr lvl="6" rtl="0">
              <a:spcBef>
                <a:spcPts val="0"/>
              </a:spcBef>
              <a:spcAft>
                <a:spcPts val="0"/>
              </a:spcAft>
              <a:buSzPts val="29900"/>
              <a:buNone/>
              <a:defRPr sz="29900"/>
            </a:lvl7pPr>
            <a:lvl8pPr lvl="7" rtl="0">
              <a:spcBef>
                <a:spcPts val="0"/>
              </a:spcBef>
              <a:spcAft>
                <a:spcPts val="0"/>
              </a:spcAft>
              <a:buSzPts val="29900"/>
              <a:buNone/>
              <a:defRPr sz="29900"/>
            </a:lvl8pPr>
            <a:lvl9pPr lvl="8" rtl="0">
              <a:spcBef>
                <a:spcPts val="0"/>
              </a:spcBef>
              <a:spcAft>
                <a:spcPts val="0"/>
              </a:spcAft>
              <a:buSzPts val="29900"/>
              <a:buNone/>
              <a:defRPr sz="29900"/>
            </a:lvl9pPr>
          </a:lstStyle>
          <a:p>
            <a:endParaRPr/>
          </a:p>
        </p:txBody>
      </p:sp>
      <p:sp>
        <p:nvSpPr>
          <p:cNvPr id="34" name="Google Shape;34;p8"/>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6459200" y="-1067"/>
            <a:ext cx="16459200" cy="43891200"/>
          </a:xfrm>
          <a:prstGeom prst="rect">
            <a:avLst/>
          </a:prstGeom>
          <a:solidFill>
            <a:schemeClr val="lt2"/>
          </a:solidFill>
          <a:ln>
            <a:noFill/>
          </a:ln>
        </p:spPr>
        <p:txBody>
          <a:bodyPr spcFirstLastPara="1" wrap="square" lIns="563900" tIns="563900" rIns="563900" bIns="563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955800" y="10523093"/>
            <a:ext cx="14562600" cy="12648900"/>
          </a:xfrm>
          <a:prstGeom prst="rect">
            <a:avLst/>
          </a:prstGeom>
        </p:spPr>
        <p:txBody>
          <a:bodyPr spcFirstLastPara="1" wrap="square" lIns="563900" tIns="563900" rIns="563900" bIns="563900" anchor="b" anchorCtr="0">
            <a:normAutofit/>
          </a:bodyPr>
          <a:lstStyle>
            <a:lvl1pPr lvl="0" algn="ctr" rtl="0">
              <a:spcBef>
                <a:spcPts val="0"/>
              </a:spcBef>
              <a:spcAft>
                <a:spcPts val="0"/>
              </a:spcAft>
              <a:buSzPts val="25700"/>
              <a:buNone/>
              <a:defRPr sz="25700"/>
            </a:lvl1pPr>
            <a:lvl2pPr lvl="1" algn="ctr" rtl="0">
              <a:spcBef>
                <a:spcPts val="0"/>
              </a:spcBef>
              <a:spcAft>
                <a:spcPts val="0"/>
              </a:spcAft>
              <a:buSzPts val="25700"/>
              <a:buNone/>
              <a:defRPr sz="25700"/>
            </a:lvl2pPr>
            <a:lvl3pPr lvl="2" algn="ctr" rtl="0">
              <a:spcBef>
                <a:spcPts val="0"/>
              </a:spcBef>
              <a:spcAft>
                <a:spcPts val="0"/>
              </a:spcAft>
              <a:buSzPts val="25700"/>
              <a:buNone/>
              <a:defRPr sz="25700"/>
            </a:lvl3pPr>
            <a:lvl4pPr lvl="3" algn="ctr" rtl="0">
              <a:spcBef>
                <a:spcPts val="0"/>
              </a:spcBef>
              <a:spcAft>
                <a:spcPts val="0"/>
              </a:spcAft>
              <a:buSzPts val="25700"/>
              <a:buNone/>
              <a:defRPr sz="25700"/>
            </a:lvl4pPr>
            <a:lvl5pPr lvl="4" algn="ctr" rtl="0">
              <a:spcBef>
                <a:spcPts val="0"/>
              </a:spcBef>
              <a:spcAft>
                <a:spcPts val="0"/>
              </a:spcAft>
              <a:buSzPts val="25700"/>
              <a:buNone/>
              <a:defRPr sz="25700"/>
            </a:lvl5pPr>
            <a:lvl6pPr lvl="5" algn="ctr" rtl="0">
              <a:spcBef>
                <a:spcPts val="0"/>
              </a:spcBef>
              <a:spcAft>
                <a:spcPts val="0"/>
              </a:spcAft>
              <a:buSzPts val="25700"/>
              <a:buNone/>
              <a:defRPr sz="25700"/>
            </a:lvl6pPr>
            <a:lvl7pPr lvl="6" algn="ctr" rtl="0">
              <a:spcBef>
                <a:spcPts val="0"/>
              </a:spcBef>
              <a:spcAft>
                <a:spcPts val="0"/>
              </a:spcAft>
              <a:buSzPts val="25700"/>
              <a:buNone/>
              <a:defRPr sz="25700"/>
            </a:lvl7pPr>
            <a:lvl8pPr lvl="7" algn="ctr" rtl="0">
              <a:spcBef>
                <a:spcPts val="0"/>
              </a:spcBef>
              <a:spcAft>
                <a:spcPts val="0"/>
              </a:spcAft>
              <a:buSzPts val="25700"/>
              <a:buNone/>
              <a:defRPr sz="25700"/>
            </a:lvl8pPr>
            <a:lvl9pPr lvl="8" algn="ctr" rtl="0">
              <a:spcBef>
                <a:spcPts val="0"/>
              </a:spcBef>
              <a:spcAft>
                <a:spcPts val="0"/>
              </a:spcAft>
              <a:buSzPts val="25700"/>
              <a:buNone/>
              <a:defRPr sz="25700"/>
            </a:lvl9pPr>
          </a:lstStyle>
          <a:p>
            <a:endParaRPr/>
          </a:p>
        </p:txBody>
      </p:sp>
      <p:sp>
        <p:nvSpPr>
          <p:cNvPr id="38" name="Google Shape;38;p9"/>
          <p:cNvSpPr txBox="1">
            <a:spLocks noGrp="1"/>
          </p:cNvSpPr>
          <p:nvPr>
            <p:ph type="subTitle" idx="1"/>
          </p:nvPr>
        </p:nvSpPr>
        <p:spPr>
          <a:xfrm>
            <a:off x="955800" y="23919573"/>
            <a:ext cx="14562600" cy="10539600"/>
          </a:xfrm>
          <a:prstGeom prst="rect">
            <a:avLst/>
          </a:prstGeom>
        </p:spPr>
        <p:txBody>
          <a:bodyPr spcFirstLastPara="1" wrap="square" lIns="563900" tIns="563900" rIns="563900" bIns="563900" anchor="t" anchorCtr="0">
            <a:normAutofit/>
          </a:bodyPr>
          <a:lstStyle>
            <a:lvl1pPr lvl="0" algn="ctr" rtl="0">
              <a:lnSpc>
                <a:spcPct val="100000"/>
              </a:lnSpc>
              <a:spcBef>
                <a:spcPts val="0"/>
              </a:spcBef>
              <a:spcAft>
                <a:spcPts val="0"/>
              </a:spcAft>
              <a:buSzPts val="13100"/>
              <a:buNone/>
              <a:defRPr sz="13100"/>
            </a:lvl1pPr>
            <a:lvl2pPr lvl="1" algn="ctr" rtl="0">
              <a:lnSpc>
                <a:spcPct val="100000"/>
              </a:lnSpc>
              <a:spcBef>
                <a:spcPts val="0"/>
              </a:spcBef>
              <a:spcAft>
                <a:spcPts val="0"/>
              </a:spcAft>
              <a:buSzPts val="13100"/>
              <a:buNone/>
              <a:defRPr sz="13100"/>
            </a:lvl2pPr>
            <a:lvl3pPr lvl="2" algn="ctr" rtl="0">
              <a:lnSpc>
                <a:spcPct val="100000"/>
              </a:lnSpc>
              <a:spcBef>
                <a:spcPts val="0"/>
              </a:spcBef>
              <a:spcAft>
                <a:spcPts val="0"/>
              </a:spcAft>
              <a:buSzPts val="13100"/>
              <a:buNone/>
              <a:defRPr sz="13100"/>
            </a:lvl3pPr>
            <a:lvl4pPr lvl="3" algn="ctr" rtl="0">
              <a:lnSpc>
                <a:spcPct val="100000"/>
              </a:lnSpc>
              <a:spcBef>
                <a:spcPts val="0"/>
              </a:spcBef>
              <a:spcAft>
                <a:spcPts val="0"/>
              </a:spcAft>
              <a:buSzPts val="13100"/>
              <a:buNone/>
              <a:defRPr sz="13100"/>
            </a:lvl4pPr>
            <a:lvl5pPr lvl="4" algn="ctr" rtl="0">
              <a:lnSpc>
                <a:spcPct val="100000"/>
              </a:lnSpc>
              <a:spcBef>
                <a:spcPts val="0"/>
              </a:spcBef>
              <a:spcAft>
                <a:spcPts val="0"/>
              </a:spcAft>
              <a:buSzPts val="13100"/>
              <a:buNone/>
              <a:defRPr sz="13100"/>
            </a:lvl5pPr>
            <a:lvl6pPr lvl="5" algn="ctr" rtl="0">
              <a:lnSpc>
                <a:spcPct val="100000"/>
              </a:lnSpc>
              <a:spcBef>
                <a:spcPts val="0"/>
              </a:spcBef>
              <a:spcAft>
                <a:spcPts val="0"/>
              </a:spcAft>
              <a:buSzPts val="13100"/>
              <a:buNone/>
              <a:defRPr sz="13100"/>
            </a:lvl6pPr>
            <a:lvl7pPr lvl="6" algn="ctr" rtl="0">
              <a:lnSpc>
                <a:spcPct val="100000"/>
              </a:lnSpc>
              <a:spcBef>
                <a:spcPts val="0"/>
              </a:spcBef>
              <a:spcAft>
                <a:spcPts val="0"/>
              </a:spcAft>
              <a:buSzPts val="13100"/>
              <a:buNone/>
              <a:defRPr sz="13100"/>
            </a:lvl7pPr>
            <a:lvl8pPr lvl="7" algn="ctr" rtl="0">
              <a:lnSpc>
                <a:spcPct val="100000"/>
              </a:lnSpc>
              <a:spcBef>
                <a:spcPts val="0"/>
              </a:spcBef>
              <a:spcAft>
                <a:spcPts val="0"/>
              </a:spcAft>
              <a:buSzPts val="13100"/>
              <a:buNone/>
              <a:defRPr sz="13100"/>
            </a:lvl8pPr>
            <a:lvl9pPr lvl="8" algn="ctr" rtl="0">
              <a:lnSpc>
                <a:spcPct val="100000"/>
              </a:lnSpc>
              <a:spcBef>
                <a:spcPts val="0"/>
              </a:spcBef>
              <a:spcAft>
                <a:spcPts val="0"/>
              </a:spcAft>
              <a:buSzPts val="13100"/>
              <a:buNone/>
              <a:defRPr sz="13100"/>
            </a:lvl9pPr>
          </a:lstStyle>
          <a:p>
            <a:endParaRPr/>
          </a:p>
        </p:txBody>
      </p:sp>
      <p:sp>
        <p:nvSpPr>
          <p:cNvPr id="39" name="Google Shape;39;p9"/>
          <p:cNvSpPr txBox="1">
            <a:spLocks noGrp="1"/>
          </p:cNvSpPr>
          <p:nvPr>
            <p:ph type="body" idx="2"/>
          </p:nvPr>
        </p:nvSpPr>
        <p:spPr>
          <a:xfrm>
            <a:off x="17782200" y="6178773"/>
            <a:ext cx="13813200" cy="31531500"/>
          </a:xfrm>
          <a:prstGeom prst="rect">
            <a:avLst/>
          </a:prstGeom>
        </p:spPr>
        <p:txBody>
          <a:bodyPr spcFirstLastPara="1" wrap="square" lIns="563900" tIns="563900" rIns="563900" bIns="563900" anchor="ctr" anchorCtr="0">
            <a:normAutofit/>
          </a:bodyPr>
          <a:lstStyle>
            <a:lvl1pPr marL="457200" lvl="0" indent="-927100" rtl="0">
              <a:spcBef>
                <a:spcPts val="0"/>
              </a:spcBef>
              <a:spcAft>
                <a:spcPts val="0"/>
              </a:spcAft>
              <a:buSzPts val="11000"/>
              <a:buChar char="●"/>
              <a:defRPr/>
            </a:lvl1pPr>
            <a:lvl2pPr marL="914400" lvl="1" indent="-762000" rtl="0">
              <a:spcBef>
                <a:spcPts val="0"/>
              </a:spcBef>
              <a:spcAft>
                <a:spcPts val="0"/>
              </a:spcAft>
              <a:buSzPts val="8400"/>
              <a:buChar char="○"/>
              <a:defRPr/>
            </a:lvl2pPr>
            <a:lvl3pPr marL="1371600" lvl="2" indent="-762000" rtl="0">
              <a:spcBef>
                <a:spcPts val="0"/>
              </a:spcBef>
              <a:spcAft>
                <a:spcPts val="0"/>
              </a:spcAft>
              <a:buSzPts val="8400"/>
              <a:buChar char="■"/>
              <a:defRPr/>
            </a:lvl3pPr>
            <a:lvl4pPr marL="1828800" lvl="3" indent="-762000" rtl="0">
              <a:spcBef>
                <a:spcPts val="0"/>
              </a:spcBef>
              <a:spcAft>
                <a:spcPts val="0"/>
              </a:spcAft>
              <a:buSzPts val="8400"/>
              <a:buChar char="●"/>
              <a:defRPr/>
            </a:lvl4pPr>
            <a:lvl5pPr marL="2286000" lvl="4" indent="-762000" rtl="0">
              <a:spcBef>
                <a:spcPts val="0"/>
              </a:spcBef>
              <a:spcAft>
                <a:spcPts val="0"/>
              </a:spcAft>
              <a:buSzPts val="8400"/>
              <a:buChar char="○"/>
              <a:defRPr/>
            </a:lvl5pPr>
            <a:lvl6pPr marL="2743200" lvl="5" indent="-762000" rtl="0">
              <a:spcBef>
                <a:spcPts val="0"/>
              </a:spcBef>
              <a:spcAft>
                <a:spcPts val="0"/>
              </a:spcAft>
              <a:buSzPts val="8400"/>
              <a:buChar char="■"/>
              <a:defRPr/>
            </a:lvl6pPr>
            <a:lvl7pPr marL="3200400" lvl="6" indent="-762000" rtl="0">
              <a:spcBef>
                <a:spcPts val="0"/>
              </a:spcBef>
              <a:spcAft>
                <a:spcPts val="0"/>
              </a:spcAft>
              <a:buSzPts val="8400"/>
              <a:buChar char="●"/>
              <a:defRPr/>
            </a:lvl7pPr>
            <a:lvl8pPr marL="3657600" lvl="7" indent="-762000" rtl="0">
              <a:spcBef>
                <a:spcPts val="0"/>
              </a:spcBef>
              <a:spcAft>
                <a:spcPts val="0"/>
              </a:spcAft>
              <a:buSzPts val="8400"/>
              <a:buChar char="○"/>
              <a:defRPr/>
            </a:lvl8pPr>
            <a:lvl9pPr marL="4114800" lvl="8" indent="-762000" rtl="0">
              <a:spcBef>
                <a:spcPts val="0"/>
              </a:spcBef>
              <a:spcAft>
                <a:spcPts val="0"/>
              </a:spcAft>
              <a:buSzPts val="8400"/>
              <a:buChar char="■"/>
              <a:defRPr/>
            </a:lvl9pPr>
          </a:lstStyle>
          <a:p>
            <a:endParaRPr/>
          </a:p>
        </p:txBody>
      </p:sp>
      <p:sp>
        <p:nvSpPr>
          <p:cNvPr id="40" name="Google Shape;40;p9"/>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122120" y="36100907"/>
            <a:ext cx="21595800" cy="5163600"/>
          </a:xfrm>
          <a:prstGeom prst="rect">
            <a:avLst/>
          </a:prstGeom>
        </p:spPr>
        <p:txBody>
          <a:bodyPr spcFirstLastPara="1" wrap="square" lIns="563900" tIns="563900" rIns="563900" bIns="563900" anchor="ctr" anchorCtr="0">
            <a:normAutofit/>
          </a:bodyPr>
          <a:lstStyle>
            <a:lvl1pPr marL="457200" lvl="0" indent="-228600" rtl="0">
              <a:lnSpc>
                <a:spcPct val="100000"/>
              </a:lnSpc>
              <a:spcBef>
                <a:spcPts val="0"/>
              </a:spcBef>
              <a:spcAft>
                <a:spcPts val="0"/>
              </a:spcAft>
              <a:buSzPts val="11000"/>
              <a:buNone/>
              <a:defRPr/>
            </a:lvl1pPr>
          </a:lstStyle>
          <a:p>
            <a:endParaRPr/>
          </a:p>
        </p:txBody>
      </p:sp>
      <p:sp>
        <p:nvSpPr>
          <p:cNvPr id="43" name="Google Shape;43;p10"/>
          <p:cNvSpPr txBox="1">
            <a:spLocks noGrp="1"/>
          </p:cNvSpPr>
          <p:nvPr>
            <p:ph type="sldNum" idx="12"/>
          </p:nvPr>
        </p:nvSpPr>
        <p:spPr>
          <a:xfrm>
            <a:off x="30500848" y="39792783"/>
            <a:ext cx="1975200" cy="3358800"/>
          </a:xfrm>
          <a:prstGeom prst="rect">
            <a:avLst/>
          </a:prstGeom>
        </p:spPr>
        <p:txBody>
          <a:bodyPr spcFirstLastPara="1" wrap="square" lIns="563900" tIns="563900" rIns="563900" bIns="563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3797547"/>
            <a:ext cx="30674100" cy="4887000"/>
          </a:xfrm>
          <a:prstGeom prst="rect">
            <a:avLst/>
          </a:prstGeom>
          <a:noFill/>
          <a:ln>
            <a:noFill/>
          </a:ln>
        </p:spPr>
        <p:txBody>
          <a:bodyPr spcFirstLastPara="1" wrap="square" lIns="563900" tIns="563900" rIns="563900" bIns="563900" anchor="t" anchorCtr="0">
            <a:normAutofit/>
          </a:bodyPr>
          <a:lstStyle>
            <a:lvl1pPr lvl="0" rtl="0">
              <a:spcBef>
                <a:spcPts val="0"/>
              </a:spcBef>
              <a:spcAft>
                <a:spcPts val="0"/>
              </a:spcAft>
              <a:buClr>
                <a:schemeClr val="dk1"/>
              </a:buClr>
              <a:buSzPts val="17300"/>
              <a:buNone/>
              <a:defRPr sz="17300">
                <a:solidFill>
                  <a:schemeClr val="dk1"/>
                </a:solidFill>
              </a:defRPr>
            </a:lvl1pPr>
            <a:lvl2pPr lvl="1" rtl="0">
              <a:spcBef>
                <a:spcPts val="0"/>
              </a:spcBef>
              <a:spcAft>
                <a:spcPts val="0"/>
              </a:spcAft>
              <a:buClr>
                <a:schemeClr val="dk1"/>
              </a:buClr>
              <a:buSzPts val="17300"/>
              <a:buNone/>
              <a:defRPr sz="17300">
                <a:solidFill>
                  <a:schemeClr val="dk1"/>
                </a:solidFill>
              </a:defRPr>
            </a:lvl2pPr>
            <a:lvl3pPr lvl="2" rtl="0">
              <a:spcBef>
                <a:spcPts val="0"/>
              </a:spcBef>
              <a:spcAft>
                <a:spcPts val="0"/>
              </a:spcAft>
              <a:buClr>
                <a:schemeClr val="dk1"/>
              </a:buClr>
              <a:buSzPts val="17300"/>
              <a:buNone/>
              <a:defRPr sz="17300">
                <a:solidFill>
                  <a:schemeClr val="dk1"/>
                </a:solidFill>
              </a:defRPr>
            </a:lvl3pPr>
            <a:lvl4pPr lvl="3" rtl="0">
              <a:spcBef>
                <a:spcPts val="0"/>
              </a:spcBef>
              <a:spcAft>
                <a:spcPts val="0"/>
              </a:spcAft>
              <a:buClr>
                <a:schemeClr val="dk1"/>
              </a:buClr>
              <a:buSzPts val="17300"/>
              <a:buNone/>
              <a:defRPr sz="17300">
                <a:solidFill>
                  <a:schemeClr val="dk1"/>
                </a:solidFill>
              </a:defRPr>
            </a:lvl4pPr>
            <a:lvl5pPr lvl="4" rtl="0">
              <a:spcBef>
                <a:spcPts val="0"/>
              </a:spcBef>
              <a:spcAft>
                <a:spcPts val="0"/>
              </a:spcAft>
              <a:buClr>
                <a:schemeClr val="dk1"/>
              </a:buClr>
              <a:buSzPts val="17300"/>
              <a:buNone/>
              <a:defRPr sz="17300">
                <a:solidFill>
                  <a:schemeClr val="dk1"/>
                </a:solidFill>
              </a:defRPr>
            </a:lvl5pPr>
            <a:lvl6pPr lvl="5" rtl="0">
              <a:spcBef>
                <a:spcPts val="0"/>
              </a:spcBef>
              <a:spcAft>
                <a:spcPts val="0"/>
              </a:spcAft>
              <a:buClr>
                <a:schemeClr val="dk1"/>
              </a:buClr>
              <a:buSzPts val="17300"/>
              <a:buNone/>
              <a:defRPr sz="17300">
                <a:solidFill>
                  <a:schemeClr val="dk1"/>
                </a:solidFill>
              </a:defRPr>
            </a:lvl6pPr>
            <a:lvl7pPr lvl="6" rtl="0">
              <a:spcBef>
                <a:spcPts val="0"/>
              </a:spcBef>
              <a:spcAft>
                <a:spcPts val="0"/>
              </a:spcAft>
              <a:buClr>
                <a:schemeClr val="dk1"/>
              </a:buClr>
              <a:buSzPts val="17300"/>
              <a:buNone/>
              <a:defRPr sz="17300">
                <a:solidFill>
                  <a:schemeClr val="dk1"/>
                </a:solidFill>
              </a:defRPr>
            </a:lvl7pPr>
            <a:lvl8pPr lvl="7" rtl="0">
              <a:spcBef>
                <a:spcPts val="0"/>
              </a:spcBef>
              <a:spcAft>
                <a:spcPts val="0"/>
              </a:spcAft>
              <a:buClr>
                <a:schemeClr val="dk1"/>
              </a:buClr>
              <a:buSzPts val="17300"/>
              <a:buNone/>
              <a:defRPr sz="17300">
                <a:solidFill>
                  <a:schemeClr val="dk1"/>
                </a:solidFill>
              </a:defRPr>
            </a:lvl8pPr>
            <a:lvl9pPr lvl="8" rtl="0">
              <a:spcBef>
                <a:spcPts val="0"/>
              </a:spcBef>
              <a:spcAft>
                <a:spcPts val="0"/>
              </a:spcAft>
              <a:buClr>
                <a:schemeClr val="dk1"/>
              </a:buClr>
              <a:buSzPts val="17300"/>
              <a:buNone/>
              <a:defRPr sz="17300">
                <a:solidFill>
                  <a:schemeClr val="dk1"/>
                </a:solidFill>
              </a:defRPr>
            </a:lvl9pPr>
          </a:lstStyle>
          <a:p>
            <a:endParaRPr/>
          </a:p>
        </p:txBody>
      </p:sp>
      <p:sp>
        <p:nvSpPr>
          <p:cNvPr id="7" name="Google Shape;7;p1"/>
          <p:cNvSpPr txBox="1">
            <a:spLocks noGrp="1"/>
          </p:cNvSpPr>
          <p:nvPr>
            <p:ph type="body" idx="1"/>
          </p:nvPr>
        </p:nvSpPr>
        <p:spPr>
          <a:xfrm>
            <a:off x="1122120" y="9834453"/>
            <a:ext cx="30674100" cy="29153400"/>
          </a:xfrm>
          <a:prstGeom prst="rect">
            <a:avLst/>
          </a:prstGeom>
          <a:noFill/>
          <a:ln>
            <a:noFill/>
          </a:ln>
        </p:spPr>
        <p:txBody>
          <a:bodyPr spcFirstLastPara="1" wrap="square" lIns="563900" tIns="563900" rIns="563900" bIns="563900" anchor="t" anchorCtr="0">
            <a:normAutofit/>
          </a:bodyPr>
          <a:lstStyle>
            <a:lvl1pPr marL="457200" lvl="0" indent="-927100" rtl="0">
              <a:lnSpc>
                <a:spcPct val="115000"/>
              </a:lnSpc>
              <a:spcBef>
                <a:spcPts val="0"/>
              </a:spcBef>
              <a:spcAft>
                <a:spcPts val="0"/>
              </a:spcAft>
              <a:buClr>
                <a:schemeClr val="dk2"/>
              </a:buClr>
              <a:buSzPts val="11000"/>
              <a:buChar char="●"/>
              <a:defRPr sz="11000">
                <a:solidFill>
                  <a:schemeClr val="dk2"/>
                </a:solidFill>
              </a:defRPr>
            </a:lvl1pPr>
            <a:lvl2pPr marL="914400" lvl="1" indent="-762000" rtl="0">
              <a:lnSpc>
                <a:spcPct val="115000"/>
              </a:lnSpc>
              <a:spcBef>
                <a:spcPts val="0"/>
              </a:spcBef>
              <a:spcAft>
                <a:spcPts val="0"/>
              </a:spcAft>
              <a:buClr>
                <a:schemeClr val="dk2"/>
              </a:buClr>
              <a:buSzPts val="8400"/>
              <a:buChar char="○"/>
              <a:defRPr sz="8400">
                <a:solidFill>
                  <a:schemeClr val="dk2"/>
                </a:solidFill>
              </a:defRPr>
            </a:lvl2pPr>
            <a:lvl3pPr marL="1371600" lvl="2" indent="-762000" rtl="0">
              <a:lnSpc>
                <a:spcPct val="115000"/>
              </a:lnSpc>
              <a:spcBef>
                <a:spcPts val="0"/>
              </a:spcBef>
              <a:spcAft>
                <a:spcPts val="0"/>
              </a:spcAft>
              <a:buClr>
                <a:schemeClr val="dk2"/>
              </a:buClr>
              <a:buSzPts val="8400"/>
              <a:buChar char="■"/>
              <a:defRPr sz="8400">
                <a:solidFill>
                  <a:schemeClr val="dk2"/>
                </a:solidFill>
              </a:defRPr>
            </a:lvl3pPr>
            <a:lvl4pPr marL="1828800" lvl="3" indent="-762000" rtl="0">
              <a:lnSpc>
                <a:spcPct val="115000"/>
              </a:lnSpc>
              <a:spcBef>
                <a:spcPts val="0"/>
              </a:spcBef>
              <a:spcAft>
                <a:spcPts val="0"/>
              </a:spcAft>
              <a:buClr>
                <a:schemeClr val="dk2"/>
              </a:buClr>
              <a:buSzPts val="8400"/>
              <a:buChar char="●"/>
              <a:defRPr sz="8400">
                <a:solidFill>
                  <a:schemeClr val="dk2"/>
                </a:solidFill>
              </a:defRPr>
            </a:lvl4pPr>
            <a:lvl5pPr marL="2286000" lvl="4" indent="-762000" rtl="0">
              <a:lnSpc>
                <a:spcPct val="115000"/>
              </a:lnSpc>
              <a:spcBef>
                <a:spcPts val="0"/>
              </a:spcBef>
              <a:spcAft>
                <a:spcPts val="0"/>
              </a:spcAft>
              <a:buClr>
                <a:schemeClr val="dk2"/>
              </a:buClr>
              <a:buSzPts val="8400"/>
              <a:buChar char="○"/>
              <a:defRPr sz="8400">
                <a:solidFill>
                  <a:schemeClr val="dk2"/>
                </a:solidFill>
              </a:defRPr>
            </a:lvl5pPr>
            <a:lvl6pPr marL="2743200" lvl="5" indent="-762000" rtl="0">
              <a:lnSpc>
                <a:spcPct val="115000"/>
              </a:lnSpc>
              <a:spcBef>
                <a:spcPts val="0"/>
              </a:spcBef>
              <a:spcAft>
                <a:spcPts val="0"/>
              </a:spcAft>
              <a:buClr>
                <a:schemeClr val="dk2"/>
              </a:buClr>
              <a:buSzPts val="8400"/>
              <a:buChar char="■"/>
              <a:defRPr sz="8400">
                <a:solidFill>
                  <a:schemeClr val="dk2"/>
                </a:solidFill>
              </a:defRPr>
            </a:lvl6pPr>
            <a:lvl7pPr marL="3200400" lvl="6" indent="-762000" rtl="0">
              <a:lnSpc>
                <a:spcPct val="115000"/>
              </a:lnSpc>
              <a:spcBef>
                <a:spcPts val="0"/>
              </a:spcBef>
              <a:spcAft>
                <a:spcPts val="0"/>
              </a:spcAft>
              <a:buClr>
                <a:schemeClr val="dk2"/>
              </a:buClr>
              <a:buSzPts val="8400"/>
              <a:buChar char="●"/>
              <a:defRPr sz="8400">
                <a:solidFill>
                  <a:schemeClr val="dk2"/>
                </a:solidFill>
              </a:defRPr>
            </a:lvl7pPr>
            <a:lvl8pPr marL="3657600" lvl="7" indent="-762000" rtl="0">
              <a:lnSpc>
                <a:spcPct val="115000"/>
              </a:lnSpc>
              <a:spcBef>
                <a:spcPts val="0"/>
              </a:spcBef>
              <a:spcAft>
                <a:spcPts val="0"/>
              </a:spcAft>
              <a:buClr>
                <a:schemeClr val="dk2"/>
              </a:buClr>
              <a:buSzPts val="8400"/>
              <a:buChar char="○"/>
              <a:defRPr sz="8400">
                <a:solidFill>
                  <a:schemeClr val="dk2"/>
                </a:solidFill>
              </a:defRPr>
            </a:lvl8pPr>
            <a:lvl9pPr marL="4114800" lvl="8" indent="-762000" rtl="0">
              <a:lnSpc>
                <a:spcPct val="115000"/>
              </a:lnSpc>
              <a:spcBef>
                <a:spcPts val="0"/>
              </a:spcBef>
              <a:spcAft>
                <a:spcPts val="0"/>
              </a:spcAft>
              <a:buClr>
                <a:schemeClr val="dk2"/>
              </a:buClr>
              <a:buSzPts val="8400"/>
              <a:buChar char="■"/>
              <a:defRPr sz="8400">
                <a:solidFill>
                  <a:schemeClr val="dk2"/>
                </a:solidFill>
              </a:defRPr>
            </a:lvl9pPr>
          </a:lstStyle>
          <a:p>
            <a:endParaRPr/>
          </a:p>
        </p:txBody>
      </p:sp>
      <p:sp>
        <p:nvSpPr>
          <p:cNvPr id="8" name="Google Shape;8;p1"/>
          <p:cNvSpPr txBox="1">
            <a:spLocks noGrp="1"/>
          </p:cNvSpPr>
          <p:nvPr>
            <p:ph type="sldNum" idx="12"/>
          </p:nvPr>
        </p:nvSpPr>
        <p:spPr>
          <a:xfrm>
            <a:off x="30500848" y="39792783"/>
            <a:ext cx="1975200" cy="3358800"/>
          </a:xfrm>
          <a:prstGeom prst="rect">
            <a:avLst/>
          </a:prstGeom>
          <a:noFill/>
          <a:ln>
            <a:noFill/>
          </a:ln>
        </p:spPr>
        <p:txBody>
          <a:bodyPr spcFirstLastPara="1" wrap="square" lIns="563900" tIns="563900" rIns="563900" bIns="563900" anchor="ctr" anchorCtr="0">
            <a:normAutofit/>
          </a:bodyPr>
          <a:lstStyle>
            <a:lvl1pPr lvl="0" algn="r" rtl="0">
              <a:buNone/>
              <a:defRPr sz="6300">
                <a:solidFill>
                  <a:schemeClr val="dk2"/>
                </a:solidFill>
              </a:defRPr>
            </a:lvl1pPr>
            <a:lvl2pPr lvl="1" algn="r" rtl="0">
              <a:buNone/>
              <a:defRPr sz="6300">
                <a:solidFill>
                  <a:schemeClr val="dk2"/>
                </a:solidFill>
              </a:defRPr>
            </a:lvl2pPr>
            <a:lvl3pPr lvl="2" algn="r" rtl="0">
              <a:buNone/>
              <a:defRPr sz="6300">
                <a:solidFill>
                  <a:schemeClr val="dk2"/>
                </a:solidFill>
              </a:defRPr>
            </a:lvl3pPr>
            <a:lvl4pPr lvl="3" algn="r" rtl="0">
              <a:buNone/>
              <a:defRPr sz="6300">
                <a:solidFill>
                  <a:schemeClr val="dk2"/>
                </a:solidFill>
              </a:defRPr>
            </a:lvl4pPr>
            <a:lvl5pPr lvl="4" algn="r" rtl="0">
              <a:buNone/>
              <a:defRPr sz="6300">
                <a:solidFill>
                  <a:schemeClr val="dk2"/>
                </a:solidFill>
              </a:defRPr>
            </a:lvl5pPr>
            <a:lvl6pPr lvl="5" algn="r" rtl="0">
              <a:buNone/>
              <a:defRPr sz="6300">
                <a:solidFill>
                  <a:schemeClr val="dk2"/>
                </a:solidFill>
              </a:defRPr>
            </a:lvl6pPr>
            <a:lvl7pPr lvl="6" algn="r" rtl="0">
              <a:buNone/>
              <a:defRPr sz="6300">
                <a:solidFill>
                  <a:schemeClr val="dk2"/>
                </a:solidFill>
              </a:defRPr>
            </a:lvl7pPr>
            <a:lvl8pPr lvl="7" algn="r" rtl="0">
              <a:buNone/>
              <a:defRPr sz="6300">
                <a:solidFill>
                  <a:schemeClr val="dk2"/>
                </a:solidFill>
              </a:defRPr>
            </a:lvl8pPr>
            <a:lvl9pPr lvl="8" algn="r" rtl="0">
              <a:buNone/>
              <a:defRPr sz="6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jpeg"/><Relationship Id="rId18" Type="http://schemas.openxmlformats.org/officeDocument/2006/relationships/image" Target="../media/image14.jpeg"/><Relationship Id="rId26" Type="http://schemas.openxmlformats.org/officeDocument/2006/relationships/image" Target="../media/image22.png"/><Relationship Id="rId39" Type="http://schemas.openxmlformats.org/officeDocument/2006/relationships/image" Target="../media/image35.jpeg"/><Relationship Id="rId3" Type="http://schemas.openxmlformats.org/officeDocument/2006/relationships/image" Target="../media/image1.png"/><Relationship Id="rId21" Type="http://schemas.openxmlformats.org/officeDocument/2006/relationships/image" Target="../media/image17.jpeg"/><Relationship Id="rId34" Type="http://schemas.openxmlformats.org/officeDocument/2006/relationships/image" Target="../media/image30.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38" Type="http://schemas.openxmlformats.org/officeDocument/2006/relationships/image" Target="../media/image34.jpe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jpeg"/><Relationship Id="rId29" Type="http://schemas.openxmlformats.org/officeDocument/2006/relationships/image" Target="../media/image25.png"/><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8.png"/><Relationship Id="rId37" Type="http://schemas.openxmlformats.org/officeDocument/2006/relationships/image" Target="../media/image33.png"/><Relationship Id="rId40" Type="http://schemas.openxmlformats.org/officeDocument/2006/relationships/image" Target="../media/image36.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36" Type="http://schemas.openxmlformats.org/officeDocument/2006/relationships/image" Target="../media/image32.png"/><Relationship Id="rId10" Type="http://schemas.openxmlformats.org/officeDocument/2006/relationships/hyperlink" Target="https://doi.org/10.21769/BIOPROTOC.2124" TargetMode="External"/><Relationship Id="rId19" Type="http://schemas.openxmlformats.org/officeDocument/2006/relationships/image" Target="../media/image15.jpe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hyperlink" Target="https://doi.org/10.3389/FIMMU.2022.1029167" TargetMode="External"/><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35"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jpeg"/><Relationship Id="rId18" Type="http://schemas.openxmlformats.org/officeDocument/2006/relationships/image" Target="../media/image14.jpeg"/><Relationship Id="rId26" Type="http://schemas.openxmlformats.org/officeDocument/2006/relationships/image" Target="../media/image22.png"/><Relationship Id="rId39" Type="http://schemas.openxmlformats.org/officeDocument/2006/relationships/image" Target="../media/image35.jpeg"/><Relationship Id="rId3" Type="http://schemas.openxmlformats.org/officeDocument/2006/relationships/image" Target="../media/image1.png"/><Relationship Id="rId21" Type="http://schemas.openxmlformats.org/officeDocument/2006/relationships/image" Target="../media/image17.jpeg"/><Relationship Id="rId34" Type="http://schemas.openxmlformats.org/officeDocument/2006/relationships/image" Target="../media/image30.png"/><Relationship Id="rId42" Type="http://schemas.openxmlformats.org/officeDocument/2006/relationships/image" Target="../media/image38.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38" Type="http://schemas.openxmlformats.org/officeDocument/2006/relationships/image" Target="../media/image34.jpeg"/><Relationship Id="rId2" Type="http://schemas.openxmlformats.org/officeDocument/2006/relationships/notesSlide" Target="../notesSlides/notesSlide2.xml"/><Relationship Id="rId16" Type="http://schemas.openxmlformats.org/officeDocument/2006/relationships/image" Target="../media/image12.png"/><Relationship Id="rId20" Type="http://schemas.openxmlformats.org/officeDocument/2006/relationships/image" Target="../media/image16.jpeg"/><Relationship Id="rId29" Type="http://schemas.openxmlformats.org/officeDocument/2006/relationships/image" Target="../media/image25.png"/><Relationship Id="rId41" Type="http://schemas.openxmlformats.org/officeDocument/2006/relationships/image" Target="../media/image37.jpeg"/><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8.png"/><Relationship Id="rId37" Type="http://schemas.openxmlformats.org/officeDocument/2006/relationships/image" Target="../media/image33.png"/><Relationship Id="rId40" Type="http://schemas.openxmlformats.org/officeDocument/2006/relationships/image" Target="../media/image36.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36" Type="http://schemas.openxmlformats.org/officeDocument/2006/relationships/image" Target="../media/image32.png"/><Relationship Id="rId10" Type="http://schemas.openxmlformats.org/officeDocument/2006/relationships/hyperlink" Target="https://doi.org/10.21769/BIOPROTOC.2124" TargetMode="External"/><Relationship Id="rId19" Type="http://schemas.openxmlformats.org/officeDocument/2006/relationships/image" Target="../media/image15.jpeg"/><Relationship Id="rId31" Type="http://schemas.openxmlformats.org/officeDocument/2006/relationships/image" Target="../media/image27.png"/><Relationship Id="rId44" Type="http://schemas.openxmlformats.org/officeDocument/2006/relationships/image" Target="../media/image40.jpeg"/><Relationship Id="rId4" Type="http://schemas.openxmlformats.org/officeDocument/2006/relationships/image" Target="../media/image2.png"/><Relationship Id="rId9" Type="http://schemas.openxmlformats.org/officeDocument/2006/relationships/hyperlink" Target="https://doi.org/10.3389/FIMMU.2022.1029167" TargetMode="External"/><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35" Type="http://schemas.openxmlformats.org/officeDocument/2006/relationships/image" Target="../media/image31.png"/><Relationship Id="rId43" Type="http://schemas.openxmlformats.org/officeDocument/2006/relationships/image" Target="../media/image39.jpe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jpeg"/><Relationship Id="rId18" Type="http://schemas.openxmlformats.org/officeDocument/2006/relationships/image" Target="../media/image14.jpeg"/><Relationship Id="rId26" Type="http://schemas.openxmlformats.org/officeDocument/2006/relationships/image" Target="../media/image22.png"/><Relationship Id="rId39" Type="http://schemas.openxmlformats.org/officeDocument/2006/relationships/image" Target="../media/image35.jpeg"/><Relationship Id="rId3" Type="http://schemas.openxmlformats.org/officeDocument/2006/relationships/image" Target="../media/image1.png"/><Relationship Id="rId21" Type="http://schemas.openxmlformats.org/officeDocument/2006/relationships/image" Target="../media/image17.jpeg"/><Relationship Id="rId34" Type="http://schemas.openxmlformats.org/officeDocument/2006/relationships/image" Target="../media/image29.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30.png"/><Relationship Id="rId38" Type="http://schemas.openxmlformats.org/officeDocument/2006/relationships/image" Target="../media/image34.jpeg"/><Relationship Id="rId2" Type="http://schemas.openxmlformats.org/officeDocument/2006/relationships/notesSlide" Target="../notesSlides/notesSlide3.xml"/><Relationship Id="rId16" Type="http://schemas.openxmlformats.org/officeDocument/2006/relationships/image" Target="../media/image12.png"/><Relationship Id="rId20" Type="http://schemas.openxmlformats.org/officeDocument/2006/relationships/image" Target="../media/image16.jpeg"/><Relationship Id="rId29" Type="http://schemas.openxmlformats.org/officeDocument/2006/relationships/image" Target="../media/image25.png"/><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8.png"/><Relationship Id="rId37" Type="http://schemas.openxmlformats.org/officeDocument/2006/relationships/image" Target="../media/image33.png"/><Relationship Id="rId40" Type="http://schemas.openxmlformats.org/officeDocument/2006/relationships/image" Target="../media/image36.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36" Type="http://schemas.openxmlformats.org/officeDocument/2006/relationships/image" Target="../media/image32.png"/><Relationship Id="rId10" Type="http://schemas.openxmlformats.org/officeDocument/2006/relationships/hyperlink" Target="https://doi.org/10.21769/BIOPROTOC.2124" TargetMode="External"/><Relationship Id="rId19" Type="http://schemas.openxmlformats.org/officeDocument/2006/relationships/image" Target="../media/image15.jpe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hyperlink" Target="https://doi.org/10.3389/FIMMU.2022.1029167" TargetMode="External"/><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35"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hyperlink" Target="https://doi.org/10.3389/FIMMU.2022.1029167" TargetMode="External"/><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41.png"/><Relationship Id="rId3" Type="http://schemas.openxmlformats.org/officeDocument/2006/relationships/image" Target="../media/image2.png"/><Relationship Id="rId21" Type="http://schemas.openxmlformats.org/officeDocument/2006/relationships/image" Target="../media/image21.png"/><Relationship Id="rId7" Type="http://schemas.openxmlformats.org/officeDocument/2006/relationships/image" Target="../media/image6.png"/><Relationship Id="rId12" Type="http://schemas.openxmlformats.org/officeDocument/2006/relationships/image" Target="../media/image12.png"/><Relationship Id="rId17" Type="http://schemas.openxmlformats.org/officeDocument/2006/relationships/image" Target="../media/image17.jpeg"/><Relationship Id="rId25"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16.jpeg"/><Relationship Id="rId20" Type="http://schemas.openxmlformats.org/officeDocument/2006/relationships/image" Target="../media/image20.png"/><Relationship Id="rId29" Type="http://schemas.openxmlformats.org/officeDocument/2006/relationships/image" Target="../media/image44.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9.jpeg"/><Relationship Id="rId24" Type="http://schemas.openxmlformats.org/officeDocument/2006/relationships/image" Target="../media/image35.jpeg"/><Relationship Id="rId5" Type="http://schemas.openxmlformats.org/officeDocument/2006/relationships/image" Target="../media/image4.png"/><Relationship Id="rId15" Type="http://schemas.openxmlformats.org/officeDocument/2006/relationships/image" Target="../media/image15.jpeg"/><Relationship Id="rId23" Type="http://schemas.openxmlformats.org/officeDocument/2006/relationships/image" Target="../media/image34.jpeg"/><Relationship Id="rId28" Type="http://schemas.openxmlformats.org/officeDocument/2006/relationships/image" Target="../media/image43.png"/><Relationship Id="rId10" Type="http://schemas.openxmlformats.org/officeDocument/2006/relationships/image" Target="../media/image7.png"/><Relationship Id="rId19" Type="http://schemas.openxmlformats.org/officeDocument/2006/relationships/image" Target="../media/image19.png"/><Relationship Id="rId4" Type="http://schemas.openxmlformats.org/officeDocument/2006/relationships/image" Target="../media/image3.png"/><Relationship Id="rId9" Type="http://schemas.openxmlformats.org/officeDocument/2006/relationships/hyperlink" Target="https://doi.org/10.21769/BIOPROTOC.2124" TargetMode="External"/><Relationship Id="rId14" Type="http://schemas.openxmlformats.org/officeDocument/2006/relationships/image" Target="../media/image14.jpeg"/><Relationship Id="rId22" Type="http://schemas.openxmlformats.org/officeDocument/2006/relationships/image" Target="../media/image22.png"/><Relationship Id="rId27" Type="http://schemas.openxmlformats.org/officeDocument/2006/relationships/image" Target="../media/image42.svg"/><Relationship Id="rId30"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1050" name="Picture 26">
            <a:extLst>
              <a:ext uri="{FF2B5EF4-FFF2-40B4-BE49-F238E27FC236}">
                <a16:creationId xmlns:a16="http://schemas.microsoft.com/office/drawing/2014/main" id="{FB12A206-0FB8-94AD-E69D-83C0322690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85" r="5658" b="4316"/>
          <a:stretch/>
        </p:blipFill>
        <p:spPr bwMode="auto">
          <a:xfrm>
            <a:off x="22581803" y="28228624"/>
            <a:ext cx="3138304" cy="2630657"/>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68" name="Google Shape;68;p13"/>
          <p:cNvPicPr preferRelativeResize="0"/>
          <p:nvPr/>
        </p:nvPicPr>
        <p:blipFill rotWithShape="1">
          <a:blip r:embed="rId4">
            <a:alphaModFix/>
          </a:blip>
          <a:srcRect/>
          <a:stretch/>
        </p:blipFill>
        <p:spPr>
          <a:xfrm>
            <a:off x="26076766" y="11923381"/>
            <a:ext cx="6554636" cy="8184707"/>
          </a:xfrm>
          <a:prstGeom prst="rect">
            <a:avLst/>
          </a:prstGeom>
          <a:noFill/>
          <a:ln>
            <a:noFill/>
          </a:ln>
        </p:spPr>
      </p:pic>
      <p:pic>
        <p:nvPicPr>
          <p:cNvPr id="36" name="Picture 35">
            <a:extLst>
              <a:ext uri="{FF2B5EF4-FFF2-40B4-BE49-F238E27FC236}">
                <a16:creationId xmlns:a16="http://schemas.microsoft.com/office/drawing/2014/main" id="{C5D4E013-5B78-5F97-B33F-E5D60A7BC7DB}"/>
              </a:ext>
            </a:extLst>
          </p:cNvPr>
          <p:cNvPicPr>
            <a:picLocks noChangeAspect="1"/>
          </p:cNvPicPr>
          <p:nvPr/>
        </p:nvPicPr>
        <p:blipFill rotWithShape="1">
          <a:blip r:embed="rId5"/>
          <a:srcRect b="11119"/>
          <a:stretch/>
        </p:blipFill>
        <p:spPr>
          <a:xfrm rot="5400000">
            <a:off x="3242728" y="26502939"/>
            <a:ext cx="10391857" cy="6157631"/>
          </a:xfrm>
          <a:prstGeom prst="rect">
            <a:avLst/>
          </a:prstGeom>
        </p:spPr>
      </p:pic>
      <p:pic>
        <p:nvPicPr>
          <p:cNvPr id="25" name="Picture 24">
            <a:extLst>
              <a:ext uri="{FF2B5EF4-FFF2-40B4-BE49-F238E27FC236}">
                <a16:creationId xmlns:a16="http://schemas.microsoft.com/office/drawing/2014/main" id="{F7716547-F5A4-7456-2CC9-C022EDCEFE61}"/>
              </a:ext>
            </a:extLst>
          </p:cNvPr>
          <p:cNvPicPr>
            <a:picLocks noChangeAspect="1"/>
          </p:cNvPicPr>
          <p:nvPr/>
        </p:nvPicPr>
        <p:blipFill>
          <a:blip r:embed="rId6"/>
          <a:stretch>
            <a:fillRect/>
          </a:stretch>
        </p:blipFill>
        <p:spPr>
          <a:xfrm>
            <a:off x="4255286" y="18106037"/>
            <a:ext cx="7315575" cy="2792015"/>
          </a:xfrm>
          <a:prstGeom prst="rect">
            <a:avLst/>
          </a:prstGeom>
        </p:spPr>
      </p:pic>
      <p:sp>
        <p:nvSpPr>
          <p:cNvPr id="56" name="Google Shape;56;p13"/>
          <p:cNvSpPr/>
          <p:nvPr/>
        </p:nvSpPr>
        <p:spPr>
          <a:xfrm>
            <a:off x="117879" y="463025"/>
            <a:ext cx="32367699" cy="4582822"/>
          </a:xfrm>
          <a:prstGeom prst="rect">
            <a:avLst/>
          </a:prstGeom>
          <a:solidFill>
            <a:srgbClr val="073763"/>
          </a:solidFill>
          <a:ln w="76200" cap="flat" cmpd="sng">
            <a:solidFill>
              <a:srgbClr val="6FA8DC"/>
            </a:solidFill>
            <a:prstDash val="solid"/>
            <a:round/>
            <a:headEnd type="none" w="sm" len="sm"/>
            <a:tailEnd type="none" w="sm" len="sm"/>
          </a:ln>
          <a:effectLst>
            <a:outerShdw blurRad="57150" dist="19050" algn="bl" rotWithShape="0">
              <a:srgbClr val="4A86E8">
                <a:alpha val="0"/>
              </a:srgbClr>
            </a:outerShdw>
            <a:reflection stA="0" endPos="30000" fadeDir="5400012" sy="-100000" algn="bl" rotWithShape="0"/>
          </a:effectLst>
        </p:spPr>
        <p:txBody>
          <a:bodyPr spcFirstLastPara="1" wrap="square" lIns="107500" tIns="107500" rIns="107500" bIns="107500" anchor="ctr" anchorCtr="0">
            <a:noAutofit/>
          </a:bodyPr>
          <a:lstStyle/>
          <a:p>
            <a:pPr marL="0" lvl="0" indent="0" algn="ctr" rtl="0">
              <a:lnSpc>
                <a:spcPct val="115000"/>
              </a:lnSpc>
              <a:spcBef>
                <a:spcPts val="1000"/>
              </a:spcBef>
              <a:spcAft>
                <a:spcPts val="0"/>
              </a:spcAft>
              <a:buNone/>
            </a:pPr>
            <a:r>
              <a:rPr lang="en-US" sz="7800" b="1" dirty="0">
                <a:solidFill>
                  <a:srgbClr val="FFFFFF"/>
                </a:solidFill>
                <a:latin typeface="Lora"/>
                <a:ea typeface="Lora"/>
                <a:cs typeface="Lora"/>
                <a:sym typeface="Lora"/>
              </a:rPr>
              <a:t>Modeling Somatic Hypermutations with Reinforcement Learning for PD1 and Pembrolizumab</a:t>
            </a:r>
            <a:r>
              <a:rPr lang="en-US" sz="8000" b="1" dirty="0">
                <a:solidFill>
                  <a:srgbClr val="FFFFFF"/>
                </a:solidFill>
                <a:latin typeface="Lora"/>
                <a:ea typeface="Lora"/>
                <a:cs typeface="Lora"/>
                <a:sym typeface="Lora"/>
              </a:rPr>
              <a:t> </a:t>
            </a:r>
            <a:r>
              <a:rPr lang="en-US" sz="8400" b="1" dirty="0">
                <a:solidFill>
                  <a:srgbClr val="FFFFFF"/>
                </a:solidFill>
                <a:latin typeface="Lora"/>
                <a:ea typeface="Lora"/>
                <a:cs typeface="Lora"/>
                <a:sym typeface="Lora"/>
              </a:rPr>
              <a:t>       </a:t>
            </a:r>
          </a:p>
          <a:p>
            <a:pPr marL="0" lvl="0" indent="0" algn="ctr" rtl="0">
              <a:lnSpc>
                <a:spcPct val="100000"/>
              </a:lnSpc>
              <a:spcBef>
                <a:spcPts val="0"/>
              </a:spcBef>
              <a:spcAft>
                <a:spcPts val="0"/>
              </a:spcAft>
              <a:buNone/>
            </a:pPr>
            <a:r>
              <a:rPr lang="en-US" sz="3600" b="1" i="1" dirty="0">
                <a:solidFill>
                  <a:srgbClr val="FFFFFF"/>
                </a:solidFill>
                <a:latin typeface="Times New Roman"/>
                <a:ea typeface="Times New Roman"/>
                <a:cs typeface="Times New Roman"/>
                <a:sym typeface="Times New Roman"/>
              </a:rPr>
              <a:t>Anmol Singh, </a:t>
            </a:r>
            <a:r>
              <a:rPr lang="en-US" sz="3600" i="1" dirty="0">
                <a:solidFill>
                  <a:srgbClr val="FFFFFF"/>
                </a:solidFill>
                <a:latin typeface="Times New Roman"/>
                <a:ea typeface="Times New Roman"/>
                <a:cs typeface="Times New Roman"/>
                <a:sym typeface="Times New Roman"/>
              </a:rPr>
              <a:t>Dr. Nithya Ramakrishnan, Prof. Subhashini Srinivasan</a:t>
            </a:r>
          </a:p>
          <a:p>
            <a:pPr marL="0" lvl="0" indent="0" algn="ctr" rtl="0">
              <a:spcBef>
                <a:spcPts val="0"/>
              </a:spcBef>
              <a:spcAft>
                <a:spcPts val="0"/>
              </a:spcAft>
              <a:buNone/>
            </a:pPr>
            <a:r>
              <a:rPr lang="en-US" sz="2800" dirty="0">
                <a:solidFill>
                  <a:srgbClr val="FFFFFF"/>
                </a:solidFill>
                <a:latin typeface="Times New Roman"/>
                <a:ea typeface="Times New Roman"/>
                <a:cs typeface="Times New Roman"/>
                <a:sym typeface="Times New Roman"/>
              </a:rPr>
              <a:t>Institute of Bioinformatics and Applied Biotechnology - Biotech Park, Electronics City Phase 1, Electronic City, Bengaluru, Karnataka 560100</a:t>
            </a:r>
            <a:endParaRPr lang="en-US" sz="2800" dirty="0">
              <a:solidFill>
                <a:schemeClr val="lt2"/>
              </a:solidFill>
            </a:endParaRPr>
          </a:p>
          <a:p>
            <a:pPr marL="0" lvl="0" indent="0" algn="l" rtl="0">
              <a:spcBef>
                <a:spcPts val="0"/>
              </a:spcBef>
              <a:spcAft>
                <a:spcPts val="0"/>
              </a:spcAft>
              <a:buNone/>
            </a:pPr>
            <a:endParaRPr lang="en-US" sz="1600" dirty="0"/>
          </a:p>
        </p:txBody>
      </p:sp>
      <p:pic>
        <p:nvPicPr>
          <p:cNvPr id="57" name="Google Shape;57;p13"/>
          <p:cNvPicPr preferRelativeResize="0"/>
          <p:nvPr/>
        </p:nvPicPr>
        <p:blipFill rotWithShape="1">
          <a:blip r:embed="rId7">
            <a:alphaModFix/>
          </a:blip>
          <a:srcRect l="8166" r="13161"/>
          <a:stretch/>
        </p:blipFill>
        <p:spPr>
          <a:xfrm>
            <a:off x="1394904" y="2338221"/>
            <a:ext cx="4575896" cy="1857400"/>
          </a:xfrm>
          <a:prstGeom prst="rect">
            <a:avLst/>
          </a:prstGeom>
          <a:noFill/>
          <a:ln>
            <a:noFill/>
          </a:ln>
          <a:effectLst>
            <a:outerShdw blurRad="57150" dist="19050" dir="5400000" algn="bl" rotWithShape="0">
              <a:srgbClr val="000000">
                <a:alpha val="50000"/>
              </a:srgbClr>
            </a:outerShdw>
          </a:effectLst>
        </p:spPr>
      </p:pic>
      <p:sp>
        <p:nvSpPr>
          <p:cNvPr id="58" name="Google Shape;58;p13"/>
          <p:cNvSpPr/>
          <p:nvPr/>
        </p:nvSpPr>
        <p:spPr>
          <a:xfrm>
            <a:off x="117880" y="5275625"/>
            <a:ext cx="12210546" cy="775200"/>
          </a:xfrm>
          <a:prstGeom prst="round2DiagRect">
            <a:avLst>
              <a:gd name="adj1" fmla="val 16667"/>
              <a:gd name="adj2" fmla="val 0"/>
            </a:avLst>
          </a:prstGeom>
          <a:solidFill>
            <a:srgbClr val="980000"/>
          </a:solid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ABSTRACT</a:t>
            </a:r>
            <a:endParaRPr sz="3900" b="1" dirty="0">
              <a:solidFill>
                <a:srgbClr val="EEEEEE"/>
              </a:solidFill>
            </a:endParaRPr>
          </a:p>
        </p:txBody>
      </p:sp>
      <p:sp>
        <p:nvSpPr>
          <p:cNvPr id="59" name="Google Shape;59;p13"/>
          <p:cNvSpPr/>
          <p:nvPr/>
        </p:nvSpPr>
        <p:spPr>
          <a:xfrm>
            <a:off x="11764765" y="42482006"/>
            <a:ext cx="20776983" cy="594225"/>
          </a:xfrm>
          <a:prstGeom prst="round2DiagRect">
            <a:avLst>
              <a:gd name="adj1" fmla="val 16667"/>
              <a:gd name="adj2" fmla="val 0"/>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ACKNOWLEDGEMENT</a:t>
            </a:r>
            <a:endParaRPr sz="3900" b="1" dirty="0">
              <a:solidFill>
                <a:srgbClr val="EEEEEE"/>
              </a:solidFill>
            </a:endParaRPr>
          </a:p>
        </p:txBody>
      </p:sp>
      <p:sp>
        <p:nvSpPr>
          <p:cNvPr id="60" name="Google Shape;60;p13"/>
          <p:cNvSpPr/>
          <p:nvPr/>
        </p:nvSpPr>
        <p:spPr>
          <a:xfrm>
            <a:off x="12557300" y="5275625"/>
            <a:ext cx="9809400" cy="775200"/>
          </a:xfrm>
          <a:prstGeom prst="round2DiagRect">
            <a:avLst>
              <a:gd name="adj1" fmla="val 16667"/>
              <a:gd name="adj2" fmla="val 0"/>
            </a:avLst>
          </a:prstGeom>
          <a:solidFill>
            <a:srgbClr val="980000"/>
          </a:solid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INTRODUCTION</a:t>
            </a:r>
            <a:endParaRPr sz="3900" b="1" dirty="0">
              <a:solidFill>
                <a:srgbClr val="EEEEEE"/>
              </a:solidFill>
            </a:endParaRPr>
          </a:p>
        </p:txBody>
      </p:sp>
      <p:sp>
        <p:nvSpPr>
          <p:cNvPr id="61" name="Google Shape;61;p13"/>
          <p:cNvSpPr/>
          <p:nvPr/>
        </p:nvSpPr>
        <p:spPr>
          <a:xfrm>
            <a:off x="12636500" y="6189725"/>
            <a:ext cx="9651000" cy="9066000"/>
          </a:xfrm>
          <a:prstGeom prst="rect">
            <a:avLst/>
          </a:prstGeom>
          <a:noFill/>
          <a:ln>
            <a:noFill/>
          </a:ln>
        </p:spPr>
        <p:txBody>
          <a:bodyPr spcFirstLastPara="1" wrap="square" lIns="91425" tIns="91425" rIns="91425" bIns="91425" anchor="t" anchorCtr="0">
            <a:noAutofit/>
          </a:bodyPr>
          <a:lstStyle/>
          <a:p>
            <a:pPr marL="92075" lvl="0" algn="just" rtl="0">
              <a:spcBef>
                <a:spcPts val="0"/>
              </a:spcBef>
              <a:spcAft>
                <a:spcPts val="0"/>
              </a:spcAft>
              <a:buNone/>
            </a:pPr>
            <a:r>
              <a:rPr lang="en-IN" sz="2600" dirty="0">
                <a:solidFill>
                  <a:schemeClr val="dk1"/>
                </a:solidFill>
                <a:latin typeface="+mn-lt"/>
              </a:rPr>
              <a:t>Somatic Hypermutations (SHM) are important part of the affinity maturation (AM) in B-cells. We can express the biological process of AM in terms of a Markov decision process, this allows us to create a Reinforcement learning model of SHM and AM, whereby the agent learns to prefer the higher affinity antibodies over time. For the model we have assumed that: </a:t>
            </a:r>
          </a:p>
          <a:p>
            <a:pPr marL="549275" lvl="0" indent="-457200" algn="just" rtl="0">
              <a:spcBef>
                <a:spcPts val="0"/>
              </a:spcBef>
              <a:spcAft>
                <a:spcPts val="0"/>
              </a:spcAft>
              <a:buFont typeface="Arial" panose="020B0604020202020204" pitchFamily="34" charset="0"/>
              <a:buChar char="•"/>
            </a:pPr>
            <a:r>
              <a:rPr lang="en-US" sz="2600" dirty="0">
                <a:solidFill>
                  <a:schemeClr val="dk1"/>
                </a:solidFill>
                <a:latin typeface="+mn-lt"/>
              </a:rPr>
              <a:t>The </a:t>
            </a:r>
            <a:r>
              <a:rPr lang="en-US" sz="2600" u="sng" dirty="0">
                <a:solidFill>
                  <a:schemeClr val="dk1"/>
                </a:solidFill>
                <a:latin typeface="+mn-lt"/>
              </a:rPr>
              <a:t>relative configuration of PD1-Pembrolizumab complex remains the same irrespective of the type of amino acids mutations </a:t>
            </a:r>
            <a:r>
              <a:rPr lang="en-US" sz="2600" dirty="0">
                <a:solidFill>
                  <a:schemeClr val="dk1"/>
                </a:solidFill>
                <a:latin typeface="+mn-lt"/>
              </a:rPr>
              <a:t>at the 17 positions</a:t>
            </a:r>
          </a:p>
          <a:p>
            <a:pPr marL="549275" lvl="0" indent="-457200" algn="just" rtl="0">
              <a:spcBef>
                <a:spcPts val="0"/>
              </a:spcBef>
              <a:spcAft>
                <a:spcPts val="0"/>
              </a:spcAft>
              <a:buFont typeface="Arial" panose="020B0604020202020204" pitchFamily="34" charset="0"/>
              <a:buChar char="•"/>
            </a:pPr>
            <a:r>
              <a:rPr lang="en-US" sz="2600" dirty="0">
                <a:solidFill>
                  <a:schemeClr val="dk1"/>
                </a:solidFill>
                <a:latin typeface="+mn-lt"/>
              </a:rPr>
              <a:t>The </a:t>
            </a:r>
            <a:r>
              <a:rPr lang="en-US" sz="2600" u="sng" dirty="0">
                <a:solidFill>
                  <a:schemeClr val="dk1"/>
                </a:solidFill>
                <a:latin typeface="+mn-lt"/>
              </a:rPr>
              <a:t>3D folds of light and heavy chains are not disrupted by the mutations in loops</a:t>
            </a:r>
            <a:r>
              <a:rPr lang="en-US" sz="2600" dirty="0">
                <a:solidFill>
                  <a:schemeClr val="dk1"/>
                </a:solidFill>
                <a:latin typeface="+mn-lt"/>
              </a:rPr>
              <a:t> on pembrolizumab</a:t>
            </a:r>
            <a:endParaRPr lang="en-IN" sz="2600" dirty="0">
              <a:solidFill>
                <a:schemeClr val="dk1"/>
              </a:solidFill>
              <a:latin typeface="+mn-lt"/>
            </a:endParaRPr>
          </a:p>
        </p:txBody>
      </p:sp>
      <p:sp>
        <p:nvSpPr>
          <p:cNvPr id="62" name="Google Shape;62;p13"/>
          <p:cNvSpPr/>
          <p:nvPr/>
        </p:nvSpPr>
        <p:spPr>
          <a:xfrm>
            <a:off x="250818" y="6244175"/>
            <a:ext cx="12156782" cy="591081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600" dirty="0">
                <a:solidFill>
                  <a:srgbClr val="1A1A1A"/>
                </a:solidFill>
              </a:rPr>
              <a:t>We present a reinforcement learning model for Somatic Hypermutations, which mimics the natural selection process in a very short time scale. In this model, the agent can learn to preferentially mutate amino acids in the antibody, leading to affinity maturation. The model thus predicts a higher binding affinity antibody than the initial antibody-antigen complex. We have used the Pembrolizumab-PD1 (5b8c) complex to create the model, as Pembrolizumab (Pembro) is widely used in immunotherapy. </a:t>
            </a:r>
          </a:p>
          <a:p>
            <a:pPr marL="0" lvl="0" indent="0" algn="just" rtl="0">
              <a:spcBef>
                <a:spcPts val="0"/>
              </a:spcBef>
              <a:spcAft>
                <a:spcPts val="0"/>
              </a:spcAft>
              <a:buClr>
                <a:schemeClr val="dk1"/>
              </a:buClr>
              <a:buSzPts val="1100"/>
              <a:buFont typeface="Arial"/>
              <a:buNone/>
            </a:pPr>
            <a:r>
              <a:rPr lang="en-US" sz="2600" dirty="0">
                <a:solidFill>
                  <a:srgbClr val="1A1A1A"/>
                </a:solidFill>
              </a:rPr>
              <a:t>We were able to use Q-Learning in reinforcement learning to model SHM on a reduced state space to and provide better binding affinity antibodies. We validated the structure of the antibodies predicted by the SHM model by using AlphaFold2 and inter-residue distance plots to check for proper folding of chains and protein-protein interactions. This study provides a proof of concept that reinforcement learning can be used for modeling the biological process of SHM and can be later expanded into creating novel antibodies. </a:t>
            </a:r>
            <a:endParaRPr lang="en-US" sz="2400" dirty="0"/>
          </a:p>
        </p:txBody>
      </p:sp>
      <p:sp>
        <p:nvSpPr>
          <p:cNvPr id="63" name="Google Shape;63;p13"/>
          <p:cNvSpPr/>
          <p:nvPr/>
        </p:nvSpPr>
        <p:spPr>
          <a:xfrm>
            <a:off x="11709960" y="42985910"/>
            <a:ext cx="19886137" cy="112094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800" dirty="0">
                <a:solidFill>
                  <a:schemeClr val="dk1"/>
                </a:solidFill>
                <a:latin typeface="+mn-lt"/>
              </a:rPr>
              <a:t>This study is supported by Dept. of electronics, IT, BT and S&amp;T, Government of Karnataka. We would also like to extend our gratitude to the faculty of IBAB and Mr. </a:t>
            </a:r>
            <a:r>
              <a:rPr lang="pt-BR" sz="1800" dirty="0">
                <a:solidFill>
                  <a:schemeClr val="dk1"/>
                </a:solidFill>
                <a:latin typeface="+mn-lt"/>
              </a:rPr>
              <a:t>Balakrishna Prabhu B N, Ms. Namita Menon, </a:t>
            </a:r>
            <a:r>
              <a:rPr lang="en-IN" sz="1800" b="0" i="0" u="none" strike="noStrike" dirty="0">
                <a:solidFill>
                  <a:srgbClr val="000000"/>
                </a:solidFill>
                <a:effectLst/>
                <a:latin typeface="+mn-lt"/>
              </a:rPr>
              <a:t>Mr. Chindarkar Yash Dhondu</a:t>
            </a:r>
            <a:r>
              <a:rPr lang="pt-BR" sz="1800" dirty="0">
                <a:solidFill>
                  <a:schemeClr val="dk1"/>
                </a:solidFill>
                <a:latin typeface="+mn-lt"/>
              </a:rPr>
              <a:t> and </a:t>
            </a:r>
            <a:r>
              <a:rPr lang="en" sz="1800" dirty="0">
                <a:solidFill>
                  <a:schemeClr val="dk1"/>
                </a:solidFill>
                <a:latin typeface="+mn-lt"/>
              </a:rPr>
              <a:t>Ms. Apoorva Ganesh for their contribution and guidance.</a:t>
            </a:r>
            <a:endParaRPr sz="1800" dirty="0">
              <a:latin typeface="+mn-lt"/>
            </a:endParaRPr>
          </a:p>
        </p:txBody>
      </p:sp>
      <p:pic>
        <p:nvPicPr>
          <p:cNvPr id="64" name="Google Shape;64;p13"/>
          <p:cNvPicPr preferRelativeResize="0"/>
          <p:nvPr/>
        </p:nvPicPr>
        <p:blipFill rotWithShape="1">
          <a:blip r:embed="rId8">
            <a:alphaModFix/>
          </a:blip>
          <a:srcRect l="34123" r="34538"/>
          <a:stretch/>
        </p:blipFill>
        <p:spPr>
          <a:xfrm>
            <a:off x="21156950" y="12219849"/>
            <a:ext cx="5162588" cy="6028817"/>
          </a:xfrm>
          <a:prstGeom prst="rect">
            <a:avLst/>
          </a:prstGeom>
          <a:noFill/>
          <a:ln>
            <a:noFill/>
          </a:ln>
        </p:spPr>
      </p:pic>
      <p:sp>
        <p:nvSpPr>
          <p:cNvPr id="65" name="Google Shape;65;p13"/>
          <p:cNvSpPr txBox="1"/>
          <p:nvPr/>
        </p:nvSpPr>
        <p:spPr>
          <a:xfrm>
            <a:off x="21653515" y="18120380"/>
            <a:ext cx="5162588"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rgbClr val="3C78D8"/>
                </a:solidFill>
              </a:rPr>
              <a:t>Chain A </a:t>
            </a:r>
            <a:r>
              <a:rPr lang="en" sz="1800" dirty="0">
                <a:solidFill>
                  <a:srgbClr val="3C78D8"/>
                </a:solidFill>
              </a:rPr>
              <a:t>: </a:t>
            </a:r>
            <a:r>
              <a:rPr lang="en" sz="1800" dirty="0">
                <a:solidFill>
                  <a:schemeClr val="dk1"/>
                </a:solidFill>
              </a:rPr>
              <a:t>Pembro light chain variable region</a:t>
            </a:r>
            <a:endParaRPr sz="1800" dirty="0">
              <a:solidFill>
                <a:schemeClr val="dk1"/>
              </a:solidFill>
            </a:endParaRPr>
          </a:p>
          <a:p>
            <a:pPr marL="0" lvl="0" indent="0" algn="l" rtl="0">
              <a:spcBef>
                <a:spcPts val="0"/>
              </a:spcBef>
              <a:spcAft>
                <a:spcPts val="0"/>
              </a:spcAft>
              <a:buNone/>
            </a:pPr>
            <a:r>
              <a:rPr lang="en" sz="1800" b="1" dirty="0">
                <a:solidFill>
                  <a:srgbClr val="3C78D8"/>
                </a:solidFill>
              </a:rPr>
              <a:t>Chain B</a:t>
            </a:r>
            <a:r>
              <a:rPr lang="en" sz="1800" dirty="0">
                <a:solidFill>
                  <a:srgbClr val="3C78D8"/>
                </a:solidFill>
              </a:rPr>
              <a:t> :</a:t>
            </a:r>
            <a:r>
              <a:rPr lang="en" sz="1800" dirty="0">
                <a:solidFill>
                  <a:schemeClr val="dk1"/>
                </a:solidFill>
              </a:rPr>
              <a:t> Pembro heavy chain variable region</a:t>
            </a:r>
            <a:endParaRPr sz="1800" dirty="0">
              <a:solidFill>
                <a:schemeClr val="dk1"/>
              </a:solidFill>
            </a:endParaRPr>
          </a:p>
          <a:p>
            <a:pPr marL="0" lvl="0" indent="0" algn="l" rtl="0">
              <a:spcBef>
                <a:spcPts val="0"/>
              </a:spcBef>
              <a:spcAft>
                <a:spcPts val="0"/>
              </a:spcAft>
              <a:buNone/>
            </a:pPr>
            <a:r>
              <a:rPr lang="en" sz="1800" b="1" dirty="0">
                <a:solidFill>
                  <a:srgbClr val="00FFFF"/>
                </a:solidFill>
              </a:rPr>
              <a:t>Chain C</a:t>
            </a:r>
            <a:r>
              <a:rPr lang="en" sz="1800" dirty="0">
                <a:solidFill>
                  <a:srgbClr val="00FFFF"/>
                </a:solidFill>
              </a:rPr>
              <a:t> :</a:t>
            </a:r>
            <a:r>
              <a:rPr lang="en" sz="1800" dirty="0">
                <a:solidFill>
                  <a:schemeClr val="dk1"/>
                </a:solidFill>
              </a:rPr>
              <a:t> Programmed cell death protein 1 </a:t>
            </a:r>
          </a:p>
          <a:p>
            <a:pPr marL="0" lvl="0" indent="0" algn="l" rtl="0">
              <a:spcBef>
                <a:spcPts val="0"/>
              </a:spcBef>
              <a:spcAft>
                <a:spcPts val="0"/>
              </a:spcAft>
              <a:buNone/>
            </a:pPr>
            <a:r>
              <a:rPr lang="en" sz="1800" dirty="0">
                <a:solidFill>
                  <a:schemeClr val="dk1"/>
                </a:solidFill>
              </a:rPr>
              <a:t>		(PD1-Antigen)</a:t>
            </a:r>
            <a:endParaRPr sz="1800" dirty="0">
              <a:solidFill>
                <a:schemeClr val="dk1"/>
              </a:solidFill>
            </a:endParaRPr>
          </a:p>
        </p:txBody>
      </p:sp>
      <p:sp>
        <p:nvSpPr>
          <p:cNvPr id="66" name="Google Shape;66;p13"/>
          <p:cNvSpPr/>
          <p:nvPr/>
        </p:nvSpPr>
        <p:spPr>
          <a:xfrm>
            <a:off x="117879" y="16444908"/>
            <a:ext cx="11982000" cy="775200"/>
          </a:xfrm>
          <a:prstGeom prst="roundRect">
            <a:avLst>
              <a:gd name="adj" fmla="val 16667"/>
            </a:avLst>
          </a:prstGeom>
          <a:solidFill>
            <a:srgbClr val="980000"/>
          </a:solid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DESIGN AND WORKFLOW</a:t>
            </a:r>
            <a:endParaRPr sz="3900" b="1" dirty="0">
              <a:solidFill>
                <a:srgbClr val="EEEEEE"/>
              </a:solidFill>
            </a:endParaRPr>
          </a:p>
        </p:txBody>
      </p:sp>
      <p:sp>
        <p:nvSpPr>
          <p:cNvPr id="67" name="Google Shape;67;p13"/>
          <p:cNvSpPr/>
          <p:nvPr/>
        </p:nvSpPr>
        <p:spPr>
          <a:xfrm>
            <a:off x="11847859" y="21005881"/>
            <a:ext cx="20637720" cy="619056"/>
          </a:xfrm>
          <a:prstGeom prst="round2DiagRect">
            <a:avLst>
              <a:gd name="adj1" fmla="val 16667"/>
              <a:gd name="adj2" fmla="val 0"/>
            </a:avLst>
          </a:prstGeom>
          <a:solidFill>
            <a:srgbClr val="980000"/>
          </a:solid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RESULTS</a:t>
            </a:r>
            <a:endParaRPr sz="3900" b="1" dirty="0">
              <a:solidFill>
                <a:srgbClr val="EEEEEE"/>
              </a:solidFill>
            </a:endParaRPr>
          </a:p>
        </p:txBody>
      </p:sp>
      <p:grpSp>
        <p:nvGrpSpPr>
          <p:cNvPr id="70" name="Google Shape;70;p13"/>
          <p:cNvGrpSpPr/>
          <p:nvPr/>
        </p:nvGrpSpPr>
        <p:grpSpPr>
          <a:xfrm>
            <a:off x="12636489" y="14443682"/>
            <a:ext cx="9508658" cy="7231747"/>
            <a:chOff x="11342150" y="16721775"/>
            <a:chExt cx="9321300" cy="6234265"/>
          </a:xfrm>
        </p:grpSpPr>
        <p:sp>
          <p:nvSpPr>
            <p:cNvPr id="71" name="Google Shape;71;p13"/>
            <p:cNvSpPr/>
            <p:nvPr/>
          </p:nvSpPr>
          <p:spPr>
            <a:xfrm>
              <a:off x="11342150" y="16721775"/>
              <a:ext cx="9321300" cy="622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3"/>
            <p:cNvSpPr txBox="1"/>
            <p:nvPr/>
          </p:nvSpPr>
          <p:spPr>
            <a:xfrm>
              <a:off x="12154820" y="20886534"/>
              <a:ext cx="8391281" cy="206950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b="1" i="1" dirty="0">
                  <a:latin typeface="+mn-lt"/>
                </a:rPr>
                <a:t>Figure 2.</a:t>
              </a:r>
              <a:r>
                <a:rPr lang="en-US" sz="1800" b="0" i="0" u="none" strike="noStrike" dirty="0">
                  <a:solidFill>
                    <a:srgbClr val="000000"/>
                  </a:solidFill>
                  <a:effectLst/>
                  <a:latin typeface="+mn-lt"/>
                </a:rPr>
                <a:t> The interaction of agent and environment in a Markov decision process (MDP), </a:t>
              </a:r>
            </a:p>
            <a:p>
              <a:pPr marL="0" lvl="0" indent="0" rtl="0">
                <a:spcBef>
                  <a:spcPts val="0"/>
                </a:spcBef>
                <a:spcAft>
                  <a:spcPts val="0"/>
                </a:spcAft>
                <a:buNone/>
              </a:pPr>
              <a:r>
                <a:rPr lang="en-IN" sz="1800" b="1" i="1" u="none" strike="noStrike" dirty="0">
                  <a:solidFill>
                    <a:srgbClr val="1155CC"/>
                  </a:solidFill>
                  <a:effectLst/>
                  <a:latin typeface="+mn-lt"/>
                </a:rPr>
                <a:t>Agent</a:t>
              </a:r>
              <a:r>
                <a:rPr lang="en-IN" sz="1800" b="0" i="0" u="none" strike="noStrike" dirty="0">
                  <a:solidFill>
                    <a:srgbClr val="000000"/>
                  </a:solidFill>
                  <a:effectLst/>
                  <a:latin typeface="+mn-lt"/>
                </a:rPr>
                <a:t>: B-cells</a:t>
              </a:r>
            </a:p>
            <a:p>
              <a:pPr marL="0" lvl="0" indent="0" rtl="0">
                <a:spcBef>
                  <a:spcPts val="0"/>
                </a:spcBef>
                <a:spcAft>
                  <a:spcPts val="0"/>
                </a:spcAft>
                <a:buNone/>
              </a:pPr>
              <a:r>
                <a:rPr lang="en-IN" sz="1800" b="1" i="1" u="none" strike="noStrike" dirty="0">
                  <a:solidFill>
                    <a:srgbClr val="FF9900"/>
                  </a:solidFill>
                  <a:effectLst/>
                  <a:latin typeface="+mn-lt"/>
                </a:rPr>
                <a:t>Action</a:t>
              </a:r>
              <a:r>
                <a:rPr lang="en-IN" sz="1800" b="0" i="0" u="none" strike="noStrike" dirty="0">
                  <a:solidFill>
                    <a:srgbClr val="FF9900"/>
                  </a:solidFill>
                  <a:effectLst/>
                  <a:latin typeface="+mn-lt"/>
                </a:rPr>
                <a:t>:</a:t>
              </a:r>
              <a:r>
                <a:rPr lang="en-IN" sz="1800" b="0" i="0" u="none" strike="noStrike" dirty="0">
                  <a:solidFill>
                    <a:srgbClr val="000000"/>
                  </a:solidFill>
                  <a:effectLst/>
                  <a:latin typeface="+mn-lt"/>
                </a:rPr>
                <a:t> Point mutations on Pembrolizumab (using PyMOL)</a:t>
              </a:r>
            </a:p>
            <a:p>
              <a:pPr marL="0" lvl="0" indent="0" rtl="0">
                <a:spcBef>
                  <a:spcPts val="0"/>
                </a:spcBef>
                <a:spcAft>
                  <a:spcPts val="0"/>
                </a:spcAft>
                <a:buNone/>
              </a:pPr>
              <a:r>
                <a:rPr lang="en-IN" sz="1800" b="1" i="1" u="none" strike="noStrike" dirty="0">
                  <a:solidFill>
                    <a:srgbClr val="38761D"/>
                  </a:solidFill>
                  <a:effectLst/>
                  <a:latin typeface="+mn-lt"/>
                </a:rPr>
                <a:t>Environment</a:t>
              </a:r>
              <a:r>
                <a:rPr lang="en-IN" sz="1800" b="0" i="0" u="none" strike="noStrike" dirty="0">
                  <a:solidFill>
                    <a:srgbClr val="000000"/>
                  </a:solidFill>
                  <a:effectLst/>
                  <a:latin typeface="+mn-lt"/>
                </a:rPr>
                <a:t>: Affinity Maturation of Pembrolizumab-PD1</a:t>
              </a:r>
            </a:p>
            <a:p>
              <a:pPr marL="0" lvl="0" indent="0" rtl="0">
                <a:spcBef>
                  <a:spcPts val="0"/>
                </a:spcBef>
                <a:spcAft>
                  <a:spcPts val="0"/>
                </a:spcAft>
                <a:buNone/>
              </a:pPr>
              <a:r>
                <a:rPr lang="en-IN" sz="1800" b="1" i="1" u="none" strike="noStrike" dirty="0">
                  <a:solidFill>
                    <a:srgbClr val="FF0000"/>
                  </a:solidFill>
                  <a:effectLst/>
                  <a:latin typeface="+mn-lt"/>
                </a:rPr>
                <a:t>State</a:t>
              </a:r>
              <a:r>
                <a:rPr lang="en-IN" sz="1800" b="0" i="0" u="none" strike="noStrike" dirty="0">
                  <a:solidFill>
                    <a:srgbClr val="FF0000"/>
                  </a:solidFill>
                  <a:effectLst/>
                  <a:latin typeface="+mn-lt"/>
                </a:rPr>
                <a:t>: </a:t>
              </a:r>
              <a:r>
                <a:rPr lang="en-IN" sz="1800" b="0" i="0" u="none" strike="noStrike" dirty="0">
                  <a:solidFill>
                    <a:srgbClr val="000000"/>
                  </a:solidFill>
                  <a:effectLst/>
                  <a:latin typeface="+mn-lt"/>
                </a:rPr>
                <a:t>Pembrolizumab with mutated amino acids</a:t>
              </a:r>
              <a:endParaRPr lang="en-US" sz="1800" dirty="0">
                <a:latin typeface="+mn-lt"/>
              </a:endParaRPr>
            </a:p>
            <a:p>
              <a:pPr marL="0" lvl="0" indent="0" rtl="0">
                <a:spcBef>
                  <a:spcPts val="0"/>
                </a:spcBef>
                <a:spcAft>
                  <a:spcPts val="0"/>
                </a:spcAft>
                <a:buNone/>
              </a:pPr>
              <a:endParaRPr lang="en-US" sz="1800" dirty="0">
                <a:latin typeface="+mj-lt"/>
              </a:endParaRPr>
            </a:p>
            <a:p>
              <a:pPr marL="0" lvl="0" indent="0" rtl="0">
                <a:spcBef>
                  <a:spcPts val="0"/>
                </a:spcBef>
                <a:spcAft>
                  <a:spcPts val="0"/>
                </a:spcAft>
                <a:buNone/>
              </a:pPr>
              <a:r>
                <a:rPr lang="en-US" sz="1800" dirty="0">
                  <a:latin typeface="+mj-lt"/>
                </a:rPr>
                <a:t>                </a:t>
              </a:r>
              <a:endParaRPr sz="1800" dirty="0">
                <a:latin typeface="+mj-lt"/>
              </a:endParaRPr>
            </a:p>
          </p:txBody>
        </p:sp>
      </p:grpSp>
      <p:sp>
        <p:nvSpPr>
          <p:cNvPr id="75" name="Google Shape;75;p13"/>
          <p:cNvSpPr/>
          <p:nvPr/>
        </p:nvSpPr>
        <p:spPr>
          <a:xfrm>
            <a:off x="11709960" y="39284565"/>
            <a:ext cx="20773613" cy="1743235"/>
          </a:xfrm>
          <a:prstGeom prst="rect">
            <a:avLst/>
          </a:prstGeom>
          <a:noFill/>
          <a:ln>
            <a:noFill/>
          </a:ln>
        </p:spPr>
        <p:txBody>
          <a:bodyPr spcFirstLastPara="1" wrap="square" lIns="91425" tIns="91425" rIns="91425" bIns="91425" anchor="t" anchorCtr="0">
            <a:noAutofit/>
          </a:bodyPr>
          <a:lstStyle/>
          <a:p>
            <a:pPr algn="just">
              <a:buClr>
                <a:schemeClr val="dk1"/>
              </a:buClr>
              <a:buSzPts val="1100"/>
            </a:pPr>
            <a:r>
              <a:rPr lang="en-IN" sz="1800" b="1" dirty="0">
                <a:solidFill>
                  <a:schemeClr val="dk1"/>
                </a:solidFill>
              </a:rPr>
              <a:t>Figure 5. A </a:t>
            </a:r>
            <a:r>
              <a:rPr lang="en-IN" sz="1800" b="1" dirty="0" err="1">
                <a:solidFill>
                  <a:schemeClr val="dk1"/>
                </a:solidFill>
              </a:rPr>
              <a:t>a</a:t>
            </a:r>
            <a:r>
              <a:rPr lang="en-IN" sz="1800" b="1" dirty="0">
                <a:solidFill>
                  <a:schemeClr val="dk1"/>
                </a:solidFill>
              </a:rPr>
              <a:t> </a:t>
            </a:r>
            <a:r>
              <a:rPr lang="en-IN" sz="1800" dirty="0">
                <a:solidFill>
                  <a:schemeClr val="dk1"/>
                </a:solidFill>
              </a:rPr>
              <a:t>RL</a:t>
            </a:r>
            <a:r>
              <a:rPr lang="en-IN" sz="1800" b="1" dirty="0">
                <a:solidFill>
                  <a:schemeClr val="dk1"/>
                </a:solidFill>
              </a:rPr>
              <a:t> </a:t>
            </a:r>
            <a:r>
              <a:rPr lang="en-IN" sz="1800" dirty="0">
                <a:solidFill>
                  <a:schemeClr val="dk1"/>
                </a:solidFill>
              </a:rPr>
              <a:t>SHM simulations, </a:t>
            </a:r>
            <a:r>
              <a:rPr lang="en-IN" sz="1800" dirty="0">
                <a:solidFill>
                  <a:srgbClr val="FF0000"/>
                </a:solidFill>
              </a:rPr>
              <a:t>Red:</a:t>
            </a:r>
            <a:r>
              <a:rPr lang="en-IN" sz="1800" dirty="0">
                <a:solidFill>
                  <a:schemeClr val="tx1"/>
                </a:solidFill>
              </a:rPr>
              <a:t> Using Soft-Max: Mutating 3 residues on Heavy chain into 17 residues, </a:t>
            </a:r>
            <a:r>
              <a:rPr lang="en-IN" sz="1800" dirty="0">
                <a:solidFill>
                  <a:schemeClr val="accent1">
                    <a:lumMod val="75000"/>
                  </a:schemeClr>
                </a:solidFill>
              </a:rPr>
              <a:t>Blue</a:t>
            </a:r>
            <a:r>
              <a:rPr lang="en-IN" sz="1800" dirty="0">
                <a:solidFill>
                  <a:schemeClr val="tx1"/>
                </a:solidFill>
              </a:rPr>
              <a:t>: Epsilon Greedy: Mutating 6 residues in Light chain into 6 a.a. </a:t>
            </a:r>
            <a:r>
              <a:rPr lang="en-IN" sz="1800" dirty="0">
                <a:solidFill>
                  <a:schemeClr val="accent4">
                    <a:lumMod val="75000"/>
                  </a:schemeClr>
                </a:solidFill>
              </a:rPr>
              <a:t>Orange: </a:t>
            </a:r>
            <a:r>
              <a:rPr lang="en-IN" sz="1800" dirty="0">
                <a:solidFill>
                  <a:schemeClr val="tx1"/>
                </a:solidFill>
              </a:rPr>
              <a:t>Epsilon greedy: Mutating 4 residues in Heavy chain into 16 a.a. </a:t>
            </a:r>
            <a:r>
              <a:rPr lang="en-IN" sz="1800" dirty="0">
                <a:solidFill>
                  <a:srgbClr val="92D050"/>
                </a:solidFill>
              </a:rPr>
              <a:t>Green</a:t>
            </a:r>
            <a:r>
              <a:rPr lang="en-IN" sz="1800" dirty="0">
                <a:solidFill>
                  <a:schemeClr val="accent6">
                    <a:lumMod val="50000"/>
                  </a:schemeClr>
                </a:solidFill>
              </a:rPr>
              <a:t>: </a:t>
            </a:r>
            <a:r>
              <a:rPr lang="en-IN" sz="1800" dirty="0">
                <a:solidFill>
                  <a:schemeClr val="tx1"/>
                </a:solidFill>
              </a:rPr>
              <a:t>Mutating 4 residues in Heavy chain into 16 a.a. with constraint looping </a:t>
            </a:r>
            <a:r>
              <a:rPr lang="en-IN" sz="1800" dirty="0">
                <a:solidFill>
                  <a:schemeClr val="accent6">
                    <a:lumMod val="50000"/>
                  </a:schemeClr>
                </a:solidFill>
              </a:rPr>
              <a:t>Yellow: </a:t>
            </a:r>
            <a:r>
              <a:rPr lang="en-IN" sz="1800" dirty="0">
                <a:solidFill>
                  <a:schemeClr val="tx1"/>
                </a:solidFill>
              </a:rPr>
              <a:t>DQL: Epsilon Greedy: mutating 3 residues on Heavy chain into 17 a.a. </a:t>
            </a:r>
            <a:r>
              <a:rPr lang="en-IN" sz="1800" b="1" dirty="0">
                <a:solidFill>
                  <a:schemeClr val="dk1"/>
                </a:solidFill>
              </a:rPr>
              <a:t>A b </a:t>
            </a:r>
            <a:r>
              <a:rPr lang="en-IN" sz="1800" dirty="0">
                <a:solidFill>
                  <a:schemeClr val="dk1"/>
                </a:solidFill>
              </a:rPr>
              <a:t>Higher Binding affinity(BA) states after AlphaFold2(AF) </a:t>
            </a:r>
            <a:r>
              <a:rPr lang="en-IN" sz="1800" b="1" dirty="0">
                <a:solidFill>
                  <a:schemeClr val="accent1">
                    <a:lumMod val="75000"/>
                  </a:schemeClr>
                </a:solidFill>
              </a:rPr>
              <a:t>Blue</a:t>
            </a:r>
            <a:r>
              <a:rPr lang="en-IN" sz="1800" dirty="0">
                <a:solidFill>
                  <a:schemeClr val="tx1"/>
                </a:solidFill>
              </a:rPr>
              <a:t>: Epsilon Greedy: Mutating 6 residues in Light chain into 6 a.a. </a:t>
            </a:r>
            <a:r>
              <a:rPr lang="en-IN" sz="1800" b="1" dirty="0">
                <a:solidFill>
                  <a:schemeClr val="accent4">
                    <a:lumMod val="75000"/>
                  </a:schemeClr>
                </a:solidFill>
              </a:rPr>
              <a:t>Orange</a:t>
            </a:r>
            <a:r>
              <a:rPr lang="en-IN" sz="1800" dirty="0">
                <a:solidFill>
                  <a:schemeClr val="accent4">
                    <a:lumMod val="75000"/>
                  </a:schemeClr>
                </a:solidFill>
              </a:rPr>
              <a:t>: </a:t>
            </a:r>
            <a:r>
              <a:rPr lang="en-IN" sz="1800" dirty="0">
                <a:solidFill>
                  <a:schemeClr val="tx1"/>
                </a:solidFill>
              </a:rPr>
              <a:t>Epsilon greedy: Mutating 4 residues in Heavy chain into 16 a.a. </a:t>
            </a:r>
            <a:r>
              <a:rPr lang="en-IN" sz="1800" b="1" dirty="0">
                <a:solidFill>
                  <a:schemeClr val="accent6">
                    <a:lumMod val="50000"/>
                  </a:schemeClr>
                </a:solidFill>
              </a:rPr>
              <a:t>Green</a:t>
            </a:r>
            <a:r>
              <a:rPr lang="en-IN" sz="1800" dirty="0">
                <a:solidFill>
                  <a:schemeClr val="accent6">
                    <a:lumMod val="50000"/>
                  </a:schemeClr>
                </a:solidFill>
              </a:rPr>
              <a:t>:</a:t>
            </a:r>
            <a:r>
              <a:rPr lang="en-IN" sz="1800" dirty="0">
                <a:solidFill>
                  <a:schemeClr val="tx1"/>
                </a:solidFill>
              </a:rPr>
              <a:t> DQL: Epsilon Greedy: mutating 3 residues on Heavy chain into 17 a.a</a:t>
            </a:r>
            <a:r>
              <a:rPr lang="en-IN" sz="1800" dirty="0">
                <a:solidFill>
                  <a:schemeClr val="tx1"/>
                </a:solidFill>
                <a:latin typeface="+mn-lt"/>
              </a:rPr>
              <a:t>., </a:t>
            </a:r>
            <a:r>
              <a:rPr lang="en-IN" sz="1800" b="1" dirty="0">
                <a:solidFill>
                  <a:schemeClr val="tx1"/>
                </a:solidFill>
                <a:latin typeface="+mn-lt"/>
              </a:rPr>
              <a:t>B </a:t>
            </a:r>
            <a:r>
              <a:rPr lang="en-IN" sz="1800" dirty="0">
                <a:solidFill>
                  <a:schemeClr val="tx1"/>
                </a:solidFill>
                <a:latin typeface="+mn-lt"/>
              </a:rPr>
              <a:t>AF predicted structures aligned with Pembro and their corresponding C-alpha distance plots</a:t>
            </a:r>
            <a:r>
              <a:rPr lang="en-IN" sz="1800" b="1" dirty="0">
                <a:solidFill>
                  <a:schemeClr val="tx1"/>
                </a:solidFill>
                <a:latin typeface="+mn-lt"/>
              </a:rPr>
              <a:t> </a:t>
            </a:r>
            <a:r>
              <a:rPr lang="en-IN" sz="1800" b="1" dirty="0">
                <a:solidFill>
                  <a:srgbClr val="7030A0"/>
                </a:solidFill>
                <a:latin typeface="+mn-lt"/>
              </a:rPr>
              <a:t>Purple: </a:t>
            </a:r>
            <a:r>
              <a:rPr lang="en-IN" sz="1800" dirty="0">
                <a:solidFill>
                  <a:schemeClr val="dk1"/>
                </a:solidFill>
                <a:latin typeface="+mn-lt"/>
              </a:rPr>
              <a:t>DDDSGDTYYNSNTNRYR (Folded Properly) </a:t>
            </a:r>
          </a:p>
          <a:p>
            <a:pPr algn="just">
              <a:buClr>
                <a:schemeClr val="dk1"/>
              </a:buClr>
              <a:buSzPts val="1100"/>
            </a:pPr>
            <a:r>
              <a:rPr lang="en-IN" sz="1800" b="1" dirty="0">
                <a:solidFill>
                  <a:srgbClr val="FF0000"/>
                </a:solidFill>
                <a:latin typeface="+mn-lt"/>
              </a:rPr>
              <a:t>Red</a:t>
            </a:r>
            <a:r>
              <a:rPr lang="en-IN" sz="1800" b="1" dirty="0">
                <a:solidFill>
                  <a:schemeClr val="tx1"/>
                </a:solidFill>
                <a:latin typeface="+mn-lt"/>
              </a:rPr>
              <a:t>: </a:t>
            </a:r>
            <a:r>
              <a:rPr lang="en-IN" sz="1800" b="0" i="0" u="none" strike="noStrike" dirty="0">
                <a:solidFill>
                  <a:srgbClr val="000000"/>
                </a:solidFill>
                <a:effectLst/>
                <a:latin typeface="+mn-lt"/>
              </a:rPr>
              <a:t>SYYYSDTWYNYNTNGYR (improper folding) </a:t>
            </a:r>
            <a:endParaRPr lang="en-IN" sz="1800" b="1" dirty="0">
              <a:solidFill>
                <a:schemeClr val="accent6">
                  <a:lumMod val="50000"/>
                </a:schemeClr>
              </a:solidFill>
              <a:latin typeface="+mn-lt"/>
            </a:endParaRPr>
          </a:p>
          <a:p>
            <a:pPr marL="0" lvl="0" indent="0" algn="just" rtl="0">
              <a:spcBef>
                <a:spcPts val="0"/>
              </a:spcBef>
              <a:spcAft>
                <a:spcPts val="0"/>
              </a:spcAft>
              <a:buClr>
                <a:schemeClr val="dk1"/>
              </a:buClr>
              <a:buSzPts val="1100"/>
              <a:buFont typeface="Arial"/>
              <a:buNone/>
            </a:pPr>
            <a:endParaRPr sz="1800" b="1" dirty="0">
              <a:solidFill>
                <a:schemeClr val="accent6">
                  <a:lumMod val="50000"/>
                </a:schemeClr>
              </a:solidFill>
            </a:endParaRPr>
          </a:p>
        </p:txBody>
      </p:sp>
      <p:sp>
        <p:nvSpPr>
          <p:cNvPr id="77" name="Google Shape;77;p13"/>
          <p:cNvSpPr/>
          <p:nvPr/>
        </p:nvSpPr>
        <p:spPr>
          <a:xfrm>
            <a:off x="22595575" y="5275625"/>
            <a:ext cx="9946174" cy="775200"/>
          </a:xfrm>
          <a:prstGeom prst="round2DiagRect">
            <a:avLst>
              <a:gd name="adj1" fmla="val 16667"/>
              <a:gd name="adj2" fmla="val 0"/>
            </a:avLst>
          </a:prstGeom>
          <a:solidFill>
            <a:srgbClr val="980000"/>
          </a:solid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CONCLUSION AND FUTURE WORK</a:t>
            </a:r>
            <a:endParaRPr sz="3900" b="1" dirty="0">
              <a:solidFill>
                <a:srgbClr val="EEEEEE"/>
              </a:solidFill>
            </a:endParaRPr>
          </a:p>
        </p:txBody>
      </p:sp>
      <p:sp>
        <p:nvSpPr>
          <p:cNvPr id="78" name="Google Shape;78;p13"/>
          <p:cNvSpPr txBox="1"/>
          <p:nvPr/>
        </p:nvSpPr>
        <p:spPr>
          <a:xfrm>
            <a:off x="22636599" y="6198585"/>
            <a:ext cx="9563776" cy="6093946"/>
          </a:xfrm>
          <a:prstGeom prst="rect">
            <a:avLst/>
          </a:prstGeom>
          <a:noFill/>
          <a:ln>
            <a:noFill/>
          </a:ln>
        </p:spPr>
        <p:txBody>
          <a:bodyPr spcFirstLastPara="1" wrap="square" lIns="91425" tIns="91425" rIns="91425" bIns="91425" anchor="t" anchorCtr="0">
            <a:spAutoFit/>
          </a:bodyPr>
          <a:lstStyle/>
          <a:p>
            <a:pPr algn="just" rtl="0">
              <a:spcBef>
                <a:spcPts val="0"/>
              </a:spcBef>
              <a:spcAft>
                <a:spcPts val="800"/>
              </a:spcAft>
            </a:pPr>
            <a:r>
              <a:rPr lang="en-US" sz="2600" b="0" i="0" u="none" strike="noStrike" dirty="0">
                <a:solidFill>
                  <a:srgbClr val="000000"/>
                </a:solidFill>
                <a:effectLst/>
                <a:latin typeface="+mn-lt"/>
              </a:rPr>
              <a:t>Q-learning simulations were able to simulate the SHM, especially in case of restricted states of mutations on heavy chain positions. This gives us the confidence to move forward with DQL and other deep reinforcement approaches, which may be better suited for our problem statement. </a:t>
            </a:r>
          </a:p>
          <a:p>
            <a:pPr algn="just" rtl="0">
              <a:spcBef>
                <a:spcPts val="0"/>
              </a:spcBef>
              <a:spcAft>
                <a:spcPts val="800"/>
              </a:spcAft>
            </a:pPr>
            <a:r>
              <a:rPr lang="en-US" sz="2600" b="0" i="0" u="none" strike="noStrike" dirty="0">
                <a:solidFill>
                  <a:srgbClr val="000000"/>
                </a:solidFill>
                <a:effectLst/>
                <a:latin typeface="+mn-lt"/>
              </a:rPr>
              <a:t>We are currently working on a DQL model, but due to the complex nature of the problem it requires optimization to simulate SHM which was not possible in the time frame available. </a:t>
            </a:r>
          </a:p>
          <a:p>
            <a:pPr algn="just" rtl="0">
              <a:spcBef>
                <a:spcPts val="0"/>
              </a:spcBef>
              <a:spcAft>
                <a:spcPts val="800"/>
              </a:spcAft>
            </a:pPr>
            <a:r>
              <a:rPr lang="en-US" sz="2600" dirty="0">
                <a:latin typeface="+mn-lt"/>
              </a:rPr>
              <a:t>W</a:t>
            </a:r>
            <a:r>
              <a:rPr lang="en-US" sz="2600" b="0" i="0" u="none" strike="noStrike" dirty="0">
                <a:solidFill>
                  <a:srgbClr val="000000"/>
                </a:solidFill>
                <a:effectLst/>
                <a:latin typeface="+mn-lt"/>
              </a:rPr>
              <a:t>e were able to find multiple states with better binding affinity than Pembrolizumab according to assessment with Prodigy, but these states need to be further validated and reduced using other tools to confidently provide with an antibody which can be engineered in a </a:t>
            </a:r>
            <a:r>
              <a:rPr lang="en-US" sz="2600" b="0" i="0" u="none" strike="noStrike">
                <a:solidFill>
                  <a:srgbClr val="000000"/>
                </a:solidFill>
                <a:effectLst/>
                <a:latin typeface="+mn-lt"/>
              </a:rPr>
              <a:t>wet lab.</a:t>
            </a:r>
            <a:endParaRPr lang="en-US" sz="2600" dirty="0">
              <a:effectLst/>
              <a:latin typeface="+mn-lt"/>
            </a:endParaRPr>
          </a:p>
        </p:txBody>
      </p:sp>
      <p:sp>
        <p:nvSpPr>
          <p:cNvPr id="112" name="Google Shape;112;p13"/>
          <p:cNvSpPr/>
          <p:nvPr/>
        </p:nvSpPr>
        <p:spPr>
          <a:xfrm>
            <a:off x="11683860" y="40459982"/>
            <a:ext cx="20720813" cy="665211"/>
          </a:xfrm>
          <a:prstGeom prst="round2DiagRect">
            <a:avLst>
              <a:gd name="adj1" fmla="val 16667"/>
              <a:gd name="adj2" fmla="val 0"/>
            </a:avLst>
          </a:prstGeom>
          <a:solidFill>
            <a:srgbClr val="98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REFERENCES</a:t>
            </a:r>
            <a:endParaRPr sz="3900" b="1" dirty="0">
              <a:solidFill>
                <a:srgbClr val="EEEEEE"/>
              </a:solidFill>
            </a:endParaRPr>
          </a:p>
        </p:txBody>
      </p:sp>
      <p:sp>
        <p:nvSpPr>
          <p:cNvPr id="113" name="Google Shape;113;p13"/>
          <p:cNvSpPr/>
          <p:nvPr/>
        </p:nvSpPr>
        <p:spPr>
          <a:xfrm>
            <a:off x="11625659" y="41080077"/>
            <a:ext cx="20837217" cy="1096525"/>
          </a:xfrm>
          <a:prstGeom prst="rect">
            <a:avLst/>
          </a:prstGeom>
          <a:noFill/>
          <a:ln>
            <a:noFill/>
          </a:ln>
        </p:spPr>
        <p:txBody>
          <a:bodyPr spcFirstLastPara="1" wrap="square" lIns="91425" tIns="91425" rIns="91425" bIns="91425" anchor="t" anchorCtr="0">
            <a:noAutofit/>
          </a:bodyPr>
          <a:lstStyle/>
          <a:p>
            <a:pPr marL="457200" indent="-323850" algn="just">
              <a:buClr>
                <a:schemeClr val="dk1"/>
              </a:buClr>
              <a:buSzPts val="1500"/>
              <a:buFont typeface="Arial"/>
              <a:buChar char="●"/>
            </a:pPr>
            <a:r>
              <a:rPr lang="en-US" sz="1600" b="0" i="0" u="none" strike="noStrike" dirty="0">
                <a:solidFill>
                  <a:srgbClr val="000000"/>
                </a:solidFill>
                <a:effectLst/>
                <a:latin typeface="+mn-lt"/>
              </a:rPr>
              <a:t>Faris, J. G., </a:t>
            </a:r>
            <a:r>
              <a:rPr lang="en-US" sz="1600" b="0" i="0" u="none" strike="noStrike" dirty="0" err="1">
                <a:solidFill>
                  <a:srgbClr val="000000"/>
                </a:solidFill>
                <a:effectLst/>
                <a:latin typeface="+mn-lt"/>
              </a:rPr>
              <a:t>Orbidan</a:t>
            </a:r>
            <a:r>
              <a:rPr lang="en-US" sz="1600" b="0" i="0" u="none" strike="noStrike" dirty="0">
                <a:solidFill>
                  <a:srgbClr val="000000"/>
                </a:solidFill>
                <a:effectLst/>
                <a:latin typeface="+mn-lt"/>
              </a:rPr>
              <a:t>, D., Wells, C., Petersen, B. K., &amp; Sprenger, K. G. (2022). Moving the needle: Employing deep reinforcement learning to push the boundaries of coarse-grained vaccine models. </a:t>
            </a:r>
            <a:r>
              <a:rPr lang="en-US" sz="1600" b="0" i="1" u="none" strike="noStrike" dirty="0">
                <a:solidFill>
                  <a:srgbClr val="000000"/>
                </a:solidFill>
                <a:effectLst/>
                <a:latin typeface="+mn-lt"/>
              </a:rPr>
              <a:t>Frontiers in Immunology</a:t>
            </a:r>
            <a:r>
              <a:rPr lang="en-US" sz="1600" b="0" i="0" u="none" strike="noStrike" dirty="0">
                <a:solidFill>
                  <a:srgbClr val="000000"/>
                </a:solidFill>
                <a:effectLst/>
                <a:latin typeface="+mn-lt"/>
              </a:rPr>
              <a:t>, </a:t>
            </a:r>
            <a:r>
              <a:rPr lang="en-US" sz="1600" b="0" i="1" u="none" strike="noStrike" dirty="0">
                <a:solidFill>
                  <a:srgbClr val="000000"/>
                </a:solidFill>
                <a:effectLst/>
                <a:latin typeface="+mn-lt"/>
              </a:rPr>
              <a:t>13</a:t>
            </a:r>
            <a:r>
              <a:rPr lang="en-US" sz="1600" b="0" i="0" u="none" strike="noStrike" dirty="0">
                <a:solidFill>
                  <a:srgbClr val="000000"/>
                </a:solidFill>
                <a:effectLst/>
                <a:latin typeface="+mn-lt"/>
              </a:rPr>
              <a:t>. </a:t>
            </a:r>
            <a:r>
              <a:rPr lang="en-US" sz="1600" b="0" i="0" u="none" strike="noStrike" dirty="0">
                <a:solidFill>
                  <a:srgbClr val="000000"/>
                </a:solidFill>
                <a:effectLst/>
                <a:latin typeface="+mn-lt"/>
                <a:hlinkClick r:id="rId9"/>
              </a:rPr>
              <a:t>https://doi.org/10.3389/FIMMU.2022.1029167</a:t>
            </a:r>
            <a:r>
              <a:rPr lang="en-US" sz="1600" b="0" i="0" u="none" strike="noStrike" dirty="0">
                <a:solidFill>
                  <a:srgbClr val="000000"/>
                </a:solidFill>
                <a:effectLst/>
                <a:latin typeface="+mn-lt"/>
              </a:rPr>
              <a:t> </a:t>
            </a:r>
            <a:endParaRPr lang="en" sz="1600" dirty="0">
              <a:solidFill>
                <a:schemeClr val="dk1"/>
              </a:solidFill>
              <a:latin typeface="+mn-lt"/>
            </a:endParaRPr>
          </a:p>
          <a:p>
            <a:pPr marL="457200" lvl="0" indent="-323850" algn="just" rtl="0">
              <a:lnSpc>
                <a:spcPct val="100000"/>
              </a:lnSpc>
              <a:spcBef>
                <a:spcPts val="0"/>
              </a:spcBef>
              <a:spcAft>
                <a:spcPts val="0"/>
              </a:spcAft>
              <a:buClr>
                <a:schemeClr val="dk1"/>
              </a:buClr>
              <a:buSzPts val="1500"/>
              <a:buChar char="●"/>
            </a:pPr>
            <a:r>
              <a:rPr lang="en" sz="1600" dirty="0">
                <a:solidFill>
                  <a:schemeClr val="dk1"/>
                </a:solidFill>
                <a:latin typeface="+mn-lt"/>
              </a:rPr>
              <a:t>Horita, Shoichiro, et al. "High-resolution crystal structure of the therapeutic antibody pembrolizumab bound to the human PD-1." </a:t>
            </a:r>
            <a:r>
              <a:rPr lang="en" sz="1600" i="1" dirty="0">
                <a:solidFill>
                  <a:schemeClr val="dk1"/>
                </a:solidFill>
                <a:latin typeface="+mn-lt"/>
              </a:rPr>
              <a:t>Scientific reports</a:t>
            </a:r>
            <a:r>
              <a:rPr lang="en" sz="1600" dirty="0">
                <a:solidFill>
                  <a:schemeClr val="dk1"/>
                </a:solidFill>
                <a:latin typeface="+mn-lt"/>
              </a:rPr>
              <a:t> 6.1 (2016): 35297</a:t>
            </a:r>
          </a:p>
          <a:p>
            <a:pPr marL="457200" indent="-323850" algn="just">
              <a:buClr>
                <a:schemeClr val="dk1"/>
              </a:buClr>
              <a:buSzPts val="1500"/>
              <a:buFont typeface="Arial"/>
              <a:buChar char="●"/>
            </a:pPr>
            <a:r>
              <a:rPr lang="en-US" sz="1600" dirty="0">
                <a:latin typeface="+mn-lt"/>
              </a:rPr>
              <a:t>Sutton, R. S., &amp; </a:t>
            </a:r>
            <a:r>
              <a:rPr lang="en-US" sz="1600" dirty="0" err="1">
                <a:latin typeface="+mn-lt"/>
              </a:rPr>
              <a:t>Barto</a:t>
            </a:r>
            <a:r>
              <a:rPr lang="en-US" sz="1600" dirty="0">
                <a:latin typeface="+mn-lt"/>
              </a:rPr>
              <a:t>, A. G. (2018). Reinforcement learning: An introduction, 2nd ed. In </a:t>
            </a:r>
            <a:r>
              <a:rPr lang="en-US" sz="1600" i="1" dirty="0">
                <a:latin typeface="+mn-lt"/>
              </a:rPr>
              <a:t>Reinforcement learning: An introduction, 2nd ed.</a:t>
            </a:r>
            <a:r>
              <a:rPr lang="en-US" sz="1600" dirty="0">
                <a:latin typeface="+mn-lt"/>
              </a:rPr>
              <a:t> The MIT Press.</a:t>
            </a:r>
            <a:endParaRPr lang="en-US" sz="1600" b="0" i="0" u="none" strike="noStrike" dirty="0">
              <a:solidFill>
                <a:srgbClr val="000000"/>
              </a:solidFill>
              <a:effectLst/>
              <a:latin typeface="+mn-lt"/>
            </a:endParaRPr>
          </a:p>
          <a:p>
            <a:pPr marL="457200" lvl="0" indent="-323850" algn="just" rtl="0">
              <a:lnSpc>
                <a:spcPct val="100000"/>
              </a:lnSpc>
              <a:spcBef>
                <a:spcPts val="0"/>
              </a:spcBef>
              <a:spcAft>
                <a:spcPts val="0"/>
              </a:spcAft>
              <a:buClr>
                <a:schemeClr val="dk1"/>
              </a:buClr>
              <a:buSzPts val="1500"/>
              <a:buChar char="●"/>
            </a:pPr>
            <a:r>
              <a:rPr lang="en-US" sz="1600" b="0" i="0" u="none" strike="noStrike" dirty="0" err="1">
                <a:solidFill>
                  <a:srgbClr val="000000"/>
                </a:solidFill>
                <a:effectLst/>
                <a:latin typeface="+mn-lt"/>
              </a:rPr>
              <a:t>Vangone</a:t>
            </a:r>
            <a:r>
              <a:rPr lang="en-US" sz="1600" b="0" i="0" u="none" strike="noStrike" dirty="0">
                <a:solidFill>
                  <a:srgbClr val="000000"/>
                </a:solidFill>
                <a:effectLst/>
                <a:latin typeface="+mn-lt"/>
              </a:rPr>
              <a:t>, A., &amp; </a:t>
            </a:r>
            <a:r>
              <a:rPr lang="en-US" sz="1600" b="0" i="0" u="none" strike="noStrike" dirty="0" err="1">
                <a:solidFill>
                  <a:srgbClr val="000000"/>
                </a:solidFill>
                <a:effectLst/>
                <a:latin typeface="+mn-lt"/>
              </a:rPr>
              <a:t>Bonvin</a:t>
            </a:r>
            <a:r>
              <a:rPr lang="en-US" sz="1600" b="0" i="0" u="none" strike="noStrike" dirty="0">
                <a:solidFill>
                  <a:srgbClr val="000000"/>
                </a:solidFill>
                <a:effectLst/>
                <a:latin typeface="+mn-lt"/>
              </a:rPr>
              <a:t>, A. M. J. J. (2017). PRODIGY: A Contact-based Predictor of Binding Affinity in Protein-protein Complexes. </a:t>
            </a:r>
            <a:r>
              <a:rPr lang="en-US" sz="1600" b="0" i="1" u="none" strike="noStrike" dirty="0">
                <a:solidFill>
                  <a:srgbClr val="000000"/>
                </a:solidFill>
                <a:effectLst/>
                <a:latin typeface="+mn-lt"/>
              </a:rPr>
              <a:t>Bio-Protocol</a:t>
            </a:r>
            <a:r>
              <a:rPr lang="en-US" sz="1600" b="0" i="0" u="none" strike="noStrike" dirty="0">
                <a:solidFill>
                  <a:srgbClr val="000000"/>
                </a:solidFill>
                <a:effectLst/>
                <a:latin typeface="+mn-lt"/>
              </a:rPr>
              <a:t>, </a:t>
            </a:r>
            <a:r>
              <a:rPr lang="en-US" sz="1600" b="0" i="1" u="none" strike="noStrike" dirty="0">
                <a:solidFill>
                  <a:srgbClr val="000000"/>
                </a:solidFill>
                <a:effectLst/>
                <a:latin typeface="+mn-lt"/>
              </a:rPr>
              <a:t>7</a:t>
            </a:r>
            <a:r>
              <a:rPr lang="en-US" sz="1600" b="0" i="0" u="none" strike="noStrike" dirty="0">
                <a:solidFill>
                  <a:srgbClr val="000000"/>
                </a:solidFill>
                <a:effectLst/>
                <a:latin typeface="+mn-lt"/>
              </a:rPr>
              <a:t>(3). </a:t>
            </a:r>
            <a:r>
              <a:rPr lang="en-US" sz="1600" b="0" i="0" u="none" strike="noStrike" dirty="0">
                <a:solidFill>
                  <a:srgbClr val="000000"/>
                </a:solidFill>
                <a:effectLst/>
                <a:latin typeface="+mn-lt"/>
                <a:hlinkClick r:id="rId10"/>
              </a:rPr>
              <a:t>https://doi.org/10.21769/BIOPROTOC.2124</a:t>
            </a:r>
            <a:endParaRPr lang="en-US" sz="1600" b="0" i="0" u="none" strike="noStrike" dirty="0">
              <a:solidFill>
                <a:srgbClr val="000000"/>
              </a:solidFill>
              <a:effectLst/>
              <a:latin typeface="+mn-lt"/>
            </a:endParaRPr>
          </a:p>
          <a:p>
            <a:pPr marL="457200" lvl="0" indent="-323850" algn="just" rtl="0">
              <a:lnSpc>
                <a:spcPct val="100000"/>
              </a:lnSpc>
              <a:spcBef>
                <a:spcPts val="0"/>
              </a:spcBef>
              <a:spcAft>
                <a:spcPts val="0"/>
              </a:spcAft>
              <a:buClr>
                <a:schemeClr val="dk1"/>
              </a:buClr>
              <a:buSzPts val="1500"/>
              <a:buChar char="●"/>
            </a:pPr>
            <a:endParaRPr lang="en" sz="1600" dirty="0">
              <a:solidFill>
                <a:schemeClr val="dk1"/>
              </a:solidFill>
              <a:latin typeface="+mn-lt"/>
            </a:endParaRPr>
          </a:p>
          <a:p>
            <a:pPr marL="457200" lvl="0" indent="-323850" algn="just" rtl="0">
              <a:lnSpc>
                <a:spcPct val="100000"/>
              </a:lnSpc>
              <a:spcBef>
                <a:spcPts val="0"/>
              </a:spcBef>
              <a:spcAft>
                <a:spcPts val="0"/>
              </a:spcAft>
              <a:buClr>
                <a:schemeClr val="dk1"/>
              </a:buClr>
              <a:buSzPts val="1500"/>
              <a:buChar char="●"/>
            </a:pPr>
            <a:endParaRPr sz="1600" dirty="0">
              <a:solidFill>
                <a:schemeClr val="dk1"/>
              </a:solidFill>
              <a:latin typeface="+mn-lt"/>
            </a:endParaRPr>
          </a:p>
        </p:txBody>
      </p:sp>
      <p:sp>
        <p:nvSpPr>
          <p:cNvPr id="136" name="Google Shape;136;p13"/>
          <p:cNvSpPr/>
          <p:nvPr/>
        </p:nvSpPr>
        <p:spPr>
          <a:xfrm>
            <a:off x="22124450" y="20044918"/>
            <a:ext cx="10361128" cy="832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800" b="1" i="1" dirty="0">
                <a:solidFill>
                  <a:schemeClr val="dk1"/>
                </a:solidFill>
                <a:latin typeface="+mn-lt"/>
              </a:rPr>
              <a:t>Figure 3. A</a:t>
            </a:r>
            <a:r>
              <a:rPr lang="en" sz="1800" b="1" dirty="0">
                <a:solidFill>
                  <a:schemeClr val="dk1"/>
                </a:solidFill>
                <a:latin typeface="+mn-lt"/>
              </a:rPr>
              <a:t> </a:t>
            </a:r>
            <a:r>
              <a:rPr lang="en" sz="1800" dirty="0">
                <a:solidFill>
                  <a:schemeClr val="dk1"/>
                </a:solidFill>
                <a:latin typeface="+mn-lt"/>
              </a:rPr>
              <a:t>Reference crystal structure of Pembrolizumab (PDB ID: </a:t>
            </a:r>
            <a:r>
              <a:rPr lang="en" sz="1800" b="1" dirty="0">
                <a:solidFill>
                  <a:schemeClr val="dk1"/>
                </a:solidFill>
                <a:latin typeface="+mn-lt"/>
              </a:rPr>
              <a:t>5B8C</a:t>
            </a:r>
            <a:r>
              <a:rPr lang="en" sz="1800" dirty="0">
                <a:solidFill>
                  <a:schemeClr val="dk1"/>
                </a:solidFill>
                <a:latin typeface="+mn-lt"/>
              </a:rPr>
              <a:t>), </a:t>
            </a:r>
            <a:r>
              <a:rPr lang="en" sz="1800" b="1" i="1" dirty="0">
                <a:solidFill>
                  <a:schemeClr val="dk1"/>
                </a:solidFill>
                <a:latin typeface="+mn-lt"/>
              </a:rPr>
              <a:t>B</a:t>
            </a:r>
            <a:r>
              <a:rPr lang="en" sz="1800" b="1" dirty="0">
                <a:solidFill>
                  <a:schemeClr val="dk1"/>
                </a:solidFill>
                <a:latin typeface="+mn-lt"/>
              </a:rPr>
              <a:t> </a:t>
            </a:r>
            <a:r>
              <a:rPr lang="en" sz="1800" dirty="0">
                <a:solidFill>
                  <a:schemeClr val="dk1"/>
                </a:solidFill>
                <a:latin typeface="+mn-lt"/>
              </a:rPr>
              <a:t>A schematic diagram of interactions between PD1 and antiPD1. Direct protein/protein hydrogen bonds are in </a:t>
            </a:r>
            <a:r>
              <a:rPr lang="en" sz="1800" dirty="0">
                <a:solidFill>
                  <a:schemeClr val="accent1">
                    <a:lumMod val="75000"/>
                  </a:schemeClr>
                </a:solidFill>
                <a:latin typeface="+mn-lt"/>
              </a:rPr>
              <a:t>blue</a:t>
            </a:r>
            <a:r>
              <a:rPr lang="en" sz="1800" dirty="0">
                <a:solidFill>
                  <a:schemeClr val="dk1"/>
                </a:solidFill>
                <a:latin typeface="+mn-lt"/>
              </a:rPr>
              <a:t>;water-mediated hydrogen bonds are in </a:t>
            </a:r>
            <a:r>
              <a:rPr lang="en" sz="1800" dirty="0">
                <a:solidFill>
                  <a:srgbClr val="00B050"/>
                </a:solidFill>
                <a:latin typeface="+mn-lt"/>
              </a:rPr>
              <a:t>green</a:t>
            </a:r>
            <a:r>
              <a:rPr lang="en" sz="1800" dirty="0">
                <a:solidFill>
                  <a:schemeClr val="dk1"/>
                </a:solidFill>
                <a:latin typeface="+mn-lt"/>
              </a:rPr>
              <a:t>; and salt bridges are in </a:t>
            </a:r>
            <a:r>
              <a:rPr lang="en" sz="1800" dirty="0">
                <a:solidFill>
                  <a:srgbClr val="FF0000"/>
                </a:solidFill>
                <a:latin typeface="+mn-lt"/>
              </a:rPr>
              <a:t>red</a:t>
            </a:r>
            <a:r>
              <a:rPr lang="en" sz="1800" dirty="0">
                <a:solidFill>
                  <a:schemeClr val="dk1"/>
                </a:solidFill>
                <a:latin typeface="+mn-lt"/>
              </a:rPr>
              <a:t> </a:t>
            </a:r>
            <a:r>
              <a:rPr lang="fr-FR" sz="1800" dirty="0">
                <a:solidFill>
                  <a:schemeClr val="dk1"/>
                </a:solidFill>
                <a:latin typeface="+mn-lt"/>
              </a:rPr>
              <a:t>(Horita S et al., 2016</a:t>
            </a:r>
            <a:r>
              <a:rPr lang="en" sz="1800" dirty="0">
                <a:solidFill>
                  <a:schemeClr val="dk1"/>
                </a:solidFill>
                <a:latin typeface="+mn-lt"/>
              </a:rPr>
              <a:t>)</a:t>
            </a:r>
            <a:endParaRPr sz="1800" dirty="0">
              <a:solidFill>
                <a:schemeClr val="dk1"/>
              </a:solidFill>
              <a:latin typeface="+mn-lt"/>
            </a:endParaRPr>
          </a:p>
          <a:p>
            <a:pPr marL="0" lvl="0" indent="0" algn="l" rtl="0">
              <a:spcBef>
                <a:spcPts val="0"/>
              </a:spcBef>
              <a:spcAft>
                <a:spcPts val="0"/>
              </a:spcAft>
              <a:buClr>
                <a:schemeClr val="dk1"/>
              </a:buClr>
              <a:buSzPts val="1100"/>
              <a:buFont typeface="Arial"/>
              <a:buNone/>
            </a:pPr>
            <a:endParaRPr sz="1600" dirty="0">
              <a:latin typeface="+mn-lt"/>
            </a:endParaRPr>
          </a:p>
        </p:txBody>
      </p:sp>
      <p:sp>
        <p:nvSpPr>
          <p:cNvPr id="26" name="TextBox 25">
            <a:extLst>
              <a:ext uri="{FF2B5EF4-FFF2-40B4-BE49-F238E27FC236}">
                <a16:creationId xmlns:a16="http://schemas.microsoft.com/office/drawing/2014/main" id="{3DC6D050-D335-E08D-5E5C-FBAE94F2E64C}"/>
              </a:ext>
            </a:extLst>
          </p:cNvPr>
          <p:cNvSpPr txBox="1"/>
          <p:nvPr/>
        </p:nvSpPr>
        <p:spPr>
          <a:xfrm>
            <a:off x="117879" y="42913576"/>
            <a:ext cx="11507781" cy="702372"/>
          </a:xfrm>
          <a:prstGeom prst="rect">
            <a:avLst/>
          </a:prstGeom>
          <a:noFill/>
        </p:spPr>
        <p:txBody>
          <a:bodyPr wrap="square">
            <a:spAutoFit/>
          </a:bodyPr>
          <a:lstStyle/>
          <a:p>
            <a:pPr marL="457200" algn="ctr">
              <a:lnSpc>
                <a:spcPct val="115000"/>
              </a:lnSpc>
              <a:spcAft>
                <a:spcPts val="800"/>
              </a:spcAft>
            </a:pPr>
            <a:r>
              <a:rPr lang="en-US" sz="1800" b="1" dirty="0">
                <a:solidFill>
                  <a:srgbClr val="000000"/>
                </a:solidFill>
                <a:effectLst/>
                <a:latin typeface="+mn-lt"/>
                <a:ea typeface="Times New Roman" panose="02020603050405020304" pitchFamily="18" charset="0"/>
                <a:cs typeface="Aptos" panose="020B0004020202020204" pitchFamily="34" charset="0"/>
              </a:rPr>
              <a:t>Figure 4.</a:t>
            </a:r>
            <a:r>
              <a:rPr lang="en-US" sz="1800" dirty="0">
                <a:latin typeface="+mn-lt"/>
                <a:ea typeface="Times New Roman" panose="02020603050405020304" pitchFamily="18" charset="0"/>
                <a:cs typeface="Aptos" panose="020B0004020202020204" pitchFamily="34" charset="0"/>
              </a:rPr>
              <a:t> </a:t>
            </a:r>
            <a:r>
              <a:rPr lang="en-US" sz="1800" b="1" dirty="0">
                <a:solidFill>
                  <a:srgbClr val="000000"/>
                </a:solidFill>
                <a:effectLst/>
                <a:latin typeface="+mn-lt"/>
                <a:ea typeface="Times New Roman" panose="02020603050405020304" pitchFamily="18" charset="0"/>
                <a:cs typeface="Aptos" panose="020B0004020202020204" pitchFamily="34" charset="0"/>
              </a:rPr>
              <a:t>A</a:t>
            </a:r>
            <a:r>
              <a:rPr lang="en-US" sz="1800" dirty="0">
                <a:solidFill>
                  <a:srgbClr val="000000"/>
                </a:solidFill>
                <a:effectLst/>
                <a:latin typeface="+mn-lt"/>
                <a:ea typeface="Times New Roman" panose="02020603050405020304" pitchFamily="18" charset="0"/>
                <a:cs typeface="Aptos" panose="020B0004020202020204" pitchFamily="34" charset="0"/>
              </a:rPr>
              <a:t> Flowchart of Basic Q-learning</a:t>
            </a:r>
            <a:r>
              <a:rPr lang="en-IN" sz="1800" dirty="0">
                <a:solidFill>
                  <a:srgbClr val="000000"/>
                </a:solidFill>
                <a:effectLst/>
                <a:latin typeface="+mn-lt"/>
                <a:ea typeface="Times New Roman" panose="02020603050405020304" pitchFamily="18" charset="0"/>
                <a:cs typeface="Aptos" panose="020B0004020202020204" pitchFamily="34" charset="0"/>
              </a:rPr>
              <a:t>, </a:t>
            </a:r>
            <a:r>
              <a:rPr lang="en-IN" sz="1800" dirty="0">
                <a:latin typeface="+mn-lt"/>
                <a:ea typeface="Times New Roman" panose="02020603050405020304" pitchFamily="18" charset="0"/>
                <a:cs typeface="Aptos" panose="020B0004020202020204" pitchFamily="34" charset="0"/>
              </a:rPr>
              <a:t> </a:t>
            </a:r>
            <a:r>
              <a:rPr lang="en-IN" sz="1800" b="1" dirty="0">
                <a:latin typeface="+mn-lt"/>
                <a:ea typeface="Times New Roman" panose="02020603050405020304" pitchFamily="18" charset="0"/>
                <a:cs typeface="Aptos" panose="020B0004020202020204" pitchFamily="34" charset="0"/>
              </a:rPr>
              <a:t>B </a:t>
            </a:r>
            <a:r>
              <a:rPr lang="en-IN" sz="1800" dirty="0">
                <a:latin typeface="+mn-lt"/>
                <a:ea typeface="Times New Roman" panose="02020603050405020304" pitchFamily="18" charset="0"/>
                <a:cs typeface="Aptos" panose="020B0004020202020204" pitchFamily="34" charset="0"/>
              </a:rPr>
              <a:t>Representation of Q-Table, </a:t>
            </a:r>
            <a:r>
              <a:rPr lang="en-US" sz="1800" b="1" dirty="0">
                <a:latin typeface="+mn-lt"/>
                <a:ea typeface="Times New Roman" panose="02020603050405020304" pitchFamily="18" charset="0"/>
                <a:cs typeface="Aptos" panose="020B0004020202020204" pitchFamily="34" charset="0"/>
              </a:rPr>
              <a:t>C</a:t>
            </a:r>
            <a:r>
              <a:rPr lang="en-US" sz="1800" dirty="0">
                <a:latin typeface="+mn-lt"/>
                <a:ea typeface="Times New Roman" panose="02020603050405020304" pitchFamily="18" charset="0"/>
                <a:cs typeface="Aptos" panose="020B0004020202020204" pitchFamily="34" charset="0"/>
              </a:rPr>
              <a:t> </a:t>
            </a:r>
            <a:r>
              <a:rPr lang="en-US" sz="1800" b="1" dirty="0">
                <a:latin typeface="+mn-lt"/>
                <a:ea typeface="Times New Roman" panose="02020603050405020304" pitchFamily="18" charset="0"/>
                <a:cs typeface="Aptos" panose="020B0004020202020204" pitchFamily="34" charset="0"/>
              </a:rPr>
              <a:t>a </a:t>
            </a:r>
            <a:r>
              <a:rPr lang="en-US" sz="1800" dirty="0">
                <a:latin typeface="+mn-lt"/>
                <a:ea typeface="Times New Roman" panose="02020603050405020304" pitchFamily="18" charset="0"/>
                <a:cs typeface="Aptos" panose="020B0004020202020204" pitchFamily="34" charset="0"/>
              </a:rPr>
              <a:t>Scoring vector, </a:t>
            </a:r>
            <a:r>
              <a:rPr lang="en-US" sz="1800" b="1" dirty="0">
                <a:latin typeface="+mn-lt"/>
                <a:ea typeface="Times New Roman" panose="02020603050405020304" pitchFamily="18" charset="0"/>
                <a:cs typeface="Aptos" panose="020B0004020202020204" pitchFamily="34" charset="0"/>
              </a:rPr>
              <a:t>b </a:t>
            </a:r>
            <a:r>
              <a:rPr lang="en-US" sz="1800" dirty="0">
                <a:latin typeface="+mn-lt"/>
                <a:ea typeface="Times New Roman" panose="02020603050405020304" pitchFamily="18" charset="0"/>
                <a:cs typeface="Aptos" panose="020B0004020202020204" pitchFamily="34" charset="0"/>
              </a:rPr>
              <a:t>Score to reward function,   </a:t>
            </a:r>
            <a:r>
              <a:rPr lang="en-US" sz="1800" b="1" dirty="0">
                <a:latin typeface="+mn-lt"/>
                <a:ea typeface="Times New Roman" panose="02020603050405020304" pitchFamily="18" charset="0"/>
                <a:cs typeface="Aptos" panose="020B0004020202020204" pitchFamily="34" charset="0"/>
              </a:rPr>
              <a:t>D</a:t>
            </a:r>
            <a:r>
              <a:rPr lang="en-US" sz="1800" dirty="0">
                <a:solidFill>
                  <a:srgbClr val="000000"/>
                </a:solidFill>
                <a:effectLst/>
                <a:latin typeface="+mn-lt"/>
                <a:ea typeface="Times New Roman" panose="02020603050405020304" pitchFamily="18" charset="0"/>
                <a:cs typeface="Aptos" panose="020B0004020202020204" pitchFamily="34" charset="0"/>
              </a:rPr>
              <a:t> Flowchart of </a:t>
            </a:r>
            <a:r>
              <a:rPr lang="en-US" sz="1800" dirty="0">
                <a:latin typeface="+mn-lt"/>
                <a:ea typeface="Times New Roman" panose="02020603050405020304" pitchFamily="18" charset="0"/>
                <a:cs typeface="Aptos" panose="020B0004020202020204" pitchFamily="34" charset="0"/>
              </a:rPr>
              <a:t>Deep Q Learning, </a:t>
            </a:r>
            <a:endParaRPr lang="en-IN" sz="1800" dirty="0">
              <a:effectLst/>
              <a:latin typeface="+mn-lt"/>
              <a:ea typeface="Aptos" panose="020B0004020202020204" pitchFamily="34" charset="0"/>
              <a:cs typeface="Aptos" panose="020B0004020202020204" pitchFamily="34" charset="0"/>
            </a:endParaRPr>
          </a:p>
        </p:txBody>
      </p:sp>
      <p:sp>
        <p:nvSpPr>
          <p:cNvPr id="29" name="TextBox 28">
            <a:extLst>
              <a:ext uri="{FF2B5EF4-FFF2-40B4-BE49-F238E27FC236}">
                <a16:creationId xmlns:a16="http://schemas.microsoft.com/office/drawing/2014/main" id="{4C02D0F7-B7C8-4E11-CD49-397FBBBB1822}"/>
              </a:ext>
            </a:extLst>
          </p:cNvPr>
          <p:cNvSpPr txBox="1"/>
          <p:nvPr/>
        </p:nvSpPr>
        <p:spPr>
          <a:xfrm>
            <a:off x="21605559" y="12802013"/>
            <a:ext cx="419881" cy="369332"/>
          </a:xfrm>
          <a:prstGeom prst="rect">
            <a:avLst/>
          </a:prstGeom>
          <a:noFill/>
        </p:spPr>
        <p:txBody>
          <a:bodyPr wrap="square" rtlCol="0">
            <a:spAutoFit/>
          </a:bodyPr>
          <a:lstStyle/>
          <a:p>
            <a:r>
              <a:rPr lang="en-IN" sz="1800" b="1" dirty="0"/>
              <a:t>A</a:t>
            </a:r>
            <a:endParaRPr lang="en-IN" b="1" dirty="0"/>
          </a:p>
        </p:txBody>
      </p:sp>
      <p:pic>
        <p:nvPicPr>
          <p:cNvPr id="32" name="Picture 31">
            <a:extLst>
              <a:ext uri="{FF2B5EF4-FFF2-40B4-BE49-F238E27FC236}">
                <a16:creationId xmlns:a16="http://schemas.microsoft.com/office/drawing/2014/main" id="{88602829-636D-9076-EEC8-2FA0B677A34F}"/>
              </a:ext>
            </a:extLst>
          </p:cNvPr>
          <p:cNvPicPr>
            <a:picLocks noChangeAspect="1"/>
          </p:cNvPicPr>
          <p:nvPr/>
        </p:nvPicPr>
        <p:blipFill>
          <a:blip r:embed="rId11"/>
          <a:stretch>
            <a:fillRect/>
          </a:stretch>
        </p:blipFill>
        <p:spPr>
          <a:xfrm>
            <a:off x="13219723" y="16390416"/>
            <a:ext cx="8715483" cy="2994190"/>
          </a:xfrm>
          <a:prstGeom prst="rect">
            <a:avLst/>
          </a:prstGeom>
        </p:spPr>
      </p:pic>
      <p:sp>
        <p:nvSpPr>
          <p:cNvPr id="37" name="TextBox 36">
            <a:extLst>
              <a:ext uri="{FF2B5EF4-FFF2-40B4-BE49-F238E27FC236}">
                <a16:creationId xmlns:a16="http://schemas.microsoft.com/office/drawing/2014/main" id="{0A1F18CD-756A-DF1C-CA01-7EF51F412C6A}"/>
              </a:ext>
            </a:extLst>
          </p:cNvPr>
          <p:cNvSpPr txBox="1"/>
          <p:nvPr/>
        </p:nvSpPr>
        <p:spPr>
          <a:xfrm>
            <a:off x="1016844" y="17396212"/>
            <a:ext cx="495744" cy="369332"/>
          </a:xfrm>
          <a:prstGeom prst="rect">
            <a:avLst/>
          </a:prstGeom>
          <a:noFill/>
        </p:spPr>
        <p:txBody>
          <a:bodyPr wrap="square" rtlCol="0">
            <a:spAutoFit/>
          </a:bodyPr>
          <a:lstStyle/>
          <a:p>
            <a:r>
              <a:rPr lang="en-IN" sz="1800" b="1" dirty="0"/>
              <a:t>A</a:t>
            </a:r>
          </a:p>
        </p:txBody>
      </p:sp>
      <p:sp>
        <p:nvSpPr>
          <p:cNvPr id="38" name="TextBox 37">
            <a:extLst>
              <a:ext uri="{FF2B5EF4-FFF2-40B4-BE49-F238E27FC236}">
                <a16:creationId xmlns:a16="http://schemas.microsoft.com/office/drawing/2014/main" id="{5F30F14A-E73E-9BFA-9E25-87FF898B1B2B}"/>
              </a:ext>
            </a:extLst>
          </p:cNvPr>
          <p:cNvSpPr txBox="1"/>
          <p:nvPr/>
        </p:nvSpPr>
        <p:spPr>
          <a:xfrm>
            <a:off x="6912143" y="18165409"/>
            <a:ext cx="495744" cy="369332"/>
          </a:xfrm>
          <a:prstGeom prst="rect">
            <a:avLst/>
          </a:prstGeom>
          <a:noFill/>
        </p:spPr>
        <p:txBody>
          <a:bodyPr wrap="square" rtlCol="0">
            <a:spAutoFit/>
          </a:bodyPr>
          <a:lstStyle/>
          <a:p>
            <a:r>
              <a:rPr lang="en-IN" sz="1800" b="1" dirty="0"/>
              <a:t>B</a:t>
            </a:r>
          </a:p>
        </p:txBody>
      </p:sp>
      <p:sp>
        <p:nvSpPr>
          <p:cNvPr id="39" name="TextBox 38">
            <a:extLst>
              <a:ext uri="{FF2B5EF4-FFF2-40B4-BE49-F238E27FC236}">
                <a16:creationId xmlns:a16="http://schemas.microsoft.com/office/drawing/2014/main" id="{104259EB-E77F-C982-165E-224E6FAD80D5}"/>
              </a:ext>
            </a:extLst>
          </p:cNvPr>
          <p:cNvSpPr txBox="1"/>
          <p:nvPr/>
        </p:nvSpPr>
        <p:spPr>
          <a:xfrm>
            <a:off x="6933766" y="25096396"/>
            <a:ext cx="744297" cy="369332"/>
          </a:xfrm>
          <a:prstGeom prst="rect">
            <a:avLst/>
          </a:prstGeom>
          <a:noFill/>
        </p:spPr>
        <p:txBody>
          <a:bodyPr wrap="square" rtlCol="0">
            <a:spAutoFit/>
          </a:bodyPr>
          <a:lstStyle/>
          <a:p>
            <a:r>
              <a:rPr lang="en-IN" sz="1800" b="1" dirty="0"/>
              <a:t>C a</a:t>
            </a:r>
          </a:p>
        </p:txBody>
      </p:sp>
      <p:sp>
        <p:nvSpPr>
          <p:cNvPr id="40" name="TextBox 39">
            <a:extLst>
              <a:ext uri="{FF2B5EF4-FFF2-40B4-BE49-F238E27FC236}">
                <a16:creationId xmlns:a16="http://schemas.microsoft.com/office/drawing/2014/main" id="{9518FD3D-ECF8-1226-3F00-33E0DDAE85BF}"/>
              </a:ext>
            </a:extLst>
          </p:cNvPr>
          <p:cNvSpPr txBox="1"/>
          <p:nvPr/>
        </p:nvSpPr>
        <p:spPr>
          <a:xfrm>
            <a:off x="717750" y="29501076"/>
            <a:ext cx="495744" cy="369332"/>
          </a:xfrm>
          <a:prstGeom prst="rect">
            <a:avLst/>
          </a:prstGeom>
          <a:noFill/>
        </p:spPr>
        <p:txBody>
          <a:bodyPr wrap="square" rtlCol="0">
            <a:spAutoFit/>
          </a:bodyPr>
          <a:lstStyle/>
          <a:p>
            <a:r>
              <a:rPr lang="en-IN" sz="1800" b="1" dirty="0"/>
              <a:t>D</a:t>
            </a:r>
          </a:p>
        </p:txBody>
      </p:sp>
      <p:pic>
        <p:nvPicPr>
          <p:cNvPr id="1039" name="Picture 15">
            <a:extLst>
              <a:ext uri="{FF2B5EF4-FFF2-40B4-BE49-F238E27FC236}">
                <a16:creationId xmlns:a16="http://schemas.microsoft.com/office/drawing/2014/main" id="{9C6DD41B-DD37-F553-2E69-BF54AF42876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586"/>
          <a:stretch/>
        </p:blipFill>
        <p:spPr bwMode="auto">
          <a:xfrm>
            <a:off x="6968072" y="35699323"/>
            <a:ext cx="4508331" cy="346048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03D4878-D37E-ADE7-08A9-A4D8C45569B2}"/>
              </a:ext>
            </a:extLst>
          </p:cNvPr>
          <p:cNvSpPr txBox="1"/>
          <p:nvPr/>
        </p:nvSpPr>
        <p:spPr>
          <a:xfrm>
            <a:off x="6541462" y="34593017"/>
            <a:ext cx="744297" cy="369332"/>
          </a:xfrm>
          <a:prstGeom prst="rect">
            <a:avLst/>
          </a:prstGeom>
          <a:noFill/>
        </p:spPr>
        <p:txBody>
          <a:bodyPr wrap="square" rtlCol="0">
            <a:spAutoFit/>
          </a:bodyPr>
          <a:lstStyle/>
          <a:p>
            <a:r>
              <a:rPr lang="en-IN" sz="1800" b="1" dirty="0"/>
              <a:t>C b</a:t>
            </a:r>
          </a:p>
        </p:txBody>
      </p:sp>
      <p:pic>
        <p:nvPicPr>
          <p:cNvPr id="1041" name="Picture 17">
            <a:extLst>
              <a:ext uri="{FF2B5EF4-FFF2-40B4-BE49-F238E27FC236}">
                <a16:creationId xmlns:a16="http://schemas.microsoft.com/office/drawing/2014/main" id="{41C3792C-C9C5-872C-99B6-88CA36283194}"/>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13302"/>
          <a:stretch/>
        </p:blipFill>
        <p:spPr bwMode="auto">
          <a:xfrm>
            <a:off x="13743821" y="10785095"/>
            <a:ext cx="7267836" cy="45950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8F1AB6A-6652-C30A-3AD0-C1723ED11C8F}"/>
              </a:ext>
            </a:extLst>
          </p:cNvPr>
          <p:cNvSpPr txBox="1"/>
          <p:nvPr/>
        </p:nvSpPr>
        <p:spPr>
          <a:xfrm>
            <a:off x="13375260" y="15470985"/>
            <a:ext cx="8715483" cy="923330"/>
          </a:xfrm>
          <a:prstGeom prst="rect">
            <a:avLst/>
          </a:prstGeom>
          <a:noFill/>
        </p:spPr>
        <p:txBody>
          <a:bodyPr wrap="square">
            <a:spAutoFit/>
          </a:bodyPr>
          <a:lstStyle/>
          <a:p>
            <a:r>
              <a:rPr lang="en-US" sz="1800" b="1" i="0" u="none" strike="noStrike" dirty="0">
                <a:solidFill>
                  <a:srgbClr val="000000"/>
                </a:solidFill>
                <a:effectLst/>
                <a:latin typeface="+mn-lt"/>
              </a:rPr>
              <a:t>Figure 1. </a:t>
            </a:r>
            <a:r>
              <a:rPr lang="en-US" sz="1800" b="0" i="0" u="none" strike="noStrike" dirty="0">
                <a:solidFill>
                  <a:srgbClr val="000000"/>
                </a:solidFill>
                <a:effectLst/>
                <a:latin typeface="+mn-lt"/>
              </a:rPr>
              <a:t>Broad overview of the affinity maturation (AM) process by which antibodies (Abs) evolve against vaccine-candidate antigens (Ags) in a germinal center (GC) reaction (Faris J et al., 2022)</a:t>
            </a:r>
            <a:endParaRPr lang="en-IN" sz="1800" dirty="0">
              <a:latin typeface="+mn-lt"/>
            </a:endParaRPr>
          </a:p>
        </p:txBody>
      </p:sp>
      <p:sp>
        <p:nvSpPr>
          <p:cNvPr id="44" name="Google Shape;60;p13">
            <a:extLst>
              <a:ext uri="{FF2B5EF4-FFF2-40B4-BE49-F238E27FC236}">
                <a16:creationId xmlns:a16="http://schemas.microsoft.com/office/drawing/2014/main" id="{23A338EB-6DD3-021B-5BA1-B46B062EBE22}"/>
              </a:ext>
            </a:extLst>
          </p:cNvPr>
          <p:cNvSpPr/>
          <p:nvPr/>
        </p:nvSpPr>
        <p:spPr>
          <a:xfrm>
            <a:off x="117879" y="12560008"/>
            <a:ext cx="12194513" cy="775200"/>
          </a:xfrm>
          <a:prstGeom prst="round2DiagRect">
            <a:avLst>
              <a:gd name="adj1" fmla="val 16667"/>
              <a:gd name="adj2" fmla="val 0"/>
            </a:avLst>
          </a:prstGeom>
          <a:solidFill>
            <a:srgbClr val="980000"/>
          </a:solidFill>
          <a:ln w="2857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OBJECTIVES</a:t>
            </a:r>
            <a:endParaRPr sz="3900" b="1" dirty="0">
              <a:solidFill>
                <a:srgbClr val="EEEEEE"/>
              </a:solidFill>
            </a:endParaRPr>
          </a:p>
        </p:txBody>
      </p:sp>
      <p:sp>
        <p:nvSpPr>
          <p:cNvPr id="45" name="TextBox 44">
            <a:extLst>
              <a:ext uri="{FF2B5EF4-FFF2-40B4-BE49-F238E27FC236}">
                <a16:creationId xmlns:a16="http://schemas.microsoft.com/office/drawing/2014/main" id="{C4671E8B-AF37-B46E-9BF0-9E5F0BB2AF52}"/>
              </a:ext>
            </a:extLst>
          </p:cNvPr>
          <p:cNvSpPr txBox="1"/>
          <p:nvPr/>
        </p:nvSpPr>
        <p:spPr>
          <a:xfrm>
            <a:off x="376650" y="13564334"/>
            <a:ext cx="11577043" cy="2492990"/>
          </a:xfrm>
          <a:prstGeom prst="rect">
            <a:avLst/>
          </a:prstGeom>
          <a:noFill/>
        </p:spPr>
        <p:txBody>
          <a:bodyPr wrap="square" rtlCol="0">
            <a:spAutoFit/>
          </a:bodyPr>
          <a:lstStyle/>
          <a:p>
            <a:pPr algn="just"/>
            <a:r>
              <a:rPr lang="en-IN" sz="2600" b="1" dirty="0">
                <a:solidFill>
                  <a:srgbClr val="1A1A1A"/>
                </a:solidFill>
              </a:rPr>
              <a:t>Major</a:t>
            </a:r>
            <a:r>
              <a:rPr lang="en-IN" sz="1800" b="1" dirty="0"/>
              <a:t> </a:t>
            </a:r>
            <a:r>
              <a:rPr lang="en-IN" sz="2600" b="1" dirty="0">
                <a:solidFill>
                  <a:srgbClr val="1A1A1A"/>
                </a:solidFill>
              </a:rPr>
              <a:t>Objective: </a:t>
            </a:r>
            <a:r>
              <a:rPr lang="en-US" sz="2600" dirty="0">
                <a:solidFill>
                  <a:srgbClr val="1A1A1A"/>
                </a:solidFill>
              </a:rPr>
              <a:t>To create a reinforcement learning model for somatic hypermutations using Pembro and PD1. </a:t>
            </a:r>
          </a:p>
          <a:p>
            <a:endParaRPr lang="en-US" sz="2600" dirty="0">
              <a:solidFill>
                <a:srgbClr val="1A1A1A"/>
              </a:solidFill>
            </a:endParaRPr>
          </a:p>
          <a:p>
            <a:pPr algn="just"/>
            <a:r>
              <a:rPr lang="en-US" sz="2600" b="1" dirty="0">
                <a:solidFill>
                  <a:srgbClr val="1A1A1A"/>
                </a:solidFill>
              </a:rPr>
              <a:t>Minor Objective: T</a:t>
            </a:r>
            <a:r>
              <a:rPr lang="en-US" sz="2600" dirty="0">
                <a:solidFill>
                  <a:srgbClr val="1A1A1A"/>
                </a:solidFill>
              </a:rPr>
              <a:t>o find states/antibodies which have better binding affinity than Pembro, and validating the good states using AlphaFold2 and C-alpha distance plots of the predicted structures.</a:t>
            </a:r>
            <a:endParaRPr lang="en-IN" sz="2600" dirty="0">
              <a:solidFill>
                <a:srgbClr val="1A1A1A"/>
              </a:solidFill>
            </a:endParaRPr>
          </a:p>
        </p:txBody>
      </p:sp>
      <p:sp>
        <p:nvSpPr>
          <p:cNvPr id="46" name="TextBox 45">
            <a:extLst>
              <a:ext uri="{FF2B5EF4-FFF2-40B4-BE49-F238E27FC236}">
                <a16:creationId xmlns:a16="http://schemas.microsoft.com/office/drawing/2014/main" id="{AECB5E90-9AE2-F314-5E34-3611D615DD74}"/>
              </a:ext>
            </a:extLst>
          </p:cNvPr>
          <p:cNvSpPr txBox="1"/>
          <p:nvPr/>
        </p:nvSpPr>
        <p:spPr>
          <a:xfrm>
            <a:off x="26076766" y="13663451"/>
            <a:ext cx="419881" cy="369332"/>
          </a:xfrm>
          <a:prstGeom prst="rect">
            <a:avLst/>
          </a:prstGeom>
          <a:noFill/>
        </p:spPr>
        <p:txBody>
          <a:bodyPr wrap="square" rtlCol="0">
            <a:spAutoFit/>
          </a:bodyPr>
          <a:lstStyle/>
          <a:p>
            <a:r>
              <a:rPr lang="en-IN" sz="1800" b="1" dirty="0"/>
              <a:t>B</a:t>
            </a:r>
            <a:endParaRPr lang="en-IN" b="1" dirty="0"/>
          </a:p>
        </p:txBody>
      </p:sp>
      <p:pic>
        <p:nvPicPr>
          <p:cNvPr id="3" name="Picture 2">
            <a:extLst>
              <a:ext uri="{FF2B5EF4-FFF2-40B4-BE49-F238E27FC236}">
                <a16:creationId xmlns:a16="http://schemas.microsoft.com/office/drawing/2014/main" id="{0C9E8629-B3E2-B830-F770-6C904278D707}"/>
              </a:ext>
            </a:extLst>
          </p:cNvPr>
          <p:cNvPicPr>
            <a:picLocks noChangeAspect="1"/>
          </p:cNvPicPr>
          <p:nvPr/>
        </p:nvPicPr>
        <p:blipFill>
          <a:blip r:embed="rId14"/>
          <a:stretch>
            <a:fillRect/>
          </a:stretch>
        </p:blipFill>
        <p:spPr>
          <a:xfrm>
            <a:off x="327514" y="29469559"/>
            <a:ext cx="7050389" cy="13317426"/>
          </a:xfrm>
          <a:prstGeom prst="rect">
            <a:avLst/>
          </a:prstGeom>
        </p:spPr>
      </p:pic>
      <p:pic>
        <p:nvPicPr>
          <p:cNvPr id="5" name="Picture 4">
            <a:extLst>
              <a:ext uri="{FF2B5EF4-FFF2-40B4-BE49-F238E27FC236}">
                <a16:creationId xmlns:a16="http://schemas.microsoft.com/office/drawing/2014/main" id="{06F081C6-A51D-663F-4C49-BB52694166C4}"/>
              </a:ext>
            </a:extLst>
          </p:cNvPr>
          <p:cNvPicPr>
            <a:picLocks noChangeAspect="1"/>
          </p:cNvPicPr>
          <p:nvPr/>
        </p:nvPicPr>
        <p:blipFill>
          <a:blip r:embed="rId15"/>
          <a:stretch>
            <a:fillRect/>
          </a:stretch>
        </p:blipFill>
        <p:spPr>
          <a:xfrm>
            <a:off x="74001" y="17276680"/>
            <a:ext cx="6833858" cy="11062912"/>
          </a:xfrm>
          <a:prstGeom prst="rect">
            <a:avLst/>
          </a:prstGeom>
        </p:spPr>
      </p:pic>
      <p:pic>
        <p:nvPicPr>
          <p:cNvPr id="1026" name="Picture 2">
            <a:extLst>
              <a:ext uri="{FF2B5EF4-FFF2-40B4-BE49-F238E27FC236}">
                <a16:creationId xmlns:a16="http://schemas.microsoft.com/office/drawing/2014/main" id="{CF690C63-A20D-25EE-B901-69D6DA28BB45}"/>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9435"/>
          <a:stretch/>
        </p:blipFill>
        <p:spPr bwMode="auto">
          <a:xfrm>
            <a:off x="11856105" y="25375964"/>
            <a:ext cx="3854908" cy="3491199"/>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CA5A93-564B-FAFC-41AC-6073480046E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670358" y="25363458"/>
            <a:ext cx="3491197" cy="3491197"/>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46961B6-CD3D-EEFF-652F-9FE15BB0C853}"/>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t="10528"/>
          <a:stretch/>
        </p:blipFill>
        <p:spPr bwMode="auto">
          <a:xfrm>
            <a:off x="11856104" y="28847081"/>
            <a:ext cx="3901995" cy="3491198"/>
          </a:xfrm>
          <a:prstGeom prst="rect">
            <a:avLst/>
          </a:prstGeom>
          <a:noFill/>
          <a:ln w="28575">
            <a:solidFill>
              <a:schemeClr val="accent4">
                <a:lumMod val="75000"/>
              </a:schemeClr>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E8FD1D-8FB6-2B76-3000-3221AC3CE18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644451" y="28847081"/>
            <a:ext cx="3481191" cy="3481191"/>
          </a:xfrm>
          <a:prstGeom prst="rect">
            <a:avLst/>
          </a:prstGeom>
          <a:noFill/>
          <a:ln w="28575">
            <a:solidFill>
              <a:schemeClr val="accent4">
                <a:lumMod val="75000"/>
              </a:schemeClr>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F699AA6-B4BA-3190-83BB-2A259B4E02D3}"/>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8512"/>
          <a:stretch/>
        </p:blipFill>
        <p:spPr bwMode="auto">
          <a:xfrm>
            <a:off x="11825161" y="35874179"/>
            <a:ext cx="3768560" cy="3447762"/>
          </a:xfrm>
          <a:prstGeom prst="rect">
            <a:avLst/>
          </a:prstGeom>
          <a:noFill/>
          <a:ln w="38100">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5307177-BC33-1EA7-55E9-FAC7D8D3196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558376" y="35866888"/>
            <a:ext cx="3481191" cy="3481191"/>
          </a:xfrm>
          <a:prstGeom prst="rect">
            <a:avLst/>
          </a:prstGeom>
          <a:noFill/>
          <a:ln w="38100">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68794810-F2A8-ECCF-EDAD-C6276F516F35}"/>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10415"/>
          <a:stretch/>
        </p:blipFill>
        <p:spPr bwMode="auto">
          <a:xfrm>
            <a:off x="11859021" y="21746346"/>
            <a:ext cx="3883233" cy="3491197"/>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2B40487A-789B-0A7B-4EE4-0247A2E2F0A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670358" y="21736103"/>
            <a:ext cx="3491198" cy="3491198"/>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4C9B389-FD7D-7265-72A3-CB75A83A10C7}"/>
              </a:ext>
            </a:extLst>
          </p:cNvPr>
          <p:cNvPicPr>
            <a:picLocks noChangeAspect="1"/>
          </p:cNvPicPr>
          <p:nvPr/>
        </p:nvPicPr>
        <p:blipFill>
          <a:blip r:embed="rId24"/>
          <a:stretch>
            <a:fillRect/>
          </a:stretch>
        </p:blipFill>
        <p:spPr>
          <a:xfrm>
            <a:off x="19304485" y="21777416"/>
            <a:ext cx="6528536" cy="1933414"/>
          </a:xfrm>
          <a:prstGeom prst="rect">
            <a:avLst/>
          </a:prstGeom>
          <a:ln w="28575">
            <a:solidFill>
              <a:schemeClr val="accent1">
                <a:lumMod val="75000"/>
              </a:schemeClr>
            </a:solidFill>
          </a:ln>
        </p:spPr>
      </p:pic>
      <p:pic>
        <p:nvPicPr>
          <p:cNvPr id="15" name="Picture 14">
            <a:extLst>
              <a:ext uri="{FF2B5EF4-FFF2-40B4-BE49-F238E27FC236}">
                <a16:creationId xmlns:a16="http://schemas.microsoft.com/office/drawing/2014/main" id="{9261AD7A-B0C7-4B58-F5A2-32C424692097}"/>
              </a:ext>
            </a:extLst>
          </p:cNvPr>
          <p:cNvPicPr>
            <a:picLocks noChangeAspect="1"/>
          </p:cNvPicPr>
          <p:nvPr/>
        </p:nvPicPr>
        <p:blipFill>
          <a:blip r:embed="rId25"/>
          <a:stretch>
            <a:fillRect/>
          </a:stretch>
        </p:blipFill>
        <p:spPr>
          <a:xfrm>
            <a:off x="25876037" y="21873524"/>
            <a:ext cx="6528536" cy="1558913"/>
          </a:xfrm>
          <a:prstGeom prst="rect">
            <a:avLst/>
          </a:prstGeom>
          <a:ln w="28575">
            <a:solidFill>
              <a:schemeClr val="accent4">
                <a:lumMod val="75000"/>
              </a:schemeClr>
            </a:solidFill>
          </a:ln>
        </p:spPr>
      </p:pic>
      <p:pic>
        <p:nvPicPr>
          <p:cNvPr id="19" name="Picture 18">
            <a:extLst>
              <a:ext uri="{FF2B5EF4-FFF2-40B4-BE49-F238E27FC236}">
                <a16:creationId xmlns:a16="http://schemas.microsoft.com/office/drawing/2014/main" id="{79F6ABEF-2C54-E6B0-083D-8458EDD00105}"/>
              </a:ext>
            </a:extLst>
          </p:cNvPr>
          <p:cNvPicPr>
            <a:picLocks noChangeAspect="1"/>
          </p:cNvPicPr>
          <p:nvPr/>
        </p:nvPicPr>
        <p:blipFill>
          <a:blip r:embed="rId26"/>
          <a:stretch>
            <a:fillRect/>
          </a:stretch>
        </p:blipFill>
        <p:spPr>
          <a:xfrm>
            <a:off x="25905996" y="23534273"/>
            <a:ext cx="6468617" cy="1471313"/>
          </a:xfrm>
          <a:prstGeom prst="rect">
            <a:avLst/>
          </a:prstGeom>
          <a:ln w="38100">
            <a:solidFill>
              <a:schemeClr val="accent6">
                <a:lumMod val="75000"/>
              </a:schemeClr>
            </a:solidFill>
          </a:ln>
        </p:spPr>
      </p:pic>
      <p:pic>
        <p:nvPicPr>
          <p:cNvPr id="1046" name="Picture 22">
            <a:extLst>
              <a:ext uri="{FF2B5EF4-FFF2-40B4-BE49-F238E27FC236}">
                <a16:creationId xmlns:a16="http://schemas.microsoft.com/office/drawing/2014/main" id="{6D0291C2-DBEF-B17F-A1D2-6AD40C1F1DE5}"/>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26195" t="5752" r="23206" b="5983"/>
          <a:stretch/>
        </p:blipFill>
        <p:spPr bwMode="auto">
          <a:xfrm>
            <a:off x="19366900" y="30916828"/>
            <a:ext cx="4445248" cy="5396203"/>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BAB15B2B-5945-84AE-0FFA-C8BF2D776419}"/>
              </a:ext>
            </a:extLst>
          </p:cNvPr>
          <p:cNvPicPr>
            <a:picLocks noChangeAspect="1" noChangeArrowheads="1"/>
          </p:cNvPicPr>
          <p:nvPr/>
        </p:nvPicPr>
        <p:blipFill rotWithShape="1">
          <a:blip r:embed="rId28">
            <a:extLst>
              <a:ext uri="{28A0092B-C50C-407E-A947-70E740481C1C}">
                <a14:useLocalDpi xmlns:a14="http://schemas.microsoft.com/office/drawing/2010/main" val="0"/>
              </a:ext>
            </a:extLst>
          </a:blip>
          <a:srcRect t="12248" r="3903" b="6114"/>
          <a:stretch/>
        </p:blipFill>
        <p:spPr bwMode="auto">
          <a:xfrm>
            <a:off x="19366899" y="28223054"/>
            <a:ext cx="3138303" cy="2636228"/>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2E60A2F0-F596-B6CA-A87A-EB691481CEEE}"/>
              </a:ext>
            </a:extLst>
          </p:cNvPr>
          <p:cNvPicPr>
            <a:picLocks noChangeAspect="1" noChangeArrowheads="1"/>
          </p:cNvPicPr>
          <p:nvPr/>
        </p:nvPicPr>
        <p:blipFill rotWithShape="1">
          <a:blip r:embed="rId29">
            <a:extLst>
              <a:ext uri="{28A0092B-C50C-407E-A947-70E740481C1C}">
                <a14:useLocalDpi xmlns:a14="http://schemas.microsoft.com/office/drawing/2010/main" val="0"/>
              </a:ext>
            </a:extLst>
          </a:blip>
          <a:srcRect t="11089" r="9801" b="8173"/>
          <a:stretch/>
        </p:blipFill>
        <p:spPr bwMode="auto">
          <a:xfrm>
            <a:off x="28909928" y="28187135"/>
            <a:ext cx="3134015" cy="2672145"/>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C8BBD4DE-B77B-8C16-575D-7EA0E6AADC95}"/>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27643" t="10258" r="25859" b="8793"/>
          <a:stretch/>
        </p:blipFill>
        <p:spPr bwMode="auto">
          <a:xfrm>
            <a:off x="23878510" y="30938211"/>
            <a:ext cx="4445248" cy="5386095"/>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6B7C8D5F-78F5-2B10-DD4E-DAA657BBA6EE}"/>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t="9768" r="7137" b="7967"/>
          <a:stretch/>
        </p:blipFill>
        <p:spPr bwMode="auto">
          <a:xfrm>
            <a:off x="22636598" y="36380150"/>
            <a:ext cx="3196423" cy="2831608"/>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C6889F1A-6D8D-1F7F-49AD-F52C771A579F}"/>
              </a:ext>
            </a:extLst>
          </p:cNvPr>
          <p:cNvPicPr>
            <a:picLocks noChangeAspect="1" noChangeArrowheads="1"/>
          </p:cNvPicPr>
          <p:nvPr/>
        </p:nvPicPr>
        <p:blipFill rotWithShape="1">
          <a:blip r:embed="rId32">
            <a:extLst>
              <a:ext uri="{28A0092B-C50C-407E-A947-70E740481C1C}">
                <a14:useLocalDpi xmlns:a14="http://schemas.microsoft.com/office/drawing/2010/main" val="0"/>
              </a:ext>
            </a:extLst>
          </a:blip>
          <a:srcRect t="10444" r="6297" b="6416"/>
          <a:stretch/>
        </p:blipFill>
        <p:spPr bwMode="auto">
          <a:xfrm>
            <a:off x="19366900" y="36370578"/>
            <a:ext cx="3196423" cy="2826424"/>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0A2817A2-4B56-31A4-10C5-B5CE8922A4A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663643" y="48066241"/>
            <a:ext cx="283845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a:extLst>
              <a:ext uri="{FF2B5EF4-FFF2-40B4-BE49-F238E27FC236}">
                <a16:creationId xmlns:a16="http://schemas.microsoft.com/office/drawing/2014/main" id="{050C10A9-FD77-500E-34F5-D767D190D14A}"/>
              </a:ext>
            </a:extLst>
          </p:cNvPr>
          <p:cNvPicPr>
            <a:picLocks noChangeAspect="1" noChangeArrowheads="1"/>
          </p:cNvPicPr>
          <p:nvPr/>
        </p:nvPicPr>
        <p:blipFill rotWithShape="1">
          <a:blip r:embed="rId34">
            <a:extLst>
              <a:ext uri="{28A0092B-C50C-407E-A947-70E740481C1C}">
                <a14:useLocalDpi xmlns:a14="http://schemas.microsoft.com/office/drawing/2010/main" val="0"/>
              </a:ext>
            </a:extLst>
          </a:blip>
          <a:srcRect t="9963" r="6283" b="6533"/>
          <a:stretch/>
        </p:blipFill>
        <p:spPr bwMode="auto">
          <a:xfrm>
            <a:off x="29378701" y="36313031"/>
            <a:ext cx="3111455" cy="2929005"/>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70" name="Picture 46">
            <a:extLst>
              <a:ext uri="{FF2B5EF4-FFF2-40B4-BE49-F238E27FC236}">
                <a16:creationId xmlns:a16="http://schemas.microsoft.com/office/drawing/2014/main" id="{FC533A91-E332-70D2-2EBA-DA3B2F2CEE5A}"/>
              </a:ext>
            </a:extLst>
          </p:cNvPr>
          <p:cNvPicPr>
            <a:picLocks noChangeAspect="1" noChangeArrowheads="1"/>
          </p:cNvPicPr>
          <p:nvPr/>
        </p:nvPicPr>
        <p:blipFill rotWithShape="1">
          <a:blip r:embed="rId33">
            <a:extLst>
              <a:ext uri="{28A0092B-C50C-407E-A947-70E740481C1C}">
                <a14:useLocalDpi xmlns:a14="http://schemas.microsoft.com/office/drawing/2010/main" val="0"/>
              </a:ext>
            </a:extLst>
          </a:blip>
          <a:srcRect t="11686" b="7197"/>
          <a:stretch/>
        </p:blipFill>
        <p:spPr bwMode="auto">
          <a:xfrm>
            <a:off x="25859121" y="36335801"/>
            <a:ext cx="3519580" cy="2896487"/>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64518D5F-28E6-01EE-5272-0E1C8C04DF12}"/>
              </a:ext>
            </a:extLst>
          </p:cNvPr>
          <p:cNvPicPr>
            <a:picLocks noChangeAspect="1" noChangeArrowheads="1"/>
          </p:cNvPicPr>
          <p:nvPr/>
        </p:nvPicPr>
        <p:blipFill rotWithShape="1">
          <a:blip r:embed="rId35">
            <a:extLst>
              <a:ext uri="{28A0092B-C50C-407E-A947-70E740481C1C}">
                <a14:useLocalDpi xmlns:a14="http://schemas.microsoft.com/office/drawing/2010/main" val="0"/>
              </a:ext>
            </a:extLst>
          </a:blip>
          <a:srcRect t="12996" b="6061"/>
          <a:stretch/>
        </p:blipFill>
        <p:spPr bwMode="auto">
          <a:xfrm>
            <a:off x="28412270" y="30894129"/>
            <a:ext cx="2887492" cy="2596808"/>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DE3345E8-33C2-36D2-E796-01E2407251D4}"/>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t="11193" r="6320" b="8236"/>
          <a:stretch/>
        </p:blipFill>
        <p:spPr bwMode="auto">
          <a:xfrm>
            <a:off x="25786652" y="28187136"/>
            <a:ext cx="3025040" cy="2663447"/>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D3E2EFF9-2DB4-6BF5-0778-A6201090CBBC}"/>
              </a:ext>
            </a:extLst>
          </p:cNvPr>
          <p:cNvPicPr>
            <a:picLocks noChangeAspect="1" noChangeArrowheads="1"/>
          </p:cNvPicPr>
          <p:nvPr/>
        </p:nvPicPr>
        <p:blipFill rotWithShape="1">
          <a:blip r:embed="rId37">
            <a:extLst>
              <a:ext uri="{28A0092B-C50C-407E-A947-70E740481C1C}">
                <a14:useLocalDpi xmlns:a14="http://schemas.microsoft.com/office/drawing/2010/main" val="0"/>
              </a:ext>
            </a:extLst>
          </a:blip>
          <a:srcRect t="9721" b="6461"/>
          <a:stretch/>
        </p:blipFill>
        <p:spPr bwMode="auto">
          <a:xfrm>
            <a:off x="28412270" y="33559808"/>
            <a:ext cx="2887493" cy="2709442"/>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59CC180-09F1-148D-00B7-DA3CA048E915}"/>
              </a:ext>
            </a:extLst>
          </p:cNvPr>
          <p:cNvPicPr>
            <a:picLocks noChangeAspect="1" noChangeArrowheads="1"/>
          </p:cNvPicPr>
          <p:nvPr/>
        </p:nvPicPr>
        <p:blipFill rotWithShape="1">
          <a:blip r:embed="rId38">
            <a:extLst>
              <a:ext uri="{28A0092B-C50C-407E-A947-70E740481C1C}">
                <a14:useLocalDpi xmlns:a14="http://schemas.microsoft.com/office/drawing/2010/main" val="0"/>
              </a:ext>
            </a:extLst>
          </a:blip>
          <a:srcRect t="9109"/>
          <a:stretch/>
        </p:blipFill>
        <p:spPr bwMode="auto">
          <a:xfrm>
            <a:off x="11807015" y="32368563"/>
            <a:ext cx="3786706" cy="3453339"/>
          </a:xfrm>
          <a:prstGeom prst="rect">
            <a:avLst/>
          </a:prstGeom>
          <a:noFill/>
          <a:ln w="28575">
            <a:solidFill>
              <a:srgbClr val="92D050"/>
            </a:solidFill>
          </a:ln>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A0D718C6-BFF3-7331-73F1-0126645632C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5644451" y="32368563"/>
            <a:ext cx="3422942" cy="3422942"/>
          </a:xfrm>
          <a:prstGeom prst="rect">
            <a:avLst/>
          </a:prstGeom>
          <a:noFill/>
          <a:ln w="28575">
            <a:solidFill>
              <a:srgbClr val="92D050"/>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46CB1477-8D94-7F95-69A6-BB95B172CEA5}"/>
              </a:ext>
            </a:extLst>
          </p:cNvPr>
          <p:cNvPicPr>
            <a:picLocks noChangeAspect="1"/>
          </p:cNvPicPr>
          <p:nvPr/>
        </p:nvPicPr>
        <p:blipFill>
          <a:blip r:embed="rId40"/>
          <a:stretch>
            <a:fillRect/>
          </a:stretch>
        </p:blipFill>
        <p:spPr>
          <a:xfrm>
            <a:off x="19304485" y="23792290"/>
            <a:ext cx="6554636" cy="1273364"/>
          </a:xfrm>
          <a:prstGeom prst="rect">
            <a:avLst/>
          </a:prstGeom>
          <a:ln w="28575">
            <a:solidFill>
              <a:srgbClr val="92D050"/>
            </a:solidFill>
          </a:ln>
        </p:spPr>
      </p:pic>
      <p:sp>
        <p:nvSpPr>
          <p:cNvPr id="16" name="TextBox 15">
            <a:extLst>
              <a:ext uri="{FF2B5EF4-FFF2-40B4-BE49-F238E27FC236}">
                <a16:creationId xmlns:a16="http://schemas.microsoft.com/office/drawing/2014/main" id="{56AF5954-9ED7-576E-0462-02F94DCD8220}"/>
              </a:ext>
            </a:extLst>
          </p:cNvPr>
          <p:cNvSpPr txBox="1"/>
          <p:nvPr/>
        </p:nvSpPr>
        <p:spPr>
          <a:xfrm>
            <a:off x="11435988" y="21875700"/>
            <a:ext cx="495744" cy="369332"/>
          </a:xfrm>
          <a:prstGeom prst="rect">
            <a:avLst/>
          </a:prstGeom>
          <a:noFill/>
        </p:spPr>
        <p:txBody>
          <a:bodyPr wrap="square" rtlCol="0">
            <a:spAutoFit/>
          </a:bodyPr>
          <a:lstStyle/>
          <a:p>
            <a:r>
              <a:rPr lang="en-IN" sz="1800" b="1" dirty="0"/>
              <a:t>A</a:t>
            </a:r>
          </a:p>
        </p:txBody>
      </p:sp>
      <p:sp>
        <p:nvSpPr>
          <p:cNvPr id="17" name="TextBox 16">
            <a:extLst>
              <a:ext uri="{FF2B5EF4-FFF2-40B4-BE49-F238E27FC236}">
                <a16:creationId xmlns:a16="http://schemas.microsoft.com/office/drawing/2014/main" id="{D31819A3-59D7-9070-D026-447FE1F5348E}"/>
              </a:ext>
            </a:extLst>
          </p:cNvPr>
          <p:cNvSpPr txBox="1"/>
          <p:nvPr/>
        </p:nvSpPr>
        <p:spPr>
          <a:xfrm>
            <a:off x="19531278" y="30976712"/>
            <a:ext cx="495744" cy="369332"/>
          </a:xfrm>
          <a:prstGeom prst="rect">
            <a:avLst/>
          </a:prstGeom>
          <a:noFill/>
        </p:spPr>
        <p:txBody>
          <a:bodyPr wrap="square" rtlCol="0">
            <a:spAutoFit/>
          </a:bodyPr>
          <a:lstStyle/>
          <a:p>
            <a:r>
              <a:rPr lang="en-IN" sz="1800" b="1" dirty="0"/>
              <a:t>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pic>
        <p:nvPicPr>
          <p:cNvPr id="1050" name="Picture 26">
            <a:extLst>
              <a:ext uri="{FF2B5EF4-FFF2-40B4-BE49-F238E27FC236}">
                <a16:creationId xmlns:a16="http://schemas.microsoft.com/office/drawing/2014/main" id="{FB12A206-0FB8-94AD-E69D-83C0322690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85" r="5658" b="4316"/>
          <a:stretch/>
        </p:blipFill>
        <p:spPr bwMode="auto">
          <a:xfrm>
            <a:off x="22581803" y="28228624"/>
            <a:ext cx="3138304" cy="2630657"/>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68" name="Google Shape;68;p13"/>
          <p:cNvPicPr preferRelativeResize="0"/>
          <p:nvPr/>
        </p:nvPicPr>
        <p:blipFill rotWithShape="1">
          <a:blip r:embed="rId4">
            <a:alphaModFix/>
          </a:blip>
          <a:srcRect/>
          <a:stretch/>
        </p:blipFill>
        <p:spPr>
          <a:xfrm>
            <a:off x="26245885" y="11663186"/>
            <a:ext cx="6554636" cy="8184707"/>
          </a:xfrm>
          <a:prstGeom prst="rect">
            <a:avLst/>
          </a:prstGeom>
          <a:noFill/>
          <a:ln>
            <a:noFill/>
          </a:ln>
        </p:spPr>
      </p:pic>
      <p:pic>
        <p:nvPicPr>
          <p:cNvPr id="36" name="Picture 35">
            <a:extLst>
              <a:ext uri="{FF2B5EF4-FFF2-40B4-BE49-F238E27FC236}">
                <a16:creationId xmlns:a16="http://schemas.microsoft.com/office/drawing/2014/main" id="{C5D4E013-5B78-5F97-B33F-E5D60A7BC7DB}"/>
              </a:ext>
            </a:extLst>
          </p:cNvPr>
          <p:cNvPicPr>
            <a:picLocks noChangeAspect="1"/>
          </p:cNvPicPr>
          <p:nvPr/>
        </p:nvPicPr>
        <p:blipFill rotWithShape="1">
          <a:blip r:embed="rId5"/>
          <a:srcRect b="11119"/>
          <a:stretch/>
        </p:blipFill>
        <p:spPr>
          <a:xfrm rot="5400000">
            <a:off x="3242728" y="26502939"/>
            <a:ext cx="10391857" cy="6157631"/>
          </a:xfrm>
          <a:prstGeom prst="rect">
            <a:avLst/>
          </a:prstGeom>
        </p:spPr>
      </p:pic>
      <p:pic>
        <p:nvPicPr>
          <p:cNvPr id="25" name="Picture 24">
            <a:extLst>
              <a:ext uri="{FF2B5EF4-FFF2-40B4-BE49-F238E27FC236}">
                <a16:creationId xmlns:a16="http://schemas.microsoft.com/office/drawing/2014/main" id="{F7716547-F5A4-7456-2CC9-C022EDCEFE61}"/>
              </a:ext>
            </a:extLst>
          </p:cNvPr>
          <p:cNvPicPr>
            <a:picLocks noChangeAspect="1"/>
          </p:cNvPicPr>
          <p:nvPr/>
        </p:nvPicPr>
        <p:blipFill>
          <a:blip r:embed="rId6"/>
          <a:stretch>
            <a:fillRect/>
          </a:stretch>
        </p:blipFill>
        <p:spPr>
          <a:xfrm>
            <a:off x="4255286" y="18106037"/>
            <a:ext cx="7315575" cy="2792015"/>
          </a:xfrm>
          <a:prstGeom prst="rect">
            <a:avLst/>
          </a:prstGeom>
        </p:spPr>
      </p:pic>
      <p:sp>
        <p:nvSpPr>
          <p:cNvPr id="56" name="Google Shape;56;p13"/>
          <p:cNvSpPr/>
          <p:nvPr/>
        </p:nvSpPr>
        <p:spPr>
          <a:xfrm>
            <a:off x="117879" y="463025"/>
            <a:ext cx="32367699" cy="4582822"/>
          </a:xfrm>
          <a:prstGeom prst="rect">
            <a:avLst/>
          </a:prstGeom>
          <a:solidFill>
            <a:srgbClr val="7030A0"/>
          </a:solidFill>
          <a:ln w="76200" cap="flat" cmpd="sng">
            <a:noFill/>
            <a:prstDash val="solid"/>
            <a:round/>
            <a:headEnd type="none" w="sm" len="sm"/>
            <a:tailEnd type="none" w="sm" len="sm"/>
          </a:ln>
          <a:effectLst>
            <a:outerShdw blurRad="57150" dist="19050" algn="bl" rotWithShape="0">
              <a:srgbClr val="4A86E8">
                <a:alpha val="0"/>
              </a:srgbClr>
            </a:outerShdw>
            <a:reflection stA="0" endPos="30000" fadeDir="5400012" sy="-100000" algn="bl" rotWithShape="0"/>
          </a:effectLst>
        </p:spPr>
        <p:txBody>
          <a:bodyPr spcFirstLastPara="1" wrap="square" lIns="107500" tIns="107500" rIns="107500" bIns="107500" anchor="ctr" anchorCtr="0">
            <a:noAutofit/>
          </a:bodyPr>
          <a:lstStyle/>
          <a:p>
            <a:pPr marL="0" lvl="0" indent="0" algn="ctr" rtl="0">
              <a:lnSpc>
                <a:spcPct val="115000"/>
              </a:lnSpc>
              <a:spcBef>
                <a:spcPts val="1000"/>
              </a:spcBef>
              <a:spcAft>
                <a:spcPts val="0"/>
              </a:spcAft>
              <a:buNone/>
            </a:pPr>
            <a:r>
              <a:rPr lang="en-US" sz="7800" b="1" dirty="0">
                <a:solidFill>
                  <a:srgbClr val="FFFFFF"/>
                </a:solidFill>
                <a:latin typeface="Lora"/>
                <a:ea typeface="Lora"/>
                <a:cs typeface="Lora"/>
                <a:sym typeface="Lora"/>
              </a:rPr>
              <a:t>Modeling Somatic Hypermutations with Reinforcement Learning for PD1 and Pembrolizumab</a:t>
            </a:r>
            <a:r>
              <a:rPr lang="en-US" sz="8000" b="1" dirty="0">
                <a:solidFill>
                  <a:srgbClr val="FFFFFF"/>
                </a:solidFill>
                <a:latin typeface="Lora"/>
                <a:ea typeface="Lora"/>
                <a:cs typeface="Lora"/>
                <a:sym typeface="Lora"/>
              </a:rPr>
              <a:t> </a:t>
            </a:r>
            <a:r>
              <a:rPr lang="en-US" sz="8400" b="1" dirty="0">
                <a:solidFill>
                  <a:srgbClr val="FFFFFF"/>
                </a:solidFill>
                <a:latin typeface="Lora"/>
                <a:ea typeface="Lora"/>
                <a:cs typeface="Lora"/>
                <a:sym typeface="Lora"/>
              </a:rPr>
              <a:t>       </a:t>
            </a:r>
          </a:p>
          <a:p>
            <a:pPr marL="0" lvl="0" indent="0" algn="ctr" rtl="0">
              <a:lnSpc>
                <a:spcPct val="100000"/>
              </a:lnSpc>
              <a:spcBef>
                <a:spcPts val="0"/>
              </a:spcBef>
              <a:spcAft>
                <a:spcPts val="0"/>
              </a:spcAft>
              <a:buNone/>
            </a:pPr>
            <a:r>
              <a:rPr lang="en-US" sz="3600" b="1" i="1" dirty="0">
                <a:solidFill>
                  <a:srgbClr val="FFFFFF"/>
                </a:solidFill>
                <a:latin typeface="Times New Roman"/>
                <a:ea typeface="Times New Roman"/>
                <a:cs typeface="Times New Roman"/>
                <a:sym typeface="Times New Roman"/>
              </a:rPr>
              <a:t>Anmol Singh, </a:t>
            </a:r>
            <a:r>
              <a:rPr lang="en-US" sz="3600" i="1" dirty="0">
                <a:solidFill>
                  <a:srgbClr val="FFFFFF"/>
                </a:solidFill>
                <a:latin typeface="Times New Roman"/>
                <a:ea typeface="Times New Roman"/>
                <a:cs typeface="Times New Roman"/>
                <a:sym typeface="Times New Roman"/>
              </a:rPr>
              <a:t>Dr. Nithya Ramakrishnan, Prof. Subhashini Srinivasan</a:t>
            </a:r>
          </a:p>
          <a:p>
            <a:pPr marL="0" lvl="0" indent="0" algn="ctr" rtl="0">
              <a:spcBef>
                <a:spcPts val="0"/>
              </a:spcBef>
              <a:spcAft>
                <a:spcPts val="0"/>
              </a:spcAft>
              <a:buNone/>
            </a:pPr>
            <a:r>
              <a:rPr lang="en-US" sz="2800" dirty="0">
                <a:solidFill>
                  <a:srgbClr val="FFFFFF"/>
                </a:solidFill>
                <a:latin typeface="Times New Roman"/>
                <a:ea typeface="Times New Roman"/>
                <a:cs typeface="Times New Roman"/>
                <a:sym typeface="Times New Roman"/>
              </a:rPr>
              <a:t>Institute of Bioinformatics and Applied Biotechnology - Biotech Park, Electronics City Phase 1, Electronic City, Bengaluru, Karnataka 560100</a:t>
            </a:r>
            <a:endParaRPr lang="en-US" sz="2800" dirty="0">
              <a:solidFill>
                <a:schemeClr val="lt2"/>
              </a:solidFill>
            </a:endParaRPr>
          </a:p>
          <a:p>
            <a:pPr marL="0" lvl="0" indent="0" algn="l" rtl="0">
              <a:spcBef>
                <a:spcPts val="0"/>
              </a:spcBef>
              <a:spcAft>
                <a:spcPts val="0"/>
              </a:spcAft>
              <a:buNone/>
            </a:pPr>
            <a:endParaRPr lang="en-US" sz="1600" dirty="0"/>
          </a:p>
        </p:txBody>
      </p:sp>
      <p:pic>
        <p:nvPicPr>
          <p:cNvPr id="57" name="Google Shape;57;p13"/>
          <p:cNvPicPr preferRelativeResize="0"/>
          <p:nvPr/>
        </p:nvPicPr>
        <p:blipFill rotWithShape="1">
          <a:blip r:embed="rId7">
            <a:alphaModFix/>
          </a:blip>
          <a:srcRect l="8166" r="13161"/>
          <a:stretch/>
        </p:blipFill>
        <p:spPr>
          <a:xfrm>
            <a:off x="1394904" y="2338221"/>
            <a:ext cx="4575896" cy="1857400"/>
          </a:xfrm>
          <a:prstGeom prst="rect">
            <a:avLst/>
          </a:prstGeom>
          <a:noFill/>
          <a:ln>
            <a:noFill/>
          </a:ln>
          <a:effectLst>
            <a:outerShdw blurRad="57150" dist="19050" dir="5400000" algn="bl" rotWithShape="0">
              <a:srgbClr val="000000">
                <a:alpha val="50000"/>
              </a:srgbClr>
            </a:outerShdw>
          </a:effectLst>
        </p:spPr>
      </p:pic>
      <p:sp>
        <p:nvSpPr>
          <p:cNvPr id="58" name="Google Shape;58;p13"/>
          <p:cNvSpPr/>
          <p:nvPr/>
        </p:nvSpPr>
        <p:spPr>
          <a:xfrm>
            <a:off x="117880" y="5275625"/>
            <a:ext cx="12210546"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ABSTRACT</a:t>
            </a:r>
            <a:endParaRPr sz="3900" b="1" dirty="0">
              <a:solidFill>
                <a:srgbClr val="EEEEEE"/>
              </a:solidFill>
            </a:endParaRPr>
          </a:p>
        </p:txBody>
      </p:sp>
      <p:sp>
        <p:nvSpPr>
          <p:cNvPr id="59" name="Google Shape;59;p13"/>
          <p:cNvSpPr/>
          <p:nvPr/>
        </p:nvSpPr>
        <p:spPr>
          <a:xfrm>
            <a:off x="11683861" y="42482006"/>
            <a:ext cx="20857888" cy="594225"/>
          </a:xfrm>
          <a:prstGeom prst="round2DiagRect">
            <a:avLst>
              <a:gd name="adj1" fmla="val 16667"/>
              <a:gd name="adj2" fmla="val 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ACKNOWLEDGEMENT</a:t>
            </a:r>
            <a:endParaRPr sz="3900" b="1" dirty="0">
              <a:solidFill>
                <a:srgbClr val="EEEEEE"/>
              </a:solidFill>
            </a:endParaRPr>
          </a:p>
        </p:txBody>
      </p:sp>
      <p:sp>
        <p:nvSpPr>
          <p:cNvPr id="60" name="Google Shape;60;p13"/>
          <p:cNvSpPr/>
          <p:nvPr/>
        </p:nvSpPr>
        <p:spPr>
          <a:xfrm>
            <a:off x="12557300" y="5275625"/>
            <a:ext cx="9809400"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INTRODUCTION</a:t>
            </a:r>
            <a:endParaRPr sz="3900" b="1" dirty="0">
              <a:solidFill>
                <a:srgbClr val="EEEEEE"/>
              </a:solidFill>
            </a:endParaRPr>
          </a:p>
        </p:txBody>
      </p:sp>
      <p:sp>
        <p:nvSpPr>
          <p:cNvPr id="61" name="Google Shape;61;p13"/>
          <p:cNvSpPr/>
          <p:nvPr/>
        </p:nvSpPr>
        <p:spPr>
          <a:xfrm>
            <a:off x="12636500" y="6189725"/>
            <a:ext cx="9651000" cy="9066000"/>
          </a:xfrm>
          <a:prstGeom prst="rect">
            <a:avLst/>
          </a:prstGeom>
          <a:noFill/>
          <a:ln>
            <a:noFill/>
          </a:ln>
        </p:spPr>
        <p:txBody>
          <a:bodyPr spcFirstLastPara="1" wrap="square" lIns="91425" tIns="91425" rIns="91425" bIns="91425" anchor="t" anchorCtr="0">
            <a:noAutofit/>
          </a:bodyPr>
          <a:lstStyle/>
          <a:p>
            <a:pPr marL="92075" lvl="0" algn="just" rtl="0">
              <a:spcBef>
                <a:spcPts val="0"/>
              </a:spcBef>
              <a:spcAft>
                <a:spcPts val="0"/>
              </a:spcAft>
              <a:buNone/>
            </a:pPr>
            <a:r>
              <a:rPr lang="en-IN" sz="2600" dirty="0">
                <a:solidFill>
                  <a:schemeClr val="dk1"/>
                </a:solidFill>
                <a:latin typeface="+mn-lt"/>
              </a:rPr>
              <a:t>Somatic Hypermutations (SHM) are important part of the affinity maturation (AM) in B-cells. We can express the biological process of AM in terms of a Markov decision process, this allows us to create a Reinforcement learning model of SHM and AM, whereby the agent learns to prefer the higher affinity antibodies over time. For the model we have assumed that: </a:t>
            </a:r>
          </a:p>
          <a:p>
            <a:pPr marL="549275" lvl="0" indent="-457200" algn="just" rtl="0">
              <a:spcBef>
                <a:spcPts val="0"/>
              </a:spcBef>
              <a:spcAft>
                <a:spcPts val="0"/>
              </a:spcAft>
              <a:buFont typeface="Arial" panose="020B0604020202020204" pitchFamily="34" charset="0"/>
              <a:buChar char="•"/>
            </a:pPr>
            <a:r>
              <a:rPr lang="en-US" sz="2600" dirty="0">
                <a:solidFill>
                  <a:schemeClr val="dk1"/>
                </a:solidFill>
                <a:latin typeface="+mn-lt"/>
              </a:rPr>
              <a:t>The </a:t>
            </a:r>
            <a:r>
              <a:rPr lang="en-US" sz="2600" u="sng" dirty="0">
                <a:solidFill>
                  <a:schemeClr val="dk1"/>
                </a:solidFill>
                <a:latin typeface="+mn-lt"/>
              </a:rPr>
              <a:t>relative configuration of PD1-Pembrolizumab complex remains the same irrespective of the type of amino acids mutations </a:t>
            </a:r>
            <a:r>
              <a:rPr lang="en-US" sz="2600" dirty="0">
                <a:solidFill>
                  <a:schemeClr val="dk1"/>
                </a:solidFill>
                <a:latin typeface="+mn-lt"/>
              </a:rPr>
              <a:t>at the 17 positions</a:t>
            </a:r>
          </a:p>
          <a:p>
            <a:pPr marL="549275" lvl="0" indent="-457200" algn="just" rtl="0">
              <a:spcBef>
                <a:spcPts val="0"/>
              </a:spcBef>
              <a:spcAft>
                <a:spcPts val="0"/>
              </a:spcAft>
              <a:buFont typeface="Arial" panose="020B0604020202020204" pitchFamily="34" charset="0"/>
              <a:buChar char="•"/>
            </a:pPr>
            <a:r>
              <a:rPr lang="en-US" sz="2600" dirty="0">
                <a:solidFill>
                  <a:schemeClr val="dk1"/>
                </a:solidFill>
                <a:latin typeface="+mn-lt"/>
              </a:rPr>
              <a:t>The </a:t>
            </a:r>
            <a:r>
              <a:rPr lang="en-US" sz="2600" u="sng" dirty="0">
                <a:solidFill>
                  <a:schemeClr val="dk1"/>
                </a:solidFill>
                <a:latin typeface="+mn-lt"/>
              </a:rPr>
              <a:t>3D folds of light and heavy chains are not disrupted by the mutations in loops</a:t>
            </a:r>
            <a:r>
              <a:rPr lang="en-US" sz="2600" dirty="0">
                <a:solidFill>
                  <a:schemeClr val="dk1"/>
                </a:solidFill>
                <a:latin typeface="+mn-lt"/>
              </a:rPr>
              <a:t> on pembrolizumab</a:t>
            </a:r>
            <a:endParaRPr lang="en-IN" sz="2600" dirty="0">
              <a:solidFill>
                <a:schemeClr val="dk1"/>
              </a:solidFill>
              <a:latin typeface="+mn-lt"/>
            </a:endParaRPr>
          </a:p>
        </p:txBody>
      </p:sp>
      <p:sp>
        <p:nvSpPr>
          <p:cNvPr id="62" name="Google Shape;62;p13"/>
          <p:cNvSpPr/>
          <p:nvPr/>
        </p:nvSpPr>
        <p:spPr>
          <a:xfrm>
            <a:off x="250818" y="6244175"/>
            <a:ext cx="12156782" cy="591081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600" dirty="0">
                <a:solidFill>
                  <a:srgbClr val="1A1A1A"/>
                </a:solidFill>
              </a:rPr>
              <a:t>We present a reinforcement learning model for Somatic Hypermutations, which mimics the natural selection process in a very short time scale. In this model, the agent can learn to preferentially mutate amino acids in the antibody, leading to affinity maturation. The model thus predicts a higher binding affinity antibody than the initial antibody-antigen complex. We have used the Pembrolizumab-PD1 (5b8c) complex to create the model, as Pembrolizumab (Pembro) is widely used in immunotherapy. </a:t>
            </a:r>
          </a:p>
          <a:p>
            <a:pPr marL="0" lvl="0" indent="0" algn="just" rtl="0">
              <a:spcBef>
                <a:spcPts val="0"/>
              </a:spcBef>
              <a:spcAft>
                <a:spcPts val="0"/>
              </a:spcAft>
              <a:buClr>
                <a:schemeClr val="dk1"/>
              </a:buClr>
              <a:buSzPts val="1100"/>
              <a:buFont typeface="Arial"/>
              <a:buNone/>
            </a:pPr>
            <a:r>
              <a:rPr lang="en-US" sz="2600" dirty="0">
                <a:solidFill>
                  <a:srgbClr val="1A1A1A"/>
                </a:solidFill>
              </a:rPr>
              <a:t>We were able to use Q-Learning in reinforcement learning to model SHM on a reduced state space to and provide better binding affinity antibodies. We validated the structure of the antibodies predicted by the SHM model by using AlphaFold2 and inter-residue distance plots to check for proper folding of chains and protein-protein interactions. This study provides a proof of concept that reinforcement learning can be used for modeling the biological process of SHM and can be later expanded into creating novel antibodies. </a:t>
            </a:r>
            <a:endParaRPr lang="en-US" sz="2400" dirty="0"/>
          </a:p>
        </p:txBody>
      </p:sp>
      <p:sp>
        <p:nvSpPr>
          <p:cNvPr id="63" name="Google Shape;63;p13"/>
          <p:cNvSpPr/>
          <p:nvPr/>
        </p:nvSpPr>
        <p:spPr>
          <a:xfrm>
            <a:off x="11709960" y="42985910"/>
            <a:ext cx="19886137" cy="112094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800" dirty="0">
                <a:solidFill>
                  <a:schemeClr val="dk1"/>
                </a:solidFill>
                <a:latin typeface="+mn-lt"/>
              </a:rPr>
              <a:t>This study is supported by Dept. of electronics, IT, BT and S&amp;T, Government of Karnataka. We would also like to extend our gratitude to the faculty of IBAB and Mr. </a:t>
            </a:r>
            <a:r>
              <a:rPr lang="pt-BR" sz="1800" dirty="0">
                <a:solidFill>
                  <a:schemeClr val="dk1"/>
                </a:solidFill>
                <a:latin typeface="+mn-lt"/>
              </a:rPr>
              <a:t>Balakrishna Prabhu B N, Ms. Namita Menon, </a:t>
            </a:r>
            <a:r>
              <a:rPr lang="en-IN" sz="1800" b="0" i="0" u="none" strike="noStrike" dirty="0">
                <a:solidFill>
                  <a:srgbClr val="000000"/>
                </a:solidFill>
                <a:effectLst/>
                <a:latin typeface="+mn-lt"/>
              </a:rPr>
              <a:t>Mr. Yash Chindarkar </a:t>
            </a:r>
            <a:r>
              <a:rPr lang="pt-BR" sz="1800" dirty="0">
                <a:solidFill>
                  <a:schemeClr val="dk1"/>
                </a:solidFill>
                <a:latin typeface="+mn-lt"/>
              </a:rPr>
              <a:t>and </a:t>
            </a:r>
            <a:r>
              <a:rPr lang="en" sz="1800" dirty="0">
                <a:solidFill>
                  <a:schemeClr val="dk1"/>
                </a:solidFill>
                <a:latin typeface="+mn-lt"/>
              </a:rPr>
              <a:t>Ms. Apoorva Ganesh for their contribution and guidance.</a:t>
            </a:r>
            <a:endParaRPr sz="1800" dirty="0">
              <a:latin typeface="+mn-lt"/>
            </a:endParaRPr>
          </a:p>
        </p:txBody>
      </p:sp>
      <p:pic>
        <p:nvPicPr>
          <p:cNvPr id="64" name="Google Shape;64;p13"/>
          <p:cNvPicPr preferRelativeResize="0"/>
          <p:nvPr/>
        </p:nvPicPr>
        <p:blipFill rotWithShape="1">
          <a:blip r:embed="rId8">
            <a:alphaModFix/>
          </a:blip>
          <a:srcRect l="34123" r="34538"/>
          <a:stretch/>
        </p:blipFill>
        <p:spPr>
          <a:xfrm>
            <a:off x="21156950" y="12219849"/>
            <a:ext cx="5162588" cy="6028817"/>
          </a:xfrm>
          <a:prstGeom prst="rect">
            <a:avLst/>
          </a:prstGeom>
          <a:noFill/>
          <a:ln>
            <a:noFill/>
          </a:ln>
        </p:spPr>
      </p:pic>
      <p:sp>
        <p:nvSpPr>
          <p:cNvPr id="65" name="Google Shape;65;p13"/>
          <p:cNvSpPr txBox="1"/>
          <p:nvPr/>
        </p:nvSpPr>
        <p:spPr>
          <a:xfrm>
            <a:off x="21653515" y="18120380"/>
            <a:ext cx="5162588"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rgbClr val="3C78D8"/>
                </a:solidFill>
              </a:rPr>
              <a:t>Chain A </a:t>
            </a:r>
            <a:r>
              <a:rPr lang="en" sz="1800" dirty="0">
                <a:solidFill>
                  <a:srgbClr val="3C78D8"/>
                </a:solidFill>
              </a:rPr>
              <a:t>: </a:t>
            </a:r>
            <a:r>
              <a:rPr lang="en" sz="1800" dirty="0">
                <a:solidFill>
                  <a:schemeClr val="dk1"/>
                </a:solidFill>
              </a:rPr>
              <a:t>Pembro light chain variable region</a:t>
            </a:r>
            <a:endParaRPr sz="1800" dirty="0">
              <a:solidFill>
                <a:schemeClr val="dk1"/>
              </a:solidFill>
            </a:endParaRPr>
          </a:p>
          <a:p>
            <a:pPr marL="0" lvl="0" indent="0" algn="l" rtl="0">
              <a:spcBef>
                <a:spcPts val="0"/>
              </a:spcBef>
              <a:spcAft>
                <a:spcPts val="0"/>
              </a:spcAft>
              <a:buNone/>
            </a:pPr>
            <a:r>
              <a:rPr lang="en" sz="1800" b="1" dirty="0">
                <a:solidFill>
                  <a:srgbClr val="3C78D8"/>
                </a:solidFill>
              </a:rPr>
              <a:t>Chain B</a:t>
            </a:r>
            <a:r>
              <a:rPr lang="en" sz="1800" dirty="0">
                <a:solidFill>
                  <a:srgbClr val="3C78D8"/>
                </a:solidFill>
              </a:rPr>
              <a:t> :</a:t>
            </a:r>
            <a:r>
              <a:rPr lang="en" sz="1800" dirty="0">
                <a:solidFill>
                  <a:schemeClr val="dk1"/>
                </a:solidFill>
              </a:rPr>
              <a:t> Pembro heavy chain variable region</a:t>
            </a:r>
            <a:endParaRPr sz="1800" dirty="0">
              <a:solidFill>
                <a:schemeClr val="dk1"/>
              </a:solidFill>
            </a:endParaRPr>
          </a:p>
          <a:p>
            <a:pPr marL="0" lvl="0" indent="0" algn="l" rtl="0">
              <a:spcBef>
                <a:spcPts val="0"/>
              </a:spcBef>
              <a:spcAft>
                <a:spcPts val="0"/>
              </a:spcAft>
              <a:buNone/>
            </a:pPr>
            <a:r>
              <a:rPr lang="en" sz="1800" b="1" dirty="0">
                <a:solidFill>
                  <a:srgbClr val="00FFFF"/>
                </a:solidFill>
              </a:rPr>
              <a:t>Chain C</a:t>
            </a:r>
            <a:r>
              <a:rPr lang="en" sz="1800" dirty="0">
                <a:solidFill>
                  <a:srgbClr val="00FFFF"/>
                </a:solidFill>
              </a:rPr>
              <a:t> :</a:t>
            </a:r>
            <a:r>
              <a:rPr lang="en" sz="1800" dirty="0">
                <a:solidFill>
                  <a:schemeClr val="dk1"/>
                </a:solidFill>
              </a:rPr>
              <a:t> Programmed cell death protein 1 </a:t>
            </a:r>
          </a:p>
          <a:p>
            <a:pPr marL="0" lvl="0" indent="0" algn="l" rtl="0">
              <a:spcBef>
                <a:spcPts val="0"/>
              </a:spcBef>
              <a:spcAft>
                <a:spcPts val="0"/>
              </a:spcAft>
              <a:buNone/>
            </a:pPr>
            <a:r>
              <a:rPr lang="en" sz="1800" dirty="0">
                <a:solidFill>
                  <a:schemeClr val="dk1"/>
                </a:solidFill>
              </a:rPr>
              <a:t>		(PD1-Antigen)</a:t>
            </a:r>
            <a:endParaRPr sz="1800" dirty="0">
              <a:solidFill>
                <a:schemeClr val="dk1"/>
              </a:solidFill>
            </a:endParaRPr>
          </a:p>
        </p:txBody>
      </p:sp>
      <p:sp>
        <p:nvSpPr>
          <p:cNvPr id="66" name="Google Shape;66;p13"/>
          <p:cNvSpPr/>
          <p:nvPr/>
        </p:nvSpPr>
        <p:spPr>
          <a:xfrm>
            <a:off x="117879" y="16444908"/>
            <a:ext cx="11982000" cy="775200"/>
          </a:xfrm>
          <a:prstGeom prst="roundRect">
            <a:avLst>
              <a:gd name="adj" fmla="val 16667"/>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DESIGN AND WORKFLOW</a:t>
            </a:r>
            <a:endParaRPr sz="3900" b="1" dirty="0">
              <a:solidFill>
                <a:srgbClr val="EEEEEE"/>
              </a:solidFill>
            </a:endParaRPr>
          </a:p>
        </p:txBody>
      </p:sp>
      <p:sp>
        <p:nvSpPr>
          <p:cNvPr id="67" name="Google Shape;67;p13"/>
          <p:cNvSpPr/>
          <p:nvPr/>
        </p:nvSpPr>
        <p:spPr>
          <a:xfrm>
            <a:off x="11847859" y="21005881"/>
            <a:ext cx="20637720" cy="619056"/>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RESULTS</a:t>
            </a:r>
            <a:endParaRPr sz="3900" b="1" dirty="0">
              <a:solidFill>
                <a:srgbClr val="EEEEEE"/>
              </a:solidFill>
            </a:endParaRPr>
          </a:p>
        </p:txBody>
      </p:sp>
      <p:grpSp>
        <p:nvGrpSpPr>
          <p:cNvPr id="70" name="Google Shape;70;p13"/>
          <p:cNvGrpSpPr/>
          <p:nvPr/>
        </p:nvGrpSpPr>
        <p:grpSpPr>
          <a:xfrm>
            <a:off x="12636489" y="14443682"/>
            <a:ext cx="9508658" cy="7231747"/>
            <a:chOff x="11342150" y="16721775"/>
            <a:chExt cx="9321300" cy="6234265"/>
          </a:xfrm>
        </p:grpSpPr>
        <p:sp>
          <p:nvSpPr>
            <p:cNvPr id="71" name="Google Shape;71;p13"/>
            <p:cNvSpPr/>
            <p:nvPr/>
          </p:nvSpPr>
          <p:spPr>
            <a:xfrm>
              <a:off x="11342150" y="16721775"/>
              <a:ext cx="9321300" cy="622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3"/>
            <p:cNvSpPr txBox="1"/>
            <p:nvPr/>
          </p:nvSpPr>
          <p:spPr>
            <a:xfrm>
              <a:off x="12154820" y="20886534"/>
              <a:ext cx="8391281" cy="206950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b="1" i="1" dirty="0">
                  <a:latin typeface="+mn-lt"/>
                </a:rPr>
                <a:t>Figure 2.</a:t>
              </a:r>
              <a:r>
                <a:rPr lang="en-US" sz="1800" b="0" i="0" u="none" strike="noStrike" dirty="0">
                  <a:solidFill>
                    <a:srgbClr val="000000"/>
                  </a:solidFill>
                  <a:effectLst/>
                  <a:latin typeface="+mn-lt"/>
                </a:rPr>
                <a:t> The interaction of agent and environment in a Markov decision process (MDP), </a:t>
              </a:r>
            </a:p>
            <a:p>
              <a:pPr marL="0" lvl="0" indent="0" rtl="0">
                <a:spcBef>
                  <a:spcPts val="0"/>
                </a:spcBef>
                <a:spcAft>
                  <a:spcPts val="0"/>
                </a:spcAft>
                <a:buNone/>
              </a:pPr>
              <a:r>
                <a:rPr lang="en-IN" sz="1800" b="1" i="1" u="none" strike="noStrike" dirty="0">
                  <a:solidFill>
                    <a:srgbClr val="1155CC"/>
                  </a:solidFill>
                  <a:effectLst/>
                  <a:latin typeface="+mn-lt"/>
                </a:rPr>
                <a:t>Agent</a:t>
              </a:r>
              <a:r>
                <a:rPr lang="en-IN" sz="1800" b="0" i="0" u="none" strike="noStrike" dirty="0">
                  <a:solidFill>
                    <a:srgbClr val="000000"/>
                  </a:solidFill>
                  <a:effectLst/>
                  <a:latin typeface="+mn-lt"/>
                </a:rPr>
                <a:t>: B-cells</a:t>
              </a:r>
            </a:p>
            <a:p>
              <a:pPr marL="0" lvl="0" indent="0" rtl="0">
                <a:spcBef>
                  <a:spcPts val="0"/>
                </a:spcBef>
                <a:spcAft>
                  <a:spcPts val="0"/>
                </a:spcAft>
                <a:buNone/>
              </a:pPr>
              <a:r>
                <a:rPr lang="en-IN" sz="1800" b="1" i="1" u="none" strike="noStrike" dirty="0">
                  <a:solidFill>
                    <a:srgbClr val="FF9900"/>
                  </a:solidFill>
                  <a:effectLst/>
                  <a:latin typeface="+mn-lt"/>
                </a:rPr>
                <a:t>Action</a:t>
              </a:r>
              <a:r>
                <a:rPr lang="en-IN" sz="1800" b="0" i="0" u="none" strike="noStrike" dirty="0">
                  <a:solidFill>
                    <a:srgbClr val="FF9900"/>
                  </a:solidFill>
                  <a:effectLst/>
                  <a:latin typeface="+mn-lt"/>
                </a:rPr>
                <a:t>:</a:t>
              </a:r>
              <a:r>
                <a:rPr lang="en-IN" sz="1800" b="0" i="0" u="none" strike="noStrike" dirty="0">
                  <a:solidFill>
                    <a:srgbClr val="000000"/>
                  </a:solidFill>
                  <a:effectLst/>
                  <a:latin typeface="+mn-lt"/>
                </a:rPr>
                <a:t> Point mutations on Pembrolizumab (using PyMOL)</a:t>
              </a:r>
            </a:p>
            <a:p>
              <a:pPr marL="0" lvl="0" indent="0" rtl="0">
                <a:spcBef>
                  <a:spcPts val="0"/>
                </a:spcBef>
                <a:spcAft>
                  <a:spcPts val="0"/>
                </a:spcAft>
                <a:buNone/>
              </a:pPr>
              <a:r>
                <a:rPr lang="en-IN" sz="1800" b="1" i="1" u="none" strike="noStrike" dirty="0">
                  <a:solidFill>
                    <a:srgbClr val="38761D"/>
                  </a:solidFill>
                  <a:effectLst/>
                  <a:latin typeface="+mn-lt"/>
                </a:rPr>
                <a:t>Environment</a:t>
              </a:r>
              <a:r>
                <a:rPr lang="en-IN" sz="1800" b="0" i="0" u="none" strike="noStrike" dirty="0">
                  <a:solidFill>
                    <a:srgbClr val="000000"/>
                  </a:solidFill>
                  <a:effectLst/>
                  <a:latin typeface="+mn-lt"/>
                </a:rPr>
                <a:t>: Affinity Maturation of Pembrolizumab-PD1</a:t>
              </a:r>
            </a:p>
            <a:p>
              <a:pPr marL="0" lvl="0" indent="0" rtl="0">
                <a:spcBef>
                  <a:spcPts val="0"/>
                </a:spcBef>
                <a:spcAft>
                  <a:spcPts val="0"/>
                </a:spcAft>
                <a:buNone/>
              </a:pPr>
              <a:r>
                <a:rPr lang="en-IN" sz="1800" b="1" i="1" u="none" strike="noStrike" dirty="0">
                  <a:solidFill>
                    <a:srgbClr val="FF0000"/>
                  </a:solidFill>
                  <a:effectLst/>
                  <a:latin typeface="+mn-lt"/>
                </a:rPr>
                <a:t>State</a:t>
              </a:r>
              <a:r>
                <a:rPr lang="en-IN" sz="1800" b="0" i="0" u="none" strike="noStrike" dirty="0">
                  <a:solidFill>
                    <a:srgbClr val="FF0000"/>
                  </a:solidFill>
                  <a:effectLst/>
                  <a:latin typeface="+mn-lt"/>
                </a:rPr>
                <a:t>: </a:t>
              </a:r>
              <a:r>
                <a:rPr lang="en-IN" sz="1800" b="0" i="0" u="none" strike="noStrike" dirty="0">
                  <a:solidFill>
                    <a:srgbClr val="000000"/>
                  </a:solidFill>
                  <a:effectLst/>
                  <a:latin typeface="+mn-lt"/>
                </a:rPr>
                <a:t>Pembrolizumab with mutated amino acids</a:t>
              </a:r>
              <a:endParaRPr lang="en-US" sz="1800" dirty="0">
                <a:latin typeface="+mn-lt"/>
              </a:endParaRPr>
            </a:p>
            <a:p>
              <a:pPr marL="0" lvl="0" indent="0" rtl="0">
                <a:spcBef>
                  <a:spcPts val="0"/>
                </a:spcBef>
                <a:spcAft>
                  <a:spcPts val="0"/>
                </a:spcAft>
                <a:buNone/>
              </a:pPr>
              <a:endParaRPr lang="en-US" sz="1800" dirty="0">
                <a:latin typeface="+mj-lt"/>
              </a:endParaRPr>
            </a:p>
            <a:p>
              <a:pPr marL="0" lvl="0" indent="0" rtl="0">
                <a:spcBef>
                  <a:spcPts val="0"/>
                </a:spcBef>
                <a:spcAft>
                  <a:spcPts val="0"/>
                </a:spcAft>
                <a:buNone/>
              </a:pPr>
              <a:r>
                <a:rPr lang="en-US" sz="1800" dirty="0">
                  <a:latin typeface="+mj-lt"/>
                </a:rPr>
                <a:t>                </a:t>
              </a:r>
              <a:endParaRPr sz="1800" dirty="0">
                <a:latin typeface="+mj-lt"/>
              </a:endParaRPr>
            </a:p>
          </p:txBody>
        </p:sp>
      </p:grpSp>
      <p:sp>
        <p:nvSpPr>
          <p:cNvPr id="75" name="Google Shape;75;p13"/>
          <p:cNvSpPr/>
          <p:nvPr/>
        </p:nvSpPr>
        <p:spPr>
          <a:xfrm>
            <a:off x="11709960" y="39284565"/>
            <a:ext cx="20773613" cy="1743235"/>
          </a:xfrm>
          <a:prstGeom prst="rect">
            <a:avLst/>
          </a:prstGeom>
          <a:noFill/>
          <a:ln>
            <a:noFill/>
          </a:ln>
        </p:spPr>
        <p:txBody>
          <a:bodyPr spcFirstLastPara="1" wrap="square" lIns="91425" tIns="91425" rIns="91425" bIns="91425" anchor="t" anchorCtr="0">
            <a:noAutofit/>
          </a:bodyPr>
          <a:lstStyle/>
          <a:p>
            <a:pPr algn="just">
              <a:buClr>
                <a:schemeClr val="dk1"/>
              </a:buClr>
              <a:buSzPts val="1100"/>
            </a:pPr>
            <a:r>
              <a:rPr lang="en-IN" sz="1800" b="1" dirty="0">
                <a:solidFill>
                  <a:schemeClr val="dk1"/>
                </a:solidFill>
              </a:rPr>
              <a:t>Figure 5. A </a:t>
            </a:r>
            <a:r>
              <a:rPr lang="en-IN" sz="1800" b="1" dirty="0" err="1">
                <a:solidFill>
                  <a:schemeClr val="dk1"/>
                </a:solidFill>
              </a:rPr>
              <a:t>a</a:t>
            </a:r>
            <a:r>
              <a:rPr lang="en-IN" sz="1800" b="1" dirty="0">
                <a:solidFill>
                  <a:schemeClr val="dk1"/>
                </a:solidFill>
              </a:rPr>
              <a:t> </a:t>
            </a:r>
            <a:r>
              <a:rPr lang="en-IN" sz="1800" dirty="0">
                <a:solidFill>
                  <a:schemeClr val="dk1"/>
                </a:solidFill>
              </a:rPr>
              <a:t>RL</a:t>
            </a:r>
            <a:r>
              <a:rPr lang="en-IN" sz="1800" b="1" dirty="0">
                <a:solidFill>
                  <a:schemeClr val="dk1"/>
                </a:solidFill>
              </a:rPr>
              <a:t> </a:t>
            </a:r>
            <a:r>
              <a:rPr lang="en-IN" sz="1800" dirty="0">
                <a:solidFill>
                  <a:schemeClr val="dk1"/>
                </a:solidFill>
              </a:rPr>
              <a:t>SHM simulations, </a:t>
            </a:r>
            <a:r>
              <a:rPr lang="en-IN" sz="1800" dirty="0">
                <a:solidFill>
                  <a:srgbClr val="FF0000"/>
                </a:solidFill>
              </a:rPr>
              <a:t>Red:</a:t>
            </a:r>
            <a:r>
              <a:rPr lang="en-IN" sz="1800" dirty="0">
                <a:solidFill>
                  <a:schemeClr val="tx1"/>
                </a:solidFill>
              </a:rPr>
              <a:t> Using Soft-Max: Mutating 3 residues on Heavy chain into 17 residues, </a:t>
            </a:r>
            <a:r>
              <a:rPr lang="en-IN" sz="1800" dirty="0">
                <a:solidFill>
                  <a:schemeClr val="accent1">
                    <a:lumMod val="75000"/>
                  </a:schemeClr>
                </a:solidFill>
              </a:rPr>
              <a:t>Blue</a:t>
            </a:r>
            <a:r>
              <a:rPr lang="en-IN" sz="1800" dirty="0">
                <a:solidFill>
                  <a:schemeClr val="tx1"/>
                </a:solidFill>
              </a:rPr>
              <a:t>: Epsilon Greedy: Mutating 6 residues in Light chain into 6 a.a. </a:t>
            </a:r>
            <a:r>
              <a:rPr lang="en-IN" sz="1800" dirty="0">
                <a:solidFill>
                  <a:schemeClr val="accent4">
                    <a:lumMod val="75000"/>
                  </a:schemeClr>
                </a:solidFill>
              </a:rPr>
              <a:t>Orange: </a:t>
            </a:r>
            <a:r>
              <a:rPr lang="en-IN" sz="1800" dirty="0">
                <a:solidFill>
                  <a:schemeClr val="tx1"/>
                </a:solidFill>
              </a:rPr>
              <a:t>Epsilon greedy: Mutating 4 residues in Heavy chain into 16 a.a. </a:t>
            </a:r>
            <a:r>
              <a:rPr lang="en-IN" sz="1800" dirty="0">
                <a:solidFill>
                  <a:srgbClr val="92D050"/>
                </a:solidFill>
              </a:rPr>
              <a:t>Green</a:t>
            </a:r>
            <a:r>
              <a:rPr lang="en-IN" sz="1800" dirty="0">
                <a:solidFill>
                  <a:schemeClr val="accent6">
                    <a:lumMod val="50000"/>
                  </a:schemeClr>
                </a:solidFill>
              </a:rPr>
              <a:t>: </a:t>
            </a:r>
            <a:r>
              <a:rPr lang="en-IN" sz="1800" dirty="0">
                <a:solidFill>
                  <a:schemeClr val="tx1"/>
                </a:solidFill>
              </a:rPr>
              <a:t>Mutating 4 residues in Heavy chain into 16 a.a. with constraint looping </a:t>
            </a:r>
            <a:r>
              <a:rPr lang="en-IN" sz="1800" dirty="0">
                <a:solidFill>
                  <a:schemeClr val="accent6">
                    <a:lumMod val="50000"/>
                  </a:schemeClr>
                </a:solidFill>
              </a:rPr>
              <a:t>Yellow: </a:t>
            </a:r>
            <a:r>
              <a:rPr lang="en-IN" sz="1800" dirty="0">
                <a:solidFill>
                  <a:schemeClr val="tx1"/>
                </a:solidFill>
              </a:rPr>
              <a:t>DQL: Epsilon Greedy: mutating 3 residues on Heavy chain into 17 a.a. </a:t>
            </a:r>
            <a:r>
              <a:rPr lang="en-IN" sz="1800" b="1" dirty="0">
                <a:solidFill>
                  <a:schemeClr val="dk1"/>
                </a:solidFill>
              </a:rPr>
              <a:t>A b </a:t>
            </a:r>
            <a:r>
              <a:rPr lang="en-IN" sz="1800" dirty="0">
                <a:solidFill>
                  <a:schemeClr val="dk1"/>
                </a:solidFill>
              </a:rPr>
              <a:t>Higher Binding affinity(BA) states after AlphaFold2(AF) </a:t>
            </a:r>
            <a:r>
              <a:rPr lang="en-IN" sz="1800" b="1" dirty="0">
                <a:solidFill>
                  <a:schemeClr val="accent1">
                    <a:lumMod val="75000"/>
                  </a:schemeClr>
                </a:solidFill>
              </a:rPr>
              <a:t>Blue</a:t>
            </a:r>
            <a:r>
              <a:rPr lang="en-IN" sz="1800" dirty="0">
                <a:solidFill>
                  <a:schemeClr val="tx1"/>
                </a:solidFill>
              </a:rPr>
              <a:t>: Epsilon Greedy: Mutating 6 residues in Light chain into 6 a.a. </a:t>
            </a:r>
            <a:r>
              <a:rPr lang="en-IN" sz="1800" b="1" dirty="0">
                <a:solidFill>
                  <a:schemeClr val="accent4">
                    <a:lumMod val="75000"/>
                  </a:schemeClr>
                </a:solidFill>
              </a:rPr>
              <a:t>Orange</a:t>
            </a:r>
            <a:r>
              <a:rPr lang="en-IN" sz="1800" dirty="0">
                <a:solidFill>
                  <a:schemeClr val="accent4">
                    <a:lumMod val="75000"/>
                  </a:schemeClr>
                </a:solidFill>
              </a:rPr>
              <a:t>: </a:t>
            </a:r>
            <a:r>
              <a:rPr lang="en-IN" sz="1800" dirty="0">
                <a:solidFill>
                  <a:schemeClr val="tx1"/>
                </a:solidFill>
              </a:rPr>
              <a:t>Epsilon greedy: Mutating 4 residues in Heavy chain into 16 a.a. </a:t>
            </a:r>
            <a:r>
              <a:rPr lang="en-IN" sz="1800" b="1" dirty="0">
                <a:solidFill>
                  <a:schemeClr val="accent6">
                    <a:lumMod val="50000"/>
                  </a:schemeClr>
                </a:solidFill>
              </a:rPr>
              <a:t>Green</a:t>
            </a:r>
            <a:r>
              <a:rPr lang="en-IN" sz="1800" dirty="0">
                <a:solidFill>
                  <a:schemeClr val="accent6">
                    <a:lumMod val="50000"/>
                  </a:schemeClr>
                </a:solidFill>
              </a:rPr>
              <a:t>:</a:t>
            </a:r>
            <a:r>
              <a:rPr lang="en-IN" sz="1800" dirty="0">
                <a:solidFill>
                  <a:schemeClr val="tx1"/>
                </a:solidFill>
              </a:rPr>
              <a:t> DQL: Epsilon Greedy: mutating 3 residues on Heavy chain into 17 a.a</a:t>
            </a:r>
            <a:r>
              <a:rPr lang="en-IN" sz="1800" dirty="0">
                <a:solidFill>
                  <a:schemeClr val="tx1"/>
                </a:solidFill>
                <a:latin typeface="+mn-lt"/>
              </a:rPr>
              <a:t>., </a:t>
            </a:r>
            <a:r>
              <a:rPr lang="en-IN" sz="1800" b="1" dirty="0">
                <a:solidFill>
                  <a:schemeClr val="tx1"/>
                </a:solidFill>
                <a:latin typeface="+mn-lt"/>
              </a:rPr>
              <a:t>B </a:t>
            </a:r>
            <a:r>
              <a:rPr lang="en-IN" sz="1800" dirty="0">
                <a:solidFill>
                  <a:schemeClr val="tx1"/>
                </a:solidFill>
                <a:latin typeface="+mn-lt"/>
              </a:rPr>
              <a:t>AF predicted structures aligned with Pembro and their corresponding C-alpha distance plots</a:t>
            </a:r>
            <a:r>
              <a:rPr lang="en-IN" sz="1800" b="1" dirty="0">
                <a:solidFill>
                  <a:schemeClr val="tx1"/>
                </a:solidFill>
                <a:latin typeface="+mn-lt"/>
              </a:rPr>
              <a:t> </a:t>
            </a:r>
            <a:r>
              <a:rPr lang="en-IN" sz="1800" b="1" dirty="0">
                <a:solidFill>
                  <a:srgbClr val="7030A0"/>
                </a:solidFill>
                <a:latin typeface="+mn-lt"/>
              </a:rPr>
              <a:t>Purple: </a:t>
            </a:r>
            <a:r>
              <a:rPr lang="en-IN" sz="1800" dirty="0">
                <a:solidFill>
                  <a:schemeClr val="dk1"/>
                </a:solidFill>
                <a:latin typeface="+mn-lt"/>
              </a:rPr>
              <a:t>DDDSGDTYYNSNTNRYR (Folded Properly) </a:t>
            </a:r>
          </a:p>
          <a:p>
            <a:pPr algn="just">
              <a:buClr>
                <a:schemeClr val="dk1"/>
              </a:buClr>
              <a:buSzPts val="1100"/>
            </a:pPr>
            <a:r>
              <a:rPr lang="en-IN" sz="1800" b="1" dirty="0">
                <a:solidFill>
                  <a:srgbClr val="FF0000"/>
                </a:solidFill>
                <a:latin typeface="+mn-lt"/>
              </a:rPr>
              <a:t>Red</a:t>
            </a:r>
            <a:r>
              <a:rPr lang="en-IN" sz="1800" b="1" dirty="0">
                <a:solidFill>
                  <a:schemeClr val="tx1"/>
                </a:solidFill>
                <a:latin typeface="+mn-lt"/>
              </a:rPr>
              <a:t>: </a:t>
            </a:r>
            <a:r>
              <a:rPr lang="en-IN" sz="1800" b="0" i="0" u="none" strike="noStrike" dirty="0">
                <a:solidFill>
                  <a:srgbClr val="000000"/>
                </a:solidFill>
                <a:effectLst/>
                <a:latin typeface="+mn-lt"/>
              </a:rPr>
              <a:t>SYYYSDTWYNYNTNGYR (improper folding) </a:t>
            </a:r>
            <a:endParaRPr lang="en-IN" sz="1800" b="1" dirty="0">
              <a:solidFill>
                <a:schemeClr val="accent6">
                  <a:lumMod val="50000"/>
                </a:schemeClr>
              </a:solidFill>
              <a:latin typeface="+mn-lt"/>
            </a:endParaRPr>
          </a:p>
          <a:p>
            <a:pPr marL="0" lvl="0" indent="0" algn="just" rtl="0">
              <a:spcBef>
                <a:spcPts val="0"/>
              </a:spcBef>
              <a:spcAft>
                <a:spcPts val="0"/>
              </a:spcAft>
              <a:buClr>
                <a:schemeClr val="dk1"/>
              </a:buClr>
              <a:buSzPts val="1100"/>
              <a:buFont typeface="Arial"/>
              <a:buNone/>
            </a:pPr>
            <a:endParaRPr sz="1800" b="1" dirty="0">
              <a:solidFill>
                <a:schemeClr val="accent6">
                  <a:lumMod val="50000"/>
                </a:schemeClr>
              </a:solidFill>
            </a:endParaRPr>
          </a:p>
        </p:txBody>
      </p:sp>
      <p:sp>
        <p:nvSpPr>
          <p:cNvPr id="77" name="Google Shape;77;p13"/>
          <p:cNvSpPr/>
          <p:nvPr/>
        </p:nvSpPr>
        <p:spPr>
          <a:xfrm>
            <a:off x="22721408" y="5300453"/>
            <a:ext cx="9946174"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CONCLUSION AND FUTURE WORK</a:t>
            </a:r>
            <a:endParaRPr sz="3900" b="1" dirty="0">
              <a:solidFill>
                <a:srgbClr val="EEEEEE"/>
              </a:solidFill>
            </a:endParaRPr>
          </a:p>
        </p:txBody>
      </p:sp>
      <p:sp>
        <p:nvSpPr>
          <p:cNvPr id="78" name="Google Shape;78;p13"/>
          <p:cNvSpPr txBox="1"/>
          <p:nvPr/>
        </p:nvSpPr>
        <p:spPr>
          <a:xfrm>
            <a:off x="22749506" y="6083274"/>
            <a:ext cx="9563776" cy="6093946"/>
          </a:xfrm>
          <a:prstGeom prst="rect">
            <a:avLst/>
          </a:prstGeom>
          <a:noFill/>
          <a:ln>
            <a:noFill/>
          </a:ln>
        </p:spPr>
        <p:txBody>
          <a:bodyPr spcFirstLastPara="1" wrap="square" lIns="91425" tIns="91425" rIns="91425" bIns="91425" anchor="t" anchorCtr="0">
            <a:spAutoFit/>
          </a:bodyPr>
          <a:lstStyle/>
          <a:p>
            <a:pPr algn="just" rtl="0">
              <a:spcBef>
                <a:spcPts val="0"/>
              </a:spcBef>
              <a:spcAft>
                <a:spcPts val="800"/>
              </a:spcAft>
            </a:pPr>
            <a:r>
              <a:rPr lang="en-US" sz="2600" b="0" i="0" u="none" strike="noStrike" dirty="0">
                <a:solidFill>
                  <a:srgbClr val="000000"/>
                </a:solidFill>
                <a:effectLst/>
                <a:latin typeface="+mn-lt"/>
              </a:rPr>
              <a:t>Q-learning simulations were able to simulate the SHM, especially in case of restricted states of mutations on heavy chain positions. This gives us the confidence to move forward with DQL and other deep reinforcement approaches, which may be better suited for our problem statement. </a:t>
            </a:r>
          </a:p>
          <a:p>
            <a:pPr algn="just" rtl="0">
              <a:spcBef>
                <a:spcPts val="0"/>
              </a:spcBef>
              <a:spcAft>
                <a:spcPts val="800"/>
              </a:spcAft>
            </a:pPr>
            <a:r>
              <a:rPr lang="en-US" sz="2600" b="0" i="0" u="none" strike="noStrike" dirty="0">
                <a:solidFill>
                  <a:srgbClr val="000000"/>
                </a:solidFill>
                <a:effectLst/>
                <a:latin typeface="+mn-lt"/>
              </a:rPr>
              <a:t>We are currently working on a DQL model, but due to the complex nature of the problem it requires optimization to simulate SHM which was not possible in the time frame available. </a:t>
            </a:r>
          </a:p>
          <a:p>
            <a:pPr algn="just" rtl="0">
              <a:spcBef>
                <a:spcPts val="0"/>
              </a:spcBef>
              <a:spcAft>
                <a:spcPts val="800"/>
              </a:spcAft>
            </a:pPr>
            <a:r>
              <a:rPr lang="en-US" sz="2600" dirty="0">
                <a:latin typeface="+mn-lt"/>
              </a:rPr>
              <a:t>W</a:t>
            </a:r>
            <a:r>
              <a:rPr lang="en-US" sz="2600" b="0" i="0" u="none" strike="noStrike" dirty="0">
                <a:solidFill>
                  <a:srgbClr val="000000"/>
                </a:solidFill>
                <a:effectLst/>
                <a:latin typeface="+mn-lt"/>
              </a:rPr>
              <a:t>e were able to find multiple states with better binding affinity than Pembrolizumab according to assessment with Prodigy, but these states need to be further validated and reduced using other tools to confidently provide with an antibody which can be engineered in a wet lab.</a:t>
            </a:r>
            <a:endParaRPr lang="en-US" sz="2600" dirty="0">
              <a:effectLst/>
              <a:latin typeface="+mn-lt"/>
            </a:endParaRPr>
          </a:p>
        </p:txBody>
      </p:sp>
      <p:sp>
        <p:nvSpPr>
          <p:cNvPr id="112" name="Google Shape;112;p13"/>
          <p:cNvSpPr/>
          <p:nvPr/>
        </p:nvSpPr>
        <p:spPr>
          <a:xfrm>
            <a:off x="11683860" y="40459982"/>
            <a:ext cx="20720813" cy="665211"/>
          </a:xfrm>
          <a:prstGeom prst="round2DiagRect">
            <a:avLst>
              <a:gd name="adj1" fmla="val 16667"/>
              <a:gd name="adj2" fmla="val 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REFERENCES</a:t>
            </a:r>
            <a:endParaRPr sz="3900" b="1" dirty="0">
              <a:solidFill>
                <a:srgbClr val="EEEEEE"/>
              </a:solidFill>
            </a:endParaRPr>
          </a:p>
        </p:txBody>
      </p:sp>
      <p:sp>
        <p:nvSpPr>
          <p:cNvPr id="113" name="Google Shape;113;p13"/>
          <p:cNvSpPr/>
          <p:nvPr/>
        </p:nvSpPr>
        <p:spPr>
          <a:xfrm>
            <a:off x="11625659" y="41080077"/>
            <a:ext cx="20837217" cy="1096525"/>
          </a:xfrm>
          <a:prstGeom prst="rect">
            <a:avLst/>
          </a:prstGeom>
          <a:noFill/>
          <a:ln>
            <a:noFill/>
          </a:ln>
        </p:spPr>
        <p:txBody>
          <a:bodyPr spcFirstLastPara="1" wrap="square" lIns="91425" tIns="91425" rIns="91425" bIns="91425" anchor="t" anchorCtr="0">
            <a:noAutofit/>
          </a:bodyPr>
          <a:lstStyle/>
          <a:p>
            <a:pPr marL="457200" indent="-323850" algn="just">
              <a:buClr>
                <a:schemeClr val="dk1"/>
              </a:buClr>
              <a:buSzPts val="1500"/>
              <a:buFont typeface="Arial"/>
              <a:buChar char="●"/>
            </a:pPr>
            <a:r>
              <a:rPr lang="en-US" sz="1600" b="0" i="0" u="none" strike="noStrike" dirty="0">
                <a:solidFill>
                  <a:srgbClr val="000000"/>
                </a:solidFill>
                <a:effectLst/>
                <a:latin typeface="+mn-lt"/>
              </a:rPr>
              <a:t>Faris, J. G., </a:t>
            </a:r>
            <a:r>
              <a:rPr lang="en-US" sz="1600" b="0" i="0" u="none" strike="noStrike" dirty="0" err="1">
                <a:solidFill>
                  <a:srgbClr val="000000"/>
                </a:solidFill>
                <a:effectLst/>
                <a:latin typeface="+mn-lt"/>
              </a:rPr>
              <a:t>Orbidan</a:t>
            </a:r>
            <a:r>
              <a:rPr lang="en-US" sz="1600" b="0" i="0" u="none" strike="noStrike" dirty="0">
                <a:solidFill>
                  <a:srgbClr val="000000"/>
                </a:solidFill>
                <a:effectLst/>
                <a:latin typeface="+mn-lt"/>
              </a:rPr>
              <a:t>, D., Wells, C., Petersen, B. K., &amp; Sprenger, K. G. (2022). Moving the needle: Employing deep reinforcement learning to push the boundaries of coarse-grained vaccine models. </a:t>
            </a:r>
            <a:r>
              <a:rPr lang="en-US" sz="1600" b="0" i="1" u="none" strike="noStrike" dirty="0">
                <a:solidFill>
                  <a:srgbClr val="000000"/>
                </a:solidFill>
                <a:effectLst/>
                <a:latin typeface="+mn-lt"/>
              </a:rPr>
              <a:t>Frontiers in Immunology</a:t>
            </a:r>
            <a:r>
              <a:rPr lang="en-US" sz="1600" b="0" i="0" u="none" strike="noStrike" dirty="0">
                <a:solidFill>
                  <a:srgbClr val="000000"/>
                </a:solidFill>
                <a:effectLst/>
                <a:latin typeface="+mn-lt"/>
              </a:rPr>
              <a:t>, </a:t>
            </a:r>
            <a:r>
              <a:rPr lang="en-US" sz="1600" b="0" i="1" u="none" strike="noStrike" dirty="0">
                <a:solidFill>
                  <a:srgbClr val="000000"/>
                </a:solidFill>
                <a:effectLst/>
                <a:latin typeface="+mn-lt"/>
              </a:rPr>
              <a:t>13</a:t>
            </a:r>
            <a:r>
              <a:rPr lang="en-US" sz="1600" b="0" i="0" u="none" strike="noStrike" dirty="0">
                <a:solidFill>
                  <a:srgbClr val="000000"/>
                </a:solidFill>
                <a:effectLst/>
                <a:latin typeface="+mn-lt"/>
              </a:rPr>
              <a:t>. </a:t>
            </a:r>
            <a:r>
              <a:rPr lang="en-US" sz="1600" b="0" i="0" u="none" strike="noStrike" dirty="0">
                <a:solidFill>
                  <a:srgbClr val="000000"/>
                </a:solidFill>
                <a:effectLst/>
                <a:latin typeface="+mn-lt"/>
                <a:hlinkClick r:id="rId9"/>
              </a:rPr>
              <a:t>https://doi.org/10.3389/FIMMU.2022.1029167</a:t>
            </a:r>
            <a:r>
              <a:rPr lang="en-US" sz="1600" b="0" i="0" u="none" strike="noStrike" dirty="0">
                <a:solidFill>
                  <a:srgbClr val="000000"/>
                </a:solidFill>
                <a:effectLst/>
                <a:latin typeface="+mn-lt"/>
              </a:rPr>
              <a:t> </a:t>
            </a:r>
            <a:endParaRPr lang="en" sz="1600" dirty="0">
              <a:solidFill>
                <a:schemeClr val="dk1"/>
              </a:solidFill>
              <a:latin typeface="+mn-lt"/>
            </a:endParaRPr>
          </a:p>
          <a:p>
            <a:pPr marL="457200" lvl="0" indent="-323850" algn="just" rtl="0">
              <a:lnSpc>
                <a:spcPct val="100000"/>
              </a:lnSpc>
              <a:spcBef>
                <a:spcPts val="0"/>
              </a:spcBef>
              <a:spcAft>
                <a:spcPts val="0"/>
              </a:spcAft>
              <a:buClr>
                <a:schemeClr val="dk1"/>
              </a:buClr>
              <a:buSzPts val="1500"/>
              <a:buChar char="●"/>
            </a:pPr>
            <a:r>
              <a:rPr lang="en" sz="1600" dirty="0">
                <a:solidFill>
                  <a:schemeClr val="dk1"/>
                </a:solidFill>
                <a:latin typeface="+mn-lt"/>
              </a:rPr>
              <a:t>Horita, Shoichiro, et al. "High-resolution crystal structure of the therapeutic antibody pembrolizumab bound to the human PD-1." </a:t>
            </a:r>
            <a:r>
              <a:rPr lang="en" sz="1600" i="1" dirty="0">
                <a:solidFill>
                  <a:schemeClr val="dk1"/>
                </a:solidFill>
                <a:latin typeface="+mn-lt"/>
              </a:rPr>
              <a:t>Scientific reports</a:t>
            </a:r>
            <a:r>
              <a:rPr lang="en" sz="1600" dirty="0">
                <a:solidFill>
                  <a:schemeClr val="dk1"/>
                </a:solidFill>
                <a:latin typeface="+mn-lt"/>
              </a:rPr>
              <a:t> 6.1 (2016): 35297</a:t>
            </a:r>
          </a:p>
          <a:p>
            <a:pPr marL="457200" indent="-323850" algn="just">
              <a:buClr>
                <a:schemeClr val="dk1"/>
              </a:buClr>
              <a:buSzPts val="1500"/>
              <a:buFont typeface="Arial"/>
              <a:buChar char="●"/>
            </a:pPr>
            <a:r>
              <a:rPr lang="en-US" sz="1600" dirty="0">
                <a:latin typeface="+mn-lt"/>
              </a:rPr>
              <a:t>Sutton, R. S., &amp; </a:t>
            </a:r>
            <a:r>
              <a:rPr lang="en-US" sz="1600" dirty="0" err="1">
                <a:latin typeface="+mn-lt"/>
              </a:rPr>
              <a:t>Barto</a:t>
            </a:r>
            <a:r>
              <a:rPr lang="en-US" sz="1600" dirty="0">
                <a:latin typeface="+mn-lt"/>
              </a:rPr>
              <a:t>, A. G. (2018). Reinforcement learning: An introduction, 2nd ed. In </a:t>
            </a:r>
            <a:r>
              <a:rPr lang="en-US" sz="1600" i="1" dirty="0">
                <a:latin typeface="+mn-lt"/>
              </a:rPr>
              <a:t>Reinforcement learning: An introduction, 2nd ed.</a:t>
            </a:r>
            <a:r>
              <a:rPr lang="en-US" sz="1600" dirty="0">
                <a:latin typeface="+mn-lt"/>
              </a:rPr>
              <a:t> The MIT Press.</a:t>
            </a:r>
            <a:endParaRPr lang="en-US" sz="1600" b="0" i="0" u="none" strike="noStrike" dirty="0">
              <a:solidFill>
                <a:srgbClr val="000000"/>
              </a:solidFill>
              <a:effectLst/>
              <a:latin typeface="+mn-lt"/>
            </a:endParaRPr>
          </a:p>
          <a:p>
            <a:pPr marL="457200" lvl="0" indent="-323850" algn="just" rtl="0">
              <a:lnSpc>
                <a:spcPct val="100000"/>
              </a:lnSpc>
              <a:spcBef>
                <a:spcPts val="0"/>
              </a:spcBef>
              <a:spcAft>
                <a:spcPts val="0"/>
              </a:spcAft>
              <a:buClr>
                <a:schemeClr val="dk1"/>
              </a:buClr>
              <a:buSzPts val="1500"/>
              <a:buChar char="●"/>
            </a:pPr>
            <a:r>
              <a:rPr lang="en-US" sz="1600" b="0" i="0" u="none" strike="noStrike" dirty="0" err="1">
                <a:solidFill>
                  <a:srgbClr val="000000"/>
                </a:solidFill>
                <a:effectLst/>
                <a:latin typeface="+mn-lt"/>
              </a:rPr>
              <a:t>Vangone</a:t>
            </a:r>
            <a:r>
              <a:rPr lang="en-US" sz="1600" b="0" i="0" u="none" strike="noStrike" dirty="0">
                <a:solidFill>
                  <a:srgbClr val="000000"/>
                </a:solidFill>
                <a:effectLst/>
                <a:latin typeface="+mn-lt"/>
              </a:rPr>
              <a:t>, A., &amp; </a:t>
            </a:r>
            <a:r>
              <a:rPr lang="en-US" sz="1600" b="0" i="0" u="none" strike="noStrike" dirty="0" err="1">
                <a:solidFill>
                  <a:srgbClr val="000000"/>
                </a:solidFill>
                <a:effectLst/>
                <a:latin typeface="+mn-lt"/>
              </a:rPr>
              <a:t>Bonvin</a:t>
            </a:r>
            <a:r>
              <a:rPr lang="en-US" sz="1600" b="0" i="0" u="none" strike="noStrike" dirty="0">
                <a:solidFill>
                  <a:srgbClr val="000000"/>
                </a:solidFill>
                <a:effectLst/>
                <a:latin typeface="+mn-lt"/>
              </a:rPr>
              <a:t>, A. M. J. J. (2017). PRODIGY: A Contact-based Predictor of Binding Affinity in Protein-protein Complexes. </a:t>
            </a:r>
            <a:r>
              <a:rPr lang="en-US" sz="1600" b="0" i="1" u="none" strike="noStrike" dirty="0">
                <a:solidFill>
                  <a:srgbClr val="000000"/>
                </a:solidFill>
                <a:effectLst/>
                <a:latin typeface="+mn-lt"/>
              </a:rPr>
              <a:t>Bio-Protocol</a:t>
            </a:r>
            <a:r>
              <a:rPr lang="en-US" sz="1600" b="0" i="0" u="none" strike="noStrike" dirty="0">
                <a:solidFill>
                  <a:srgbClr val="000000"/>
                </a:solidFill>
                <a:effectLst/>
                <a:latin typeface="+mn-lt"/>
              </a:rPr>
              <a:t>, </a:t>
            </a:r>
            <a:r>
              <a:rPr lang="en-US" sz="1600" b="0" i="1" u="none" strike="noStrike" dirty="0">
                <a:solidFill>
                  <a:srgbClr val="000000"/>
                </a:solidFill>
                <a:effectLst/>
                <a:latin typeface="+mn-lt"/>
              </a:rPr>
              <a:t>7</a:t>
            </a:r>
            <a:r>
              <a:rPr lang="en-US" sz="1600" b="0" i="0" u="none" strike="noStrike" dirty="0">
                <a:solidFill>
                  <a:srgbClr val="000000"/>
                </a:solidFill>
                <a:effectLst/>
                <a:latin typeface="+mn-lt"/>
              </a:rPr>
              <a:t>(3). </a:t>
            </a:r>
            <a:r>
              <a:rPr lang="en-US" sz="1600" b="0" i="0" u="none" strike="noStrike" dirty="0">
                <a:solidFill>
                  <a:srgbClr val="000000"/>
                </a:solidFill>
                <a:effectLst/>
                <a:latin typeface="+mn-lt"/>
                <a:hlinkClick r:id="rId10"/>
              </a:rPr>
              <a:t>https://doi.org/10.21769/BIOPROTOC.2124</a:t>
            </a:r>
            <a:endParaRPr lang="en-US" sz="1600" b="0" i="0" u="none" strike="noStrike" dirty="0">
              <a:solidFill>
                <a:srgbClr val="000000"/>
              </a:solidFill>
              <a:effectLst/>
              <a:latin typeface="+mn-lt"/>
            </a:endParaRPr>
          </a:p>
          <a:p>
            <a:pPr marL="457200" lvl="0" indent="-323850" algn="just" rtl="0">
              <a:lnSpc>
                <a:spcPct val="100000"/>
              </a:lnSpc>
              <a:spcBef>
                <a:spcPts val="0"/>
              </a:spcBef>
              <a:spcAft>
                <a:spcPts val="0"/>
              </a:spcAft>
              <a:buClr>
                <a:schemeClr val="dk1"/>
              </a:buClr>
              <a:buSzPts val="1500"/>
              <a:buChar char="●"/>
            </a:pPr>
            <a:endParaRPr lang="en" sz="1600" dirty="0">
              <a:solidFill>
                <a:schemeClr val="dk1"/>
              </a:solidFill>
              <a:latin typeface="+mn-lt"/>
            </a:endParaRPr>
          </a:p>
          <a:p>
            <a:pPr marL="457200" lvl="0" indent="-323850" algn="just" rtl="0">
              <a:lnSpc>
                <a:spcPct val="100000"/>
              </a:lnSpc>
              <a:spcBef>
                <a:spcPts val="0"/>
              </a:spcBef>
              <a:spcAft>
                <a:spcPts val="0"/>
              </a:spcAft>
              <a:buClr>
                <a:schemeClr val="dk1"/>
              </a:buClr>
              <a:buSzPts val="1500"/>
              <a:buChar char="●"/>
            </a:pPr>
            <a:endParaRPr sz="1600" dirty="0">
              <a:solidFill>
                <a:schemeClr val="dk1"/>
              </a:solidFill>
              <a:latin typeface="+mn-lt"/>
            </a:endParaRPr>
          </a:p>
        </p:txBody>
      </p:sp>
      <p:sp>
        <p:nvSpPr>
          <p:cNvPr id="136" name="Google Shape;136;p13"/>
          <p:cNvSpPr/>
          <p:nvPr/>
        </p:nvSpPr>
        <p:spPr>
          <a:xfrm>
            <a:off x="22124450" y="20044918"/>
            <a:ext cx="10361128" cy="832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800" b="1" i="1" dirty="0">
                <a:solidFill>
                  <a:schemeClr val="dk1"/>
                </a:solidFill>
                <a:latin typeface="+mn-lt"/>
              </a:rPr>
              <a:t>Figure 3. A</a:t>
            </a:r>
            <a:r>
              <a:rPr lang="en" sz="1800" b="1" dirty="0">
                <a:solidFill>
                  <a:schemeClr val="dk1"/>
                </a:solidFill>
                <a:latin typeface="+mn-lt"/>
              </a:rPr>
              <a:t> </a:t>
            </a:r>
            <a:r>
              <a:rPr lang="en" sz="1800" dirty="0">
                <a:solidFill>
                  <a:schemeClr val="dk1"/>
                </a:solidFill>
                <a:latin typeface="+mn-lt"/>
              </a:rPr>
              <a:t>Reference crystal structure of Pembrolizumab (PDB ID: </a:t>
            </a:r>
            <a:r>
              <a:rPr lang="en" sz="1800" b="1" dirty="0">
                <a:solidFill>
                  <a:schemeClr val="dk1"/>
                </a:solidFill>
                <a:latin typeface="+mn-lt"/>
              </a:rPr>
              <a:t>5B8C</a:t>
            </a:r>
            <a:r>
              <a:rPr lang="en" sz="1800" dirty="0">
                <a:solidFill>
                  <a:schemeClr val="dk1"/>
                </a:solidFill>
                <a:latin typeface="+mn-lt"/>
              </a:rPr>
              <a:t>), </a:t>
            </a:r>
            <a:r>
              <a:rPr lang="en" sz="1800" b="1" i="1" dirty="0">
                <a:solidFill>
                  <a:schemeClr val="dk1"/>
                </a:solidFill>
                <a:latin typeface="+mn-lt"/>
              </a:rPr>
              <a:t>B</a:t>
            </a:r>
            <a:r>
              <a:rPr lang="en" sz="1800" b="1" dirty="0">
                <a:solidFill>
                  <a:schemeClr val="dk1"/>
                </a:solidFill>
                <a:latin typeface="+mn-lt"/>
              </a:rPr>
              <a:t> </a:t>
            </a:r>
            <a:r>
              <a:rPr lang="en" sz="1800" dirty="0">
                <a:solidFill>
                  <a:schemeClr val="dk1"/>
                </a:solidFill>
                <a:latin typeface="+mn-lt"/>
              </a:rPr>
              <a:t>A schematic diagram of interactions between PD1 and antiPD1. Direct protein/protein hydrogen bonds are in </a:t>
            </a:r>
            <a:r>
              <a:rPr lang="en" sz="1800" dirty="0">
                <a:solidFill>
                  <a:schemeClr val="accent1">
                    <a:lumMod val="75000"/>
                  </a:schemeClr>
                </a:solidFill>
                <a:latin typeface="+mn-lt"/>
              </a:rPr>
              <a:t>blue</a:t>
            </a:r>
            <a:r>
              <a:rPr lang="en" sz="1800" dirty="0">
                <a:solidFill>
                  <a:schemeClr val="dk1"/>
                </a:solidFill>
                <a:latin typeface="+mn-lt"/>
              </a:rPr>
              <a:t>;water-mediated hydrogen bonds are in </a:t>
            </a:r>
            <a:r>
              <a:rPr lang="en" sz="1800" dirty="0">
                <a:solidFill>
                  <a:srgbClr val="00B050"/>
                </a:solidFill>
                <a:latin typeface="+mn-lt"/>
              </a:rPr>
              <a:t>green</a:t>
            </a:r>
            <a:r>
              <a:rPr lang="en" sz="1800" dirty="0">
                <a:solidFill>
                  <a:schemeClr val="dk1"/>
                </a:solidFill>
                <a:latin typeface="+mn-lt"/>
              </a:rPr>
              <a:t>; and salt bridges are in </a:t>
            </a:r>
            <a:r>
              <a:rPr lang="en" sz="1800" dirty="0">
                <a:solidFill>
                  <a:srgbClr val="FF0000"/>
                </a:solidFill>
                <a:latin typeface="+mn-lt"/>
              </a:rPr>
              <a:t>red</a:t>
            </a:r>
            <a:r>
              <a:rPr lang="en" sz="1800" dirty="0">
                <a:solidFill>
                  <a:schemeClr val="dk1"/>
                </a:solidFill>
                <a:latin typeface="+mn-lt"/>
              </a:rPr>
              <a:t> </a:t>
            </a:r>
            <a:r>
              <a:rPr lang="fr-FR" sz="1800" dirty="0">
                <a:solidFill>
                  <a:schemeClr val="dk1"/>
                </a:solidFill>
                <a:latin typeface="+mn-lt"/>
              </a:rPr>
              <a:t>(Horita S et al., 2016</a:t>
            </a:r>
            <a:r>
              <a:rPr lang="en" sz="1800" dirty="0">
                <a:solidFill>
                  <a:schemeClr val="dk1"/>
                </a:solidFill>
                <a:latin typeface="+mn-lt"/>
              </a:rPr>
              <a:t>)</a:t>
            </a:r>
            <a:endParaRPr sz="1800" dirty="0">
              <a:solidFill>
                <a:schemeClr val="dk1"/>
              </a:solidFill>
              <a:latin typeface="+mn-lt"/>
            </a:endParaRPr>
          </a:p>
          <a:p>
            <a:pPr marL="0" lvl="0" indent="0" algn="l" rtl="0">
              <a:spcBef>
                <a:spcPts val="0"/>
              </a:spcBef>
              <a:spcAft>
                <a:spcPts val="0"/>
              </a:spcAft>
              <a:buClr>
                <a:schemeClr val="dk1"/>
              </a:buClr>
              <a:buSzPts val="1100"/>
              <a:buFont typeface="Arial"/>
              <a:buNone/>
            </a:pPr>
            <a:endParaRPr sz="1600" dirty="0">
              <a:latin typeface="+mn-lt"/>
            </a:endParaRPr>
          </a:p>
        </p:txBody>
      </p:sp>
      <p:sp>
        <p:nvSpPr>
          <p:cNvPr id="26" name="TextBox 25">
            <a:extLst>
              <a:ext uri="{FF2B5EF4-FFF2-40B4-BE49-F238E27FC236}">
                <a16:creationId xmlns:a16="http://schemas.microsoft.com/office/drawing/2014/main" id="{3DC6D050-D335-E08D-5E5C-FBAE94F2E64C}"/>
              </a:ext>
            </a:extLst>
          </p:cNvPr>
          <p:cNvSpPr txBox="1"/>
          <p:nvPr/>
        </p:nvSpPr>
        <p:spPr>
          <a:xfrm>
            <a:off x="117879" y="42913576"/>
            <a:ext cx="11507781" cy="702372"/>
          </a:xfrm>
          <a:prstGeom prst="rect">
            <a:avLst/>
          </a:prstGeom>
          <a:noFill/>
        </p:spPr>
        <p:txBody>
          <a:bodyPr wrap="square">
            <a:spAutoFit/>
          </a:bodyPr>
          <a:lstStyle/>
          <a:p>
            <a:pPr marL="457200" algn="ctr">
              <a:lnSpc>
                <a:spcPct val="115000"/>
              </a:lnSpc>
              <a:spcAft>
                <a:spcPts val="800"/>
              </a:spcAft>
            </a:pPr>
            <a:r>
              <a:rPr lang="en-US" sz="1800" b="1" dirty="0">
                <a:solidFill>
                  <a:srgbClr val="000000"/>
                </a:solidFill>
                <a:effectLst/>
                <a:latin typeface="+mn-lt"/>
                <a:ea typeface="Times New Roman" panose="02020603050405020304" pitchFamily="18" charset="0"/>
                <a:cs typeface="Aptos" panose="020B0004020202020204" pitchFamily="34" charset="0"/>
              </a:rPr>
              <a:t>Figure 4.</a:t>
            </a:r>
            <a:r>
              <a:rPr lang="en-US" sz="1800" dirty="0">
                <a:latin typeface="+mn-lt"/>
                <a:ea typeface="Times New Roman" panose="02020603050405020304" pitchFamily="18" charset="0"/>
                <a:cs typeface="Aptos" panose="020B0004020202020204" pitchFamily="34" charset="0"/>
              </a:rPr>
              <a:t> </a:t>
            </a:r>
            <a:r>
              <a:rPr lang="en-US" sz="1800" b="1" dirty="0">
                <a:solidFill>
                  <a:srgbClr val="000000"/>
                </a:solidFill>
                <a:effectLst/>
                <a:latin typeface="+mn-lt"/>
                <a:ea typeface="Times New Roman" panose="02020603050405020304" pitchFamily="18" charset="0"/>
                <a:cs typeface="Aptos" panose="020B0004020202020204" pitchFamily="34" charset="0"/>
              </a:rPr>
              <a:t>A</a:t>
            </a:r>
            <a:r>
              <a:rPr lang="en-US" sz="1800" dirty="0">
                <a:solidFill>
                  <a:srgbClr val="000000"/>
                </a:solidFill>
                <a:effectLst/>
                <a:latin typeface="+mn-lt"/>
                <a:ea typeface="Times New Roman" panose="02020603050405020304" pitchFamily="18" charset="0"/>
                <a:cs typeface="Aptos" panose="020B0004020202020204" pitchFamily="34" charset="0"/>
              </a:rPr>
              <a:t> Flowchart of Basic Q-learning</a:t>
            </a:r>
            <a:r>
              <a:rPr lang="en-IN" sz="1800" dirty="0">
                <a:solidFill>
                  <a:srgbClr val="000000"/>
                </a:solidFill>
                <a:effectLst/>
                <a:latin typeface="+mn-lt"/>
                <a:ea typeface="Times New Roman" panose="02020603050405020304" pitchFamily="18" charset="0"/>
                <a:cs typeface="Aptos" panose="020B0004020202020204" pitchFamily="34" charset="0"/>
              </a:rPr>
              <a:t>, </a:t>
            </a:r>
            <a:r>
              <a:rPr lang="en-IN" sz="1800" dirty="0">
                <a:latin typeface="+mn-lt"/>
                <a:ea typeface="Times New Roman" panose="02020603050405020304" pitchFamily="18" charset="0"/>
                <a:cs typeface="Aptos" panose="020B0004020202020204" pitchFamily="34" charset="0"/>
              </a:rPr>
              <a:t> </a:t>
            </a:r>
            <a:r>
              <a:rPr lang="en-IN" sz="1800" b="1" dirty="0">
                <a:latin typeface="+mn-lt"/>
                <a:ea typeface="Times New Roman" panose="02020603050405020304" pitchFamily="18" charset="0"/>
                <a:cs typeface="Aptos" panose="020B0004020202020204" pitchFamily="34" charset="0"/>
              </a:rPr>
              <a:t>B </a:t>
            </a:r>
            <a:r>
              <a:rPr lang="en-IN" sz="1800" dirty="0">
                <a:latin typeface="+mn-lt"/>
                <a:ea typeface="Times New Roman" panose="02020603050405020304" pitchFamily="18" charset="0"/>
                <a:cs typeface="Aptos" panose="020B0004020202020204" pitchFamily="34" charset="0"/>
              </a:rPr>
              <a:t>Representation of Q-Table, </a:t>
            </a:r>
            <a:r>
              <a:rPr lang="en-US" sz="1800" b="1" dirty="0">
                <a:latin typeface="+mn-lt"/>
                <a:ea typeface="Times New Roman" panose="02020603050405020304" pitchFamily="18" charset="0"/>
                <a:cs typeface="Aptos" panose="020B0004020202020204" pitchFamily="34" charset="0"/>
              </a:rPr>
              <a:t>C</a:t>
            </a:r>
            <a:r>
              <a:rPr lang="en-US" sz="1800" dirty="0">
                <a:latin typeface="+mn-lt"/>
                <a:ea typeface="Times New Roman" panose="02020603050405020304" pitchFamily="18" charset="0"/>
                <a:cs typeface="Aptos" panose="020B0004020202020204" pitchFamily="34" charset="0"/>
              </a:rPr>
              <a:t> </a:t>
            </a:r>
            <a:r>
              <a:rPr lang="en-US" sz="1800" b="1" dirty="0">
                <a:latin typeface="+mn-lt"/>
                <a:ea typeface="Times New Roman" panose="02020603050405020304" pitchFamily="18" charset="0"/>
                <a:cs typeface="Aptos" panose="020B0004020202020204" pitchFamily="34" charset="0"/>
              </a:rPr>
              <a:t>a </a:t>
            </a:r>
            <a:r>
              <a:rPr lang="en-US" sz="1800" dirty="0">
                <a:latin typeface="+mn-lt"/>
                <a:ea typeface="Times New Roman" panose="02020603050405020304" pitchFamily="18" charset="0"/>
                <a:cs typeface="Aptos" panose="020B0004020202020204" pitchFamily="34" charset="0"/>
              </a:rPr>
              <a:t>Scoring vector, </a:t>
            </a:r>
            <a:r>
              <a:rPr lang="en-US" sz="1800" b="1" dirty="0">
                <a:latin typeface="+mn-lt"/>
                <a:ea typeface="Times New Roman" panose="02020603050405020304" pitchFamily="18" charset="0"/>
                <a:cs typeface="Aptos" panose="020B0004020202020204" pitchFamily="34" charset="0"/>
              </a:rPr>
              <a:t>b </a:t>
            </a:r>
            <a:r>
              <a:rPr lang="en-US" sz="1800" dirty="0">
                <a:latin typeface="+mn-lt"/>
                <a:ea typeface="Times New Roman" panose="02020603050405020304" pitchFamily="18" charset="0"/>
                <a:cs typeface="Aptos" panose="020B0004020202020204" pitchFamily="34" charset="0"/>
              </a:rPr>
              <a:t>Score to reward function,   </a:t>
            </a:r>
            <a:r>
              <a:rPr lang="en-US" sz="1800" b="1" dirty="0">
                <a:latin typeface="+mn-lt"/>
                <a:ea typeface="Times New Roman" panose="02020603050405020304" pitchFamily="18" charset="0"/>
                <a:cs typeface="Aptos" panose="020B0004020202020204" pitchFamily="34" charset="0"/>
              </a:rPr>
              <a:t>D</a:t>
            </a:r>
            <a:r>
              <a:rPr lang="en-US" sz="1800" dirty="0">
                <a:solidFill>
                  <a:srgbClr val="000000"/>
                </a:solidFill>
                <a:effectLst/>
                <a:latin typeface="+mn-lt"/>
                <a:ea typeface="Times New Roman" panose="02020603050405020304" pitchFamily="18" charset="0"/>
                <a:cs typeface="Aptos" panose="020B0004020202020204" pitchFamily="34" charset="0"/>
              </a:rPr>
              <a:t> Flowchart of </a:t>
            </a:r>
            <a:r>
              <a:rPr lang="en-US" sz="1800" dirty="0">
                <a:latin typeface="+mn-lt"/>
                <a:ea typeface="Times New Roman" panose="02020603050405020304" pitchFamily="18" charset="0"/>
                <a:cs typeface="Aptos" panose="020B0004020202020204" pitchFamily="34" charset="0"/>
              </a:rPr>
              <a:t>Deep Q Learning, </a:t>
            </a:r>
            <a:endParaRPr lang="en-IN" sz="1800" dirty="0">
              <a:effectLst/>
              <a:latin typeface="+mn-lt"/>
              <a:ea typeface="Aptos" panose="020B0004020202020204" pitchFamily="34" charset="0"/>
              <a:cs typeface="Aptos" panose="020B0004020202020204" pitchFamily="34" charset="0"/>
            </a:endParaRPr>
          </a:p>
        </p:txBody>
      </p:sp>
      <p:sp>
        <p:nvSpPr>
          <p:cNvPr id="29" name="TextBox 28">
            <a:extLst>
              <a:ext uri="{FF2B5EF4-FFF2-40B4-BE49-F238E27FC236}">
                <a16:creationId xmlns:a16="http://schemas.microsoft.com/office/drawing/2014/main" id="{4C02D0F7-B7C8-4E11-CD49-397FBBBB1822}"/>
              </a:ext>
            </a:extLst>
          </p:cNvPr>
          <p:cNvSpPr txBox="1"/>
          <p:nvPr/>
        </p:nvSpPr>
        <p:spPr>
          <a:xfrm>
            <a:off x="21605559" y="12802013"/>
            <a:ext cx="419881" cy="369332"/>
          </a:xfrm>
          <a:prstGeom prst="rect">
            <a:avLst/>
          </a:prstGeom>
          <a:noFill/>
        </p:spPr>
        <p:txBody>
          <a:bodyPr wrap="square" rtlCol="0">
            <a:spAutoFit/>
          </a:bodyPr>
          <a:lstStyle/>
          <a:p>
            <a:r>
              <a:rPr lang="en-IN" sz="1800" b="1" dirty="0"/>
              <a:t>A</a:t>
            </a:r>
            <a:endParaRPr lang="en-IN" b="1" dirty="0"/>
          </a:p>
        </p:txBody>
      </p:sp>
      <p:pic>
        <p:nvPicPr>
          <p:cNvPr id="32" name="Picture 31">
            <a:extLst>
              <a:ext uri="{FF2B5EF4-FFF2-40B4-BE49-F238E27FC236}">
                <a16:creationId xmlns:a16="http://schemas.microsoft.com/office/drawing/2014/main" id="{88602829-636D-9076-EEC8-2FA0B677A34F}"/>
              </a:ext>
            </a:extLst>
          </p:cNvPr>
          <p:cNvPicPr>
            <a:picLocks noChangeAspect="1"/>
          </p:cNvPicPr>
          <p:nvPr/>
        </p:nvPicPr>
        <p:blipFill>
          <a:blip r:embed="rId11"/>
          <a:stretch>
            <a:fillRect/>
          </a:stretch>
        </p:blipFill>
        <p:spPr>
          <a:xfrm>
            <a:off x="13219723" y="16390416"/>
            <a:ext cx="8715483" cy="2994190"/>
          </a:xfrm>
          <a:prstGeom prst="rect">
            <a:avLst/>
          </a:prstGeom>
        </p:spPr>
      </p:pic>
      <p:sp>
        <p:nvSpPr>
          <p:cNvPr id="37" name="TextBox 36">
            <a:extLst>
              <a:ext uri="{FF2B5EF4-FFF2-40B4-BE49-F238E27FC236}">
                <a16:creationId xmlns:a16="http://schemas.microsoft.com/office/drawing/2014/main" id="{0A1F18CD-756A-DF1C-CA01-7EF51F412C6A}"/>
              </a:ext>
            </a:extLst>
          </p:cNvPr>
          <p:cNvSpPr txBox="1"/>
          <p:nvPr/>
        </p:nvSpPr>
        <p:spPr>
          <a:xfrm>
            <a:off x="1016844" y="17396212"/>
            <a:ext cx="495744" cy="369332"/>
          </a:xfrm>
          <a:prstGeom prst="rect">
            <a:avLst/>
          </a:prstGeom>
          <a:noFill/>
        </p:spPr>
        <p:txBody>
          <a:bodyPr wrap="square" rtlCol="0">
            <a:spAutoFit/>
          </a:bodyPr>
          <a:lstStyle/>
          <a:p>
            <a:r>
              <a:rPr lang="en-IN" sz="1800" b="1" dirty="0"/>
              <a:t>A</a:t>
            </a:r>
          </a:p>
        </p:txBody>
      </p:sp>
      <p:sp>
        <p:nvSpPr>
          <p:cNvPr id="38" name="TextBox 37">
            <a:extLst>
              <a:ext uri="{FF2B5EF4-FFF2-40B4-BE49-F238E27FC236}">
                <a16:creationId xmlns:a16="http://schemas.microsoft.com/office/drawing/2014/main" id="{5F30F14A-E73E-9BFA-9E25-87FF898B1B2B}"/>
              </a:ext>
            </a:extLst>
          </p:cNvPr>
          <p:cNvSpPr txBox="1"/>
          <p:nvPr/>
        </p:nvSpPr>
        <p:spPr>
          <a:xfrm>
            <a:off x="6912143" y="18165409"/>
            <a:ext cx="495744" cy="369332"/>
          </a:xfrm>
          <a:prstGeom prst="rect">
            <a:avLst/>
          </a:prstGeom>
          <a:noFill/>
        </p:spPr>
        <p:txBody>
          <a:bodyPr wrap="square" rtlCol="0">
            <a:spAutoFit/>
          </a:bodyPr>
          <a:lstStyle/>
          <a:p>
            <a:r>
              <a:rPr lang="en-IN" sz="1800" b="1" dirty="0"/>
              <a:t>B</a:t>
            </a:r>
          </a:p>
        </p:txBody>
      </p:sp>
      <p:sp>
        <p:nvSpPr>
          <p:cNvPr id="39" name="TextBox 38">
            <a:extLst>
              <a:ext uri="{FF2B5EF4-FFF2-40B4-BE49-F238E27FC236}">
                <a16:creationId xmlns:a16="http://schemas.microsoft.com/office/drawing/2014/main" id="{104259EB-E77F-C982-165E-224E6FAD80D5}"/>
              </a:ext>
            </a:extLst>
          </p:cNvPr>
          <p:cNvSpPr txBox="1"/>
          <p:nvPr/>
        </p:nvSpPr>
        <p:spPr>
          <a:xfrm>
            <a:off x="6933766" y="25096396"/>
            <a:ext cx="744297" cy="369332"/>
          </a:xfrm>
          <a:prstGeom prst="rect">
            <a:avLst/>
          </a:prstGeom>
          <a:noFill/>
        </p:spPr>
        <p:txBody>
          <a:bodyPr wrap="square" rtlCol="0">
            <a:spAutoFit/>
          </a:bodyPr>
          <a:lstStyle/>
          <a:p>
            <a:r>
              <a:rPr lang="en-IN" sz="1800" b="1" dirty="0"/>
              <a:t>C a</a:t>
            </a:r>
          </a:p>
        </p:txBody>
      </p:sp>
      <p:sp>
        <p:nvSpPr>
          <p:cNvPr id="40" name="TextBox 39">
            <a:extLst>
              <a:ext uri="{FF2B5EF4-FFF2-40B4-BE49-F238E27FC236}">
                <a16:creationId xmlns:a16="http://schemas.microsoft.com/office/drawing/2014/main" id="{9518FD3D-ECF8-1226-3F00-33E0DDAE85BF}"/>
              </a:ext>
            </a:extLst>
          </p:cNvPr>
          <p:cNvSpPr txBox="1"/>
          <p:nvPr/>
        </p:nvSpPr>
        <p:spPr>
          <a:xfrm>
            <a:off x="717750" y="29501076"/>
            <a:ext cx="495744" cy="369332"/>
          </a:xfrm>
          <a:prstGeom prst="rect">
            <a:avLst/>
          </a:prstGeom>
          <a:noFill/>
        </p:spPr>
        <p:txBody>
          <a:bodyPr wrap="square" rtlCol="0">
            <a:spAutoFit/>
          </a:bodyPr>
          <a:lstStyle/>
          <a:p>
            <a:r>
              <a:rPr lang="en-IN" sz="1800" b="1" dirty="0"/>
              <a:t>D</a:t>
            </a:r>
          </a:p>
        </p:txBody>
      </p:sp>
      <p:pic>
        <p:nvPicPr>
          <p:cNvPr id="1039" name="Picture 15">
            <a:extLst>
              <a:ext uri="{FF2B5EF4-FFF2-40B4-BE49-F238E27FC236}">
                <a16:creationId xmlns:a16="http://schemas.microsoft.com/office/drawing/2014/main" id="{9C6DD41B-DD37-F553-2E69-BF54AF42876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586"/>
          <a:stretch/>
        </p:blipFill>
        <p:spPr bwMode="auto">
          <a:xfrm>
            <a:off x="6968072" y="35699323"/>
            <a:ext cx="4508331" cy="346048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03D4878-D37E-ADE7-08A9-A4D8C45569B2}"/>
              </a:ext>
            </a:extLst>
          </p:cNvPr>
          <p:cNvSpPr txBox="1"/>
          <p:nvPr/>
        </p:nvSpPr>
        <p:spPr>
          <a:xfrm>
            <a:off x="6933766" y="35218305"/>
            <a:ext cx="744297" cy="369332"/>
          </a:xfrm>
          <a:prstGeom prst="rect">
            <a:avLst/>
          </a:prstGeom>
          <a:noFill/>
        </p:spPr>
        <p:txBody>
          <a:bodyPr wrap="square" rtlCol="0">
            <a:spAutoFit/>
          </a:bodyPr>
          <a:lstStyle/>
          <a:p>
            <a:r>
              <a:rPr lang="en-IN" sz="1800" b="1" dirty="0"/>
              <a:t>C b</a:t>
            </a:r>
          </a:p>
        </p:txBody>
      </p:sp>
      <p:pic>
        <p:nvPicPr>
          <p:cNvPr id="1041" name="Picture 17">
            <a:extLst>
              <a:ext uri="{FF2B5EF4-FFF2-40B4-BE49-F238E27FC236}">
                <a16:creationId xmlns:a16="http://schemas.microsoft.com/office/drawing/2014/main" id="{41C3792C-C9C5-872C-99B6-88CA36283194}"/>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13302"/>
          <a:stretch/>
        </p:blipFill>
        <p:spPr bwMode="auto">
          <a:xfrm>
            <a:off x="13743821" y="10785095"/>
            <a:ext cx="7267836" cy="45950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8F1AB6A-6652-C30A-3AD0-C1723ED11C8F}"/>
              </a:ext>
            </a:extLst>
          </p:cNvPr>
          <p:cNvSpPr txBox="1"/>
          <p:nvPr/>
        </p:nvSpPr>
        <p:spPr>
          <a:xfrm>
            <a:off x="13375260" y="15470985"/>
            <a:ext cx="8715483" cy="923330"/>
          </a:xfrm>
          <a:prstGeom prst="rect">
            <a:avLst/>
          </a:prstGeom>
          <a:noFill/>
        </p:spPr>
        <p:txBody>
          <a:bodyPr wrap="square">
            <a:spAutoFit/>
          </a:bodyPr>
          <a:lstStyle/>
          <a:p>
            <a:r>
              <a:rPr lang="en-US" sz="1800" b="1" i="0" u="none" strike="noStrike" dirty="0">
                <a:solidFill>
                  <a:srgbClr val="000000"/>
                </a:solidFill>
                <a:effectLst/>
                <a:latin typeface="+mn-lt"/>
              </a:rPr>
              <a:t>Figure 1. </a:t>
            </a:r>
            <a:r>
              <a:rPr lang="en-US" sz="1800" b="0" i="0" u="none" strike="noStrike" dirty="0">
                <a:solidFill>
                  <a:srgbClr val="000000"/>
                </a:solidFill>
                <a:effectLst/>
                <a:latin typeface="+mn-lt"/>
              </a:rPr>
              <a:t>Broad overview of the affinity maturation (AM) process by which antibodies (Abs) evolve against vaccine-candidate antigens (Ags) in a germinal center (GC) reaction (Faris J et al., 2022)</a:t>
            </a:r>
            <a:endParaRPr lang="en-IN" sz="1800" dirty="0">
              <a:latin typeface="+mn-lt"/>
            </a:endParaRPr>
          </a:p>
        </p:txBody>
      </p:sp>
      <p:sp>
        <p:nvSpPr>
          <p:cNvPr id="44" name="Google Shape;60;p13">
            <a:extLst>
              <a:ext uri="{FF2B5EF4-FFF2-40B4-BE49-F238E27FC236}">
                <a16:creationId xmlns:a16="http://schemas.microsoft.com/office/drawing/2014/main" id="{23A338EB-6DD3-021B-5BA1-B46B062EBE22}"/>
              </a:ext>
            </a:extLst>
          </p:cNvPr>
          <p:cNvSpPr/>
          <p:nvPr/>
        </p:nvSpPr>
        <p:spPr>
          <a:xfrm>
            <a:off x="117879" y="12560008"/>
            <a:ext cx="12194513"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OBJECTIVES</a:t>
            </a:r>
            <a:endParaRPr sz="3900" b="1" dirty="0">
              <a:solidFill>
                <a:srgbClr val="EEEEEE"/>
              </a:solidFill>
            </a:endParaRPr>
          </a:p>
        </p:txBody>
      </p:sp>
      <p:sp>
        <p:nvSpPr>
          <p:cNvPr id="45" name="TextBox 44">
            <a:extLst>
              <a:ext uri="{FF2B5EF4-FFF2-40B4-BE49-F238E27FC236}">
                <a16:creationId xmlns:a16="http://schemas.microsoft.com/office/drawing/2014/main" id="{C4671E8B-AF37-B46E-9BF0-9E5F0BB2AF52}"/>
              </a:ext>
            </a:extLst>
          </p:cNvPr>
          <p:cNvSpPr txBox="1"/>
          <p:nvPr/>
        </p:nvSpPr>
        <p:spPr>
          <a:xfrm>
            <a:off x="376650" y="13564334"/>
            <a:ext cx="11577043" cy="2492990"/>
          </a:xfrm>
          <a:prstGeom prst="rect">
            <a:avLst/>
          </a:prstGeom>
          <a:noFill/>
        </p:spPr>
        <p:txBody>
          <a:bodyPr wrap="square" rtlCol="0">
            <a:spAutoFit/>
          </a:bodyPr>
          <a:lstStyle/>
          <a:p>
            <a:pPr algn="just"/>
            <a:r>
              <a:rPr lang="en-IN" sz="2600" b="1" dirty="0">
                <a:solidFill>
                  <a:srgbClr val="1A1A1A"/>
                </a:solidFill>
              </a:rPr>
              <a:t>Major</a:t>
            </a:r>
            <a:r>
              <a:rPr lang="en-IN" sz="1800" b="1" dirty="0"/>
              <a:t> </a:t>
            </a:r>
            <a:r>
              <a:rPr lang="en-IN" sz="2600" b="1" dirty="0">
                <a:solidFill>
                  <a:srgbClr val="1A1A1A"/>
                </a:solidFill>
              </a:rPr>
              <a:t>Objective: </a:t>
            </a:r>
            <a:r>
              <a:rPr lang="en-US" sz="2600" dirty="0">
                <a:solidFill>
                  <a:srgbClr val="1A1A1A"/>
                </a:solidFill>
              </a:rPr>
              <a:t>To create a reinforcement learning model for somatic hypermutations using Pembro and PD1. </a:t>
            </a:r>
          </a:p>
          <a:p>
            <a:endParaRPr lang="en-US" sz="2600" dirty="0">
              <a:solidFill>
                <a:srgbClr val="1A1A1A"/>
              </a:solidFill>
            </a:endParaRPr>
          </a:p>
          <a:p>
            <a:pPr algn="just"/>
            <a:r>
              <a:rPr lang="en-US" sz="2600" b="1" dirty="0">
                <a:solidFill>
                  <a:srgbClr val="1A1A1A"/>
                </a:solidFill>
              </a:rPr>
              <a:t>Minor Objective: T</a:t>
            </a:r>
            <a:r>
              <a:rPr lang="en-US" sz="2600" dirty="0">
                <a:solidFill>
                  <a:srgbClr val="1A1A1A"/>
                </a:solidFill>
              </a:rPr>
              <a:t>o find states/antibodies which have better binding affinity than Pembro, and validating the good states using AlphaFold2 and C-alpha distance plots of the predicted structures.</a:t>
            </a:r>
            <a:endParaRPr lang="en-IN" sz="2600" dirty="0">
              <a:solidFill>
                <a:srgbClr val="1A1A1A"/>
              </a:solidFill>
            </a:endParaRPr>
          </a:p>
        </p:txBody>
      </p:sp>
      <p:sp>
        <p:nvSpPr>
          <p:cNvPr id="46" name="TextBox 45">
            <a:extLst>
              <a:ext uri="{FF2B5EF4-FFF2-40B4-BE49-F238E27FC236}">
                <a16:creationId xmlns:a16="http://schemas.microsoft.com/office/drawing/2014/main" id="{AECB5E90-9AE2-F314-5E34-3611D615DD74}"/>
              </a:ext>
            </a:extLst>
          </p:cNvPr>
          <p:cNvSpPr txBox="1"/>
          <p:nvPr/>
        </p:nvSpPr>
        <p:spPr>
          <a:xfrm>
            <a:off x="26076766" y="13663451"/>
            <a:ext cx="419881" cy="369332"/>
          </a:xfrm>
          <a:prstGeom prst="rect">
            <a:avLst/>
          </a:prstGeom>
          <a:noFill/>
        </p:spPr>
        <p:txBody>
          <a:bodyPr wrap="square" rtlCol="0">
            <a:spAutoFit/>
          </a:bodyPr>
          <a:lstStyle/>
          <a:p>
            <a:r>
              <a:rPr lang="en-IN" sz="1800" b="1" dirty="0"/>
              <a:t>B</a:t>
            </a:r>
            <a:endParaRPr lang="en-IN" b="1" dirty="0"/>
          </a:p>
        </p:txBody>
      </p:sp>
      <p:pic>
        <p:nvPicPr>
          <p:cNvPr id="3" name="Picture 2">
            <a:extLst>
              <a:ext uri="{FF2B5EF4-FFF2-40B4-BE49-F238E27FC236}">
                <a16:creationId xmlns:a16="http://schemas.microsoft.com/office/drawing/2014/main" id="{0C9E8629-B3E2-B830-F770-6C904278D707}"/>
              </a:ext>
            </a:extLst>
          </p:cNvPr>
          <p:cNvPicPr>
            <a:picLocks noChangeAspect="1"/>
          </p:cNvPicPr>
          <p:nvPr/>
        </p:nvPicPr>
        <p:blipFill>
          <a:blip r:embed="rId14"/>
          <a:stretch>
            <a:fillRect/>
          </a:stretch>
        </p:blipFill>
        <p:spPr>
          <a:xfrm>
            <a:off x="327514" y="29469559"/>
            <a:ext cx="7050389" cy="13317426"/>
          </a:xfrm>
          <a:prstGeom prst="rect">
            <a:avLst/>
          </a:prstGeom>
        </p:spPr>
      </p:pic>
      <p:pic>
        <p:nvPicPr>
          <p:cNvPr id="5" name="Picture 4">
            <a:extLst>
              <a:ext uri="{FF2B5EF4-FFF2-40B4-BE49-F238E27FC236}">
                <a16:creationId xmlns:a16="http://schemas.microsoft.com/office/drawing/2014/main" id="{06F081C6-A51D-663F-4C49-BB52694166C4}"/>
              </a:ext>
            </a:extLst>
          </p:cNvPr>
          <p:cNvPicPr>
            <a:picLocks noChangeAspect="1"/>
          </p:cNvPicPr>
          <p:nvPr/>
        </p:nvPicPr>
        <p:blipFill>
          <a:blip r:embed="rId15"/>
          <a:stretch>
            <a:fillRect/>
          </a:stretch>
        </p:blipFill>
        <p:spPr>
          <a:xfrm>
            <a:off x="74001" y="17276680"/>
            <a:ext cx="6833858" cy="11062912"/>
          </a:xfrm>
          <a:prstGeom prst="rect">
            <a:avLst/>
          </a:prstGeom>
        </p:spPr>
      </p:pic>
      <p:pic>
        <p:nvPicPr>
          <p:cNvPr id="1026" name="Picture 2">
            <a:extLst>
              <a:ext uri="{FF2B5EF4-FFF2-40B4-BE49-F238E27FC236}">
                <a16:creationId xmlns:a16="http://schemas.microsoft.com/office/drawing/2014/main" id="{CF690C63-A20D-25EE-B901-69D6DA28BB45}"/>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9435"/>
          <a:stretch/>
        </p:blipFill>
        <p:spPr bwMode="auto">
          <a:xfrm>
            <a:off x="11856105" y="25375964"/>
            <a:ext cx="3854908" cy="3491199"/>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CA5A93-564B-FAFC-41AC-6073480046E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670358" y="25363458"/>
            <a:ext cx="3491197" cy="3491197"/>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46961B6-CD3D-EEFF-652F-9FE15BB0C853}"/>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t="10528"/>
          <a:stretch/>
        </p:blipFill>
        <p:spPr bwMode="auto">
          <a:xfrm>
            <a:off x="11856104" y="28847081"/>
            <a:ext cx="3901995" cy="3491198"/>
          </a:xfrm>
          <a:prstGeom prst="rect">
            <a:avLst/>
          </a:prstGeom>
          <a:noFill/>
          <a:ln w="28575">
            <a:solidFill>
              <a:schemeClr val="accent4">
                <a:lumMod val="75000"/>
              </a:schemeClr>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E8FD1D-8FB6-2B76-3000-3221AC3CE18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644451" y="28847081"/>
            <a:ext cx="3481191" cy="3481191"/>
          </a:xfrm>
          <a:prstGeom prst="rect">
            <a:avLst/>
          </a:prstGeom>
          <a:noFill/>
          <a:ln w="28575">
            <a:solidFill>
              <a:schemeClr val="accent4">
                <a:lumMod val="75000"/>
              </a:schemeClr>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F699AA6-B4BA-3190-83BB-2A259B4E02D3}"/>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8512"/>
          <a:stretch/>
        </p:blipFill>
        <p:spPr bwMode="auto">
          <a:xfrm>
            <a:off x="11901798" y="35866888"/>
            <a:ext cx="3768560" cy="3447762"/>
          </a:xfrm>
          <a:prstGeom prst="rect">
            <a:avLst/>
          </a:prstGeom>
          <a:noFill/>
          <a:ln w="38100">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5307177-BC33-1EA7-55E9-FAC7D8D3196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558376" y="35866888"/>
            <a:ext cx="3481191" cy="3481191"/>
          </a:xfrm>
          <a:prstGeom prst="rect">
            <a:avLst/>
          </a:prstGeom>
          <a:noFill/>
          <a:ln w="38100">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68794810-F2A8-ECCF-EDAD-C6276F516F35}"/>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10415"/>
          <a:stretch/>
        </p:blipFill>
        <p:spPr bwMode="auto">
          <a:xfrm>
            <a:off x="11859021" y="21746346"/>
            <a:ext cx="3883233" cy="3491197"/>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2B40487A-789B-0A7B-4EE4-0247A2E2F0A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670358" y="21736103"/>
            <a:ext cx="3491198" cy="3491198"/>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4C9B389-FD7D-7265-72A3-CB75A83A10C7}"/>
              </a:ext>
            </a:extLst>
          </p:cNvPr>
          <p:cNvPicPr>
            <a:picLocks noChangeAspect="1"/>
          </p:cNvPicPr>
          <p:nvPr/>
        </p:nvPicPr>
        <p:blipFill>
          <a:blip r:embed="rId24"/>
          <a:stretch>
            <a:fillRect/>
          </a:stretch>
        </p:blipFill>
        <p:spPr>
          <a:xfrm>
            <a:off x="19304485" y="21777416"/>
            <a:ext cx="6528536" cy="1933414"/>
          </a:xfrm>
          <a:prstGeom prst="rect">
            <a:avLst/>
          </a:prstGeom>
          <a:ln w="28575">
            <a:solidFill>
              <a:schemeClr val="accent1">
                <a:lumMod val="75000"/>
              </a:schemeClr>
            </a:solidFill>
          </a:ln>
        </p:spPr>
      </p:pic>
      <p:pic>
        <p:nvPicPr>
          <p:cNvPr id="15" name="Picture 14">
            <a:extLst>
              <a:ext uri="{FF2B5EF4-FFF2-40B4-BE49-F238E27FC236}">
                <a16:creationId xmlns:a16="http://schemas.microsoft.com/office/drawing/2014/main" id="{9261AD7A-B0C7-4B58-F5A2-32C424692097}"/>
              </a:ext>
            </a:extLst>
          </p:cNvPr>
          <p:cNvPicPr>
            <a:picLocks noChangeAspect="1"/>
          </p:cNvPicPr>
          <p:nvPr/>
        </p:nvPicPr>
        <p:blipFill>
          <a:blip r:embed="rId25"/>
          <a:stretch>
            <a:fillRect/>
          </a:stretch>
        </p:blipFill>
        <p:spPr>
          <a:xfrm>
            <a:off x="25876037" y="21873524"/>
            <a:ext cx="6528536" cy="1558913"/>
          </a:xfrm>
          <a:prstGeom prst="rect">
            <a:avLst/>
          </a:prstGeom>
          <a:ln w="28575">
            <a:solidFill>
              <a:schemeClr val="accent4">
                <a:lumMod val="75000"/>
              </a:schemeClr>
            </a:solidFill>
          </a:ln>
        </p:spPr>
      </p:pic>
      <p:pic>
        <p:nvPicPr>
          <p:cNvPr id="19" name="Picture 18">
            <a:extLst>
              <a:ext uri="{FF2B5EF4-FFF2-40B4-BE49-F238E27FC236}">
                <a16:creationId xmlns:a16="http://schemas.microsoft.com/office/drawing/2014/main" id="{79F6ABEF-2C54-E6B0-083D-8458EDD00105}"/>
              </a:ext>
            </a:extLst>
          </p:cNvPr>
          <p:cNvPicPr>
            <a:picLocks noChangeAspect="1"/>
          </p:cNvPicPr>
          <p:nvPr/>
        </p:nvPicPr>
        <p:blipFill>
          <a:blip r:embed="rId26"/>
          <a:stretch>
            <a:fillRect/>
          </a:stretch>
        </p:blipFill>
        <p:spPr>
          <a:xfrm>
            <a:off x="25905996" y="23534273"/>
            <a:ext cx="6468617" cy="1471313"/>
          </a:xfrm>
          <a:prstGeom prst="rect">
            <a:avLst/>
          </a:prstGeom>
          <a:ln w="38100">
            <a:solidFill>
              <a:schemeClr val="accent6">
                <a:lumMod val="75000"/>
              </a:schemeClr>
            </a:solidFill>
          </a:ln>
        </p:spPr>
      </p:pic>
      <p:pic>
        <p:nvPicPr>
          <p:cNvPr id="1046" name="Picture 22">
            <a:extLst>
              <a:ext uri="{FF2B5EF4-FFF2-40B4-BE49-F238E27FC236}">
                <a16:creationId xmlns:a16="http://schemas.microsoft.com/office/drawing/2014/main" id="{6D0291C2-DBEF-B17F-A1D2-6AD40C1F1DE5}"/>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26195" t="5752" r="23206" b="5983"/>
          <a:stretch/>
        </p:blipFill>
        <p:spPr bwMode="auto">
          <a:xfrm>
            <a:off x="19366900" y="30916828"/>
            <a:ext cx="4445248" cy="5396203"/>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BAB15B2B-5945-84AE-0FFA-C8BF2D776419}"/>
              </a:ext>
            </a:extLst>
          </p:cNvPr>
          <p:cNvPicPr>
            <a:picLocks noChangeAspect="1" noChangeArrowheads="1"/>
          </p:cNvPicPr>
          <p:nvPr/>
        </p:nvPicPr>
        <p:blipFill rotWithShape="1">
          <a:blip r:embed="rId28">
            <a:extLst>
              <a:ext uri="{28A0092B-C50C-407E-A947-70E740481C1C}">
                <a14:useLocalDpi xmlns:a14="http://schemas.microsoft.com/office/drawing/2010/main" val="0"/>
              </a:ext>
            </a:extLst>
          </a:blip>
          <a:srcRect t="12248" r="3903" b="6114"/>
          <a:stretch/>
        </p:blipFill>
        <p:spPr bwMode="auto">
          <a:xfrm>
            <a:off x="19366899" y="28223054"/>
            <a:ext cx="3138303" cy="2636228"/>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2E60A2F0-F596-B6CA-A87A-EB691481CEEE}"/>
              </a:ext>
            </a:extLst>
          </p:cNvPr>
          <p:cNvPicPr>
            <a:picLocks noChangeAspect="1" noChangeArrowheads="1"/>
          </p:cNvPicPr>
          <p:nvPr/>
        </p:nvPicPr>
        <p:blipFill rotWithShape="1">
          <a:blip r:embed="rId29">
            <a:extLst>
              <a:ext uri="{28A0092B-C50C-407E-A947-70E740481C1C}">
                <a14:useLocalDpi xmlns:a14="http://schemas.microsoft.com/office/drawing/2010/main" val="0"/>
              </a:ext>
            </a:extLst>
          </a:blip>
          <a:srcRect t="11089" r="9801" b="8173"/>
          <a:stretch/>
        </p:blipFill>
        <p:spPr bwMode="auto">
          <a:xfrm>
            <a:off x="28909928" y="28187135"/>
            <a:ext cx="3134015" cy="2672145"/>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C8BBD4DE-B77B-8C16-575D-7EA0E6AADC95}"/>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27643" t="10258" r="25859" b="8793"/>
          <a:stretch/>
        </p:blipFill>
        <p:spPr bwMode="auto">
          <a:xfrm>
            <a:off x="23878510" y="30938211"/>
            <a:ext cx="4445248" cy="5386095"/>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6B7C8D5F-78F5-2B10-DD4E-DAA657BBA6EE}"/>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t="9768" r="7137" b="7967"/>
          <a:stretch/>
        </p:blipFill>
        <p:spPr bwMode="auto">
          <a:xfrm>
            <a:off x="22636598" y="36380150"/>
            <a:ext cx="3196423" cy="2831608"/>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C6889F1A-6D8D-1F7F-49AD-F52C771A579F}"/>
              </a:ext>
            </a:extLst>
          </p:cNvPr>
          <p:cNvPicPr>
            <a:picLocks noChangeAspect="1" noChangeArrowheads="1"/>
          </p:cNvPicPr>
          <p:nvPr/>
        </p:nvPicPr>
        <p:blipFill rotWithShape="1">
          <a:blip r:embed="rId32">
            <a:extLst>
              <a:ext uri="{28A0092B-C50C-407E-A947-70E740481C1C}">
                <a14:useLocalDpi xmlns:a14="http://schemas.microsoft.com/office/drawing/2010/main" val="0"/>
              </a:ext>
            </a:extLst>
          </a:blip>
          <a:srcRect t="10444" r="6297" b="6416"/>
          <a:stretch/>
        </p:blipFill>
        <p:spPr bwMode="auto">
          <a:xfrm>
            <a:off x="19366900" y="36370578"/>
            <a:ext cx="3196423" cy="2826424"/>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64" name="Picture 40">
            <a:extLst>
              <a:ext uri="{FF2B5EF4-FFF2-40B4-BE49-F238E27FC236}">
                <a16:creationId xmlns:a16="http://schemas.microsoft.com/office/drawing/2014/main" id="{0A2817A2-4B56-31A4-10C5-B5CE8922A4A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663643" y="48066241"/>
            <a:ext cx="2838450"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a:extLst>
              <a:ext uri="{FF2B5EF4-FFF2-40B4-BE49-F238E27FC236}">
                <a16:creationId xmlns:a16="http://schemas.microsoft.com/office/drawing/2014/main" id="{050C10A9-FD77-500E-34F5-D767D190D14A}"/>
              </a:ext>
            </a:extLst>
          </p:cNvPr>
          <p:cNvPicPr>
            <a:picLocks noChangeAspect="1" noChangeArrowheads="1"/>
          </p:cNvPicPr>
          <p:nvPr/>
        </p:nvPicPr>
        <p:blipFill rotWithShape="1">
          <a:blip r:embed="rId34">
            <a:extLst>
              <a:ext uri="{28A0092B-C50C-407E-A947-70E740481C1C}">
                <a14:useLocalDpi xmlns:a14="http://schemas.microsoft.com/office/drawing/2010/main" val="0"/>
              </a:ext>
            </a:extLst>
          </a:blip>
          <a:srcRect t="9963" r="6283" b="6533"/>
          <a:stretch/>
        </p:blipFill>
        <p:spPr bwMode="auto">
          <a:xfrm>
            <a:off x="29378701" y="36313031"/>
            <a:ext cx="3111455" cy="2929005"/>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70" name="Picture 46">
            <a:extLst>
              <a:ext uri="{FF2B5EF4-FFF2-40B4-BE49-F238E27FC236}">
                <a16:creationId xmlns:a16="http://schemas.microsoft.com/office/drawing/2014/main" id="{FC533A91-E332-70D2-2EBA-DA3B2F2CEE5A}"/>
              </a:ext>
            </a:extLst>
          </p:cNvPr>
          <p:cNvPicPr>
            <a:picLocks noChangeAspect="1" noChangeArrowheads="1"/>
          </p:cNvPicPr>
          <p:nvPr/>
        </p:nvPicPr>
        <p:blipFill rotWithShape="1">
          <a:blip r:embed="rId33">
            <a:extLst>
              <a:ext uri="{28A0092B-C50C-407E-A947-70E740481C1C}">
                <a14:useLocalDpi xmlns:a14="http://schemas.microsoft.com/office/drawing/2010/main" val="0"/>
              </a:ext>
            </a:extLst>
          </a:blip>
          <a:srcRect t="11686" b="7197"/>
          <a:stretch/>
        </p:blipFill>
        <p:spPr bwMode="auto">
          <a:xfrm>
            <a:off x="25859121" y="36335801"/>
            <a:ext cx="3519580" cy="2896487"/>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64518D5F-28E6-01EE-5272-0E1C8C04DF12}"/>
              </a:ext>
            </a:extLst>
          </p:cNvPr>
          <p:cNvPicPr>
            <a:picLocks noChangeAspect="1" noChangeArrowheads="1"/>
          </p:cNvPicPr>
          <p:nvPr/>
        </p:nvPicPr>
        <p:blipFill rotWithShape="1">
          <a:blip r:embed="rId35">
            <a:extLst>
              <a:ext uri="{28A0092B-C50C-407E-A947-70E740481C1C}">
                <a14:useLocalDpi xmlns:a14="http://schemas.microsoft.com/office/drawing/2010/main" val="0"/>
              </a:ext>
            </a:extLst>
          </a:blip>
          <a:srcRect t="12996" b="6061"/>
          <a:stretch/>
        </p:blipFill>
        <p:spPr bwMode="auto">
          <a:xfrm>
            <a:off x="28412270" y="30894129"/>
            <a:ext cx="2887492" cy="2596808"/>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DE3345E8-33C2-36D2-E796-01E2407251D4}"/>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t="11193" r="6320" b="8236"/>
          <a:stretch/>
        </p:blipFill>
        <p:spPr bwMode="auto">
          <a:xfrm>
            <a:off x="25786652" y="28187136"/>
            <a:ext cx="3025040" cy="2663447"/>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D3E2EFF9-2DB4-6BF5-0778-A6201090CBBC}"/>
              </a:ext>
            </a:extLst>
          </p:cNvPr>
          <p:cNvPicPr>
            <a:picLocks noChangeAspect="1" noChangeArrowheads="1"/>
          </p:cNvPicPr>
          <p:nvPr/>
        </p:nvPicPr>
        <p:blipFill rotWithShape="1">
          <a:blip r:embed="rId37">
            <a:extLst>
              <a:ext uri="{28A0092B-C50C-407E-A947-70E740481C1C}">
                <a14:useLocalDpi xmlns:a14="http://schemas.microsoft.com/office/drawing/2010/main" val="0"/>
              </a:ext>
            </a:extLst>
          </a:blip>
          <a:srcRect t="9721" b="6461"/>
          <a:stretch/>
        </p:blipFill>
        <p:spPr bwMode="auto">
          <a:xfrm>
            <a:off x="28412270" y="33559808"/>
            <a:ext cx="2887493" cy="2709442"/>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59CC180-09F1-148D-00B7-DA3CA048E915}"/>
              </a:ext>
            </a:extLst>
          </p:cNvPr>
          <p:cNvPicPr>
            <a:picLocks noChangeAspect="1" noChangeArrowheads="1"/>
          </p:cNvPicPr>
          <p:nvPr/>
        </p:nvPicPr>
        <p:blipFill rotWithShape="1">
          <a:blip r:embed="rId38">
            <a:extLst>
              <a:ext uri="{28A0092B-C50C-407E-A947-70E740481C1C}">
                <a14:useLocalDpi xmlns:a14="http://schemas.microsoft.com/office/drawing/2010/main" val="0"/>
              </a:ext>
            </a:extLst>
          </a:blip>
          <a:srcRect t="9109"/>
          <a:stretch/>
        </p:blipFill>
        <p:spPr bwMode="auto">
          <a:xfrm>
            <a:off x="11807015" y="32368563"/>
            <a:ext cx="3786706" cy="3453339"/>
          </a:xfrm>
          <a:prstGeom prst="rect">
            <a:avLst/>
          </a:prstGeom>
          <a:noFill/>
          <a:ln w="28575">
            <a:solidFill>
              <a:srgbClr val="92D050"/>
            </a:solidFill>
          </a:ln>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A0D718C6-BFF3-7331-73F1-0126645632C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5644451" y="32368563"/>
            <a:ext cx="3422942" cy="3422942"/>
          </a:xfrm>
          <a:prstGeom prst="rect">
            <a:avLst/>
          </a:prstGeom>
          <a:noFill/>
          <a:ln w="28575">
            <a:solidFill>
              <a:srgbClr val="92D050"/>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46CB1477-8D94-7F95-69A6-BB95B172CEA5}"/>
              </a:ext>
            </a:extLst>
          </p:cNvPr>
          <p:cNvPicPr>
            <a:picLocks noChangeAspect="1"/>
          </p:cNvPicPr>
          <p:nvPr/>
        </p:nvPicPr>
        <p:blipFill>
          <a:blip r:embed="rId40"/>
          <a:stretch>
            <a:fillRect/>
          </a:stretch>
        </p:blipFill>
        <p:spPr>
          <a:xfrm>
            <a:off x="19304485" y="23792290"/>
            <a:ext cx="6554636" cy="1273364"/>
          </a:xfrm>
          <a:prstGeom prst="rect">
            <a:avLst/>
          </a:prstGeom>
          <a:ln w="28575">
            <a:solidFill>
              <a:srgbClr val="92D050"/>
            </a:solidFill>
          </a:ln>
        </p:spPr>
      </p:pic>
      <p:sp>
        <p:nvSpPr>
          <p:cNvPr id="16" name="TextBox 15">
            <a:extLst>
              <a:ext uri="{FF2B5EF4-FFF2-40B4-BE49-F238E27FC236}">
                <a16:creationId xmlns:a16="http://schemas.microsoft.com/office/drawing/2014/main" id="{56AF5954-9ED7-576E-0462-02F94DCD8220}"/>
              </a:ext>
            </a:extLst>
          </p:cNvPr>
          <p:cNvSpPr txBox="1"/>
          <p:nvPr/>
        </p:nvSpPr>
        <p:spPr>
          <a:xfrm>
            <a:off x="11435988" y="21875700"/>
            <a:ext cx="495744" cy="369332"/>
          </a:xfrm>
          <a:prstGeom prst="rect">
            <a:avLst/>
          </a:prstGeom>
          <a:noFill/>
        </p:spPr>
        <p:txBody>
          <a:bodyPr wrap="square" rtlCol="0">
            <a:spAutoFit/>
          </a:bodyPr>
          <a:lstStyle/>
          <a:p>
            <a:r>
              <a:rPr lang="en-IN" sz="1800" b="1" dirty="0"/>
              <a:t>A</a:t>
            </a:r>
          </a:p>
        </p:txBody>
      </p:sp>
      <p:sp>
        <p:nvSpPr>
          <p:cNvPr id="17" name="TextBox 16">
            <a:extLst>
              <a:ext uri="{FF2B5EF4-FFF2-40B4-BE49-F238E27FC236}">
                <a16:creationId xmlns:a16="http://schemas.microsoft.com/office/drawing/2014/main" id="{D31819A3-59D7-9070-D026-447FE1F5348E}"/>
              </a:ext>
            </a:extLst>
          </p:cNvPr>
          <p:cNvSpPr txBox="1"/>
          <p:nvPr/>
        </p:nvSpPr>
        <p:spPr>
          <a:xfrm>
            <a:off x="19531278" y="30976712"/>
            <a:ext cx="495744" cy="369332"/>
          </a:xfrm>
          <a:prstGeom prst="rect">
            <a:avLst/>
          </a:prstGeom>
          <a:noFill/>
        </p:spPr>
        <p:txBody>
          <a:bodyPr wrap="square" rtlCol="0">
            <a:spAutoFit/>
          </a:bodyPr>
          <a:lstStyle/>
          <a:p>
            <a:r>
              <a:rPr lang="en-IN" sz="1800" b="1" dirty="0"/>
              <a:t>B</a:t>
            </a:r>
          </a:p>
        </p:txBody>
      </p:sp>
      <p:sp>
        <p:nvSpPr>
          <p:cNvPr id="12" name="TextBox 11">
            <a:extLst>
              <a:ext uri="{FF2B5EF4-FFF2-40B4-BE49-F238E27FC236}">
                <a16:creationId xmlns:a16="http://schemas.microsoft.com/office/drawing/2014/main" id="{DD1447F5-667B-F4AE-F067-FD8A44B1AE05}"/>
              </a:ext>
            </a:extLst>
          </p:cNvPr>
          <p:cNvSpPr txBox="1"/>
          <p:nvPr/>
        </p:nvSpPr>
        <p:spPr>
          <a:xfrm>
            <a:off x="19586690" y="28092482"/>
            <a:ext cx="495744" cy="369332"/>
          </a:xfrm>
          <a:prstGeom prst="rect">
            <a:avLst/>
          </a:prstGeom>
          <a:noFill/>
        </p:spPr>
        <p:txBody>
          <a:bodyPr wrap="square" rtlCol="0">
            <a:spAutoFit/>
          </a:bodyPr>
          <a:lstStyle/>
          <a:p>
            <a:r>
              <a:rPr lang="en-IN" sz="1800" b="1" dirty="0"/>
              <a:t>B</a:t>
            </a:r>
          </a:p>
        </p:txBody>
      </p:sp>
      <p:pic>
        <p:nvPicPr>
          <p:cNvPr id="13" name="Picture 2">
            <a:extLst>
              <a:ext uri="{FF2B5EF4-FFF2-40B4-BE49-F238E27FC236}">
                <a16:creationId xmlns:a16="http://schemas.microsoft.com/office/drawing/2014/main" id="{083635DB-A2AA-CF5E-E38E-402A7F4187C8}"/>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19402642" y="25237543"/>
            <a:ext cx="2919592" cy="290979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a:extLst>
              <a:ext uri="{FF2B5EF4-FFF2-40B4-BE49-F238E27FC236}">
                <a16:creationId xmlns:a16="http://schemas.microsoft.com/office/drawing/2014/main" id="{A354BD5E-5F3D-87CC-AD3A-AA6BE27E54C4}"/>
              </a:ext>
            </a:extLst>
          </p:cNvPr>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22563323" y="25157491"/>
            <a:ext cx="2962275" cy="29527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ECF0EA52-4EAC-4B26-D36E-67A6C9A29D1A}"/>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5720107" y="25134297"/>
            <a:ext cx="2886075" cy="30099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a:extLst>
              <a:ext uri="{FF2B5EF4-FFF2-40B4-BE49-F238E27FC236}">
                <a16:creationId xmlns:a16="http://schemas.microsoft.com/office/drawing/2014/main" id="{EEAF0ABB-C8E6-C86F-8C5B-486E98064396}"/>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8927365" y="25152576"/>
            <a:ext cx="293370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68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1050" name="Picture 26">
            <a:extLst>
              <a:ext uri="{FF2B5EF4-FFF2-40B4-BE49-F238E27FC236}">
                <a16:creationId xmlns:a16="http://schemas.microsoft.com/office/drawing/2014/main" id="{FB12A206-0FB8-94AD-E69D-83C0322690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785" r="5658" b="4316"/>
          <a:stretch/>
        </p:blipFill>
        <p:spPr bwMode="auto">
          <a:xfrm>
            <a:off x="22581803" y="28228624"/>
            <a:ext cx="3138304" cy="2630657"/>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68" name="Google Shape;68;p13"/>
          <p:cNvPicPr preferRelativeResize="0"/>
          <p:nvPr/>
        </p:nvPicPr>
        <p:blipFill rotWithShape="1">
          <a:blip r:embed="rId4">
            <a:alphaModFix/>
          </a:blip>
          <a:srcRect/>
          <a:stretch/>
        </p:blipFill>
        <p:spPr>
          <a:xfrm>
            <a:off x="26076766" y="11923381"/>
            <a:ext cx="6554636" cy="8184707"/>
          </a:xfrm>
          <a:prstGeom prst="rect">
            <a:avLst/>
          </a:prstGeom>
          <a:noFill/>
          <a:ln>
            <a:noFill/>
          </a:ln>
        </p:spPr>
      </p:pic>
      <p:pic>
        <p:nvPicPr>
          <p:cNvPr id="36" name="Picture 35">
            <a:extLst>
              <a:ext uri="{FF2B5EF4-FFF2-40B4-BE49-F238E27FC236}">
                <a16:creationId xmlns:a16="http://schemas.microsoft.com/office/drawing/2014/main" id="{C5D4E013-5B78-5F97-B33F-E5D60A7BC7DB}"/>
              </a:ext>
            </a:extLst>
          </p:cNvPr>
          <p:cNvPicPr>
            <a:picLocks noChangeAspect="1"/>
          </p:cNvPicPr>
          <p:nvPr/>
        </p:nvPicPr>
        <p:blipFill rotWithShape="1">
          <a:blip r:embed="rId5"/>
          <a:srcRect b="11119"/>
          <a:stretch/>
        </p:blipFill>
        <p:spPr>
          <a:xfrm rot="5400000">
            <a:off x="3242728" y="26502939"/>
            <a:ext cx="10391857" cy="6157631"/>
          </a:xfrm>
          <a:prstGeom prst="rect">
            <a:avLst/>
          </a:prstGeom>
        </p:spPr>
      </p:pic>
      <p:pic>
        <p:nvPicPr>
          <p:cNvPr id="25" name="Picture 24">
            <a:extLst>
              <a:ext uri="{FF2B5EF4-FFF2-40B4-BE49-F238E27FC236}">
                <a16:creationId xmlns:a16="http://schemas.microsoft.com/office/drawing/2014/main" id="{F7716547-F5A4-7456-2CC9-C022EDCEFE61}"/>
              </a:ext>
            </a:extLst>
          </p:cNvPr>
          <p:cNvPicPr>
            <a:picLocks noChangeAspect="1"/>
          </p:cNvPicPr>
          <p:nvPr/>
        </p:nvPicPr>
        <p:blipFill>
          <a:blip r:embed="rId6"/>
          <a:stretch>
            <a:fillRect/>
          </a:stretch>
        </p:blipFill>
        <p:spPr>
          <a:xfrm>
            <a:off x="4255286" y="18106037"/>
            <a:ext cx="7315575" cy="2792015"/>
          </a:xfrm>
          <a:prstGeom prst="rect">
            <a:avLst/>
          </a:prstGeom>
        </p:spPr>
      </p:pic>
      <p:sp>
        <p:nvSpPr>
          <p:cNvPr id="56" name="Google Shape;56;p13"/>
          <p:cNvSpPr/>
          <p:nvPr/>
        </p:nvSpPr>
        <p:spPr>
          <a:xfrm>
            <a:off x="117879" y="463025"/>
            <a:ext cx="32367699" cy="4582822"/>
          </a:xfrm>
          <a:prstGeom prst="rect">
            <a:avLst/>
          </a:prstGeom>
          <a:solidFill>
            <a:srgbClr val="7030A0"/>
          </a:solidFill>
          <a:ln w="76200" cap="flat" cmpd="sng">
            <a:noFill/>
            <a:prstDash val="solid"/>
            <a:round/>
            <a:headEnd type="none" w="sm" len="sm"/>
            <a:tailEnd type="none" w="sm" len="sm"/>
          </a:ln>
          <a:effectLst>
            <a:outerShdw blurRad="57150" dist="19050" algn="bl" rotWithShape="0">
              <a:srgbClr val="4A86E8">
                <a:alpha val="0"/>
              </a:srgbClr>
            </a:outerShdw>
            <a:reflection stA="0" endPos="30000" fadeDir="5400012" sy="-100000" algn="bl" rotWithShape="0"/>
          </a:effectLst>
        </p:spPr>
        <p:txBody>
          <a:bodyPr spcFirstLastPara="1" wrap="square" lIns="107500" tIns="107500" rIns="107500" bIns="107500" anchor="ctr" anchorCtr="0">
            <a:noAutofit/>
          </a:bodyPr>
          <a:lstStyle/>
          <a:p>
            <a:pPr marL="0" lvl="0" indent="0" algn="ctr" rtl="0">
              <a:lnSpc>
                <a:spcPct val="115000"/>
              </a:lnSpc>
              <a:spcBef>
                <a:spcPts val="1000"/>
              </a:spcBef>
              <a:spcAft>
                <a:spcPts val="0"/>
              </a:spcAft>
              <a:buNone/>
            </a:pPr>
            <a:r>
              <a:rPr lang="en-US" sz="7800" b="1" dirty="0">
                <a:solidFill>
                  <a:srgbClr val="FFFFFF"/>
                </a:solidFill>
                <a:latin typeface="Lora"/>
                <a:ea typeface="Lora"/>
                <a:cs typeface="Lora"/>
                <a:sym typeface="Lora"/>
              </a:rPr>
              <a:t>Modelling Somatic Hypermutations with Reinforcement Learning for PD1 and Pembrolizumab</a:t>
            </a:r>
            <a:r>
              <a:rPr lang="en-US" sz="8000" b="1" dirty="0">
                <a:solidFill>
                  <a:srgbClr val="FFFFFF"/>
                </a:solidFill>
                <a:latin typeface="Lora"/>
                <a:ea typeface="Lora"/>
                <a:cs typeface="Lora"/>
                <a:sym typeface="Lora"/>
              </a:rPr>
              <a:t> </a:t>
            </a:r>
            <a:r>
              <a:rPr lang="en-US" sz="8400" b="1" dirty="0">
                <a:solidFill>
                  <a:srgbClr val="FFFFFF"/>
                </a:solidFill>
                <a:latin typeface="Lora"/>
                <a:ea typeface="Lora"/>
                <a:cs typeface="Lora"/>
                <a:sym typeface="Lora"/>
              </a:rPr>
              <a:t>       </a:t>
            </a:r>
          </a:p>
          <a:p>
            <a:pPr marL="0" lvl="0" indent="0" algn="ctr" rtl="0">
              <a:lnSpc>
                <a:spcPct val="100000"/>
              </a:lnSpc>
              <a:spcBef>
                <a:spcPts val="0"/>
              </a:spcBef>
              <a:spcAft>
                <a:spcPts val="0"/>
              </a:spcAft>
              <a:buNone/>
            </a:pPr>
            <a:r>
              <a:rPr lang="en-US" sz="3600" b="1" i="1" dirty="0">
                <a:solidFill>
                  <a:srgbClr val="FFFFFF"/>
                </a:solidFill>
                <a:latin typeface="Times New Roman"/>
                <a:ea typeface="Times New Roman"/>
                <a:cs typeface="Times New Roman"/>
                <a:sym typeface="Times New Roman"/>
              </a:rPr>
              <a:t>Anmol Singh,</a:t>
            </a:r>
            <a:r>
              <a:rPr lang="en-US" sz="3600" i="1" dirty="0">
                <a:solidFill>
                  <a:srgbClr val="FFFFFF"/>
                </a:solidFill>
                <a:latin typeface="Times New Roman"/>
                <a:ea typeface="Times New Roman"/>
                <a:cs typeface="Times New Roman"/>
                <a:sym typeface="Times New Roman"/>
              </a:rPr>
              <a:t> Prof. Subhashini Srinivasan, Dr. Nithya Ramakrishnan</a:t>
            </a:r>
          </a:p>
          <a:p>
            <a:pPr marL="0" lvl="0" indent="0" algn="ctr" rtl="0">
              <a:spcBef>
                <a:spcPts val="0"/>
              </a:spcBef>
              <a:spcAft>
                <a:spcPts val="0"/>
              </a:spcAft>
              <a:buNone/>
            </a:pPr>
            <a:r>
              <a:rPr lang="en-US" sz="2800" dirty="0">
                <a:solidFill>
                  <a:srgbClr val="FFFFFF"/>
                </a:solidFill>
                <a:latin typeface="Times New Roman"/>
                <a:ea typeface="Times New Roman"/>
                <a:cs typeface="Times New Roman"/>
                <a:sym typeface="Times New Roman"/>
              </a:rPr>
              <a:t>Institute of Bioinformatics and Applied Biotechnology - Biotech Park, Electronics City Phase 1, Electronic City, Bengaluru, Karnataka 560100</a:t>
            </a:r>
            <a:endParaRPr lang="en-US" sz="2800" dirty="0">
              <a:solidFill>
                <a:schemeClr val="lt2"/>
              </a:solidFill>
            </a:endParaRPr>
          </a:p>
          <a:p>
            <a:pPr marL="0" lvl="0" indent="0" algn="l" rtl="0">
              <a:spcBef>
                <a:spcPts val="0"/>
              </a:spcBef>
              <a:spcAft>
                <a:spcPts val="0"/>
              </a:spcAft>
              <a:buNone/>
            </a:pPr>
            <a:endParaRPr lang="en-US" sz="1600" dirty="0"/>
          </a:p>
        </p:txBody>
      </p:sp>
      <p:pic>
        <p:nvPicPr>
          <p:cNvPr id="57" name="Google Shape;57;p13"/>
          <p:cNvPicPr preferRelativeResize="0"/>
          <p:nvPr/>
        </p:nvPicPr>
        <p:blipFill rotWithShape="1">
          <a:blip r:embed="rId7">
            <a:alphaModFix/>
          </a:blip>
          <a:srcRect l="8166" r="13161"/>
          <a:stretch/>
        </p:blipFill>
        <p:spPr>
          <a:xfrm>
            <a:off x="1394904" y="2338221"/>
            <a:ext cx="4575896" cy="1857400"/>
          </a:xfrm>
          <a:prstGeom prst="rect">
            <a:avLst/>
          </a:prstGeom>
          <a:noFill/>
          <a:ln>
            <a:noFill/>
          </a:ln>
          <a:effectLst>
            <a:outerShdw blurRad="57150" dist="19050" dir="5400000" algn="bl" rotWithShape="0">
              <a:srgbClr val="000000">
                <a:alpha val="50000"/>
              </a:srgbClr>
            </a:outerShdw>
          </a:effectLst>
        </p:spPr>
      </p:pic>
      <p:sp>
        <p:nvSpPr>
          <p:cNvPr id="58" name="Google Shape;58;p13"/>
          <p:cNvSpPr/>
          <p:nvPr/>
        </p:nvSpPr>
        <p:spPr>
          <a:xfrm>
            <a:off x="117880" y="5275625"/>
            <a:ext cx="12210546"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ABSTRACT</a:t>
            </a:r>
            <a:endParaRPr sz="3900" b="1" dirty="0">
              <a:solidFill>
                <a:srgbClr val="EEEEEE"/>
              </a:solidFill>
            </a:endParaRPr>
          </a:p>
        </p:txBody>
      </p:sp>
      <p:sp>
        <p:nvSpPr>
          <p:cNvPr id="59" name="Google Shape;59;p13"/>
          <p:cNvSpPr/>
          <p:nvPr/>
        </p:nvSpPr>
        <p:spPr>
          <a:xfrm>
            <a:off x="11683860" y="42753435"/>
            <a:ext cx="20857888" cy="426266"/>
          </a:xfrm>
          <a:prstGeom prst="round2DiagRect">
            <a:avLst>
              <a:gd name="adj1" fmla="val 16667"/>
              <a:gd name="adj2" fmla="val 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ACKNOWLEDGEMENT</a:t>
            </a:r>
            <a:endParaRPr sz="3900" b="1" dirty="0">
              <a:solidFill>
                <a:srgbClr val="EEEEEE"/>
              </a:solidFill>
            </a:endParaRPr>
          </a:p>
        </p:txBody>
      </p:sp>
      <p:sp>
        <p:nvSpPr>
          <p:cNvPr id="60" name="Google Shape;60;p13"/>
          <p:cNvSpPr/>
          <p:nvPr/>
        </p:nvSpPr>
        <p:spPr>
          <a:xfrm>
            <a:off x="12557300" y="5275625"/>
            <a:ext cx="9809400"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INTRODUCTION</a:t>
            </a:r>
            <a:endParaRPr sz="3900" b="1" dirty="0">
              <a:solidFill>
                <a:srgbClr val="EEEEEE"/>
              </a:solidFill>
            </a:endParaRPr>
          </a:p>
        </p:txBody>
      </p:sp>
      <p:sp>
        <p:nvSpPr>
          <p:cNvPr id="61" name="Google Shape;61;p13"/>
          <p:cNvSpPr/>
          <p:nvPr/>
        </p:nvSpPr>
        <p:spPr>
          <a:xfrm>
            <a:off x="12636500" y="6189725"/>
            <a:ext cx="9651000" cy="9066000"/>
          </a:xfrm>
          <a:prstGeom prst="rect">
            <a:avLst/>
          </a:prstGeom>
          <a:noFill/>
          <a:ln>
            <a:noFill/>
          </a:ln>
        </p:spPr>
        <p:txBody>
          <a:bodyPr spcFirstLastPara="1" wrap="square" lIns="91425" tIns="91425" rIns="91425" bIns="91425" anchor="t" anchorCtr="0">
            <a:noAutofit/>
          </a:bodyPr>
          <a:lstStyle/>
          <a:p>
            <a:pPr marL="92075" lvl="0" algn="just" rtl="0">
              <a:spcBef>
                <a:spcPts val="0"/>
              </a:spcBef>
              <a:spcAft>
                <a:spcPts val="0"/>
              </a:spcAft>
              <a:buNone/>
            </a:pPr>
            <a:r>
              <a:rPr lang="en-IN" sz="2600" dirty="0">
                <a:solidFill>
                  <a:schemeClr val="dk1"/>
                </a:solidFill>
                <a:latin typeface="+mn-lt"/>
              </a:rPr>
              <a:t>Somatic Hypermutations (SHM) are an important part of the affinity maturation (AM) in B-cells. </a:t>
            </a:r>
          </a:p>
          <a:p>
            <a:pPr marL="92075" lvl="0" algn="just" rtl="0">
              <a:spcBef>
                <a:spcPts val="0"/>
              </a:spcBef>
              <a:spcAft>
                <a:spcPts val="0"/>
              </a:spcAft>
              <a:buNone/>
            </a:pPr>
            <a:r>
              <a:rPr lang="en-IN" sz="2600" dirty="0">
                <a:solidFill>
                  <a:schemeClr val="dk1"/>
                </a:solidFill>
                <a:latin typeface="+mn-lt"/>
              </a:rPr>
              <a:t>We express the biological process of AM as a Markov decision process (MDP), creating a RL model of SHM and AM. </a:t>
            </a:r>
          </a:p>
          <a:p>
            <a:pPr marL="92075" lvl="0" algn="just" rtl="0">
              <a:spcBef>
                <a:spcPts val="0"/>
              </a:spcBef>
              <a:spcAft>
                <a:spcPts val="0"/>
              </a:spcAft>
              <a:buNone/>
            </a:pPr>
            <a:r>
              <a:rPr lang="en-IN" sz="2600" dirty="0">
                <a:solidFill>
                  <a:schemeClr val="dk1"/>
                </a:solidFill>
                <a:latin typeface="+mn-lt"/>
              </a:rPr>
              <a:t>Model Assumptions: </a:t>
            </a:r>
          </a:p>
          <a:p>
            <a:pPr marL="549275" lvl="0" indent="-457200" algn="just" rtl="0">
              <a:spcBef>
                <a:spcPts val="0"/>
              </a:spcBef>
              <a:spcAft>
                <a:spcPts val="0"/>
              </a:spcAft>
              <a:buFont typeface="Arial" panose="020B0604020202020204" pitchFamily="34" charset="0"/>
              <a:buChar char="•"/>
            </a:pPr>
            <a:r>
              <a:rPr lang="en-US" sz="2600" dirty="0">
                <a:solidFill>
                  <a:schemeClr val="dk1"/>
                </a:solidFill>
                <a:latin typeface="+mn-lt"/>
              </a:rPr>
              <a:t>The </a:t>
            </a:r>
            <a:r>
              <a:rPr lang="en-US" sz="2600" u="sng" dirty="0">
                <a:solidFill>
                  <a:schemeClr val="dk1"/>
                </a:solidFill>
                <a:latin typeface="+mn-lt"/>
              </a:rPr>
              <a:t>relative configuration of PD1-Pembro complex remains the same irrespective of the type of amino acids mutations </a:t>
            </a:r>
            <a:r>
              <a:rPr lang="en-US" sz="2600" dirty="0">
                <a:solidFill>
                  <a:schemeClr val="dk1"/>
                </a:solidFill>
                <a:latin typeface="+mn-lt"/>
              </a:rPr>
              <a:t>at the 17 positions</a:t>
            </a:r>
          </a:p>
          <a:p>
            <a:pPr marL="549275" lvl="0" indent="-457200" algn="just" rtl="0">
              <a:spcBef>
                <a:spcPts val="0"/>
              </a:spcBef>
              <a:spcAft>
                <a:spcPts val="0"/>
              </a:spcAft>
              <a:buFont typeface="Arial" panose="020B0604020202020204" pitchFamily="34" charset="0"/>
              <a:buChar char="•"/>
            </a:pPr>
            <a:r>
              <a:rPr lang="en-US" sz="2600" dirty="0">
                <a:solidFill>
                  <a:schemeClr val="dk1"/>
                </a:solidFill>
                <a:latin typeface="+mn-lt"/>
              </a:rPr>
              <a:t>The </a:t>
            </a:r>
            <a:r>
              <a:rPr lang="en-US" sz="2600" u="sng" dirty="0">
                <a:solidFill>
                  <a:schemeClr val="dk1"/>
                </a:solidFill>
                <a:latin typeface="+mn-lt"/>
              </a:rPr>
              <a:t>3D folds of light and heavy chains are not disrupted by the mutations in loops</a:t>
            </a:r>
            <a:r>
              <a:rPr lang="en-US" sz="2600" dirty="0">
                <a:solidFill>
                  <a:schemeClr val="dk1"/>
                </a:solidFill>
                <a:latin typeface="+mn-lt"/>
              </a:rPr>
              <a:t> on Pembro</a:t>
            </a:r>
            <a:endParaRPr lang="en-IN" sz="2600" dirty="0">
              <a:solidFill>
                <a:schemeClr val="dk1"/>
              </a:solidFill>
              <a:latin typeface="+mn-lt"/>
            </a:endParaRPr>
          </a:p>
        </p:txBody>
      </p:sp>
      <p:sp>
        <p:nvSpPr>
          <p:cNvPr id="62" name="Google Shape;62;p13"/>
          <p:cNvSpPr/>
          <p:nvPr/>
        </p:nvSpPr>
        <p:spPr>
          <a:xfrm>
            <a:off x="250818" y="6244175"/>
            <a:ext cx="12156782" cy="591081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600" dirty="0">
                <a:solidFill>
                  <a:srgbClr val="1A1A1A"/>
                </a:solidFill>
              </a:rPr>
              <a:t>We present a reinforcement learning (RL) model for Somatic Hypermutations (SHM), which mimics the natural selection process in a very short time scale. In this model, the agent can learn to preferentially mutate amino acids in the antibody, leading to affinity maturation. The model thus predicts a higher binding affinity antibody than the initial antibody-antigen complex. We have used the Pembrolizumab-PD1 (5b8c) complex to create the model, as Pembrolizumab (Pembro) is widely used in immunotherapy. </a:t>
            </a:r>
          </a:p>
          <a:p>
            <a:pPr marL="0" lvl="0" indent="0" algn="just" rtl="0">
              <a:spcBef>
                <a:spcPts val="0"/>
              </a:spcBef>
              <a:spcAft>
                <a:spcPts val="0"/>
              </a:spcAft>
              <a:buClr>
                <a:schemeClr val="dk1"/>
              </a:buClr>
              <a:buSzPts val="1100"/>
              <a:buFont typeface="Arial"/>
              <a:buNone/>
            </a:pPr>
            <a:r>
              <a:rPr lang="en-US" sz="2600" dirty="0">
                <a:solidFill>
                  <a:srgbClr val="1A1A1A"/>
                </a:solidFill>
              </a:rPr>
              <a:t>We use Q-Learning in RL to model SHM on a reduced state space to provide better binding affinity antibodies. We validated the structure of the antibodies predicted by the RL model using AlphaFold2 and inter-residue distance plots to check for proper folding of chains and protein-protein interactions. This study provides a proof of concept that RL can be used for modeling the biological process of SHM and can further be employed for creating novel antibodies. </a:t>
            </a:r>
            <a:endParaRPr lang="en-US" sz="2400" dirty="0"/>
          </a:p>
        </p:txBody>
      </p:sp>
      <p:sp>
        <p:nvSpPr>
          <p:cNvPr id="63" name="Google Shape;63;p13"/>
          <p:cNvSpPr/>
          <p:nvPr/>
        </p:nvSpPr>
        <p:spPr>
          <a:xfrm>
            <a:off x="11625659" y="43126238"/>
            <a:ext cx="19886137" cy="112094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800" dirty="0">
                <a:solidFill>
                  <a:schemeClr val="dk1"/>
                </a:solidFill>
                <a:latin typeface="+mn-lt"/>
              </a:rPr>
              <a:t>This study is supported by Dept. of electronics, IT, BT and S&amp;T, Government of Karnataka. We would also like to extend our gratitude to the faculty of IBAB and Mr. </a:t>
            </a:r>
            <a:r>
              <a:rPr lang="pt-BR" sz="1800" dirty="0">
                <a:solidFill>
                  <a:schemeClr val="dk1"/>
                </a:solidFill>
                <a:latin typeface="+mn-lt"/>
              </a:rPr>
              <a:t>Balakrishna Prabhu B N, Ms. Namita Menon, </a:t>
            </a:r>
            <a:r>
              <a:rPr lang="en-IN" sz="1800" b="0" i="0" u="none" strike="noStrike" dirty="0">
                <a:solidFill>
                  <a:srgbClr val="000000"/>
                </a:solidFill>
                <a:effectLst/>
                <a:latin typeface="+mn-lt"/>
              </a:rPr>
              <a:t>Mr. Yash Chindarkar </a:t>
            </a:r>
            <a:r>
              <a:rPr lang="pt-BR" sz="1800" dirty="0">
                <a:solidFill>
                  <a:schemeClr val="dk1"/>
                </a:solidFill>
                <a:latin typeface="+mn-lt"/>
              </a:rPr>
              <a:t>and </a:t>
            </a:r>
            <a:r>
              <a:rPr lang="en" sz="1800" dirty="0">
                <a:solidFill>
                  <a:schemeClr val="dk1"/>
                </a:solidFill>
                <a:latin typeface="+mn-lt"/>
              </a:rPr>
              <a:t>Ms. Apoorva Ganesh for their contribution and guidance.</a:t>
            </a:r>
            <a:endParaRPr sz="1800" dirty="0">
              <a:latin typeface="+mn-lt"/>
            </a:endParaRPr>
          </a:p>
        </p:txBody>
      </p:sp>
      <p:pic>
        <p:nvPicPr>
          <p:cNvPr id="64" name="Google Shape;64;p13"/>
          <p:cNvPicPr preferRelativeResize="0"/>
          <p:nvPr/>
        </p:nvPicPr>
        <p:blipFill rotWithShape="1">
          <a:blip r:embed="rId8">
            <a:alphaModFix/>
          </a:blip>
          <a:srcRect l="34123" r="34538"/>
          <a:stretch/>
        </p:blipFill>
        <p:spPr>
          <a:xfrm>
            <a:off x="21156950" y="12219849"/>
            <a:ext cx="5162588" cy="6028817"/>
          </a:xfrm>
          <a:prstGeom prst="rect">
            <a:avLst/>
          </a:prstGeom>
          <a:noFill/>
          <a:ln>
            <a:noFill/>
          </a:ln>
        </p:spPr>
      </p:pic>
      <p:sp>
        <p:nvSpPr>
          <p:cNvPr id="65" name="Google Shape;65;p13"/>
          <p:cNvSpPr txBox="1"/>
          <p:nvPr/>
        </p:nvSpPr>
        <p:spPr>
          <a:xfrm>
            <a:off x="21653515" y="18120380"/>
            <a:ext cx="5162588"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rgbClr val="3C78D8"/>
                </a:solidFill>
              </a:rPr>
              <a:t>Chain A </a:t>
            </a:r>
            <a:r>
              <a:rPr lang="en" sz="1800" dirty="0">
                <a:solidFill>
                  <a:srgbClr val="3C78D8"/>
                </a:solidFill>
              </a:rPr>
              <a:t>: </a:t>
            </a:r>
            <a:r>
              <a:rPr lang="en" sz="1800" dirty="0">
                <a:solidFill>
                  <a:schemeClr val="dk1"/>
                </a:solidFill>
              </a:rPr>
              <a:t>Pembro light chain variable region</a:t>
            </a:r>
            <a:endParaRPr sz="1800" dirty="0">
              <a:solidFill>
                <a:schemeClr val="dk1"/>
              </a:solidFill>
            </a:endParaRPr>
          </a:p>
          <a:p>
            <a:pPr marL="0" lvl="0" indent="0" algn="l" rtl="0">
              <a:spcBef>
                <a:spcPts val="0"/>
              </a:spcBef>
              <a:spcAft>
                <a:spcPts val="0"/>
              </a:spcAft>
              <a:buNone/>
            </a:pPr>
            <a:r>
              <a:rPr lang="en" sz="1800" b="1" dirty="0">
                <a:solidFill>
                  <a:srgbClr val="3C78D8"/>
                </a:solidFill>
              </a:rPr>
              <a:t>Chain B</a:t>
            </a:r>
            <a:r>
              <a:rPr lang="en" sz="1800" dirty="0">
                <a:solidFill>
                  <a:srgbClr val="3C78D8"/>
                </a:solidFill>
              </a:rPr>
              <a:t> :</a:t>
            </a:r>
            <a:r>
              <a:rPr lang="en" sz="1800" dirty="0">
                <a:solidFill>
                  <a:schemeClr val="dk1"/>
                </a:solidFill>
              </a:rPr>
              <a:t> Pembro heavy chain variable region</a:t>
            </a:r>
            <a:endParaRPr sz="1800" dirty="0">
              <a:solidFill>
                <a:schemeClr val="dk1"/>
              </a:solidFill>
            </a:endParaRPr>
          </a:p>
          <a:p>
            <a:pPr marL="0" lvl="0" indent="0" algn="l" rtl="0">
              <a:spcBef>
                <a:spcPts val="0"/>
              </a:spcBef>
              <a:spcAft>
                <a:spcPts val="0"/>
              </a:spcAft>
              <a:buNone/>
            </a:pPr>
            <a:r>
              <a:rPr lang="en" sz="1800" b="1" dirty="0">
                <a:solidFill>
                  <a:srgbClr val="00FFFF"/>
                </a:solidFill>
              </a:rPr>
              <a:t>Chain C</a:t>
            </a:r>
            <a:r>
              <a:rPr lang="en" sz="1800" dirty="0">
                <a:solidFill>
                  <a:srgbClr val="00FFFF"/>
                </a:solidFill>
              </a:rPr>
              <a:t> :</a:t>
            </a:r>
            <a:r>
              <a:rPr lang="en" sz="1800" dirty="0">
                <a:solidFill>
                  <a:schemeClr val="dk1"/>
                </a:solidFill>
              </a:rPr>
              <a:t> Programmed cell death protein 1 </a:t>
            </a:r>
          </a:p>
          <a:p>
            <a:pPr marL="0" lvl="0" indent="0" algn="l" rtl="0">
              <a:spcBef>
                <a:spcPts val="0"/>
              </a:spcBef>
              <a:spcAft>
                <a:spcPts val="0"/>
              </a:spcAft>
              <a:buNone/>
            </a:pPr>
            <a:r>
              <a:rPr lang="en" sz="1800" dirty="0">
                <a:solidFill>
                  <a:schemeClr val="dk1"/>
                </a:solidFill>
              </a:rPr>
              <a:t>		(PD1-Antigen)</a:t>
            </a:r>
            <a:endParaRPr sz="1800" dirty="0">
              <a:solidFill>
                <a:schemeClr val="dk1"/>
              </a:solidFill>
            </a:endParaRPr>
          </a:p>
        </p:txBody>
      </p:sp>
      <p:sp>
        <p:nvSpPr>
          <p:cNvPr id="66" name="Google Shape;66;p13"/>
          <p:cNvSpPr/>
          <p:nvPr/>
        </p:nvSpPr>
        <p:spPr>
          <a:xfrm>
            <a:off x="117879" y="16444908"/>
            <a:ext cx="11982000" cy="775200"/>
          </a:xfrm>
          <a:prstGeom prst="roundRect">
            <a:avLst>
              <a:gd name="adj" fmla="val 16667"/>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DESIGN AND WORKFLOW</a:t>
            </a:r>
            <a:endParaRPr sz="3900" b="1" dirty="0">
              <a:solidFill>
                <a:srgbClr val="EEEEEE"/>
              </a:solidFill>
            </a:endParaRPr>
          </a:p>
        </p:txBody>
      </p:sp>
      <p:sp>
        <p:nvSpPr>
          <p:cNvPr id="67" name="Google Shape;67;p13"/>
          <p:cNvSpPr/>
          <p:nvPr/>
        </p:nvSpPr>
        <p:spPr>
          <a:xfrm>
            <a:off x="11847859" y="21005881"/>
            <a:ext cx="20637720" cy="619056"/>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RESULTS</a:t>
            </a:r>
            <a:endParaRPr sz="3900" b="1" dirty="0">
              <a:solidFill>
                <a:srgbClr val="EEEEEE"/>
              </a:solidFill>
            </a:endParaRPr>
          </a:p>
        </p:txBody>
      </p:sp>
      <p:grpSp>
        <p:nvGrpSpPr>
          <p:cNvPr id="70" name="Google Shape;70;p13"/>
          <p:cNvGrpSpPr/>
          <p:nvPr/>
        </p:nvGrpSpPr>
        <p:grpSpPr>
          <a:xfrm>
            <a:off x="12636489" y="14443682"/>
            <a:ext cx="9508658" cy="7231747"/>
            <a:chOff x="11342150" y="16721775"/>
            <a:chExt cx="9321300" cy="6234265"/>
          </a:xfrm>
        </p:grpSpPr>
        <p:sp>
          <p:nvSpPr>
            <p:cNvPr id="71" name="Google Shape;71;p13"/>
            <p:cNvSpPr/>
            <p:nvPr/>
          </p:nvSpPr>
          <p:spPr>
            <a:xfrm>
              <a:off x="11342150" y="16721775"/>
              <a:ext cx="9321300" cy="622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3"/>
            <p:cNvSpPr txBox="1"/>
            <p:nvPr/>
          </p:nvSpPr>
          <p:spPr>
            <a:xfrm>
              <a:off x="12154820" y="20886534"/>
              <a:ext cx="8391281" cy="206950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b="1" i="1" dirty="0">
                  <a:latin typeface="+mn-lt"/>
                </a:rPr>
                <a:t>Figure 2.</a:t>
              </a:r>
              <a:r>
                <a:rPr lang="en-US" sz="1800" b="0" i="0" u="none" strike="noStrike" dirty="0">
                  <a:solidFill>
                    <a:srgbClr val="000000"/>
                  </a:solidFill>
                  <a:effectLst/>
                  <a:latin typeface="+mn-lt"/>
                </a:rPr>
                <a:t> The interaction of agent and environment in a Markov decision process (MDP), </a:t>
              </a:r>
            </a:p>
            <a:p>
              <a:pPr marL="0" lvl="0" indent="0" rtl="0">
                <a:spcBef>
                  <a:spcPts val="0"/>
                </a:spcBef>
                <a:spcAft>
                  <a:spcPts val="0"/>
                </a:spcAft>
                <a:buNone/>
              </a:pPr>
              <a:r>
                <a:rPr lang="en-IN" sz="1800" b="1" i="1" u="none" strike="noStrike" dirty="0">
                  <a:solidFill>
                    <a:srgbClr val="1155CC"/>
                  </a:solidFill>
                  <a:effectLst/>
                  <a:latin typeface="+mn-lt"/>
                </a:rPr>
                <a:t>Agent</a:t>
              </a:r>
              <a:r>
                <a:rPr lang="en-IN" sz="1800" b="0" i="0" u="none" strike="noStrike" dirty="0">
                  <a:solidFill>
                    <a:srgbClr val="000000"/>
                  </a:solidFill>
                  <a:effectLst/>
                  <a:latin typeface="+mn-lt"/>
                </a:rPr>
                <a:t>: B-cells</a:t>
              </a:r>
            </a:p>
            <a:p>
              <a:pPr marL="0" lvl="0" indent="0" rtl="0">
                <a:spcBef>
                  <a:spcPts val="0"/>
                </a:spcBef>
                <a:spcAft>
                  <a:spcPts val="0"/>
                </a:spcAft>
                <a:buNone/>
              </a:pPr>
              <a:r>
                <a:rPr lang="en-IN" sz="1800" b="1" i="1" u="none" strike="noStrike" dirty="0">
                  <a:solidFill>
                    <a:srgbClr val="FF9900"/>
                  </a:solidFill>
                  <a:effectLst/>
                  <a:latin typeface="+mn-lt"/>
                </a:rPr>
                <a:t>Action</a:t>
              </a:r>
              <a:r>
                <a:rPr lang="en-IN" sz="1800" b="0" i="0" u="none" strike="noStrike" dirty="0">
                  <a:solidFill>
                    <a:srgbClr val="FF9900"/>
                  </a:solidFill>
                  <a:effectLst/>
                  <a:latin typeface="+mn-lt"/>
                </a:rPr>
                <a:t>:</a:t>
              </a:r>
              <a:r>
                <a:rPr lang="en-IN" sz="1800" b="0" i="0" u="none" strike="noStrike" dirty="0">
                  <a:solidFill>
                    <a:srgbClr val="000000"/>
                  </a:solidFill>
                  <a:effectLst/>
                  <a:latin typeface="+mn-lt"/>
                </a:rPr>
                <a:t> Point mutations on Pembrolizumab (using PyMOL)</a:t>
              </a:r>
            </a:p>
            <a:p>
              <a:pPr marL="0" lvl="0" indent="0" rtl="0">
                <a:spcBef>
                  <a:spcPts val="0"/>
                </a:spcBef>
                <a:spcAft>
                  <a:spcPts val="0"/>
                </a:spcAft>
                <a:buNone/>
              </a:pPr>
              <a:r>
                <a:rPr lang="en-IN" sz="1800" b="1" i="1" u="none" strike="noStrike" dirty="0">
                  <a:solidFill>
                    <a:srgbClr val="38761D"/>
                  </a:solidFill>
                  <a:effectLst/>
                  <a:latin typeface="+mn-lt"/>
                </a:rPr>
                <a:t>Environment</a:t>
              </a:r>
              <a:r>
                <a:rPr lang="en-IN" sz="1800" b="0" i="0" u="none" strike="noStrike" dirty="0">
                  <a:solidFill>
                    <a:srgbClr val="000000"/>
                  </a:solidFill>
                  <a:effectLst/>
                  <a:latin typeface="+mn-lt"/>
                </a:rPr>
                <a:t>: Affinity Maturation of Pembrolizumab-PD1</a:t>
              </a:r>
            </a:p>
            <a:p>
              <a:pPr marL="0" lvl="0" indent="0" rtl="0">
                <a:spcBef>
                  <a:spcPts val="0"/>
                </a:spcBef>
                <a:spcAft>
                  <a:spcPts val="0"/>
                </a:spcAft>
                <a:buNone/>
              </a:pPr>
              <a:r>
                <a:rPr lang="en-IN" sz="1800" b="1" i="1" u="none" strike="noStrike" dirty="0">
                  <a:solidFill>
                    <a:srgbClr val="FF0000"/>
                  </a:solidFill>
                  <a:effectLst/>
                  <a:latin typeface="+mn-lt"/>
                </a:rPr>
                <a:t>State</a:t>
              </a:r>
              <a:r>
                <a:rPr lang="en-IN" sz="1800" b="0" i="0" u="none" strike="noStrike" dirty="0">
                  <a:solidFill>
                    <a:srgbClr val="FF0000"/>
                  </a:solidFill>
                  <a:effectLst/>
                  <a:latin typeface="+mn-lt"/>
                </a:rPr>
                <a:t>: </a:t>
              </a:r>
              <a:r>
                <a:rPr lang="en-IN" sz="1800" b="0" i="0" u="none" strike="noStrike" dirty="0">
                  <a:solidFill>
                    <a:srgbClr val="000000"/>
                  </a:solidFill>
                  <a:effectLst/>
                  <a:latin typeface="+mn-lt"/>
                </a:rPr>
                <a:t>Pembrolizumab with mutated amino acids</a:t>
              </a:r>
              <a:endParaRPr lang="en-US" sz="1800" dirty="0">
                <a:latin typeface="+mn-lt"/>
              </a:endParaRPr>
            </a:p>
            <a:p>
              <a:pPr marL="0" lvl="0" indent="0" rtl="0">
                <a:spcBef>
                  <a:spcPts val="0"/>
                </a:spcBef>
                <a:spcAft>
                  <a:spcPts val="0"/>
                </a:spcAft>
                <a:buNone/>
              </a:pPr>
              <a:endParaRPr lang="en-US" sz="1800" dirty="0">
                <a:latin typeface="+mj-lt"/>
              </a:endParaRPr>
            </a:p>
            <a:p>
              <a:pPr marL="0" lvl="0" indent="0" rtl="0">
                <a:spcBef>
                  <a:spcPts val="0"/>
                </a:spcBef>
                <a:spcAft>
                  <a:spcPts val="0"/>
                </a:spcAft>
                <a:buNone/>
              </a:pPr>
              <a:r>
                <a:rPr lang="en-US" sz="1800" dirty="0">
                  <a:latin typeface="+mj-lt"/>
                </a:rPr>
                <a:t>                </a:t>
              </a:r>
              <a:endParaRPr sz="1800" dirty="0">
                <a:latin typeface="+mj-lt"/>
              </a:endParaRPr>
            </a:p>
          </p:txBody>
        </p:sp>
      </p:grpSp>
      <p:sp>
        <p:nvSpPr>
          <p:cNvPr id="75" name="Google Shape;75;p13"/>
          <p:cNvSpPr/>
          <p:nvPr/>
        </p:nvSpPr>
        <p:spPr>
          <a:xfrm>
            <a:off x="11856104" y="39284565"/>
            <a:ext cx="20627469" cy="1743235"/>
          </a:xfrm>
          <a:prstGeom prst="rect">
            <a:avLst/>
          </a:prstGeom>
          <a:noFill/>
          <a:ln>
            <a:noFill/>
          </a:ln>
        </p:spPr>
        <p:txBody>
          <a:bodyPr spcFirstLastPara="1" wrap="square" lIns="91425" tIns="91425" rIns="91425" bIns="91425" anchor="t" anchorCtr="0">
            <a:noAutofit/>
          </a:bodyPr>
          <a:lstStyle/>
          <a:p>
            <a:pPr algn="just">
              <a:buClr>
                <a:schemeClr val="dk1"/>
              </a:buClr>
              <a:buSzPts val="1100"/>
            </a:pPr>
            <a:r>
              <a:rPr lang="en-IN" sz="1800" b="1" dirty="0">
                <a:solidFill>
                  <a:schemeClr val="dk1"/>
                </a:solidFill>
              </a:rPr>
              <a:t>Figure 5. A a </a:t>
            </a:r>
            <a:r>
              <a:rPr lang="en-IN" sz="1800" dirty="0">
                <a:solidFill>
                  <a:schemeClr val="dk1"/>
                </a:solidFill>
              </a:rPr>
              <a:t>RL</a:t>
            </a:r>
            <a:r>
              <a:rPr lang="en-IN" sz="1800" b="1" dirty="0">
                <a:solidFill>
                  <a:schemeClr val="dk1"/>
                </a:solidFill>
              </a:rPr>
              <a:t> </a:t>
            </a:r>
            <a:r>
              <a:rPr lang="en-IN" sz="1800" dirty="0">
                <a:solidFill>
                  <a:schemeClr val="dk1"/>
                </a:solidFill>
              </a:rPr>
              <a:t>SHM simulations, </a:t>
            </a:r>
            <a:r>
              <a:rPr lang="en-IN" sz="1800" b="1" dirty="0">
                <a:solidFill>
                  <a:schemeClr val="dk1"/>
                </a:solidFill>
              </a:rPr>
              <a:t>A b </a:t>
            </a:r>
            <a:r>
              <a:rPr lang="en-IN" sz="1800" dirty="0">
                <a:solidFill>
                  <a:schemeClr val="dk1"/>
                </a:solidFill>
              </a:rPr>
              <a:t>Higher Binding affinity(BA) states after AlphaFold2(AF)</a:t>
            </a:r>
            <a:r>
              <a:rPr lang="en-IN" sz="1800" dirty="0">
                <a:solidFill>
                  <a:schemeClr val="tx1"/>
                </a:solidFill>
                <a:latin typeface="+mn-lt"/>
              </a:rPr>
              <a:t>, </a:t>
            </a:r>
            <a:r>
              <a:rPr lang="en-IN" sz="1800" b="1" dirty="0">
                <a:solidFill>
                  <a:srgbClr val="FF0000"/>
                </a:solidFill>
              </a:rPr>
              <a:t>Red</a:t>
            </a:r>
            <a:r>
              <a:rPr lang="en-IN" sz="1800" dirty="0">
                <a:solidFill>
                  <a:srgbClr val="FF0000"/>
                </a:solidFill>
              </a:rPr>
              <a:t>:</a:t>
            </a:r>
            <a:r>
              <a:rPr lang="en-IN" sz="1800" dirty="0">
                <a:solidFill>
                  <a:schemeClr val="tx1"/>
                </a:solidFill>
              </a:rPr>
              <a:t> Using Soft-Max: Mutating 3 residues on Heavy chain into 17 residues, </a:t>
            </a:r>
            <a:r>
              <a:rPr lang="en-IN" sz="1800" b="1" dirty="0">
                <a:solidFill>
                  <a:schemeClr val="accent1">
                    <a:lumMod val="75000"/>
                  </a:schemeClr>
                </a:solidFill>
              </a:rPr>
              <a:t>Blue</a:t>
            </a:r>
            <a:r>
              <a:rPr lang="en-IN" sz="1800" dirty="0">
                <a:solidFill>
                  <a:schemeClr val="tx1"/>
                </a:solidFill>
              </a:rPr>
              <a:t>: Epsilon Greedy: Mutating 6 residues in Light chain into 6 a.a. </a:t>
            </a:r>
            <a:r>
              <a:rPr lang="en-IN" sz="1800" dirty="0">
                <a:solidFill>
                  <a:schemeClr val="accent4">
                    <a:lumMod val="75000"/>
                  </a:schemeClr>
                </a:solidFill>
              </a:rPr>
              <a:t>Orange: </a:t>
            </a:r>
            <a:r>
              <a:rPr lang="en-IN" sz="1800" dirty="0">
                <a:solidFill>
                  <a:schemeClr val="tx1"/>
                </a:solidFill>
              </a:rPr>
              <a:t>Epsilon greedy: Mutating 4 residues in Heavy chain into 16 a.a. </a:t>
            </a:r>
            <a:r>
              <a:rPr lang="en-IN" sz="1800" b="1" dirty="0">
                <a:solidFill>
                  <a:srgbClr val="92D050"/>
                </a:solidFill>
              </a:rPr>
              <a:t>Green</a:t>
            </a:r>
            <a:r>
              <a:rPr lang="en-IN" sz="1800" dirty="0">
                <a:solidFill>
                  <a:schemeClr val="accent6">
                    <a:lumMod val="50000"/>
                  </a:schemeClr>
                </a:solidFill>
              </a:rPr>
              <a:t>: </a:t>
            </a:r>
            <a:r>
              <a:rPr lang="en-IN" sz="1800" dirty="0">
                <a:solidFill>
                  <a:schemeClr val="tx1"/>
                </a:solidFill>
              </a:rPr>
              <a:t>Mutating 4 residues in Heavy chain into 16 a.a. with constraint looping </a:t>
            </a:r>
            <a:r>
              <a:rPr lang="en-IN" sz="1800" dirty="0">
                <a:solidFill>
                  <a:schemeClr val="accent6">
                    <a:lumMod val="50000"/>
                  </a:schemeClr>
                </a:solidFill>
              </a:rPr>
              <a:t>Yellow: </a:t>
            </a:r>
            <a:r>
              <a:rPr lang="en-IN" sz="1800" dirty="0">
                <a:solidFill>
                  <a:schemeClr val="tx1"/>
                </a:solidFill>
              </a:rPr>
              <a:t>DQL: Epsilon Greedy: mutating 3 residues on Heavy chain into 17 a.a. </a:t>
            </a:r>
            <a:r>
              <a:rPr lang="en-IN" sz="1800" b="1" dirty="0">
                <a:solidFill>
                  <a:schemeClr val="tx1"/>
                </a:solidFill>
                <a:latin typeface="+mn-lt"/>
              </a:rPr>
              <a:t>B </a:t>
            </a:r>
            <a:r>
              <a:rPr lang="en-IN" sz="1800" dirty="0">
                <a:solidFill>
                  <a:schemeClr val="tx1"/>
                </a:solidFill>
                <a:latin typeface="+mn-lt"/>
              </a:rPr>
              <a:t>AF predicted structures aligned with Pembro and their corresponding C-alpha distance plots</a:t>
            </a:r>
            <a:r>
              <a:rPr lang="en-IN" sz="1800" b="1" dirty="0">
                <a:solidFill>
                  <a:schemeClr val="tx1"/>
                </a:solidFill>
                <a:latin typeface="+mn-lt"/>
              </a:rPr>
              <a:t> </a:t>
            </a:r>
            <a:r>
              <a:rPr lang="en-IN" sz="1800" b="1" dirty="0">
                <a:solidFill>
                  <a:srgbClr val="7030A0"/>
                </a:solidFill>
                <a:latin typeface="+mn-lt"/>
              </a:rPr>
              <a:t>Purple: </a:t>
            </a:r>
            <a:r>
              <a:rPr lang="en-IN" sz="1800" dirty="0">
                <a:solidFill>
                  <a:schemeClr val="dk1"/>
                </a:solidFill>
                <a:latin typeface="+mn-lt"/>
              </a:rPr>
              <a:t>DDDSGDTYYNSNTNRYR (Folded Properly) </a:t>
            </a:r>
            <a:r>
              <a:rPr lang="en-IN" sz="1800" b="1" dirty="0">
                <a:solidFill>
                  <a:srgbClr val="FF0000"/>
                </a:solidFill>
                <a:latin typeface="+mn-lt"/>
              </a:rPr>
              <a:t>Red</a:t>
            </a:r>
            <a:r>
              <a:rPr lang="en-IN" sz="1800" b="1" dirty="0">
                <a:solidFill>
                  <a:schemeClr val="tx1"/>
                </a:solidFill>
                <a:latin typeface="+mn-lt"/>
              </a:rPr>
              <a:t>: </a:t>
            </a:r>
            <a:r>
              <a:rPr lang="en-IN" sz="1800" b="0" i="0" u="none" strike="noStrike" dirty="0">
                <a:solidFill>
                  <a:srgbClr val="000000"/>
                </a:solidFill>
                <a:effectLst/>
                <a:latin typeface="+mn-lt"/>
              </a:rPr>
              <a:t>SYYYSDTWYNYNTNGYR (improper folding) </a:t>
            </a:r>
            <a:endParaRPr lang="en-IN" sz="1800" b="1" dirty="0">
              <a:solidFill>
                <a:schemeClr val="accent6">
                  <a:lumMod val="50000"/>
                </a:schemeClr>
              </a:solidFill>
              <a:latin typeface="+mn-lt"/>
            </a:endParaRPr>
          </a:p>
          <a:p>
            <a:pPr marL="0" lvl="0" indent="0" algn="just" rtl="0">
              <a:spcBef>
                <a:spcPts val="0"/>
              </a:spcBef>
              <a:spcAft>
                <a:spcPts val="0"/>
              </a:spcAft>
              <a:buClr>
                <a:schemeClr val="dk1"/>
              </a:buClr>
              <a:buSzPts val="1100"/>
              <a:buFont typeface="Arial"/>
              <a:buNone/>
            </a:pPr>
            <a:endParaRPr sz="1800" b="1" dirty="0">
              <a:solidFill>
                <a:schemeClr val="accent6">
                  <a:lumMod val="50000"/>
                </a:schemeClr>
              </a:solidFill>
            </a:endParaRPr>
          </a:p>
        </p:txBody>
      </p:sp>
      <p:sp>
        <p:nvSpPr>
          <p:cNvPr id="77" name="Google Shape;77;p13"/>
          <p:cNvSpPr/>
          <p:nvPr/>
        </p:nvSpPr>
        <p:spPr>
          <a:xfrm>
            <a:off x="22721408" y="5300453"/>
            <a:ext cx="9946174"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DISCUSSION AND FUTURE WORK</a:t>
            </a:r>
            <a:endParaRPr sz="3900" b="1" dirty="0">
              <a:solidFill>
                <a:srgbClr val="EEEEEE"/>
              </a:solidFill>
            </a:endParaRPr>
          </a:p>
        </p:txBody>
      </p:sp>
      <p:sp>
        <p:nvSpPr>
          <p:cNvPr id="78" name="Google Shape;78;p13"/>
          <p:cNvSpPr txBox="1"/>
          <p:nvPr/>
        </p:nvSpPr>
        <p:spPr>
          <a:xfrm>
            <a:off x="22762432" y="6223413"/>
            <a:ext cx="9563776" cy="2893069"/>
          </a:xfrm>
          <a:prstGeom prst="rect">
            <a:avLst/>
          </a:prstGeom>
          <a:noFill/>
          <a:ln>
            <a:noFill/>
          </a:ln>
        </p:spPr>
        <p:txBody>
          <a:bodyPr spcFirstLastPara="1" wrap="square" lIns="91425" tIns="91425" rIns="91425" bIns="91425" anchor="t" anchorCtr="0">
            <a:spAutoFit/>
          </a:bodyPr>
          <a:lstStyle/>
          <a:p>
            <a:pPr algn="just" rtl="0">
              <a:spcBef>
                <a:spcPts val="0"/>
              </a:spcBef>
              <a:spcAft>
                <a:spcPts val="800"/>
              </a:spcAft>
            </a:pPr>
            <a:r>
              <a:rPr lang="en-US" sz="2600" b="0" i="0" u="none" strike="noStrike" dirty="0">
                <a:solidFill>
                  <a:srgbClr val="000000"/>
                </a:solidFill>
                <a:effectLst/>
                <a:latin typeface="+mn-lt"/>
              </a:rPr>
              <a:t>Q-Learning simulated SHM and provided a better binding Pembro-PD1 complex using a reduced state space.</a:t>
            </a:r>
          </a:p>
          <a:p>
            <a:pPr algn="just" rtl="0">
              <a:spcBef>
                <a:spcPts val="0"/>
              </a:spcBef>
              <a:spcAft>
                <a:spcPts val="800"/>
              </a:spcAft>
            </a:pPr>
            <a:r>
              <a:rPr lang="en-US" sz="2600" b="0" i="0" u="none" strike="noStrike" dirty="0">
                <a:solidFill>
                  <a:srgbClr val="000000"/>
                </a:solidFill>
                <a:effectLst/>
                <a:latin typeface="+mn-lt"/>
              </a:rPr>
              <a:t>Deep Q-Learning can be employed to predict alternate complexes to Pembro-PD1 – Currently underway.</a:t>
            </a:r>
          </a:p>
          <a:p>
            <a:pPr algn="just" rtl="0">
              <a:spcBef>
                <a:spcPts val="0"/>
              </a:spcBef>
              <a:spcAft>
                <a:spcPts val="800"/>
              </a:spcAft>
            </a:pPr>
            <a:r>
              <a:rPr lang="en-US" sz="2600" dirty="0">
                <a:latin typeface="+mn-lt"/>
              </a:rPr>
              <a:t>Protein Language Models (PLM) can be employed in conjunction with our SHM-RL model for drug discovery.</a:t>
            </a:r>
            <a:endParaRPr lang="en-US" sz="2600" b="0" i="0" u="none" strike="noStrike" dirty="0">
              <a:solidFill>
                <a:srgbClr val="000000"/>
              </a:solidFill>
              <a:effectLst/>
              <a:latin typeface="+mn-lt"/>
            </a:endParaRPr>
          </a:p>
        </p:txBody>
      </p:sp>
      <p:sp>
        <p:nvSpPr>
          <p:cNvPr id="112" name="Google Shape;112;p13"/>
          <p:cNvSpPr/>
          <p:nvPr/>
        </p:nvSpPr>
        <p:spPr>
          <a:xfrm>
            <a:off x="11683860" y="41027800"/>
            <a:ext cx="20720813" cy="459229"/>
          </a:xfrm>
          <a:prstGeom prst="round2DiagRect">
            <a:avLst>
              <a:gd name="adj1" fmla="val 16667"/>
              <a:gd name="adj2" fmla="val 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REFERENCES</a:t>
            </a:r>
            <a:endParaRPr sz="3900" b="1" dirty="0">
              <a:solidFill>
                <a:srgbClr val="EEEEEE"/>
              </a:solidFill>
            </a:endParaRPr>
          </a:p>
        </p:txBody>
      </p:sp>
      <p:sp>
        <p:nvSpPr>
          <p:cNvPr id="113" name="Google Shape;113;p13"/>
          <p:cNvSpPr/>
          <p:nvPr/>
        </p:nvSpPr>
        <p:spPr>
          <a:xfrm>
            <a:off x="11567356" y="41446382"/>
            <a:ext cx="20837217" cy="1096525"/>
          </a:xfrm>
          <a:prstGeom prst="rect">
            <a:avLst/>
          </a:prstGeom>
          <a:noFill/>
          <a:ln>
            <a:noFill/>
          </a:ln>
        </p:spPr>
        <p:txBody>
          <a:bodyPr spcFirstLastPara="1" wrap="square" lIns="91425" tIns="91425" rIns="91425" bIns="91425" anchor="t" anchorCtr="0">
            <a:noAutofit/>
          </a:bodyPr>
          <a:lstStyle/>
          <a:p>
            <a:pPr marL="457200" indent="-323850" algn="just">
              <a:buClr>
                <a:schemeClr val="dk1"/>
              </a:buClr>
              <a:buSzPts val="1500"/>
              <a:buFont typeface="Arial"/>
              <a:buChar char="●"/>
            </a:pPr>
            <a:r>
              <a:rPr lang="en-US" sz="1600" b="0" i="0" u="none" strike="noStrike" dirty="0">
                <a:solidFill>
                  <a:srgbClr val="000000"/>
                </a:solidFill>
                <a:effectLst/>
                <a:latin typeface="+mn-lt"/>
              </a:rPr>
              <a:t>Faris, J. G., Orbidan, D., Wells, C., Petersen, B. K., &amp; Sprenger, K. G. (2022). Moving the needle: Employing deep reinforcement learning to push the boundaries of coarse-grained vaccine models. </a:t>
            </a:r>
            <a:r>
              <a:rPr lang="en-US" sz="1600" b="0" i="1" u="none" strike="noStrike" dirty="0">
                <a:solidFill>
                  <a:srgbClr val="000000"/>
                </a:solidFill>
                <a:effectLst/>
                <a:latin typeface="+mn-lt"/>
              </a:rPr>
              <a:t>Frontiers in Immunology</a:t>
            </a:r>
            <a:r>
              <a:rPr lang="en-US" sz="1600" b="0" i="0" u="none" strike="noStrike" dirty="0">
                <a:solidFill>
                  <a:srgbClr val="000000"/>
                </a:solidFill>
                <a:effectLst/>
                <a:latin typeface="+mn-lt"/>
              </a:rPr>
              <a:t>, </a:t>
            </a:r>
            <a:r>
              <a:rPr lang="en-US" sz="1600" b="0" i="1" u="none" strike="noStrike" dirty="0">
                <a:solidFill>
                  <a:srgbClr val="000000"/>
                </a:solidFill>
                <a:effectLst/>
                <a:latin typeface="+mn-lt"/>
              </a:rPr>
              <a:t>13</a:t>
            </a:r>
            <a:r>
              <a:rPr lang="en-US" sz="1600" b="0" i="0" u="none" strike="noStrike" dirty="0">
                <a:solidFill>
                  <a:srgbClr val="000000"/>
                </a:solidFill>
                <a:effectLst/>
                <a:latin typeface="+mn-lt"/>
              </a:rPr>
              <a:t>. </a:t>
            </a:r>
            <a:r>
              <a:rPr lang="en-US" sz="1600" b="0" i="0" u="none" strike="noStrike" dirty="0">
                <a:solidFill>
                  <a:srgbClr val="000000"/>
                </a:solidFill>
                <a:effectLst/>
                <a:latin typeface="+mn-lt"/>
                <a:hlinkClick r:id="rId9"/>
              </a:rPr>
              <a:t>https://doi.org/10.3389/FIMMU.2022.1029167</a:t>
            </a:r>
            <a:r>
              <a:rPr lang="en-US" sz="1600" b="0" i="0" u="none" strike="noStrike" dirty="0">
                <a:solidFill>
                  <a:srgbClr val="000000"/>
                </a:solidFill>
                <a:effectLst/>
                <a:latin typeface="+mn-lt"/>
              </a:rPr>
              <a:t> </a:t>
            </a:r>
            <a:endParaRPr lang="en" sz="1600" dirty="0">
              <a:solidFill>
                <a:schemeClr val="dk1"/>
              </a:solidFill>
              <a:latin typeface="+mn-lt"/>
            </a:endParaRPr>
          </a:p>
          <a:p>
            <a:pPr marL="457200" lvl="0" indent="-323850" algn="just" rtl="0">
              <a:lnSpc>
                <a:spcPct val="100000"/>
              </a:lnSpc>
              <a:spcBef>
                <a:spcPts val="0"/>
              </a:spcBef>
              <a:spcAft>
                <a:spcPts val="0"/>
              </a:spcAft>
              <a:buClr>
                <a:schemeClr val="dk1"/>
              </a:buClr>
              <a:buSzPts val="1500"/>
              <a:buChar char="●"/>
            </a:pPr>
            <a:r>
              <a:rPr lang="en" sz="1600" dirty="0">
                <a:solidFill>
                  <a:schemeClr val="dk1"/>
                </a:solidFill>
                <a:latin typeface="+mn-lt"/>
              </a:rPr>
              <a:t>Horita, Shoichiro, et al. "High-resolution crystal structure of the therapeutic antibody pembrolizumab bound to the human PD-1." </a:t>
            </a:r>
            <a:r>
              <a:rPr lang="en" sz="1600" i="1" dirty="0">
                <a:solidFill>
                  <a:schemeClr val="dk1"/>
                </a:solidFill>
                <a:latin typeface="+mn-lt"/>
              </a:rPr>
              <a:t>Scientific reports</a:t>
            </a:r>
            <a:r>
              <a:rPr lang="en" sz="1600" dirty="0">
                <a:solidFill>
                  <a:schemeClr val="dk1"/>
                </a:solidFill>
                <a:latin typeface="+mn-lt"/>
              </a:rPr>
              <a:t> 6.1 (2016): 35297</a:t>
            </a:r>
          </a:p>
          <a:p>
            <a:pPr marL="457200" indent="-323850" algn="just">
              <a:buClr>
                <a:schemeClr val="dk1"/>
              </a:buClr>
              <a:buSzPts val="1500"/>
              <a:buFont typeface="Arial"/>
              <a:buChar char="●"/>
            </a:pPr>
            <a:r>
              <a:rPr lang="en-US" sz="1600" dirty="0">
                <a:latin typeface="+mn-lt"/>
              </a:rPr>
              <a:t>Sutton, R. S., &amp; Barto, A. G. (2018). Reinforcement learning: An introduction, 2nd ed. In </a:t>
            </a:r>
            <a:r>
              <a:rPr lang="en-US" sz="1600" i="1" dirty="0">
                <a:latin typeface="+mn-lt"/>
              </a:rPr>
              <a:t>Reinforcement learning: An introduction, 2nd ed.</a:t>
            </a:r>
            <a:r>
              <a:rPr lang="en-US" sz="1600" dirty="0">
                <a:latin typeface="+mn-lt"/>
              </a:rPr>
              <a:t> The MIT Press.</a:t>
            </a:r>
            <a:endParaRPr lang="en-US" sz="1600" b="0" i="0" u="none" strike="noStrike" dirty="0">
              <a:solidFill>
                <a:srgbClr val="000000"/>
              </a:solidFill>
              <a:effectLst/>
              <a:latin typeface="+mn-lt"/>
            </a:endParaRPr>
          </a:p>
          <a:p>
            <a:pPr marL="457200" lvl="0" indent="-323850" algn="just" rtl="0">
              <a:lnSpc>
                <a:spcPct val="100000"/>
              </a:lnSpc>
              <a:spcBef>
                <a:spcPts val="0"/>
              </a:spcBef>
              <a:spcAft>
                <a:spcPts val="0"/>
              </a:spcAft>
              <a:buClr>
                <a:schemeClr val="dk1"/>
              </a:buClr>
              <a:buSzPts val="1500"/>
              <a:buChar char="●"/>
            </a:pPr>
            <a:r>
              <a:rPr lang="en-US" sz="1600" b="0" i="0" u="none" strike="noStrike" dirty="0">
                <a:solidFill>
                  <a:srgbClr val="000000"/>
                </a:solidFill>
                <a:effectLst/>
                <a:latin typeface="+mn-lt"/>
              </a:rPr>
              <a:t>Vangone, A., &amp; Bonvin, A. M. J. J. (2017). PRODIGY: A Contact-based Predictor of Binding Affinity in Protein-protein Complexes. </a:t>
            </a:r>
            <a:r>
              <a:rPr lang="en-US" sz="1600" b="0" i="1" u="none" strike="noStrike" dirty="0">
                <a:solidFill>
                  <a:srgbClr val="000000"/>
                </a:solidFill>
                <a:effectLst/>
                <a:latin typeface="+mn-lt"/>
              </a:rPr>
              <a:t>Bio-Protocol</a:t>
            </a:r>
            <a:r>
              <a:rPr lang="en-US" sz="1600" b="0" i="0" u="none" strike="noStrike" dirty="0">
                <a:solidFill>
                  <a:srgbClr val="000000"/>
                </a:solidFill>
                <a:effectLst/>
                <a:latin typeface="+mn-lt"/>
              </a:rPr>
              <a:t>, </a:t>
            </a:r>
            <a:r>
              <a:rPr lang="en-US" sz="1600" b="0" i="1" u="none" strike="noStrike" dirty="0">
                <a:solidFill>
                  <a:srgbClr val="000000"/>
                </a:solidFill>
                <a:effectLst/>
                <a:latin typeface="+mn-lt"/>
              </a:rPr>
              <a:t>7</a:t>
            </a:r>
            <a:r>
              <a:rPr lang="en-US" sz="1600" b="0" i="0" u="none" strike="noStrike" dirty="0">
                <a:solidFill>
                  <a:srgbClr val="000000"/>
                </a:solidFill>
                <a:effectLst/>
                <a:latin typeface="+mn-lt"/>
              </a:rPr>
              <a:t>(3). </a:t>
            </a:r>
            <a:r>
              <a:rPr lang="en-US" sz="1600" b="0" i="0" u="none" strike="noStrike" dirty="0">
                <a:solidFill>
                  <a:srgbClr val="000000"/>
                </a:solidFill>
                <a:effectLst/>
                <a:latin typeface="+mn-lt"/>
                <a:hlinkClick r:id="rId10"/>
              </a:rPr>
              <a:t>https://doi.org/10.21769/BIOPROTOC.2124</a:t>
            </a:r>
            <a:endParaRPr lang="en-US" sz="1600" b="0" i="0" u="none" strike="noStrike" dirty="0">
              <a:solidFill>
                <a:srgbClr val="000000"/>
              </a:solidFill>
              <a:effectLst/>
              <a:latin typeface="+mn-lt"/>
            </a:endParaRPr>
          </a:p>
          <a:p>
            <a:pPr marL="457200" lvl="0" indent="-323850" algn="just" rtl="0">
              <a:lnSpc>
                <a:spcPct val="100000"/>
              </a:lnSpc>
              <a:spcBef>
                <a:spcPts val="0"/>
              </a:spcBef>
              <a:spcAft>
                <a:spcPts val="0"/>
              </a:spcAft>
              <a:buClr>
                <a:schemeClr val="dk1"/>
              </a:buClr>
              <a:buSzPts val="1500"/>
              <a:buChar char="●"/>
            </a:pPr>
            <a:endParaRPr lang="en" sz="1600" dirty="0">
              <a:solidFill>
                <a:schemeClr val="dk1"/>
              </a:solidFill>
              <a:latin typeface="+mn-lt"/>
            </a:endParaRPr>
          </a:p>
          <a:p>
            <a:pPr marL="457200" lvl="0" indent="-323850" algn="just" rtl="0">
              <a:lnSpc>
                <a:spcPct val="100000"/>
              </a:lnSpc>
              <a:spcBef>
                <a:spcPts val="0"/>
              </a:spcBef>
              <a:spcAft>
                <a:spcPts val="0"/>
              </a:spcAft>
              <a:buClr>
                <a:schemeClr val="dk1"/>
              </a:buClr>
              <a:buSzPts val="1500"/>
              <a:buChar char="●"/>
            </a:pPr>
            <a:endParaRPr sz="1600" dirty="0">
              <a:solidFill>
                <a:schemeClr val="dk1"/>
              </a:solidFill>
              <a:latin typeface="+mn-lt"/>
            </a:endParaRPr>
          </a:p>
        </p:txBody>
      </p:sp>
      <p:sp>
        <p:nvSpPr>
          <p:cNvPr id="136" name="Google Shape;136;p13"/>
          <p:cNvSpPr/>
          <p:nvPr/>
        </p:nvSpPr>
        <p:spPr>
          <a:xfrm>
            <a:off x="22124450" y="20044918"/>
            <a:ext cx="10361128" cy="8325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800" b="1" i="1" dirty="0">
                <a:solidFill>
                  <a:schemeClr val="dk1"/>
                </a:solidFill>
                <a:latin typeface="+mn-lt"/>
              </a:rPr>
              <a:t>Figure 3. A</a:t>
            </a:r>
            <a:r>
              <a:rPr lang="en" sz="1800" b="1" dirty="0">
                <a:solidFill>
                  <a:schemeClr val="dk1"/>
                </a:solidFill>
                <a:latin typeface="+mn-lt"/>
              </a:rPr>
              <a:t> </a:t>
            </a:r>
            <a:r>
              <a:rPr lang="en" sz="1800" dirty="0">
                <a:solidFill>
                  <a:schemeClr val="dk1"/>
                </a:solidFill>
                <a:latin typeface="+mn-lt"/>
              </a:rPr>
              <a:t>Reference crystal structure of Pembrolizumab (PDB ID: </a:t>
            </a:r>
            <a:r>
              <a:rPr lang="en" sz="1800" b="1" dirty="0">
                <a:solidFill>
                  <a:schemeClr val="dk1"/>
                </a:solidFill>
                <a:latin typeface="+mn-lt"/>
              </a:rPr>
              <a:t>5B8C</a:t>
            </a:r>
            <a:r>
              <a:rPr lang="en" sz="1800" dirty="0">
                <a:solidFill>
                  <a:schemeClr val="dk1"/>
                </a:solidFill>
                <a:latin typeface="+mn-lt"/>
              </a:rPr>
              <a:t>), </a:t>
            </a:r>
            <a:r>
              <a:rPr lang="en" sz="1800" b="1" i="1" dirty="0">
                <a:solidFill>
                  <a:schemeClr val="dk1"/>
                </a:solidFill>
                <a:latin typeface="+mn-lt"/>
              </a:rPr>
              <a:t>B</a:t>
            </a:r>
            <a:r>
              <a:rPr lang="en" sz="1800" b="1" dirty="0">
                <a:solidFill>
                  <a:schemeClr val="dk1"/>
                </a:solidFill>
                <a:latin typeface="+mn-lt"/>
              </a:rPr>
              <a:t> </a:t>
            </a:r>
            <a:r>
              <a:rPr lang="en" sz="1800" dirty="0">
                <a:solidFill>
                  <a:schemeClr val="dk1"/>
                </a:solidFill>
                <a:latin typeface="+mn-lt"/>
              </a:rPr>
              <a:t>A schematic diagram of interactions between PD1 and antiPD1. Direct protein/protein hydrogen bonds are in </a:t>
            </a:r>
            <a:r>
              <a:rPr lang="en" sz="1800" dirty="0">
                <a:solidFill>
                  <a:schemeClr val="accent1">
                    <a:lumMod val="75000"/>
                  </a:schemeClr>
                </a:solidFill>
                <a:latin typeface="+mn-lt"/>
              </a:rPr>
              <a:t>blue</a:t>
            </a:r>
            <a:r>
              <a:rPr lang="en" sz="1800" dirty="0">
                <a:solidFill>
                  <a:schemeClr val="dk1"/>
                </a:solidFill>
                <a:latin typeface="+mn-lt"/>
              </a:rPr>
              <a:t>;water-mediated hydrogen bonds are in </a:t>
            </a:r>
            <a:r>
              <a:rPr lang="en" sz="1800" dirty="0">
                <a:solidFill>
                  <a:srgbClr val="00B050"/>
                </a:solidFill>
                <a:latin typeface="+mn-lt"/>
              </a:rPr>
              <a:t>green</a:t>
            </a:r>
            <a:r>
              <a:rPr lang="en" sz="1800" dirty="0">
                <a:solidFill>
                  <a:schemeClr val="dk1"/>
                </a:solidFill>
                <a:latin typeface="+mn-lt"/>
              </a:rPr>
              <a:t>; and salt bridges are in </a:t>
            </a:r>
            <a:r>
              <a:rPr lang="en" sz="1800" dirty="0">
                <a:solidFill>
                  <a:srgbClr val="FF0000"/>
                </a:solidFill>
                <a:latin typeface="+mn-lt"/>
              </a:rPr>
              <a:t>red</a:t>
            </a:r>
            <a:r>
              <a:rPr lang="en" sz="1800" dirty="0">
                <a:solidFill>
                  <a:schemeClr val="dk1"/>
                </a:solidFill>
                <a:latin typeface="+mn-lt"/>
              </a:rPr>
              <a:t> </a:t>
            </a:r>
            <a:r>
              <a:rPr lang="fr-FR" sz="1800" dirty="0">
                <a:solidFill>
                  <a:schemeClr val="dk1"/>
                </a:solidFill>
                <a:latin typeface="+mn-lt"/>
              </a:rPr>
              <a:t>(Horita S et al., 2016</a:t>
            </a:r>
            <a:r>
              <a:rPr lang="en" sz="1800" dirty="0">
                <a:solidFill>
                  <a:schemeClr val="dk1"/>
                </a:solidFill>
                <a:latin typeface="+mn-lt"/>
              </a:rPr>
              <a:t>)</a:t>
            </a:r>
            <a:endParaRPr sz="1800" dirty="0">
              <a:solidFill>
                <a:schemeClr val="dk1"/>
              </a:solidFill>
              <a:latin typeface="+mn-lt"/>
            </a:endParaRPr>
          </a:p>
          <a:p>
            <a:pPr marL="0" lvl="0" indent="0" algn="l" rtl="0">
              <a:spcBef>
                <a:spcPts val="0"/>
              </a:spcBef>
              <a:spcAft>
                <a:spcPts val="0"/>
              </a:spcAft>
              <a:buClr>
                <a:schemeClr val="dk1"/>
              </a:buClr>
              <a:buSzPts val="1100"/>
              <a:buFont typeface="Arial"/>
              <a:buNone/>
            </a:pPr>
            <a:endParaRPr sz="1600" dirty="0">
              <a:latin typeface="+mn-lt"/>
            </a:endParaRPr>
          </a:p>
        </p:txBody>
      </p:sp>
      <p:sp>
        <p:nvSpPr>
          <p:cNvPr id="26" name="TextBox 25">
            <a:extLst>
              <a:ext uri="{FF2B5EF4-FFF2-40B4-BE49-F238E27FC236}">
                <a16:creationId xmlns:a16="http://schemas.microsoft.com/office/drawing/2014/main" id="{3DC6D050-D335-E08D-5E5C-FBAE94F2E64C}"/>
              </a:ext>
            </a:extLst>
          </p:cNvPr>
          <p:cNvSpPr txBox="1"/>
          <p:nvPr/>
        </p:nvSpPr>
        <p:spPr>
          <a:xfrm>
            <a:off x="117879" y="42913576"/>
            <a:ext cx="11507781" cy="702372"/>
          </a:xfrm>
          <a:prstGeom prst="rect">
            <a:avLst/>
          </a:prstGeom>
          <a:noFill/>
        </p:spPr>
        <p:txBody>
          <a:bodyPr wrap="square">
            <a:spAutoFit/>
          </a:bodyPr>
          <a:lstStyle/>
          <a:p>
            <a:pPr marL="457200" algn="ctr">
              <a:lnSpc>
                <a:spcPct val="115000"/>
              </a:lnSpc>
              <a:spcAft>
                <a:spcPts val="800"/>
              </a:spcAft>
            </a:pPr>
            <a:r>
              <a:rPr lang="en-US" sz="1800" b="1" dirty="0">
                <a:solidFill>
                  <a:srgbClr val="000000"/>
                </a:solidFill>
                <a:effectLst/>
                <a:latin typeface="+mn-lt"/>
                <a:ea typeface="Times New Roman" panose="02020603050405020304" pitchFamily="18" charset="0"/>
                <a:cs typeface="Aptos" panose="020B0004020202020204" pitchFamily="34" charset="0"/>
              </a:rPr>
              <a:t>Figure 4.</a:t>
            </a:r>
            <a:r>
              <a:rPr lang="en-US" sz="1800" dirty="0">
                <a:latin typeface="+mn-lt"/>
                <a:ea typeface="Times New Roman" panose="02020603050405020304" pitchFamily="18" charset="0"/>
                <a:cs typeface="Aptos" panose="020B0004020202020204" pitchFamily="34" charset="0"/>
              </a:rPr>
              <a:t> </a:t>
            </a:r>
            <a:r>
              <a:rPr lang="en-US" sz="1800" b="1" dirty="0">
                <a:solidFill>
                  <a:srgbClr val="000000"/>
                </a:solidFill>
                <a:effectLst/>
                <a:latin typeface="+mn-lt"/>
                <a:ea typeface="Times New Roman" panose="02020603050405020304" pitchFamily="18" charset="0"/>
                <a:cs typeface="Aptos" panose="020B0004020202020204" pitchFamily="34" charset="0"/>
              </a:rPr>
              <a:t>A</a:t>
            </a:r>
            <a:r>
              <a:rPr lang="en-US" sz="1800" dirty="0">
                <a:solidFill>
                  <a:srgbClr val="000000"/>
                </a:solidFill>
                <a:effectLst/>
                <a:latin typeface="+mn-lt"/>
                <a:ea typeface="Times New Roman" panose="02020603050405020304" pitchFamily="18" charset="0"/>
                <a:cs typeface="Aptos" panose="020B0004020202020204" pitchFamily="34" charset="0"/>
              </a:rPr>
              <a:t> Flowchart of Basic Q-learning</a:t>
            </a:r>
            <a:r>
              <a:rPr lang="en-IN" sz="1800" dirty="0">
                <a:solidFill>
                  <a:srgbClr val="000000"/>
                </a:solidFill>
                <a:effectLst/>
                <a:latin typeface="+mn-lt"/>
                <a:ea typeface="Times New Roman" panose="02020603050405020304" pitchFamily="18" charset="0"/>
                <a:cs typeface="Aptos" panose="020B0004020202020204" pitchFamily="34" charset="0"/>
              </a:rPr>
              <a:t>, </a:t>
            </a:r>
            <a:r>
              <a:rPr lang="en-IN" sz="1800" dirty="0">
                <a:latin typeface="+mn-lt"/>
                <a:ea typeface="Times New Roman" panose="02020603050405020304" pitchFamily="18" charset="0"/>
                <a:cs typeface="Aptos" panose="020B0004020202020204" pitchFamily="34" charset="0"/>
              </a:rPr>
              <a:t> </a:t>
            </a:r>
            <a:r>
              <a:rPr lang="en-IN" sz="1800" b="1" dirty="0">
                <a:latin typeface="+mn-lt"/>
                <a:ea typeface="Times New Roman" panose="02020603050405020304" pitchFamily="18" charset="0"/>
                <a:cs typeface="Aptos" panose="020B0004020202020204" pitchFamily="34" charset="0"/>
              </a:rPr>
              <a:t>B </a:t>
            </a:r>
            <a:r>
              <a:rPr lang="en-IN" sz="1800" dirty="0">
                <a:latin typeface="+mn-lt"/>
                <a:ea typeface="Times New Roman" panose="02020603050405020304" pitchFamily="18" charset="0"/>
                <a:cs typeface="Aptos" panose="020B0004020202020204" pitchFamily="34" charset="0"/>
              </a:rPr>
              <a:t>Representation of Q-Table, </a:t>
            </a:r>
            <a:r>
              <a:rPr lang="en-US" sz="1800" b="1" dirty="0">
                <a:latin typeface="+mn-lt"/>
                <a:ea typeface="Times New Roman" panose="02020603050405020304" pitchFamily="18" charset="0"/>
                <a:cs typeface="Aptos" panose="020B0004020202020204" pitchFamily="34" charset="0"/>
              </a:rPr>
              <a:t>C</a:t>
            </a:r>
            <a:r>
              <a:rPr lang="en-US" sz="1800" dirty="0">
                <a:latin typeface="+mn-lt"/>
                <a:ea typeface="Times New Roman" panose="02020603050405020304" pitchFamily="18" charset="0"/>
                <a:cs typeface="Aptos" panose="020B0004020202020204" pitchFamily="34" charset="0"/>
              </a:rPr>
              <a:t> </a:t>
            </a:r>
            <a:r>
              <a:rPr lang="en-US" sz="1800" b="1" dirty="0">
                <a:latin typeface="+mn-lt"/>
                <a:ea typeface="Times New Roman" panose="02020603050405020304" pitchFamily="18" charset="0"/>
                <a:cs typeface="Aptos" panose="020B0004020202020204" pitchFamily="34" charset="0"/>
              </a:rPr>
              <a:t>a </a:t>
            </a:r>
            <a:r>
              <a:rPr lang="en-US" sz="1800" dirty="0">
                <a:latin typeface="+mn-lt"/>
                <a:ea typeface="Times New Roman" panose="02020603050405020304" pitchFamily="18" charset="0"/>
                <a:cs typeface="Aptos" panose="020B0004020202020204" pitchFamily="34" charset="0"/>
              </a:rPr>
              <a:t>Scoring vector, </a:t>
            </a:r>
            <a:r>
              <a:rPr lang="en-US" sz="1800" b="1" dirty="0">
                <a:latin typeface="+mn-lt"/>
                <a:ea typeface="Times New Roman" panose="02020603050405020304" pitchFamily="18" charset="0"/>
                <a:cs typeface="Aptos" panose="020B0004020202020204" pitchFamily="34" charset="0"/>
              </a:rPr>
              <a:t>b </a:t>
            </a:r>
            <a:r>
              <a:rPr lang="en-US" sz="1800" dirty="0">
                <a:latin typeface="+mn-lt"/>
                <a:ea typeface="Times New Roman" panose="02020603050405020304" pitchFamily="18" charset="0"/>
                <a:cs typeface="Aptos" panose="020B0004020202020204" pitchFamily="34" charset="0"/>
              </a:rPr>
              <a:t>Score to reward function,   </a:t>
            </a:r>
            <a:r>
              <a:rPr lang="en-US" sz="1800" b="1" dirty="0">
                <a:latin typeface="+mn-lt"/>
                <a:ea typeface="Times New Roman" panose="02020603050405020304" pitchFamily="18" charset="0"/>
                <a:cs typeface="Aptos" panose="020B0004020202020204" pitchFamily="34" charset="0"/>
              </a:rPr>
              <a:t>D</a:t>
            </a:r>
            <a:r>
              <a:rPr lang="en-US" sz="1800" dirty="0">
                <a:solidFill>
                  <a:srgbClr val="000000"/>
                </a:solidFill>
                <a:effectLst/>
                <a:latin typeface="+mn-lt"/>
                <a:ea typeface="Times New Roman" panose="02020603050405020304" pitchFamily="18" charset="0"/>
                <a:cs typeface="Aptos" panose="020B0004020202020204" pitchFamily="34" charset="0"/>
              </a:rPr>
              <a:t> Flowchart of </a:t>
            </a:r>
            <a:r>
              <a:rPr lang="en-US" sz="1800" dirty="0">
                <a:latin typeface="+mn-lt"/>
                <a:ea typeface="Times New Roman" panose="02020603050405020304" pitchFamily="18" charset="0"/>
                <a:cs typeface="Aptos" panose="020B0004020202020204" pitchFamily="34" charset="0"/>
              </a:rPr>
              <a:t>Deep Q Learning, </a:t>
            </a:r>
            <a:endParaRPr lang="en-IN" sz="1800" dirty="0">
              <a:effectLst/>
              <a:latin typeface="+mn-lt"/>
              <a:ea typeface="Aptos" panose="020B0004020202020204" pitchFamily="34" charset="0"/>
              <a:cs typeface="Aptos" panose="020B0004020202020204" pitchFamily="34" charset="0"/>
            </a:endParaRPr>
          </a:p>
        </p:txBody>
      </p:sp>
      <p:sp>
        <p:nvSpPr>
          <p:cNvPr id="29" name="TextBox 28">
            <a:extLst>
              <a:ext uri="{FF2B5EF4-FFF2-40B4-BE49-F238E27FC236}">
                <a16:creationId xmlns:a16="http://schemas.microsoft.com/office/drawing/2014/main" id="{4C02D0F7-B7C8-4E11-CD49-397FBBBB1822}"/>
              </a:ext>
            </a:extLst>
          </p:cNvPr>
          <p:cNvSpPr txBox="1"/>
          <p:nvPr/>
        </p:nvSpPr>
        <p:spPr>
          <a:xfrm>
            <a:off x="21605559" y="12802013"/>
            <a:ext cx="419881" cy="369332"/>
          </a:xfrm>
          <a:prstGeom prst="rect">
            <a:avLst/>
          </a:prstGeom>
          <a:noFill/>
        </p:spPr>
        <p:txBody>
          <a:bodyPr wrap="square" rtlCol="0">
            <a:spAutoFit/>
          </a:bodyPr>
          <a:lstStyle/>
          <a:p>
            <a:r>
              <a:rPr lang="en-IN" sz="1800" b="1" dirty="0"/>
              <a:t>A</a:t>
            </a:r>
            <a:endParaRPr lang="en-IN" b="1" dirty="0"/>
          </a:p>
        </p:txBody>
      </p:sp>
      <p:pic>
        <p:nvPicPr>
          <p:cNvPr id="32" name="Picture 31">
            <a:extLst>
              <a:ext uri="{FF2B5EF4-FFF2-40B4-BE49-F238E27FC236}">
                <a16:creationId xmlns:a16="http://schemas.microsoft.com/office/drawing/2014/main" id="{88602829-636D-9076-EEC8-2FA0B677A34F}"/>
              </a:ext>
            </a:extLst>
          </p:cNvPr>
          <p:cNvPicPr>
            <a:picLocks noChangeAspect="1"/>
          </p:cNvPicPr>
          <p:nvPr/>
        </p:nvPicPr>
        <p:blipFill>
          <a:blip r:embed="rId11"/>
          <a:stretch>
            <a:fillRect/>
          </a:stretch>
        </p:blipFill>
        <p:spPr>
          <a:xfrm>
            <a:off x="13219723" y="16390416"/>
            <a:ext cx="8715483" cy="2994190"/>
          </a:xfrm>
          <a:prstGeom prst="rect">
            <a:avLst/>
          </a:prstGeom>
        </p:spPr>
      </p:pic>
      <p:sp>
        <p:nvSpPr>
          <p:cNvPr id="37" name="TextBox 36">
            <a:extLst>
              <a:ext uri="{FF2B5EF4-FFF2-40B4-BE49-F238E27FC236}">
                <a16:creationId xmlns:a16="http://schemas.microsoft.com/office/drawing/2014/main" id="{0A1F18CD-756A-DF1C-CA01-7EF51F412C6A}"/>
              </a:ext>
            </a:extLst>
          </p:cNvPr>
          <p:cNvSpPr txBox="1"/>
          <p:nvPr/>
        </p:nvSpPr>
        <p:spPr>
          <a:xfrm>
            <a:off x="1016844" y="17396212"/>
            <a:ext cx="495744" cy="369332"/>
          </a:xfrm>
          <a:prstGeom prst="rect">
            <a:avLst/>
          </a:prstGeom>
          <a:noFill/>
        </p:spPr>
        <p:txBody>
          <a:bodyPr wrap="square" rtlCol="0">
            <a:spAutoFit/>
          </a:bodyPr>
          <a:lstStyle/>
          <a:p>
            <a:r>
              <a:rPr lang="en-IN" sz="1800" b="1" dirty="0"/>
              <a:t>A</a:t>
            </a:r>
          </a:p>
        </p:txBody>
      </p:sp>
      <p:sp>
        <p:nvSpPr>
          <p:cNvPr id="38" name="TextBox 37">
            <a:extLst>
              <a:ext uri="{FF2B5EF4-FFF2-40B4-BE49-F238E27FC236}">
                <a16:creationId xmlns:a16="http://schemas.microsoft.com/office/drawing/2014/main" id="{5F30F14A-E73E-9BFA-9E25-87FF898B1B2B}"/>
              </a:ext>
            </a:extLst>
          </p:cNvPr>
          <p:cNvSpPr txBox="1"/>
          <p:nvPr/>
        </p:nvSpPr>
        <p:spPr>
          <a:xfrm>
            <a:off x="6912143" y="18165409"/>
            <a:ext cx="495744" cy="369332"/>
          </a:xfrm>
          <a:prstGeom prst="rect">
            <a:avLst/>
          </a:prstGeom>
          <a:noFill/>
        </p:spPr>
        <p:txBody>
          <a:bodyPr wrap="square" rtlCol="0">
            <a:spAutoFit/>
          </a:bodyPr>
          <a:lstStyle/>
          <a:p>
            <a:r>
              <a:rPr lang="en-IN" sz="1800" b="1" dirty="0"/>
              <a:t>B</a:t>
            </a:r>
          </a:p>
        </p:txBody>
      </p:sp>
      <p:sp>
        <p:nvSpPr>
          <p:cNvPr id="39" name="TextBox 38">
            <a:extLst>
              <a:ext uri="{FF2B5EF4-FFF2-40B4-BE49-F238E27FC236}">
                <a16:creationId xmlns:a16="http://schemas.microsoft.com/office/drawing/2014/main" id="{104259EB-E77F-C982-165E-224E6FAD80D5}"/>
              </a:ext>
            </a:extLst>
          </p:cNvPr>
          <p:cNvSpPr txBox="1"/>
          <p:nvPr/>
        </p:nvSpPr>
        <p:spPr>
          <a:xfrm>
            <a:off x="6933766" y="25096396"/>
            <a:ext cx="744297" cy="369332"/>
          </a:xfrm>
          <a:prstGeom prst="rect">
            <a:avLst/>
          </a:prstGeom>
          <a:noFill/>
        </p:spPr>
        <p:txBody>
          <a:bodyPr wrap="square" rtlCol="0">
            <a:spAutoFit/>
          </a:bodyPr>
          <a:lstStyle/>
          <a:p>
            <a:r>
              <a:rPr lang="en-IN" sz="1800" b="1" dirty="0"/>
              <a:t>C a</a:t>
            </a:r>
          </a:p>
        </p:txBody>
      </p:sp>
      <p:sp>
        <p:nvSpPr>
          <p:cNvPr id="40" name="TextBox 39">
            <a:extLst>
              <a:ext uri="{FF2B5EF4-FFF2-40B4-BE49-F238E27FC236}">
                <a16:creationId xmlns:a16="http://schemas.microsoft.com/office/drawing/2014/main" id="{9518FD3D-ECF8-1226-3F00-33E0DDAE85BF}"/>
              </a:ext>
            </a:extLst>
          </p:cNvPr>
          <p:cNvSpPr txBox="1"/>
          <p:nvPr/>
        </p:nvSpPr>
        <p:spPr>
          <a:xfrm>
            <a:off x="717750" y="29501076"/>
            <a:ext cx="495744" cy="369332"/>
          </a:xfrm>
          <a:prstGeom prst="rect">
            <a:avLst/>
          </a:prstGeom>
          <a:noFill/>
        </p:spPr>
        <p:txBody>
          <a:bodyPr wrap="square" rtlCol="0">
            <a:spAutoFit/>
          </a:bodyPr>
          <a:lstStyle/>
          <a:p>
            <a:r>
              <a:rPr lang="en-IN" sz="1800" b="1" dirty="0"/>
              <a:t>D</a:t>
            </a:r>
          </a:p>
        </p:txBody>
      </p:sp>
      <p:pic>
        <p:nvPicPr>
          <p:cNvPr id="1039" name="Picture 15">
            <a:extLst>
              <a:ext uri="{FF2B5EF4-FFF2-40B4-BE49-F238E27FC236}">
                <a16:creationId xmlns:a16="http://schemas.microsoft.com/office/drawing/2014/main" id="{9C6DD41B-DD37-F553-2E69-BF54AF42876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586"/>
          <a:stretch/>
        </p:blipFill>
        <p:spPr bwMode="auto">
          <a:xfrm>
            <a:off x="6968072" y="35699323"/>
            <a:ext cx="4508331" cy="346048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03D4878-D37E-ADE7-08A9-A4D8C45569B2}"/>
              </a:ext>
            </a:extLst>
          </p:cNvPr>
          <p:cNvSpPr txBox="1"/>
          <p:nvPr/>
        </p:nvSpPr>
        <p:spPr>
          <a:xfrm>
            <a:off x="6933766" y="35218305"/>
            <a:ext cx="744297" cy="369332"/>
          </a:xfrm>
          <a:prstGeom prst="rect">
            <a:avLst/>
          </a:prstGeom>
          <a:noFill/>
        </p:spPr>
        <p:txBody>
          <a:bodyPr wrap="square" rtlCol="0">
            <a:spAutoFit/>
          </a:bodyPr>
          <a:lstStyle/>
          <a:p>
            <a:r>
              <a:rPr lang="en-IN" sz="1800" b="1" dirty="0"/>
              <a:t>C b</a:t>
            </a:r>
          </a:p>
        </p:txBody>
      </p:sp>
      <p:pic>
        <p:nvPicPr>
          <p:cNvPr id="1041" name="Picture 17">
            <a:extLst>
              <a:ext uri="{FF2B5EF4-FFF2-40B4-BE49-F238E27FC236}">
                <a16:creationId xmlns:a16="http://schemas.microsoft.com/office/drawing/2014/main" id="{41C3792C-C9C5-872C-99B6-88CA36283194}"/>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13302"/>
          <a:stretch/>
        </p:blipFill>
        <p:spPr bwMode="auto">
          <a:xfrm>
            <a:off x="13743821" y="10785095"/>
            <a:ext cx="7267836" cy="45950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8F1AB6A-6652-C30A-3AD0-C1723ED11C8F}"/>
              </a:ext>
            </a:extLst>
          </p:cNvPr>
          <p:cNvSpPr txBox="1"/>
          <p:nvPr/>
        </p:nvSpPr>
        <p:spPr>
          <a:xfrm>
            <a:off x="13375260" y="15470985"/>
            <a:ext cx="8715483" cy="923330"/>
          </a:xfrm>
          <a:prstGeom prst="rect">
            <a:avLst/>
          </a:prstGeom>
          <a:noFill/>
        </p:spPr>
        <p:txBody>
          <a:bodyPr wrap="square">
            <a:spAutoFit/>
          </a:bodyPr>
          <a:lstStyle/>
          <a:p>
            <a:r>
              <a:rPr lang="en-US" sz="1800" b="1" i="0" u="none" strike="noStrike" dirty="0">
                <a:solidFill>
                  <a:srgbClr val="000000"/>
                </a:solidFill>
                <a:effectLst/>
                <a:latin typeface="+mn-lt"/>
              </a:rPr>
              <a:t>Figure 1. </a:t>
            </a:r>
            <a:r>
              <a:rPr lang="en-US" sz="1800" b="0" i="0" u="none" strike="noStrike" dirty="0">
                <a:solidFill>
                  <a:srgbClr val="000000"/>
                </a:solidFill>
                <a:effectLst/>
                <a:latin typeface="+mn-lt"/>
              </a:rPr>
              <a:t>Broad overview of the affinity maturation (AM) process by which antibodies (Abs) evolve against vaccine-candidate antigens (Ags) in a germinal center (GC) reaction (Faris J et al., 2022)</a:t>
            </a:r>
            <a:endParaRPr lang="en-IN" sz="1800" dirty="0">
              <a:latin typeface="+mn-lt"/>
            </a:endParaRPr>
          </a:p>
        </p:txBody>
      </p:sp>
      <p:sp>
        <p:nvSpPr>
          <p:cNvPr id="44" name="Google Shape;60;p13">
            <a:extLst>
              <a:ext uri="{FF2B5EF4-FFF2-40B4-BE49-F238E27FC236}">
                <a16:creationId xmlns:a16="http://schemas.microsoft.com/office/drawing/2014/main" id="{23A338EB-6DD3-021B-5BA1-B46B062EBE22}"/>
              </a:ext>
            </a:extLst>
          </p:cNvPr>
          <p:cNvSpPr/>
          <p:nvPr/>
        </p:nvSpPr>
        <p:spPr>
          <a:xfrm>
            <a:off x="117879" y="12560008"/>
            <a:ext cx="12194513"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OBJECTIVES</a:t>
            </a:r>
            <a:endParaRPr sz="3900" b="1" dirty="0">
              <a:solidFill>
                <a:srgbClr val="EEEEEE"/>
              </a:solidFill>
            </a:endParaRPr>
          </a:p>
        </p:txBody>
      </p:sp>
      <p:sp>
        <p:nvSpPr>
          <p:cNvPr id="45" name="TextBox 44">
            <a:extLst>
              <a:ext uri="{FF2B5EF4-FFF2-40B4-BE49-F238E27FC236}">
                <a16:creationId xmlns:a16="http://schemas.microsoft.com/office/drawing/2014/main" id="{C4671E8B-AF37-B46E-9BF0-9E5F0BB2AF52}"/>
              </a:ext>
            </a:extLst>
          </p:cNvPr>
          <p:cNvSpPr txBox="1"/>
          <p:nvPr/>
        </p:nvSpPr>
        <p:spPr>
          <a:xfrm>
            <a:off x="376650" y="13564334"/>
            <a:ext cx="11577043" cy="2492990"/>
          </a:xfrm>
          <a:prstGeom prst="rect">
            <a:avLst/>
          </a:prstGeom>
          <a:noFill/>
        </p:spPr>
        <p:txBody>
          <a:bodyPr wrap="square" rtlCol="0">
            <a:spAutoFit/>
          </a:bodyPr>
          <a:lstStyle/>
          <a:p>
            <a:pPr algn="just"/>
            <a:r>
              <a:rPr lang="en-IN" sz="2600" b="1" dirty="0">
                <a:solidFill>
                  <a:srgbClr val="1A1A1A"/>
                </a:solidFill>
              </a:rPr>
              <a:t>Major</a:t>
            </a:r>
            <a:r>
              <a:rPr lang="en-IN" sz="1800" b="1" dirty="0"/>
              <a:t> </a:t>
            </a:r>
            <a:r>
              <a:rPr lang="en-IN" sz="2600" b="1" dirty="0">
                <a:solidFill>
                  <a:srgbClr val="1A1A1A"/>
                </a:solidFill>
              </a:rPr>
              <a:t>Objective: </a:t>
            </a:r>
            <a:r>
              <a:rPr lang="en-US" sz="2600" dirty="0">
                <a:solidFill>
                  <a:srgbClr val="1A1A1A"/>
                </a:solidFill>
              </a:rPr>
              <a:t>To create a reinforcement learning model for somatic hypermutations using Pembro and PD1. </a:t>
            </a:r>
          </a:p>
          <a:p>
            <a:endParaRPr lang="en-US" sz="2600" dirty="0">
              <a:solidFill>
                <a:srgbClr val="1A1A1A"/>
              </a:solidFill>
            </a:endParaRPr>
          </a:p>
          <a:p>
            <a:pPr algn="just"/>
            <a:r>
              <a:rPr lang="en-US" sz="2600" b="1" dirty="0">
                <a:solidFill>
                  <a:srgbClr val="1A1A1A"/>
                </a:solidFill>
              </a:rPr>
              <a:t>Minor Objective: T</a:t>
            </a:r>
            <a:r>
              <a:rPr lang="en-US" sz="2600" dirty="0">
                <a:solidFill>
                  <a:srgbClr val="1A1A1A"/>
                </a:solidFill>
              </a:rPr>
              <a:t>o find states/antibodies which have better binding affinity than Pembro, and validating the good states using AlphaFold2 and C-alpha distance plots of the predicted structures.</a:t>
            </a:r>
            <a:endParaRPr lang="en-IN" sz="2600" dirty="0">
              <a:solidFill>
                <a:srgbClr val="1A1A1A"/>
              </a:solidFill>
            </a:endParaRPr>
          </a:p>
        </p:txBody>
      </p:sp>
      <p:sp>
        <p:nvSpPr>
          <p:cNvPr id="46" name="TextBox 45">
            <a:extLst>
              <a:ext uri="{FF2B5EF4-FFF2-40B4-BE49-F238E27FC236}">
                <a16:creationId xmlns:a16="http://schemas.microsoft.com/office/drawing/2014/main" id="{AECB5E90-9AE2-F314-5E34-3611D615DD74}"/>
              </a:ext>
            </a:extLst>
          </p:cNvPr>
          <p:cNvSpPr txBox="1"/>
          <p:nvPr/>
        </p:nvSpPr>
        <p:spPr>
          <a:xfrm>
            <a:off x="26076766" y="13663451"/>
            <a:ext cx="419881" cy="369332"/>
          </a:xfrm>
          <a:prstGeom prst="rect">
            <a:avLst/>
          </a:prstGeom>
          <a:noFill/>
        </p:spPr>
        <p:txBody>
          <a:bodyPr wrap="square" rtlCol="0">
            <a:spAutoFit/>
          </a:bodyPr>
          <a:lstStyle/>
          <a:p>
            <a:r>
              <a:rPr lang="en-IN" sz="1800" b="1" dirty="0"/>
              <a:t>B</a:t>
            </a:r>
            <a:endParaRPr lang="en-IN" b="1" dirty="0"/>
          </a:p>
        </p:txBody>
      </p:sp>
      <p:pic>
        <p:nvPicPr>
          <p:cNvPr id="3" name="Picture 2">
            <a:extLst>
              <a:ext uri="{FF2B5EF4-FFF2-40B4-BE49-F238E27FC236}">
                <a16:creationId xmlns:a16="http://schemas.microsoft.com/office/drawing/2014/main" id="{0C9E8629-B3E2-B830-F770-6C904278D707}"/>
              </a:ext>
            </a:extLst>
          </p:cNvPr>
          <p:cNvPicPr>
            <a:picLocks noChangeAspect="1"/>
          </p:cNvPicPr>
          <p:nvPr/>
        </p:nvPicPr>
        <p:blipFill>
          <a:blip r:embed="rId14"/>
          <a:stretch>
            <a:fillRect/>
          </a:stretch>
        </p:blipFill>
        <p:spPr>
          <a:xfrm>
            <a:off x="327514" y="29469559"/>
            <a:ext cx="7050389" cy="13317426"/>
          </a:xfrm>
          <a:prstGeom prst="rect">
            <a:avLst/>
          </a:prstGeom>
        </p:spPr>
      </p:pic>
      <p:pic>
        <p:nvPicPr>
          <p:cNvPr id="5" name="Picture 4">
            <a:extLst>
              <a:ext uri="{FF2B5EF4-FFF2-40B4-BE49-F238E27FC236}">
                <a16:creationId xmlns:a16="http://schemas.microsoft.com/office/drawing/2014/main" id="{06F081C6-A51D-663F-4C49-BB52694166C4}"/>
              </a:ext>
            </a:extLst>
          </p:cNvPr>
          <p:cNvPicPr>
            <a:picLocks noChangeAspect="1"/>
          </p:cNvPicPr>
          <p:nvPr/>
        </p:nvPicPr>
        <p:blipFill>
          <a:blip r:embed="rId15"/>
          <a:stretch>
            <a:fillRect/>
          </a:stretch>
        </p:blipFill>
        <p:spPr>
          <a:xfrm>
            <a:off x="74001" y="17276680"/>
            <a:ext cx="6833858" cy="11062912"/>
          </a:xfrm>
          <a:prstGeom prst="rect">
            <a:avLst/>
          </a:prstGeom>
        </p:spPr>
      </p:pic>
      <p:pic>
        <p:nvPicPr>
          <p:cNvPr id="1026" name="Picture 2">
            <a:extLst>
              <a:ext uri="{FF2B5EF4-FFF2-40B4-BE49-F238E27FC236}">
                <a16:creationId xmlns:a16="http://schemas.microsoft.com/office/drawing/2014/main" id="{CF690C63-A20D-25EE-B901-69D6DA28BB45}"/>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9435"/>
          <a:stretch/>
        </p:blipFill>
        <p:spPr bwMode="auto">
          <a:xfrm>
            <a:off x="11856105" y="25375964"/>
            <a:ext cx="3854908" cy="3491199"/>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CA5A93-564B-FAFC-41AC-6073480046E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742254" y="25375966"/>
            <a:ext cx="3491197" cy="3491197"/>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46961B6-CD3D-EEFF-652F-9FE15BB0C853}"/>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t="10528"/>
          <a:stretch/>
        </p:blipFill>
        <p:spPr bwMode="auto">
          <a:xfrm>
            <a:off x="11856104" y="28847081"/>
            <a:ext cx="3901995" cy="3491198"/>
          </a:xfrm>
          <a:prstGeom prst="rect">
            <a:avLst/>
          </a:prstGeom>
          <a:noFill/>
          <a:ln w="28575">
            <a:solidFill>
              <a:schemeClr val="accent4">
                <a:lumMod val="75000"/>
              </a:schemeClr>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E8FD1D-8FB6-2B76-3000-3221AC3CE18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644451" y="28847081"/>
            <a:ext cx="3481191" cy="3481191"/>
          </a:xfrm>
          <a:prstGeom prst="rect">
            <a:avLst/>
          </a:prstGeom>
          <a:noFill/>
          <a:ln w="28575">
            <a:solidFill>
              <a:schemeClr val="accent4">
                <a:lumMod val="75000"/>
              </a:schemeClr>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F699AA6-B4BA-3190-83BB-2A259B4E02D3}"/>
              </a:ext>
            </a:extLst>
          </p:cNvPr>
          <p:cNvPicPr>
            <a:picLocks noChangeAspect="1" noChangeArrowheads="1"/>
          </p:cNvPicPr>
          <p:nvPr/>
        </p:nvPicPr>
        <p:blipFill rotWithShape="1">
          <a:blip r:embed="rId20">
            <a:extLst>
              <a:ext uri="{28A0092B-C50C-407E-A947-70E740481C1C}">
                <a14:useLocalDpi xmlns:a14="http://schemas.microsoft.com/office/drawing/2010/main" val="0"/>
              </a:ext>
            </a:extLst>
          </a:blip>
          <a:srcRect t="8512"/>
          <a:stretch/>
        </p:blipFill>
        <p:spPr bwMode="auto">
          <a:xfrm>
            <a:off x="11901798" y="35866888"/>
            <a:ext cx="3768560" cy="3447762"/>
          </a:xfrm>
          <a:prstGeom prst="rect">
            <a:avLst/>
          </a:prstGeom>
          <a:noFill/>
          <a:ln w="38100">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5307177-BC33-1EA7-55E9-FAC7D8D3196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558376" y="35866888"/>
            <a:ext cx="3481191" cy="3481191"/>
          </a:xfrm>
          <a:prstGeom prst="rect">
            <a:avLst/>
          </a:prstGeom>
          <a:noFill/>
          <a:ln w="38100">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68794810-F2A8-ECCF-EDAD-C6276F516F35}"/>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10415"/>
          <a:stretch/>
        </p:blipFill>
        <p:spPr bwMode="auto">
          <a:xfrm>
            <a:off x="11859021" y="21746346"/>
            <a:ext cx="3883233" cy="3491197"/>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2B40487A-789B-0A7B-4EE4-0247A2E2F0A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670358" y="21736103"/>
            <a:ext cx="3491198" cy="3491198"/>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4C9B389-FD7D-7265-72A3-CB75A83A10C7}"/>
              </a:ext>
            </a:extLst>
          </p:cNvPr>
          <p:cNvPicPr>
            <a:picLocks noChangeAspect="1"/>
          </p:cNvPicPr>
          <p:nvPr/>
        </p:nvPicPr>
        <p:blipFill>
          <a:blip r:embed="rId24"/>
          <a:stretch>
            <a:fillRect/>
          </a:stretch>
        </p:blipFill>
        <p:spPr>
          <a:xfrm>
            <a:off x="19233451" y="21975314"/>
            <a:ext cx="6553201" cy="1714283"/>
          </a:xfrm>
          <a:prstGeom prst="rect">
            <a:avLst/>
          </a:prstGeom>
          <a:ln w="28575">
            <a:solidFill>
              <a:schemeClr val="accent1">
                <a:lumMod val="75000"/>
              </a:schemeClr>
            </a:solidFill>
          </a:ln>
        </p:spPr>
      </p:pic>
      <p:pic>
        <p:nvPicPr>
          <p:cNvPr id="15" name="Picture 14">
            <a:extLst>
              <a:ext uri="{FF2B5EF4-FFF2-40B4-BE49-F238E27FC236}">
                <a16:creationId xmlns:a16="http://schemas.microsoft.com/office/drawing/2014/main" id="{9261AD7A-B0C7-4B58-F5A2-32C424692097}"/>
              </a:ext>
            </a:extLst>
          </p:cNvPr>
          <p:cNvPicPr>
            <a:picLocks noChangeAspect="1"/>
          </p:cNvPicPr>
          <p:nvPr/>
        </p:nvPicPr>
        <p:blipFill>
          <a:blip r:embed="rId25"/>
          <a:stretch>
            <a:fillRect/>
          </a:stretch>
        </p:blipFill>
        <p:spPr>
          <a:xfrm>
            <a:off x="25876037" y="21949770"/>
            <a:ext cx="6528536" cy="1558913"/>
          </a:xfrm>
          <a:prstGeom prst="rect">
            <a:avLst/>
          </a:prstGeom>
          <a:ln w="28575">
            <a:solidFill>
              <a:schemeClr val="accent4">
                <a:lumMod val="75000"/>
              </a:schemeClr>
            </a:solidFill>
          </a:ln>
        </p:spPr>
      </p:pic>
      <p:pic>
        <p:nvPicPr>
          <p:cNvPr id="19" name="Picture 18">
            <a:extLst>
              <a:ext uri="{FF2B5EF4-FFF2-40B4-BE49-F238E27FC236}">
                <a16:creationId xmlns:a16="http://schemas.microsoft.com/office/drawing/2014/main" id="{79F6ABEF-2C54-E6B0-083D-8458EDD00105}"/>
              </a:ext>
            </a:extLst>
          </p:cNvPr>
          <p:cNvPicPr>
            <a:picLocks noChangeAspect="1"/>
          </p:cNvPicPr>
          <p:nvPr/>
        </p:nvPicPr>
        <p:blipFill>
          <a:blip r:embed="rId26"/>
          <a:stretch>
            <a:fillRect/>
          </a:stretch>
        </p:blipFill>
        <p:spPr>
          <a:xfrm>
            <a:off x="25876036" y="23608215"/>
            <a:ext cx="6468617" cy="1471313"/>
          </a:xfrm>
          <a:prstGeom prst="rect">
            <a:avLst/>
          </a:prstGeom>
          <a:ln w="38100">
            <a:solidFill>
              <a:schemeClr val="accent6">
                <a:lumMod val="75000"/>
              </a:schemeClr>
            </a:solidFill>
          </a:ln>
        </p:spPr>
      </p:pic>
      <p:pic>
        <p:nvPicPr>
          <p:cNvPr id="1046" name="Picture 22">
            <a:extLst>
              <a:ext uri="{FF2B5EF4-FFF2-40B4-BE49-F238E27FC236}">
                <a16:creationId xmlns:a16="http://schemas.microsoft.com/office/drawing/2014/main" id="{6D0291C2-DBEF-B17F-A1D2-6AD40C1F1DE5}"/>
              </a:ext>
            </a:extLst>
          </p:cNvPr>
          <p:cNvPicPr>
            <a:picLocks noChangeAspect="1" noChangeArrowheads="1"/>
          </p:cNvPicPr>
          <p:nvPr/>
        </p:nvPicPr>
        <p:blipFill rotWithShape="1">
          <a:blip r:embed="rId27">
            <a:extLst>
              <a:ext uri="{28A0092B-C50C-407E-A947-70E740481C1C}">
                <a14:useLocalDpi xmlns:a14="http://schemas.microsoft.com/office/drawing/2010/main" val="0"/>
              </a:ext>
            </a:extLst>
          </a:blip>
          <a:srcRect l="26195" t="5752" r="23206" b="5983"/>
          <a:stretch/>
        </p:blipFill>
        <p:spPr bwMode="auto">
          <a:xfrm>
            <a:off x="19366900" y="30916828"/>
            <a:ext cx="4445248" cy="5396203"/>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BAB15B2B-5945-84AE-0FFA-C8BF2D776419}"/>
              </a:ext>
            </a:extLst>
          </p:cNvPr>
          <p:cNvPicPr>
            <a:picLocks noChangeAspect="1" noChangeArrowheads="1"/>
          </p:cNvPicPr>
          <p:nvPr/>
        </p:nvPicPr>
        <p:blipFill rotWithShape="1">
          <a:blip r:embed="rId28">
            <a:extLst>
              <a:ext uri="{28A0092B-C50C-407E-A947-70E740481C1C}">
                <a14:useLocalDpi xmlns:a14="http://schemas.microsoft.com/office/drawing/2010/main" val="0"/>
              </a:ext>
            </a:extLst>
          </a:blip>
          <a:srcRect t="12248" r="3903" b="6114"/>
          <a:stretch/>
        </p:blipFill>
        <p:spPr bwMode="auto">
          <a:xfrm>
            <a:off x="19366899" y="28223054"/>
            <a:ext cx="3138303" cy="2636228"/>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2E60A2F0-F596-B6CA-A87A-EB691481CEEE}"/>
              </a:ext>
            </a:extLst>
          </p:cNvPr>
          <p:cNvPicPr>
            <a:picLocks noChangeAspect="1" noChangeArrowheads="1"/>
          </p:cNvPicPr>
          <p:nvPr/>
        </p:nvPicPr>
        <p:blipFill rotWithShape="1">
          <a:blip r:embed="rId29">
            <a:extLst>
              <a:ext uri="{28A0092B-C50C-407E-A947-70E740481C1C}">
                <a14:useLocalDpi xmlns:a14="http://schemas.microsoft.com/office/drawing/2010/main" val="0"/>
              </a:ext>
            </a:extLst>
          </a:blip>
          <a:srcRect t="11089" r="9801" b="8173"/>
          <a:stretch/>
        </p:blipFill>
        <p:spPr bwMode="auto">
          <a:xfrm>
            <a:off x="28909928" y="28187135"/>
            <a:ext cx="3134015" cy="2672145"/>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C8BBD4DE-B77B-8C16-575D-7EA0E6AADC95}"/>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27643" t="10258" r="25859" b="8793"/>
          <a:stretch/>
        </p:blipFill>
        <p:spPr bwMode="auto">
          <a:xfrm>
            <a:off x="23878510" y="30938211"/>
            <a:ext cx="4445248" cy="5386095"/>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6B7C8D5F-78F5-2B10-DD4E-DAA657BBA6EE}"/>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t="9768" r="7137" b="7967"/>
          <a:stretch/>
        </p:blipFill>
        <p:spPr bwMode="auto">
          <a:xfrm>
            <a:off x="22636598" y="36380150"/>
            <a:ext cx="3196423" cy="2831608"/>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C6889F1A-6D8D-1F7F-49AD-F52C771A579F}"/>
              </a:ext>
            </a:extLst>
          </p:cNvPr>
          <p:cNvPicPr>
            <a:picLocks noChangeAspect="1" noChangeArrowheads="1"/>
          </p:cNvPicPr>
          <p:nvPr/>
        </p:nvPicPr>
        <p:blipFill rotWithShape="1">
          <a:blip r:embed="rId32">
            <a:extLst>
              <a:ext uri="{28A0092B-C50C-407E-A947-70E740481C1C}">
                <a14:useLocalDpi xmlns:a14="http://schemas.microsoft.com/office/drawing/2010/main" val="0"/>
              </a:ext>
            </a:extLst>
          </a:blip>
          <a:srcRect t="10444" r="6297" b="6416"/>
          <a:stretch/>
        </p:blipFill>
        <p:spPr bwMode="auto">
          <a:xfrm>
            <a:off x="19366900" y="36370578"/>
            <a:ext cx="3196423" cy="2826424"/>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66" name="Picture 42">
            <a:extLst>
              <a:ext uri="{FF2B5EF4-FFF2-40B4-BE49-F238E27FC236}">
                <a16:creationId xmlns:a16="http://schemas.microsoft.com/office/drawing/2014/main" id="{050C10A9-FD77-500E-34F5-D767D190D14A}"/>
              </a:ext>
            </a:extLst>
          </p:cNvPr>
          <p:cNvPicPr>
            <a:picLocks noChangeAspect="1" noChangeArrowheads="1"/>
          </p:cNvPicPr>
          <p:nvPr/>
        </p:nvPicPr>
        <p:blipFill rotWithShape="1">
          <a:blip r:embed="rId33">
            <a:extLst>
              <a:ext uri="{28A0092B-C50C-407E-A947-70E740481C1C}">
                <a14:useLocalDpi xmlns:a14="http://schemas.microsoft.com/office/drawing/2010/main" val="0"/>
              </a:ext>
            </a:extLst>
          </a:blip>
          <a:srcRect t="9963" r="6283" b="6533"/>
          <a:stretch/>
        </p:blipFill>
        <p:spPr bwMode="auto">
          <a:xfrm>
            <a:off x="29378701" y="36313031"/>
            <a:ext cx="3111455" cy="2929005"/>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70" name="Picture 46">
            <a:extLst>
              <a:ext uri="{FF2B5EF4-FFF2-40B4-BE49-F238E27FC236}">
                <a16:creationId xmlns:a16="http://schemas.microsoft.com/office/drawing/2014/main" id="{FC533A91-E332-70D2-2EBA-DA3B2F2CEE5A}"/>
              </a:ext>
            </a:extLst>
          </p:cNvPr>
          <p:cNvPicPr>
            <a:picLocks noChangeAspect="1" noChangeArrowheads="1"/>
          </p:cNvPicPr>
          <p:nvPr/>
        </p:nvPicPr>
        <p:blipFill rotWithShape="1">
          <a:blip r:embed="rId34">
            <a:extLst>
              <a:ext uri="{28A0092B-C50C-407E-A947-70E740481C1C}">
                <a14:useLocalDpi xmlns:a14="http://schemas.microsoft.com/office/drawing/2010/main" val="0"/>
              </a:ext>
            </a:extLst>
          </a:blip>
          <a:srcRect t="11686" b="7197"/>
          <a:stretch/>
        </p:blipFill>
        <p:spPr bwMode="auto">
          <a:xfrm>
            <a:off x="25859121" y="36335801"/>
            <a:ext cx="3519580" cy="2896487"/>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64518D5F-28E6-01EE-5272-0E1C8C04DF12}"/>
              </a:ext>
            </a:extLst>
          </p:cNvPr>
          <p:cNvPicPr>
            <a:picLocks noChangeAspect="1" noChangeArrowheads="1"/>
          </p:cNvPicPr>
          <p:nvPr/>
        </p:nvPicPr>
        <p:blipFill rotWithShape="1">
          <a:blip r:embed="rId35">
            <a:extLst>
              <a:ext uri="{28A0092B-C50C-407E-A947-70E740481C1C}">
                <a14:useLocalDpi xmlns:a14="http://schemas.microsoft.com/office/drawing/2010/main" val="0"/>
              </a:ext>
            </a:extLst>
          </a:blip>
          <a:srcRect t="12996" b="6061"/>
          <a:stretch/>
        </p:blipFill>
        <p:spPr bwMode="auto">
          <a:xfrm>
            <a:off x="28412270" y="30894129"/>
            <a:ext cx="2887492" cy="2596808"/>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DE3345E8-33C2-36D2-E796-01E2407251D4}"/>
              </a:ext>
            </a:extLst>
          </p:cNvPr>
          <p:cNvPicPr>
            <a:picLocks noChangeAspect="1" noChangeArrowheads="1"/>
          </p:cNvPicPr>
          <p:nvPr/>
        </p:nvPicPr>
        <p:blipFill rotWithShape="1">
          <a:blip r:embed="rId36">
            <a:extLst>
              <a:ext uri="{28A0092B-C50C-407E-A947-70E740481C1C}">
                <a14:useLocalDpi xmlns:a14="http://schemas.microsoft.com/office/drawing/2010/main" val="0"/>
              </a:ext>
            </a:extLst>
          </a:blip>
          <a:srcRect t="11193" r="6320" b="8236"/>
          <a:stretch/>
        </p:blipFill>
        <p:spPr bwMode="auto">
          <a:xfrm>
            <a:off x="25786652" y="28187136"/>
            <a:ext cx="3025040" cy="2663447"/>
          </a:xfrm>
          <a:prstGeom prst="rect">
            <a:avLst/>
          </a:prstGeom>
          <a:noFill/>
          <a:ln w="28575">
            <a:solidFill>
              <a:srgbClr val="7030A0"/>
            </a:solidFill>
          </a:ln>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D3E2EFF9-2DB4-6BF5-0778-A6201090CBBC}"/>
              </a:ext>
            </a:extLst>
          </p:cNvPr>
          <p:cNvPicPr>
            <a:picLocks noChangeAspect="1" noChangeArrowheads="1"/>
          </p:cNvPicPr>
          <p:nvPr/>
        </p:nvPicPr>
        <p:blipFill rotWithShape="1">
          <a:blip r:embed="rId37">
            <a:extLst>
              <a:ext uri="{28A0092B-C50C-407E-A947-70E740481C1C}">
                <a14:useLocalDpi xmlns:a14="http://schemas.microsoft.com/office/drawing/2010/main" val="0"/>
              </a:ext>
            </a:extLst>
          </a:blip>
          <a:srcRect t="9721" b="6461"/>
          <a:stretch/>
        </p:blipFill>
        <p:spPr bwMode="auto">
          <a:xfrm>
            <a:off x="28412270" y="33559808"/>
            <a:ext cx="2887493" cy="2709442"/>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59CC180-09F1-148D-00B7-DA3CA048E915}"/>
              </a:ext>
            </a:extLst>
          </p:cNvPr>
          <p:cNvPicPr>
            <a:picLocks noChangeAspect="1" noChangeArrowheads="1"/>
          </p:cNvPicPr>
          <p:nvPr/>
        </p:nvPicPr>
        <p:blipFill rotWithShape="1">
          <a:blip r:embed="rId38">
            <a:extLst>
              <a:ext uri="{28A0092B-C50C-407E-A947-70E740481C1C}">
                <a14:useLocalDpi xmlns:a14="http://schemas.microsoft.com/office/drawing/2010/main" val="0"/>
              </a:ext>
            </a:extLst>
          </a:blip>
          <a:srcRect t="9109"/>
          <a:stretch/>
        </p:blipFill>
        <p:spPr bwMode="auto">
          <a:xfrm>
            <a:off x="11807015" y="32368563"/>
            <a:ext cx="3786706" cy="3453339"/>
          </a:xfrm>
          <a:prstGeom prst="rect">
            <a:avLst/>
          </a:prstGeom>
          <a:noFill/>
          <a:ln w="28575">
            <a:solidFill>
              <a:srgbClr val="92D050"/>
            </a:solidFill>
          </a:ln>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A0D718C6-BFF3-7331-73F1-0126645632C0}"/>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15644451" y="32368563"/>
            <a:ext cx="3422942" cy="3422942"/>
          </a:xfrm>
          <a:prstGeom prst="rect">
            <a:avLst/>
          </a:prstGeom>
          <a:noFill/>
          <a:ln w="28575">
            <a:solidFill>
              <a:srgbClr val="92D050"/>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46CB1477-8D94-7F95-69A6-BB95B172CEA5}"/>
              </a:ext>
            </a:extLst>
          </p:cNvPr>
          <p:cNvPicPr>
            <a:picLocks noChangeAspect="1"/>
          </p:cNvPicPr>
          <p:nvPr/>
        </p:nvPicPr>
        <p:blipFill>
          <a:blip r:embed="rId40"/>
          <a:stretch>
            <a:fillRect/>
          </a:stretch>
        </p:blipFill>
        <p:spPr>
          <a:xfrm>
            <a:off x="19241478" y="23779820"/>
            <a:ext cx="6554636" cy="1273364"/>
          </a:xfrm>
          <a:prstGeom prst="rect">
            <a:avLst/>
          </a:prstGeom>
          <a:ln w="28575">
            <a:solidFill>
              <a:srgbClr val="92D050"/>
            </a:solidFill>
          </a:ln>
        </p:spPr>
      </p:pic>
      <p:sp>
        <p:nvSpPr>
          <p:cNvPr id="16" name="TextBox 15">
            <a:extLst>
              <a:ext uri="{FF2B5EF4-FFF2-40B4-BE49-F238E27FC236}">
                <a16:creationId xmlns:a16="http://schemas.microsoft.com/office/drawing/2014/main" id="{56AF5954-9ED7-576E-0462-02F94DCD8220}"/>
              </a:ext>
            </a:extLst>
          </p:cNvPr>
          <p:cNvSpPr txBox="1"/>
          <p:nvPr/>
        </p:nvSpPr>
        <p:spPr>
          <a:xfrm>
            <a:off x="11366685" y="21873524"/>
            <a:ext cx="663891" cy="369332"/>
          </a:xfrm>
          <a:prstGeom prst="rect">
            <a:avLst/>
          </a:prstGeom>
          <a:noFill/>
        </p:spPr>
        <p:txBody>
          <a:bodyPr wrap="square" rtlCol="0">
            <a:spAutoFit/>
          </a:bodyPr>
          <a:lstStyle/>
          <a:p>
            <a:r>
              <a:rPr lang="en-IN" sz="1800" b="1" dirty="0"/>
              <a:t>A a</a:t>
            </a:r>
          </a:p>
        </p:txBody>
      </p:sp>
      <p:sp>
        <p:nvSpPr>
          <p:cNvPr id="17" name="TextBox 16">
            <a:extLst>
              <a:ext uri="{FF2B5EF4-FFF2-40B4-BE49-F238E27FC236}">
                <a16:creationId xmlns:a16="http://schemas.microsoft.com/office/drawing/2014/main" id="{D31819A3-59D7-9070-D026-447FE1F5348E}"/>
              </a:ext>
            </a:extLst>
          </p:cNvPr>
          <p:cNvSpPr txBox="1"/>
          <p:nvPr/>
        </p:nvSpPr>
        <p:spPr>
          <a:xfrm>
            <a:off x="19531278" y="30976712"/>
            <a:ext cx="495744" cy="369332"/>
          </a:xfrm>
          <a:prstGeom prst="rect">
            <a:avLst/>
          </a:prstGeom>
          <a:noFill/>
        </p:spPr>
        <p:txBody>
          <a:bodyPr wrap="square" rtlCol="0">
            <a:spAutoFit/>
          </a:bodyPr>
          <a:lstStyle/>
          <a:p>
            <a:r>
              <a:rPr lang="en-IN" sz="1800" b="1" dirty="0"/>
              <a:t>B</a:t>
            </a:r>
          </a:p>
        </p:txBody>
      </p:sp>
      <p:sp>
        <p:nvSpPr>
          <p:cNvPr id="2" name="TextBox 1">
            <a:extLst>
              <a:ext uri="{FF2B5EF4-FFF2-40B4-BE49-F238E27FC236}">
                <a16:creationId xmlns:a16="http://schemas.microsoft.com/office/drawing/2014/main" id="{0CE7DE2D-A67C-5D0D-24EA-6292BCF04530}"/>
              </a:ext>
            </a:extLst>
          </p:cNvPr>
          <p:cNvSpPr txBox="1"/>
          <p:nvPr/>
        </p:nvSpPr>
        <p:spPr>
          <a:xfrm>
            <a:off x="19167089" y="21600482"/>
            <a:ext cx="11125342" cy="369332"/>
          </a:xfrm>
          <a:prstGeom prst="rect">
            <a:avLst/>
          </a:prstGeom>
          <a:noFill/>
        </p:spPr>
        <p:txBody>
          <a:bodyPr wrap="square" rtlCol="0">
            <a:spAutoFit/>
          </a:bodyPr>
          <a:lstStyle/>
          <a:p>
            <a:r>
              <a:rPr lang="en-IN" sz="1800" b="1" dirty="0"/>
              <a:t>A b  Higher Affinity States/Abs</a:t>
            </a:r>
          </a:p>
        </p:txBody>
      </p:sp>
      <p:graphicFrame>
        <p:nvGraphicFramePr>
          <p:cNvPr id="10" name="Table 9">
            <a:extLst>
              <a:ext uri="{FF2B5EF4-FFF2-40B4-BE49-F238E27FC236}">
                <a16:creationId xmlns:a16="http://schemas.microsoft.com/office/drawing/2014/main" id="{A3EAB7F7-DA7A-4ED7-EDCF-11917C16FC1A}"/>
              </a:ext>
            </a:extLst>
          </p:cNvPr>
          <p:cNvGraphicFramePr>
            <a:graphicFrameLocks noGrp="1"/>
          </p:cNvGraphicFramePr>
          <p:nvPr/>
        </p:nvGraphicFramePr>
        <p:xfrm>
          <a:off x="19269254" y="25401382"/>
          <a:ext cx="13430760" cy="2630523"/>
        </p:xfrm>
        <a:graphic>
          <a:graphicData uri="http://schemas.openxmlformats.org/drawingml/2006/table">
            <a:tbl>
              <a:tblPr firstRow="1" firstCol="1" bandRow="1">
                <a:tableStyleId>{9C158E3D-C3EB-49D8-A6B2-AB95B476CFE3}</a:tableStyleId>
              </a:tblPr>
              <a:tblGrid>
                <a:gridCol w="581605">
                  <a:extLst>
                    <a:ext uri="{9D8B030D-6E8A-4147-A177-3AD203B41FA5}">
                      <a16:colId xmlns:a16="http://schemas.microsoft.com/office/drawing/2014/main" val="3845093374"/>
                    </a:ext>
                  </a:extLst>
                </a:gridCol>
                <a:gridCol w="1341168">
                  <a:extLst>
                    <a:ext uri="{9D8B030D-6E8A-4147-A177-3AD203B41FA5}">
                      <a16:colId xmlns:a16="http://schemas.microsoft.com/office/drawing/2014/main" val="981781670"/>
                    </a:ext>
                  </a:extLst>
                </a:gridCol>
                <a:gridCol w="931648">
                  <a:extLst>
                    <a:ext uri="{9D8B030D-6E8A-4147-A177-3AD203B41FA5}">
                      <a16:colId xmlns:a16="http://schemas.microsoft.com/office/drawing/2014/main" val="1420649335"/>
                    </a:ext>
                  </a:extLst>
                </a:gridCol>
                <a:gridCol w="302020">
                  <a:extLst>
                    <a:ext uri="{9D8B030D-6E8A-4147-A177-3AD203B41FA5}">
                      <a16:colId xmlns:a16="http://schemas.microsoft.com/office/drawing/2014/main" val="627404515"/>
                    </a:ext>
                  </a:extLst>
                </a:gridCol>
                <a:gridCol w="926531">
                  <a:extLst>
                    <a:ext uri="{9D8B030D-6E8A-4147-A177-3AD203B41FA5}">
                      <a16:colId xmlns:a16="http://schemas.microsoft.com/office/drawing/2014/main" val="219366183"/>
                    </a:ext>
                  </a:extLst>
                </a:gridCol>
                <a:gridCol w="957245">
                  <a:extLst>
                    <a:ext uri="{9D8B030D-6E8A-4147-A177-3AD203B41FA5}">
                      <a16:colId xmlns:a16="http://schemas.microsoft.com/office/drawing/2014/main" val="4149350853"/>
                    </a:ext>
                  </a:extLst>
                </a:gridCol>
                <a:gridCol w="883020">
                  <a:extLst>
                    <a:ext uri="{9D8B030D-6E8A-4147-A177-3AD203B41FA5}">
                      <a16:colId xmlns:a16="http://schemas.microsoft.com/office/drawing/2014/main" val="4264732288"/>
                    </a:ext>
                  </a:extLst>
                </a:gridCol>
                <a:gridCol w="311410">
                  <a:extLst>
                    <a:ext uri="{9D8B030D-6E8A-4147-A177-3AD203B41FA5}">
                      <a16:colId xmlns:a16="http://schemas.microsoft.com/office/drawing/2014/main" val="2902898261"/>
                    </a:ext>
                  </a:extLst>
                </a:gridCol>
                <a:gridCol w="502504">
                  <a:extLst>
                    <a:ext uri="{9D8B030D-6E8A-4147-A177-3AD203B41FA5}">
                      <a16:colId xmlns:a16="http://schemas.microsoft.com/office/drawing/2014/main" val="2465107775"/>
                    </a:ext>
                  </a:extLst>
                </a:gridCol>
                <a:gridCol w="592801">
                  <a:extLst>
                    <a:ext uri="{9D8B030D-6E8A-4147-A177-3AD203B41FA5}">
                      <a16:colId xmlns:a16="http://schemas.microsoft.com/office/drawing/2014/main" val="873121176"/>
                    </a:ext>
                  </a:extLst>
                </a:gridCol>
                <a:gridCol w="359324">
                  <a:extLst>
                    <a:ext uri="{9D8B030D-6E8A-4147-A177-3AD203B41FA5}">
                      <a16:colId xmlns:a16="http://schemas.microsoft.com/office/drawing/2014/main" val="2452300779"/>
                    </a:ext>
                  </a:extLst>
                </a:gridCol>
                <a:gridCol w="623448">
                  <a:extLst>
                    <a:ext uri="{9D8B030D-6E8A-4147-A177-3AD203B41FA5}">
                      <a16:colId xmlns:a16="http://schemas.microsoft.com/office/drawing/2014/main" val="1959074166"/>
                    </a:ext>
                  </a:extLst>
                </a:gridCol>
                <a:gridCol w="311784">
                  <a:extLst>
                    <a:ext uri="{9D8B030D-6E8A-4147-A177-3AD203B41FA5}">
                      <a16:colId xmlns:a16="http://schemas.microsoft.com/office/drawing/2014/main" val="1269088811"/>
                    </a:ext>
                  </a:extLst>
                </a:gridCol>
                <a:gridCol w="731005">
                  <a:extLst>
                    <a:ext uri="{9D8B030D-6E8A-4147-A177-3AD203B41FA5}">
                      <a16:colId xmlns:a16="http://schemas.microsoft.com/office/drawing/2014/main" val="2587259168"/>
                    </a:ext>
                  </a:extLst>
                </a:gridCol>
                <a:gridCol w="681235">
                  <a:extLst>
                    <a:ext uri="{9D8B030D-6E8A-4147-A177-3AD203B41FA5}">
                      <a16:colId xmlns:a16="http://schemas.microsoft.com/office/drawing/2014/main" val="2239134704"/>
                    </a:ext>
                  </a:extLst>
                </a:gridCol>
                <a:gridCol w="181506">
                  <a:extLst>
                    <a:ext uri="{9D8B030D-6E8A-4147-A177-3AD203B41FA5}">
                      <a16:colId xmlns:a16="http://schemas.microsoft.com/office/drawing/2014/main" val="2452196645"/>
                    </a:ext>
                  </a:extLst>
                </a:gridCol>
                <a:gridCol w="661774">
                  <a:extLst>
                    <a:ext uri="{9D8B030D-6E8A-4147-A177-3AD203B41FA5}">
                      <a16:colId xmlns:a16="http://schemas.microsoft.com/office/drawing/2014/main" val="196108956"/>
                    </a:ext>
                  </a:extLst>
                </a:gridCol>
                <a:gridCol w="177784">
                  <a:extLst>
                    <a:ext uri="{9D8B030D-6E8A-4147-A177-3AD203B41FA5}">
                      <a16:colId xmlns:a16="http://schemas.microsoft.com/office/drawing/2014/main" val="1808073497"/>
                    </a:ext>
                  </a:extLst>
                </a:gridCol>
                <a:gridCol w="868696">
                  <a:extLst>
                    <a:ext uri="{9D8B030D-6E8A-4147-A177-3AD203B41FA5}">
                      <a16:colId xmlns:a16="http://schemas.microsoft.com/office/drawing/2014/main" val="3623063792"/>
                    </a:ext>
                  </a:extLst>
                </a:gridCol>
                <a:gridCol w="636221">
                  <a:extLst>
                    <a:ext uri="{9D8B030D-6E8A-4147-A177-3AD203B41FA5}">
                      <a16:colId xmlns:a16="http://schemas.microsoft.com/office/drawing/2014/main" val="446197165"/>
                    </a:ext>
                  </a:extLst>
                </a:gridCol>
                <a:gridCol w="196899">
                  <a:extLst>
                    <a:ext uri="{9D8B030D-6E8A-4147-A177-3AD203B41FA5}">
                      <a16:colId xmlns:a16="http://schemas.microsoft.com/office/drawing/2014/main" val="430042335"/>
                    </a:ext>
                  </a:extLst>
                </a:gridCol>
                <a:gridCol w="671132">
                  <a:extLst>
                    <a:ext uri="{9D8B030D-6E8A-4147-A177-3AD203B41FA5}">
                      <a16:colId xmlns:a16="http://schemas.microsoft.com/office/drawing/2014/main" val="2814567281"/>
                    </a:ext>
                  </a:extLst>
                </a:gridCol>
              </a:tblGrid>
              <a:tr h="170340">
                <a:tc gridSpan="22">
                  <a:txBody>
                    <a:bodyPr/>
                    <a:lstStyle/>
                    <a:p>
                      <a:pPr>
                        <a:lnSpc>
                          <a:spcPct val="107000"/>
                        </a:lnSpc>
                        <a:spcAft>
                          <a:spcPts val="800"/>
                        </a:spcAft>
                      </a:pPr>
                      <a:r>
                        <a:rPr lang="en-IN" sz="1000" kern="100" dirty="0">
                          <a:solidFill>
                            <a:schemeClr val="bg1"/>
                          </a:solidFill>
                          <a:effectLst/>
                        </a:rPr>
                        <a:t>Q-Learning</a:t>
                      </a:r>
                      <a:endParaRPr lang="en-IN"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941894"/>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3588468"/>
                  </a:ext>
                </a:extLst>
              </a:tr>
              <a:tr h="170340">
                <a:tc gridSpan="22">
                  <a:txBody>
                    <a:bodyPr/>
                    <a:lstStyle/>
                    <a:p>
                      <a:pPr>
                        <a:lnSpc>
                          <a:spcPct val="107000"/>
                        </a:lnSpc>
                        <a:spcAft>
                          <a:spcPts val="800"/>
                        </a:spcAft>
                      </a:pPr>
                      <a:r>
                        <a:rPr lang="en-IN" sz="1000" kern="100" dirty="0">
                          <a:effectLst/>
                        </a:rPr>
                        <a:t>Soft-max</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A080FC"/>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7218594"/>
                  </a:ext>
                </a:extLst>
              </a:tr>
              <a:tr h="348303">
                <a:tc>
                  <a:txBody>
                    <a:bodyPr/>
                    <a:lstStyle/>
                    <a:p>
                      <a:pPr>
                        <a:lnSpc>
                          <a:spcPct val="107000"/>
                        </a:lnSpc>
                        <a:spcAft>
                          <a:spcPts val="800"/>
                        </a:spcAft>
                      </a:pPr>
                      <a:r>
                        <a:rPr lang="en-IN" sz="1000" kern="100">
                          <a:effectLst/>
                        </a:rPr>
                        <a:t>Chain</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gridSpan="3">
                  <a:txBody>
                    <a:bodyPr/>
                    <a:lstStyle/>
                    <a:p>
                      <a:pPr>
                        <a:lnSpc>
                          <a:spcPct val="107000"/>
                        </a:lnSpc>
                        <a:spcAft>
                          <a:spcPts val="800"/>
                        </a:spcAft>
                      </a:pPr>
                      <a:r>
                        <a:rPr lang="en-IN" sz="1000" kern="100">
                          <a:effectLst/>
                        </a:rPr>
                        <a:t>Residues position</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hMerge="1">
                  <a:txBody>
                    <a:bodyPr/>
                    <a:lstStyle/>
                    <a:p>
                      <a:pPr>
                        <a:lnSpc>
                          <a:spcPct val="107000"/>
                        </a:lnSpc>
                        <a:spcAft>
                          <a:spcPts val="800"/>
                        </a:spcAft>
                      </a:pPr>
                      <a:r>
                        <a:rPr lang="en-IN" sz="1000" kern="100" dirty="0">
                          <a:effectLst/>
                        </a:rPr>
                        <a:t>No. of Mutation a.a.</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a:effectLst/>
                        </a:rPr>
                        <a:t>No. of Mutation a.a.</a:t>
                      </a:r>
                      <a:endParaRPr lang="en-IN"/>
                    </a:p>
                  </a:txBody>
                  <a:tcPr marL="68580" marR="68580" marT="0" marB="0"/>
                </a:tc>
                <a:tc>
                  <a:txBody>
                    <a:bodyPr/>
                    <a:lstStyle/>
                    <a:p>
                      <a:r>
                        <a:rPr lang="en-IN" sz="1000" kern="100">
                          <a:effectLst/>
                        </a:rPr>
                        <a:t>No. of Mutation a.a.</a:t>
                      </a:r>
                      <a:endParaRPr lang="en-IN"/>
                    </a:p>
                  </a:txBody>
                  <a:tcPr marL="68580" marR="68580" marT="0" marB="0">
                    <a:solidFill>
                      <a:schemeClr val="accent5">
                        <a:lumMod val="20000"/>
                        <a:lumOff val="80000"/>
                      </a:schemeClr>
                    </a:solidFill>
                  </a:tcPr>
                </a:tc>
                <a:tc gridSpan="3">
                  <a:txBody>
                    <a:bodyPr/>
                    <a:lstStyle/>
                    <a:p>
                      <a:r>
                        <a:rPr lang="en-IN" sz="1000" kern="100" dirty="0">
                          <a:effectLst/>
                        </a:rPr>
                        <a:t>Mutations Residues</a:t>
                      </a:r>
                      <a:endParaRPr lang="en-IN" dirty="0"/>
                    </a:p>
                  </a:txBody>
                  <a:tcPr marL="68580" marR="68580" marT="0" marB="0">
                    <a:solidFill>
                      <a:schemeClr val="accent5">
                        <a:lumMod val="20000"/>
                        <a:lumOff val="80000"/>
                      </a:schemeClr>
                    </a:solidFill>
                  </a:tcPr>
                </a:tc>
                <a:tc hMerge="1">
                  <a:txBody>
                    <a:bodyPr/>
                    <a:lstStyle/>
                    <a:p>
                      <a:pPr>
                        <a:lnSpc>
                          <a:spcPct val="107000"/>
                        </a:lnSpc>
                        <a:spcAft>
                          <a:spcPts val="800"/>
                        </a:spcAft>
                      </a:pPr>
                      <a:r>
                        <a:rPr lang="en-IN" sz="1000" kern="100">
                          <a:effectLst/>
                        </a:rPr>
                        <a:t>Temperature</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a:p>
                  </a:txBody>
                  <a:tcPr marL="68580" marR="68580" marT="0" marB="0"/>
                </a:tc>
                <a:tc gridSpan="2">
                  <a:txBody>
                    <a:bodyPr/>
                    <a:lstStyle/>
                    <a:p>
                      <a:r>
                        <a:rPr lang="en-IN" sz="1000" kern="100">
                          <a:effectLst/>
                        </a:rPr>
                        <a:t>Temperature</a:t>
                      </a:r>
                      <a:endParaRPr lang="en-IN"/>
                    </a:p>
                  </a:txBody>
                  <a:tcPr marL="68580" marR="68580" marT="0" marB="0">
                    <a:solidFill>
                      <a:schemeClr val="accent5">
                        <a:lumMod val="20000"/>
                        <a:lumOff val="80000"/>
                      </a:schemeClr>
                    </a:solidFill>
                  </a:tcPr>
                </a:tc>
                <a:tc hMerge="1">
                  <a:txBody>
                    <a:bodyPr/>
                    <a:lstStyle/>
                    <a:p>
                      <a:endParaRPr lang="en-IN"/>
                    </a:p>
                  </a:txBody>
                  <a:tcPr marL="68580" marR="68580" marT="0" marB="0"/>
                </a:tc>
                <a:tc gridSpan="2">
                  <a:txBody>
                    <a:bodyPr/>
                    <a:lstStyle/>
                    <a:p>
                      <a:r>
                        <a:rPr lang="en-IN" sz="1000" kern="100">
                          <a:effectLst/>
                        </a:rPr>
                        <a:t>Temperature decay</a:t>
                      </a:r>
                      <a:endParaRPr lang="en-IN"/>
                    </a:p>
                  </a:txBody>
                  <a:tcPr marL="68580" marR="68580" marT="0" marB="0">
                    <a:solidFill>
                      <a:schemeClr val="accent5">
                        <a:lumMod val="20000"/>
                        <a:lumOff val="80000"/>
                      </a:schemeClr>
                    </a:solidFill>
                  </a:tcPr>
                </a:tc>
                <a:tc hMerge="1">
                  <a:txBody>
                    <a:bodyPr/>
                    <a:lstStyle/>
                    <a:p>
                      <a:endParaRPr lang="en-IN"/>
                    </a:p>
                  </a:txBody>
                  <a:tcPr marL="68580" marR="68580" marT="0" marB="0"/>
                </a:tc>
                <a:tc gridSpan="2">
                  <a:txBody>
                    <a:bodyPr/>
                    <a:lstStyle/>
                    <a:p>
                      <a:r>
                        <a:rPr lang="en-IN" sz="1000" kern="100">
                          <a:effectLst/>
                        </a:rPr>
                        <a:t>Temperature decay interval</a:t>
                      </a:r>
                      <a:endParaRPr lang="en-IN"/>
                    </a:p>
                  </a:txBody>
                  <a:tcPr marL="68580" marR="68580" marT="0" marB="0">
                    <a:solidFill>
                      <a:schemeClr val="accent5">
                        <a:lumMod val="20000"/>
                        <a:lumOff val="80000"/>
                      </a:schemeClr>
                    </a:solidFill>
                  </a:tcPr>
                </a:tc>
                <a:tc hMerge="1">
                  <a:txBody>
                    <a:bodyPr/>
                    <a:lstStyle/>
                    <a:p>
                      <a:endParaRPr lang="en-IN"/>
                    </a:p>
                  </a:txBody>
                  <a:tcPr/>
                </a:tc>
                <a:tc gridSpan="2">
                  <a:txBody>
                    <a:bodyPr/>
                    <a:lstStyle/>
                    <a:p>
                      <a:r>
                        <a:rPr lang="en-IN" sz="1000" kern="100">
                          <a:effectLst/>
                        </a:rPr>
                        <a:t>Minimum Temperature</a:t>
                      </a:r>
                      <a:endParaRPr lang="en-IN"/>
                    </a:p>
                  </a:txBody>
                  <a:tcPr marL="68580" marR="68580" marT="0" marB="0">
                    <a:solidFill>
                      <a:schemeClr val="accent5">
                        <a:lumMod val="20000"/>
                        <a:lumOff val="80000"/>
                      </a:schemeClr>
                    </a:solidFill>
                  </a:tcPr>
                </a:tc>
                <a:tc hMerge="1">
                  <a:txBody>
                    <a:bodyPr/>
                    <a:lstStyle/>
                    <a:p>
                      <a:endParaRPr lang="en-IN"/>
                    </a:p>
                  </a:txBody>
                  <a:tcPr marL="68580" marR="68580" marT="0" marB="0"/>
                </a:tc>
                <a:tc gridSpan="2">
                  <a:txBody>
                    <a:bodyPr/>
                    <a:lstStyle/>
                    <a:p>
                      <a:r>
                        <a:rPr lang="en-IN" sz="1000" kern="100">
                          <a:effectLst/>
                        </a:rPr>
                        <a:t>Learning rate</a:t>
                      </a:r>
                      <a:endParaRPr lang="en-IN"/>
                    </a:p>
                  </a:txBody>
                  <a:tcPr marL="68580" marR="68580" marT="0" marB="0">
                    <a:solidFill>
                      <a:schemeClr val="accent5">
                        <a:lumMod val="20000"/>
                        <a:lumOff val="80000"/>
                      </a:schemeClr>
                    </a:solidFill>
                  </a:tcPr>
                </a:tc>
                <a:tc hMerge="1">
                  <a:txBody>
                    <a:bodyPr/>
                    <a:lstStyle/>
                    <a:p>
                      <a:endParaRPr lang="en-IN"/>
                    </a:p>
                  </a:txBody>
                  <a:tcPr marL="68580" marR="68580" marT="0" marB="0"/>
                </a:tc>
                <a:tc gridSpan="2">
                  <a:txBody>
                    <a:bodyPr/>
                    <a:lstStyle/>
                    <a:p>
                      <a:r>
                        <a:rPr lang="en-IN" sz="1000" kern="100">
                          <a:effectLst/>
                        </a:rPr>
                        <a:t>Discount factor</a:t>
                      </a:r>
                      <a:endParaRPr lang="en-IN"/>
                    </a:p>
                  </a:txBody>
                  <a:tcPr marL="68580" marR="68580" marT="0" marB="0">
                    <a:solidFill>
                      <a:schemeClr val="accent5">
                        <a:lumMod val="20000"/>
                        <a:lumOff val="80000"/>
                      </a:schemeClr>
                    </a:solidFill>
                  </a:tcPr>
                </a:tc>
                <a:tc hMerge="1">
                  <a:txBody>
                    <a:bodyPr/>
                    <a:lstStyle/>
                    <a:p>
                      <a:pPr>
                        <a:lnSpc>
                          <a:spcPct val="107000"/>
                        </a:lnSpc>
                        <a:spcAft>
                          <a:spcPts val="800"/>
                        </a:spcAft>
                      </a:pPr>
                      <a:r>
                        <a:rPr lang="en-IN" sz="1000" kern="100">
                          <a:effectLst/>
                        </a:rPr>
                        <a:t>Random Seed</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000" kern="100" dirty="0">
                          <a:effectLst/>
                        </a:rPr>
                        <a:t>Random Seed</a:t>
                      </a:r>
                      <a:endParaRPr lang="en-IN" dirty="0"/>
                    </a:p>
                  </a:txBody>
                  <a:tcPr marL="68580" marR="68580" marT="0" marB="0">
                    <a:solidFill>
                      <a:schemeClr val="accent5">
                        <a:lumMod val="20000"/>
                        <a:lumOff val="80000"/>
                      </a:schemeClr>
                    </a:solidFill>
                  </a:tcPr>
                </a:tc>
                <a:tc hMerge="1">
                  <a:txBody>
                    <a:bodyPr/>
                    <a:lstStyle/>
                    <a:p>
                      <a:endParaRPr lang="en-IN"/>
                    </a:p>
                  </a:txBody>
                  <a:tcPr marL="68580" marR="68580" marT="0" marB="0"/>
                </a:tc>
                <a:extLst>
                  <a:ext uri="{0D108BD9-81ED-4DB2-BD59-A6C34878D82A}">
                    <a16:rowId xmlns:a16="http://schemas.microsoft.com/office/drawing/2014/main" val="141410632"/>
                  </a:ext>
                </a:extLst>
              </a:tr>
              <a:tr h="170340">
                <a:tc>
                  <a:txBody>
                    <a:bodyPr/>
                    <a:lstStyle/>
                    <a:p>
                      <a:pPr>
                        <a:lnSpc>
                          <a:spcPct val="107000"/>
                        </a:lnSpc>
                        <a:spcAft>
                          <a:spcPts val="800"/>
                        </a:spcAft>
                      </a:pPr>
                      <a:r>
                        <a:rPr lang="en-IN" sz="1000" kern="100" dirty="0">
                          <a:solidFill>
                            <a:schemeClr val="bg1"/>
                          </a:solidFill>
                          <a:effectLst/>
                        </a:rPr>
                        <a:t>Heavy</a:t>
                      </a:r>
                      <a:endParaRPr lang="en-IN"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0000"/>
                    </a:solidFill>
                  </a:tcPr>
                </a:tc>
                <a:tc gridSpan="3">
                  <a:txBody>
                    <a:bodyPr/>
                    <a:lstStyle/>
                    <a:p>
                      <a:pPr>
                        <a:lnSpc>
                          <a:spcPct val="107000"/>
                        </a:lnSpc>
                        <a:spcAft>
                          <a:spcPts val="800"/>
                        </a:spcAft>
                      </a:pPr>
                      <a:r>
                        <a:rPr lang="en-IN" sz="1000" kern="100" dirty="0">
                          <a:solidFill>
                            <a:schemeClr val="bg1"/>
                          </a:solidFill>
                          <a:effectLst/>
                        </a:rPr>
                        <a:t> Tyr33, Ser54, Arg99</a:t>
                      </a:r>
                      <a:endParaRPr lang="en-IN"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0000"/>
                    </a:solidFill>
                  </a:tcPr>
                </a:tc>
                <a:tc hMerge="1">
                  <a:txBody>
                    <a:bodyPr/>
                    <a:lstStyle/>
                    <a:p>
                      <a:pPr>
                        <a:lnSpc>
                          <a:spcPct val="107000"/>
                        </a:lnSpc>
                        <a:spcAft>
                          <a:spcPts val="800"/>
                        </a:spcAft>
                      </a:pPr>
                      <a:r>
                        <a:rPr lang="en-IN" sz="1000" kern="100" dirty="0">
                          <a:effectLst/>
                        </a:rPr>
                        <a:t>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dirty="0">
                          <a:effectLst/>
                        </a:rPr>
                        <a:t> 17</a:t>
                      </a:r>
                      <a:endParaRPr lang="en-IN" dirty="0"/>
                    </a:p>
                  </a:txBody>
                  <a:tcPr marL="68580" marR="68580" marT="0" marB="0"/>
                </a:tc>
                <a:tc>
                  <a:txBody>
                    <a:bodyPr/>
                    <a:lstStyle/>
                    <a:p>
                      <a:r>
                        <a:rPr lang="en-IN" sz="1000" kern="100" dirty="0">
                          <a:solidFill>
                            <a:schemeClr val="bg1"/>
                          </a:solidFill>
                          <a:effectLst/>
                        </a:rPr>
                        <a:t> 17</a:t>
                      </a:r>
                      <a:endParaRPr lang="en-IN" dirty="0">
                        <a:solidFill>
                          <a:schemeClr val="bg1"/>
                        </a:solidFill>
                      </a:endParaRPr>
                    </a:p>
                  </a:txBody>
                  <a:tcPr marL="68580" marR="68580" marT="0" marB="0">
                    <a:solidFill>
                      <a:srgbClr val="FF0000"/>
                    </a:solidFill>
                  </a:tcPr>
                </a:tc>
                <a:tc gridSpan="3">
                  <a:txBody>
                    <a:bodyPr/>
                    <a:lstStyle/>
                    <a:p>
                      <a:r>
                        <a:rPr lang="pt-BR" sz="1000" kern="100" dirty="0">
                          <a:solidFill>
                            <a:schemeClr val="bg1"/>
                          </a:solidFill>
                          <a:effectLst/>
                        </a:rPr>
                        <a:t>A,D,E,F,G,H,I,K,L,N,Q,R,S,T,V,W,Y </a:t>
                      </a:r>
                      <a:endParaRPr lang="en-IN" dirty="0">
                        <a:solidFill>
                          <a:schemeClr val="bg1"/>
                        </a:solidFill>
                      </a:endParaRPr>
                    </a:p>
                  </a:txBody>
                  <a:tcPr marL="68580" marR="68580" marT="0" marB="0">
                    <a:solidFill>
                      <a:srgbClr val="FF0000"/>
                    </a:solidFill>
                  </a:tcPr>
                </a:tc>
                <a:tc hMerge="1">
                  <a:txBody>
                    <a:bodyPr/>
                    <a:lstStyle/>
                    <a:p>
                      <a:pPr>
                        <a:lnSpc>
                          <a:spcPct val="107000"/>
                        </a:lnSpc>
                        <a:spcAft>
                          <a:spcPts val="800"/>
                        </a:spcAft>
                      </a:pPr>
                      <a:r>
                        <a:rPr lang="en-IN" sz="1000" kern="100" dirty="0">
                          <a:effectLst/>
                        </a:rPr>
                        <a:t>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dirty="0"/>
                    </a:p>
                  </a:txBody>
                  <a:tcPr marL="68580" marR="68580" marT="0" marB="0"/>
                </a:tc>
                <a:tc gridSpan="2">
                  <a:txBody>
                    <a:bodyPr/>
                    <a:lstStyle/>
                    <a:p>
                      <a:r>
                        <a:rPr lang="en-IN" sz="1000" kern="100" dirty="0">
                          <a:solidFill>
                            <a:schemeClr val="bg1"/>
                          </a:solidFill>
                          <a:effectLst/>
                        </a:rPr>
                        <a:t> 100</a:t>
                      </a:r>
                      <a:endParaRPr lang="en-IN" dirty="0">
                        <a:solidFill>
                          <a:schemeClr val="bg1"/>
                        </a:solidFill>
                      </a:endParaRPr>
                    </a:p>
                  </a:txBody>
                  <a:tcPr marL="68580" marR="68580" marT="0" marB="0">
                    <a:solidFill>
                      <a:srgbClr val="FF0000"/>
                    </a:solidFill>
                  </a:tcPr>
                </a:tc>
                <a:tc hMerge="1">
                  <a:txBody>
                    <a:bodyPr/>
                    <a:lstStyle/>
                    <a:p>
                      <a:endParaRPr lang="en-IN" dirty="0"/>
                    </a:p>
                  </a:txBody>
                  <a:tcPr marL="68580" marR="68580" marT="0" marB="0"/>
                </a:tc>
                <a:tc gridSpan="2">
                  <a:txBody>
                    <a:bodyPr/>
                    <a:lstStyle/>
                    <a:p>
                      <a:r>
                        <a:rPr lang="en-IN" sz="1000" kern="100" dirty="0">
                          <a:solidFill>
                            <a:schemeClr val="bg1"/>
                          </a:solidFill>
                          <a:effectLst/>
                        </a:rPr>
                        <a:t>0.5 </a:t>
                      </a:r>
                      <a:endParaRPr lang="en-IN" dirty="0">
                        <a:solidFill>
                          <a:schemeClr val="bg1"/>
                        </a:solidFill>
                      </a:endParaRPr>
                    </a:p>
                  </a:txBody>
                  <a:tcPr marL="68580" marR="68580" marT="0" marB="0">
                    <a:solidFill>
                      <a:srgbClr val="FF0000"/>
                    </a:solidFill>
                  </a:tcPr>
                </a:tc>
                <a:tc hMerge="1">
                  <a:txBody>
                    <a:bodyPr/>
                    <a:lstStyle/>
                    <a:p>
                      <a:endParaRPr lang="en-IN" dirty="0"/>
                    </a:p>
                  </a:txBody>
                  <a:tcPr marL="68580" marR="68580" marT="0" marB="0"/>
                </a:tc>
                <a:tc gridSpan="2">
                  <a:txBody>
                    <a:bodyPr/>
                    <a:lstStyle/>
                    <a:p>
                      <a:r>
                        <a:rPr lang="en-IN" sz="1000" kern="100" dirty="0">
                          <a:solidFill>
                            <a:schemeClr val="bg1"/>
                          </a:solidFill>
                          <a:effectLst/>
                        </a:rPr>
                        <a:t>1000 </a:t>
                      </a:r>
                      <a:endParaRPr lang="en-IN" dirty="0">
                        <a:solidFill>
                          <a:schemeClr val="bg1"/>
                        </a:solidFill>
                      </a:endParaRPr>
                    </a:p>
                  </a:txBody>
                  <a:tcPr marL="68580" marR="68580" marT="0" marB="0">
                    <a:solidFill>
                      <a:srgbClr val="FF0000"/>
                    </a:solidFill>
                  </a:tcPr>
                </a:tc>
                <a:tc hMerge="1">
                  <a:txBody>
                    <a:bodyPr/>
                    <a:lstStyle/>
                    <a:p>
                      <a:endParaRPr lang="en-IN"/>
                    </a:p>
                  </a:txBody>
                  <a:tcPr/>
                </a:tc>
                <a:tc gridSpan="2">
                  <a:txBody>
                    <a:bodyPr/>
                    <a:lstStyle/>
                    <a:p>
                      <a:r>
                        <a:rPr lang="en-IN" sz="1000" kern="100" dirty="0">
                          <a:solidFill>
                            <a:schemeClr val="bg1"/>
                          </a:solidFill>
                          <a:effectLst/>
                        </a:rPr>
                        <a:t>1 </a:t>
                      </a:r>
                      <a:endParaRPr lang="en-IN" dirty="0">
                        <a:solidFill>
                          <a:schemeClr val="bg1"/>
                        </a:solidFill>
                      </a:endParaRPr>
                    </a:p>
                  </a:txBody>
                  <a:tcPr marL="68580" marR="68580" marT="0" marB="0">
                    <a:solidFill>
                      <a:srgbClr val="FF0000"/>
                    </a:solidFill>
                  </a:tcPr>
                </a:tc>
                <a:tc hMerge="1">
                  <a:txBody>
                    <a:bodyPr/>
                    <a:lstStyle/>
                    <a:p>
                      <a:endParaRPr lang="en-IN" dirty="0"/>
                    </a:p>
                  </a:txBody>
                  <a:tcPr marL="68580" marR="68580" marT="0" marB="0"/>
                </a:tc>
                <a:tc gridSpan="2">
                  <a:txBody>
                    <a:bodyPr/>
                    <a:lstStyle/>
                    <a:p>
                      <a:r>
                        <a:rPr lang="en-IN" sz="1000" kern="100" dirty="0">
                          <a:solidFill>
                            <a:schemeClr val="bg1"/>
                          </a:solidFill>
                          <a:effectLst/>
                        </a:rPr>
                        <a:t>0.01 </a:t>
                      </a:r>
                      <a:endParaRPr lang="en-IN" dirty="0">
                        <a:solidFill>
                          <a:schemeClr val="bg1"/>
                        </a:solidFill>
                      </a:endParaRPr>
                    </a:p>
                  </a:txBody>
                  <a:tcPr marL="68580" marR="68580" marT="0" marB="0">
                    <a:solidFill>
                      <a:srgbClr val="FF0000"/>
                    </a:solidFill>
                  </a:tcPr>
                </a:tc>
                <a:tc hMerge="1">
                  <a:txBody>
                    <a:bodyPr/>
                    <a:lstStyle/>
                    <a:p>
                      <a:endParaRPr lang="en-IN" dirty="0"/>
                    </a:p>
                  </a:txBody>
                  <a:tcPr marL="68580" marR="68580" marT="0" marB="0"/>
                </a:tc>
                <a:tc gridSpan="2">
                  <a:txBody>
                    <a:bodyPr/>
                    <a:lstStyle/>
                    <a:p>
                      <a:r>
                        <a:rPr lang="en-IN" sz="1000" kern="100" dirty="0">
                          <a:solidFill>
                            <a:schemeClr val="bg1"/>
                          </a:solidFill>
                          <a:effectLst/>
                        </a:rPr>
                        <a:t>0.9 </a:t>
                      </a:r>
                      <a:endParaRPr lang="en-IN" dirty="0">
                        <a:solidFill>
                          <a:schemeClr val="bg1"/>
                        </a:solidFill>
                      </a:endParaRPr>
                    </a:p>
                  </a:txBody>
                  <a:tcPr marL="68580" marR="68580" marT="0" marB="0">
                    <a:solidFill>
                      <a:srgbClr val="FF000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000" kern="100" dirty="0">
                          <a:solidFill>
                            <a:schemeClr val="bg1"/>
                          </a:solidFill>
                          <a:effectLst/>
                        </a:rPr>
                        <a:t>717</a:t>
                      </a:r>
                      <a:endParaRPr lang="en-IN" dirty="0">
                        <a:solidFill>
                          <a:schemeClr val="bg1"/>
                        </a:solidFill>
                      </a:endParaRPr>
                    </a:p>
                  </a:txBody>
                  <a:tcPr marL="68580" marR="68580" marT="0" marB="0">
                    <a:solidFill>
                      <a:srgbClr val="FF0000"/>
                    </a:solidFill>
                  </a:tcPr>
                </a:tc>
                <a:tc hMerge="1">
                  <a:txBody>
                    <a:bodyPr/>
                    <a:lstStyle/>
                    <a:p>
                      <a:endParaRPr lang="en-IN" dirty="0"/>
                    </a:p>
                  </a:txBody>
                  <a:tcPr marL="68580" marR="68580" marT="0" marB="0"/>
                </a:tc>
                <a:extLst>
                  <a:ext uri="{0D108BD9-81ED-4DB2-BD59-A6C34878D82A}">
                    <a16:rowId xmlns:a16="http://schemas.microsoft.com/office/drawing/2014/main" val="3043039262"/>
                  </a:ext>
                </a:extLst>
              </a:tr>
              <a:tr h="170340">
                <a:tc gridSpan="22">
                  <a:txBody>
                    <a:bodyPr/>
                    <a:lstStyle/>
                    <a:p>
                      <a:pPr>
                        <a:lnSpc>
                          <a:spcPct val="107000"/>
                        </a:lnSpc>
                        <a:spcAft>
                          <a:spcPts val="800"/>
                        </a:spcAft>
                      </a:pPr>
                      <a:r>
                        <a:rPr lang="en-IN" sz="1000" kern="100" dirty="0">
                          <a:effectLst/>
                        </a:rPr>
                        <a:t>Epsilon Decay</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A080FC"/>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448237"/>
                  </a:ext>
                </a:extLst>
              </a:tr>
              <a:tr h="348303">
                <a:tc>
                  <a:txBody>
                    <a:bodyPr/>
                    <a:lstStyle/>
                    <a:p>
                      <a:pPr>
                        <a:lnSpc>
                          <a:spcPct val="107000"/>
                        </a:lnSpc>
                        <a:spcAft>
                          <a:spcPts val="800"/>
                        </a:spcAft>
                      </a:pPr>
                      <a:r>
                        <a:rPr lang="en-IN" sz="1000" kern="100">
                          <a:effectLst/>
                        </a:rPr>
                        <a:t>Chain</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gridSpan="3">
                  <a:txBody>
                    <a:bodyPr/>
                    <a:lstStyle/>
                    <a:p>
                      <a:pPr>
                        <a:lnSpc>
                          <a:spcPct val="107000"/>
                        </a:lnSpc>
                        <a:spcAft>
                          <a:spcPts val="800"/>
                        </a:spcAft>
                      </a:pPr>
                      <a:r>
                        <a:rPr lang="en-IN" sz="1000" kern="100" dirty="0">
                          <a:effectLst/>
                        </a:rPr>
                        <a:t>Residues position</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hMerge="1">
                  <a:txBody>
                    <a:bodyPr/>
                    <a:lstStyle/>
                    <a:p>
                      <a:pPr>
                        <a:lnSpc>
                          <a:spcPct val="107000"/>
                        </a:lnSpc>
                        <a:spcAft>
                          <a:spcPts val="800"/>
                        </a:spcAft>
                      </a:pPr>
                      <a:r>
                        <a:rPr lang="en-IN" sz="1000" kern="100">
                          <a:effectLst/>
                        </a:rPr>
                        <a:t>No. of Mutation a.a.</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a:effectLst/>
                        </a:rPr>
                        <a:t>No. of Mutation a.a.</a:t>
                      </a:r>
                      <a:endParaRPr lang="en-IN" dirty="0"/>
                    </a:p>
                  </a:txBody>
                  <a:tcPr marL="68580" marR="68580" marT="0" marB="0"/>
                </a:tc>
                <a:tc>
                  <a:txBody>
                    <a:bodyPr/>
                    <a:lstStyle/>
                    <a:p>
                      <a:r>
                        <a:rPr lang="en-IN" sz="1000" kern="100" dirty="0">
                          <a:effectLst/>
                        </a:rPr>
                        <a:t>No. of Mutation a.a.</a:t>
                      </a:r>
                      <a:endParaRPr lang="en-IN" dirty="0"/>
                    </a:p>
                  </a:txBody>
                  <a:tcPr marL="68580" marR="68580" marT="0" marB="0">
                    <a:solidFill>
                      <a:schemeClr val="accent5">
                        <a:lumMod val="20000"/>
                        <a:lumOff val="80000"/>
                      </a:schemeClr>
                    </a:solidFill>
                  </a:tcPr>
                </a:tc>
                <a:tc gridSpan="3">
                  <a:txBody>
                    <a:bodyPr/>
                    <a:lstStyle/>
                    <a:p>
                      <a:r>
                        <a:rPr lang="en-IN" sz="1000" kern="100" dirty="0">
                          <a:effectLst/>
                        </a:rPr>
                        <a:t>Mutations Residues</a:t>
                      </a:r>
                      <a:endParaRPr lang="en-IN" dirty="0"/>
                    </a:p>
                  </a:txBody>
                  <a:tcPr marL="68580" marR="68580" marT="0" marB="0">
                    <a:solidFill>
                      <a:schemeClr val="accent5">
                        <a:lumMod val="20000"/>
                        <a:lumOff val="80000"/>
                      </a:schemeClr>
                    </a:solidFill>
                  </a:tcPr>
                </a:tc>
                <a:tc hMerge="1">
                  <a:txBody>
                    <a:bodyPr/>
                    <a:lstStyle/>
                    <a:p>
                      <a:pPr>
                        <a:lnSpc>
                          <a:spcPct val="107000"/>
                        </a:lnSpc>
                        <a:spcAft>
                          <a:spcPts val="800"/>
                        </a:spcAft>
                      </a:pPr>
                      <a:r>
                        <a:rPr lang="en-IN" sz="1000" kern="100" dirty="0">
                          <a:effectLst/>
                          <a:latin typeface="Aptos" panose="020B0004020202020204" pitchFamily="34" charset="0"/>
                          <a:ea typeface="Aptos" panose="020B0004020202020204" pitchFamily="34" charset="0"/>
                          <a:cs typeface="Times New Roman" panose="02020603050405020304" pitchFamily="18" charset="0"/>
                        </a:rPr>
                        <a:t>Exploration rate</a:t>
                      </a:r>
                    </a:p>
                  </a:txBody>
                  <a:tcPr marL="68580" marR="68580" marT="0" marB="0"/>
                </a:tc>
                <a:tc hMerge="1">
                  <a:txBody>
                    <a:bodyPr/>
                    <a:lstStyle/>
                    <a:p>
                      <a:endParaRPr lang="en-IN"/>
                    </a:p>
                  </a:txBody>
                  <a:tcPr marL="68580" marR="68580" marT="0" marB="0"/>
                </a:tc>
                <a:tc gridSpan="2">
                  <a:txBody>
                    <a:bodyPr/>
                    <a:lstStyle/>
                    <a:p>
                      <a:r>
                        <a:rPr lang="en-IN" sz="1000" kern="100" dirty="0">
                          <a:effectLst/>
                          <a:latin typeface="Aptos" panose="020B0004020202020204" pitchFamily="34" charset="0"/>
                          <a:ea typeface="Aptos" panose="020B0004020202020204" pitchFamily="34" charset="0"/>
                          <a:cs typeface="Times New Roman" panose="02020603050405020304" pitchFamily="18" charset="0"/>
                        </a:rPr>
                        <a:t>Exploration rate</a:t>
                      </a:r>
                      <a:endParaRPr lang="en-IN" dirty="0"/>
                    </a:p>
                  </a:txBody>
                  <a:tcPr marL="68580" marR="68580" marT="0" marB="0">
                    <a:solidFill>
                      <a:schemeClr val="accent5">
                        <a:lumMod val="20000"/>
                        <a:lumOff val="80000"/>
                      </a:schemeClr>
                    </a:solidFill>
                  </a:tcPr>
                </a:tc>
                <a:tc hMerge="1">
                  <a:txBody>
                    <a:bodyPr/>
                    <a:lstStyle/>
                    <a:p>
                      <a:endParaRPr lang="en-IN" dirty="0"/>
                    </a:p>
                  </a:txBody>
                  <a:tcPr marL="68580" marR="68580" marT="0" marB="0"/>
                </a:tc>
                <a:tc gridSpan="2">
                  <a:txBody>
                    <a:bodyPr/>
                    <a:lstStyle/>
                    <a:p>
                      <a:r>
                        <a:rPr lang="en-IN" sz="1000" kern="100" dirty="0">
                          <a:effectLst/>
                        </a:rPr>
                        <a:t>Exploration decay</a:t>
                      </a:r>
                      <a:endParaRPr lang="en-IN" dirty="0"/>
                    </a:p>
                  </a:txBody>
                  <a:tcPr marL="68580" marR="68580" marT="0" marB="0">
                    <a:solidFill>
                      <a:schemeClr val="accent5">
                        <a:lumMod val="20000"/>
                        <a:lumOff val="80000"/>
                      </a:schemeClr>
                    </a:solidFill>
                  </a:tcPr>
                </a:tc>
                <a:tc hMerge="1">
                  <a:txBody>
                    <a:bodyPr/>
                    <a:lstStyle/>
                    <a:p>
                      <a:endParaRPr lang="en-IN" dirty="0"/>
                    </a:p>
                  </a:txBody>
                  <a:tcPr marL="68580" marR="68580" marT="0" marB="0"/>
                </a:tc>
                <a:tc gridSpan="2">
                  <a:txBody>
                    <a:bodyPr/>
                    <a:lstStyle/>
                    <a:p>
                      <a:r>
                        <a:rPr lang="en-IN" sz="1000" kern="100" dirty="0">
                          <a:effectLst/>
                        </a:rPr>
                        <a:t>Exploration decay interval</a:t>
                      </a:r>
                      <a:endParaRPr lang="en-IN" dirty="0"/>
                    </a:p>
                  </a:txBody>
                  <a:tcPr marL="68580" marR="68580" marT="0" marB="0">
                    <a:solidFill>
                      <a:schemeClr val="accent5">
                        <a:lumMod val="20000"/>
                        <a:lumOff val="80000"/>
                      </a:schemeClr>
                    </a:solidFill>
                  </a:tcPr>
                </a:tc>
                <a:tc hMerge="1">
                  <a:txBody>
                    <a:bodyPr/>
                    <a:lstStyle/>
                    <a:p>
                      <a:endParaRPr lang="en-IN"/>
                    </a:p>
                  </a:txBody>
                  <a:tcPr/>
                </a:tc>
                <a:tc gridSpan="2">
                  <a:txBody>
                    <a:bodyPr/>
                    <a:lstStyle/>
                    <a:p>
                      <a:r>
                        <a:rPr lang="en-IN" sz="1000" kern="100" dirty="0">
                          <a:effectLst/>
                        </a:rPr>
                        <a:t>Minimum Exploration</a:t>
                      </a:r>
                      <a:endParaRPr lang="en-IN" dirty="0"/>
                    </a:p>
                  </a:txBody>
                  <a:tcPr marL="68580" marR="68580" marT="0" marB="0">
                    <a:solidFill>
                      <a:schemeClr val="accent5">
                        <a:lumMod val="20000"/>
                        <a:lumOff val="80000"/>
                      </a:schemeClr>
                    </a:solidFill>
                  </a:tcPr>
                </a:tc>
                <a:tc hMerge="1">
                  <a:txBody>
                    <a:bodyPr/>
                    <a:lstStyle/>
                    <a:p>
                      <a:endParaRPr lang="en-IN" dirty="0"/>
                    </a:p>
                  </a:txBody>
                  <a:tcPr marL="68580" marR="68580" marT="0" marB="0"/>
                </a:tc>
                <a:tc gridSpan="2">
                  <a:txBody>
                    <a:bodyPr/>
                    <a:lstStyle/>
                    <a:p>
                      <a:r>
                        <a:rPr lang="en-IN" sz="1000" kern="100">
                          <a:effectLst/>
                        </a:rPr>
                        <a:t>Learning rate</a:t>
                      </a:r>
                      <a:endParaRPr lang="en-IN"/>
                    </a:p>
                  </a:txBody>
                  <a:tcPr marL="68580" marR="68580" marT="0" marB="0">
                    <a:solidFill>
                      <a:schemeClr val="accent5">
                        <a:lumMod val="20000"/>
                        <a:lumOff val="80000"/>
                      </a:schemeClr>
                    </a:solidFill>
                  </a:tcPr>
                </a:tc>
                <a:tc hMerge="1">
                  <a:txBody>
                    <a:bodyPr/>
                    <a:lstStyle/>
                    <a:p>
                      <a:endParaRPr lang="en-IN"/>
                    </a:p>
                  </a:txBody>
                  <a:tcPr marL="68580" marR="68580" marT="0" marB="0"/>
                </a:tc>
                <a:tc gridSpan="2">
                  <a:txBody>
                    <a:bodyPr/>
                    <a:lstStyle/>
                    <a:p>
                      <a:r>
                        <a:rPr lang="en-IN" sz="1000" kern="100" dirty="0">
                          <a:effectLst/>
                        </a:rPr>
                        <a:t>Discount factor</a:t>
                      </a:r>
                      <a:endParaRPr lang="en-IN" dirty="0"/>
                    </a:p>
                  </a:txBody>
                  <a:tcPr marL="68580" marR="68580" marT="0" marB="0">
                    <a:solidFill>
                      <a:schemeClr val="accent5">
                        <a:lumMod val="20000"/>
                        <a:lumOff val="80000"/>
                      </a:schemeClr>
                    </a:solidFill>
                  </a:tcPr>
                </a:tc>
                <a:tc hMerge="1">
                  <a:txBody>
                    <a:bodyPr/>
                    <a:lstStyle/>
                    <a:p>
                      <a:pPr>
                        <a:lnSpc>
                          <a:spcPct val="107000"/>
                        </a:lnSpc>
                        <a:spcAft>
                          <a:spcPts val="800"/>
                        </a:spcAft>
                      </a:pPr>
                      <a:r>
                        <a:rPr lang="en-IN" sz="1000" kern="100">
                          <a:effectLst/>
                        </a:rPr>
                        <a:t>Random Seed</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000" kern="100" dirty="0">
                          <a:effectLst/>
                        </a:rPr>
                        <a:t>Random Seed</a:t>
                      </a:r>
                      <a:endParaRPr lang="en-IN" dirty="0"/>
                    </a:p>
                  </a:txBody>
                  <a:tcPr marL="68580" marR="68580" marT="0" marB="0">
                    <a:solidFill>
                      <a:schemeClr val="accent5">
                        <a:lumMod val="20000"/>
                        <a:lumOff val="80000"/>
                      </a:schemeClr>
                    </a:solidFill>
                  </a:tcPr>
                </a:tc>
                <a:tc hMerge="1">
                  <a:txBody>
                    <a:bodyPr/>
                    <a:lstStyle/>
                    <a:p>
                      <a:endParaRPr lang="en-IN" dirty="0"/>
                    </a:p>
                  </a:txBody>
                  <a:tcPr marL="68580" marR="68580" marT="0" marB="0"/>
                </a:tc>
                <a:extLst>
                  <a:ext uri="{0D108BD9-81ED-4DB2-BD59-A6C34878D82A}">
                    <a16:rowId xmlns:a16="http://schemas.microsoft.com/office/drawing/2014/main" val="2460684356"/>
                  </a:ext>
                </a:extLst>
              </a:tr>
              <a:tr h="170340">
                <a:tc>
                  <a:txBody>
                    <a:bodyPr/>
                    <a:lstStyle/>
                    <a:p>
                      <a:pPr>
                        <a:lnSpc>
                          <a:spcPct val="107000"/>
                        </a:lnSpc>
                        <a:spcAft>
                          <a:spcPts val="800"/>
                        </a:spcAft>
                      </a:pPr>
                      <a:r>
                        <a:rPr lang="en-IN" sz="1000" kern="100" dirty="0">
                          <a:solidFill>
                            <a:schemeClr val="bg1"/>
                          </a:solidFill>
                          <a:effectLst/>
                        </a:rPr>
                        <a:t> Light</a:t>
                      </a:r>
                      <a:endParaRPr lang="en-IN"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70C0"/>
                    </a:solidFill>
                  </a:tcPr>
                </a:tc>
                <a:tc gridSpan="3">
                  <a:txBody>
                    <a:bodyPr/>
                    <a:lstStyle/>
                    <a:p>
                      <a:pPr>
                        <a:lnSpc>
                          <a:spcPct val="107000"/>
                        </a:lnSpc>
                        <a:spcAft>
                          <a:spcPts val="800"/>
                        </a:spcAft>
                      </a:pPr>
                      <a:r>
                        <a:rPr lang="en-IN" sz="1000" kern="100" dirty="0">
                          <a:solidFill>
                            <a:schemeClr val="bg1"/>
                          </a:solidFill>
                          <a:effectLst/>
                        </a:rPr>
                        <a:t> Ser32, Tyr34, Tyr53, Tyr57, Ser95, Asp97</a:t>
                      </a:r>
                      <a:endParaRPr lang="en-IN" sz="10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0070C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a:effectLst/>
                        </a:rPr>
                        <a:t> 6</a:t>
                      </a:r>
                      <a:endParaRPr lang="en-IN" dirty="0"/>
                    </a:p>
                  </a:txBody>
                  <a:tcPr marL="68580" marR="68580" marT="0" marB="0"/>
                </a:tc>
                <a:tc>
                  <a:txBody>
                    <a:bodyPr/>
                    <a:lstStyle/>
                    <a:p>
                      <a:r>
                        <a:rPr lang="en-IN" sz="1000" kern="100">
                          <a:solidFill>
                            <a:schemeClr val="bg1"/>
                          </a:solidFill>
                          <a:effectLst/>
                        </a:rPr>
                        <a:t> 6</a:t>
                      </a:r>
                      <a:endParaRPr lang="en-IN">
                        <a:solidFill>
                          <a:schemeClr val="bg1"/>
                        </a:solidFill>
                      </a:endParaRPr>
                    </a:p>
                  </a:txBody>
                  <a:tcPr marL="68580" marR="68580" marT="0" marB="0">
                    <a:solidFill>
                      <a:srgbClr val="0070C0"/>
                    </a:solidFill>
                  </a:tcPr>
                </a:tc>
                <a:tc gridSpan="3">
                  <a:txBody>
                    <a:bodyPr/>
                    <a:lstStyle/>
                    <a:p>
                      <a:r>
                        <a:rPr lang="en-IN" sz="1000" kern="100" dirty="0">
                          <a:solidFill>
                            <a:schemeClr val="bg1"/>
                          </a:solidFill>
                          <a:effectLst/>
                        </a:rPr>
                        <a:t> S,Y,N,R,T,D</a:t>
                      </a:r>
                      <a:endParaRPr lang="en-IN" dirty="0">
                        <a:solidFill>
                          <a:schemeClr val="bg1"/>
                        </a:solidFill>
                      </a:endParaRPr>
                    </a:p>
                  </a:txBody>
                  <a:tcPr marL="68580" marR="68580" marT="0" marB="0">
                    <a:solidFill>
                      <a:srgbClr val="0070C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a:p>
                  </a:txBody>
                  <a:tcPr marL="68580" marR="68580" marT="0" marB="0"/>
                </a:tc>
                <a:tc gridSpan="2">
                  <a:txBody>
                    <a:bodyPr/>
                    <a:lstStyle/>
                    <a:p>
                      <a:r>
                        <a:rPr lang="en-IN" sz="1000" kern="100" dirty="0">
                          <a:solidFill>
                            <a:schemeClr val="bg1"/>
                          </a:solidFill>
                          <a:effectLst/>
                        </a:rPr>
                        <a:t> 1</a:t>
                      </a:r>
                      <a:endParaRPr lang="en-IN" dirty="0">
                        <a:solidFill>
                          <a:schemeClr val="bg1"/>
                        </a:solidFill>
                      </a:endParaRPr>
                    </a:p>
                  </a:txBody>
                  <a:tcPr marL="68580" marR="68580" marT="0" marB="0">
                    <a:solidFill>
                      <a:srgbClr val="0070C0"/>
                    </a:solidFill>
                  </a:tcPr>
                </a:tc>
                <a:tc hMerge="1">
                  <a:txBody>
                    <a:bodyPr/>
                    <a:lstStyle/>
                    <a:p>
                      <a:endParaRPr lang="en-IN"/>
                    </a:p>
                  </a:txBody>
                  <a:tcPr marL="68580" marR="68580" marT="0" marB="0"/>
                </a:tc>
                <a:tc gridSpan="2">
                  <a:txBody>
                    <a:bodyPr/>
                    <a:lstStyle/>
                    <a:p>
                      <a:r>
                        <a:rPr lang="en-IN" sz="1000" kern="100" dirty="0">
                          <a:solidFill>
                            <a:schemeClr val="bg1"/>
                          </a:solidFill>
                          <a:effectLst/>
                        </a:rPr>
                        <a:t>0.005</a:t>
                      </a:r>
                      <a:endParaRPr lang="en-IN" dirty="0">
                        <a:solidFill>
                          <a:schemeClr val="bg1"/>
                        </a:solidFill>
                      </a:endParaRPr>
                    </a:p>
                  </a:txBody>
                  <a:tcPr marL="68580" marR="68580" marT="0" marB="0">
                    <a:solidFill>
                      <a:srgbClr val="0070C0"/>
                    </a:solidFill>
                  </a:tcPr>
                </a:tc>
                <a:tc hMerge="1">
                  <a:txBody>
                    <a:bodyPr/>
                    <a:lstStyle/>
                    <a:p>
                      <a:endParaRPr lang="en-IN"/>
                    </a:p>
                  </a:txBody>
                  <a:tcPr marL="68580" marR="68580" marT="0" marB="0"/>
                </a:tc>
                <a:tc gridSpan="2">
                  <a:txBody>
                    <a:bodyPr/>
                    <a:lstStyle/>
                    <a:p>
                      <a:r>
                        <a:rPr lang="en-IN" sz="1000" kern="100" dirty="0">
                          <a:solidFill>
                            <a:schemeClr val="bg1"/>
                          </a:solidFill>
                          <a:effectLst/>
                        </a:rPr>
                        <a:t>1000</a:t>
                      </a:r>
                      <a:endParaRPr lang="en-IN" dirty="0">
                        <a:solidFill>
                          <a:schemeClr val="bg1"/>
                        </a:solidFill>
                      </a:endParaRPr>
                    </a:p>
                  </a:txBody>
                  <a:tcPr marL="68580" marR="68580" marT="0" marB="0">
                    <a:solidFill>
                      <a:srgbClr val="0070C0"/>
                    </a:solidFill>
                  </a:tcPr>
                </a:tc>
                <a:tc hMerge="1">
                  <a:txBody>
                    <a:bodyPr/>
                    <a:lstStyle/>
                    <a:p>
                      <a:endParaRPr lang="en-IN"/>
                    </a:p>
                  </a:txBody>
                  <a:tcPr/>
                </a:tc>
                <a:tc gridSpan="2">
                  <a:txBody>
                    <a:bodyPr/>
                    <a:lstStyle/>
                    <a:p>
                      <a:r>
                        <a:rPr lang="en-IN" sz="1000" kern="100" dirty="0">
                          <a:solidFill>
                            <a:schemeClr val="bg1"/>
                          </a:solidFill>
                          <a:effectLst/>
                        </a:rPr>
                        <a:t>0.01</a:t>
                      </a:r>
                      <a:endParaRPr lang="en-IN" dirty="0">
                        <a:solidFill>
                          <a:schemeClr val="bg1"/>
                        </a:solidFill>
                      </a:endParaRPr>
                    </a:p>
                  </a:txBody>
                  <a:tcPr marL="68580" marR="68580" marT="0" marB="0">
                    <a:solidFill>
                      <a:srgbClr val="0070C0"/>
                    </a:solidFill>
                  </a:tcPr>
                </a:tc>
                <a:tc hMerge="1">
                  <a:txBody>
                    <a:bodyPr/>
                    <a:lstStyle/>
                    <a:p>
                      <a:endParaRPr lang="en-IN"/>
                    </a:p>
                  </a:txBody>
                  <a:tcPr marL="68580" marR="68580" marT="0" marB="0"/>
                </a:tc>
                <a:tc gridSpan="2">
                  <a:txBody>
                    <a:bodyPr/>
                    <a:lstStyle/>
                    <a:p>
                      <a:r>
                        <a:rPr lang="en-IN" sz="1000" kern="100" dirty="0">
                          <a:solidFill>
                            <a:schemeClr val="bg1"/>
                          </a:solidFill>
                          <a:effectLst/>
                        </a:rPr>
                        <a:t>0.01 </a:t>
                      </a:r>
                      <a:endParaRPr lang="en-IN" dirty="0">
                        <a:solidFill>
                          <a:schemeClr val="bg1"/>
                        </a:solidFill>
                      </a:endParaRPr>
                    </a:p>
                  </a:txBody>
                  <a:tcPr marL="68580" marR="68580" marT="0" marB="0">
                    <a:solidFill>
                      <a:srgbClr val="0070C0"/>
                    </a:solidFill>
                  </a:tcPr>
                </a:tc>
                <a:tc hMerge="1">
                  <a:txBody>
                    <a:bodyPr/>
                    <a:lstStyle/>
                    <a:p>
                      <a:endParaRPr lang="en-IN" dirty="0"/>
                    </a:p>
                  </a:txBody>
                  <a:tcPr marL="68580" marR="68580" marT="0" marB="0"/>
                </a:tc>
                <a:tc gridSpan="2">
                  <a:txBody>
                    <a:bodyPr/>
                    <a:lstStyle/>
                    <a:p>
                      <a:r>
                        <a:rPr lang="en-IN" sz="1000" kern="100" dirty="0">
                          <a:solidFill>
                            <a:schemeClr val="bg1"/>
                          </a:solidFill>
                          <a:effectLst/>
                        </a:rPr>
                        <a:t>0.9 </a:t>
                      </a:r>
                      <a:endParaRPr lang="en-IN" dirty="0">
                        <a:solidFill>
                          <a:schemeClr val="bg1"/>
                        </a:solidFill>
                      </a:endParaRPr>
                    </a:p>
                  </a:txBody>
                  <a:tcPr marL="68580" marR="68580" marT="0" marB="0">
                    <a:solidFill>
                      <a:srgbClr val="0070C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000" kern="100" dirty="0">
                          <a:solidFill>
                            <a:schemeClr val="bg1"/>
                          </a:solidFill>
                          <a:effectLst/>
                        </a:rPr>
                        <a:t>643</a:t>
                      </a:r>
                      <a:endParaRPr lang="en-IN" dirty="0">
                        <a:solidFill>
                          <a:schemeClr val="bg1"/>
                        </a:solidFill>
                      </a:endParaRPr>
                    </a:p>
                  </a:txBody>
                  <a:tcPr marL="68580" marR="68580" marT="0" marB="0">
                    <a:solidFill>
                      <a:srgbClr val="0070C0"/>
                    </a:solidFill>
                  </a:tcPr>
                </a:tc>
                <a:tc hMerge="1">
                  <a:txBody>
                    <a:bodyPr/>
                    <a:lstStyle/>
                    <a:p>
                      <a:endParaRPr lang="en-IN" dirty="0"/>
                    </a:p>
                  </a:txBody>
                  <a:tcPr marL="68580" marR="68580" marT="0" marB="0"/>
                </a:tc>
                <a:extLst>
                  <a:ext uri="{0D108BD9-81ED-4DB2-BD59-A6C34878D82A}">
                    <a16:rowId xmlns:a16="http://schemas.microsoft.com/office/drawing/2014/main" val="2092222795"/>
                  </a:ext>
                </a:extLst>
              </a:tr>
              <a:tr h="170340">
                <a:tc>
                  <a:txBody>
                    <a:bodyPr/>
                    <a:lstStyle/>
                    <a:p>
                      <a:pPr>
                        <a:lnSpc>
                          <a:spcPct val="107000"/>
                        </a:lnSpc>
                        <a:spcAft>
                          <a:spcPts val="800"/>
                        </a:spcAft>
                      </a:pPr>
                      <a:r>
                        <a:rPr lang="en-IN" sz="1000" kern="100" dirty="0">
                          <a:solidFill>
                            <a:schemeClr val="tx1"/>
                          </a:solidFill>
                          <a:effectLst/>
                        </a:rPr>
                        <a:t> Heavy</a:t>
                      </a:r>
                      <a:endParaRPr lang="en-IN"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4">
                        <a:lumMod val="75000"/>
                      </a:schemeClr>
                    </a:solidFill>
                  </a:tcPr>
                </a:tc>
                <a:tc gridSpan="3">
                  <a:txBody>
                    <a:bodyPr/>
                    <a:lstStyle/>
                    <a:p>
                      <a:pPr>
                        <a:lnSpc>
                          <a:spcPct val="107000"/>
                        </a:lnSpc>
                        <a:spcAft>
                          <a:spcPts val="800"/>
                        </a:spcAft>
                      </a:pPr>
                      <a:r>
                        <a:rPr lang="en-IN" sz="1000" kern="100" dirty="0">
                          <a:solidFill>
                            <a:schemeClr val="tx1"/>
                          </a:solidFill>
                          <a:effectLst/>
                        </a:rPr>
                        <a:t> Ser54, Arg99,Tyr101, Arg102</a:t>
                      </a:r>
                      <a:endParaRPr lang="en-IN"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4">
                        <a:lumMod val="75000"/>
                      </a:schemeClr>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a:effectLst/>
                        </a:rPr>
                        <a:t> 16</a:t>
                      </a:r>
                      <a:endParaRPr lang="en-IN" dirty="0"/>
                    </a:p>
                  </a:txBody>
                  <a:tcPr marL="68580" marR="68580" marT="0" marB="0"/>
                </a:tc>
                <a:tc>
                  <a:txBody>
                    <a:bodyPr/>
                    <a:lstStyle/>
                    <a:p>
                      <a:r>
                        <a:rPr lang="en-IN" sz="1000" kern="100">
                          <a:solidFill>
                            <a:schemeClr val="tx1"/>
                          </a:solidFill>
                          <a:effectLst/>
                        </a:rPr>
                        <a:t> 16</a:t>
                      </a:r>
                      <a:endParaRPr lang="en-IN">
                        <a:solidFill>
                          <a:schemeClr val="tx1"/>
                        </a:solidFill>
                      </a:endParaRPr>
                    </a:p>
                  </a:txBody>
                  <a:tcPr marL="68580" marR="68580" marT="0" marB="0">
                    <a:solidFill>
                      <a:schemeClr val="accent4">
                        <a:lumMod val="75000"/>
                      </a:schemeClr>
                    </a:solidFill>
                  </a:tcPr>
                </a:tc>
                <a:tc gridSpan="3">
                  <a:txBody>
                    <a:bodyPr/>
                    <a:lstStyle/>
                    <a:p>
                      <a:r>
                        <a:rPr lang="en-IN" sz="1000" kern="100" dirty="0">
                          <a:solidFill>
                            <a:schemeClr val="tx1"/>
                          </a:solidFill>
                          <a:effectLst/>
                        </a:rPr>
                        <a:t> </a:t>
                      </a:r>
                      <a:r>
                        <a:rPr lang="pt-BR" sz="1000" kern="100" dirty="0">
                          <a:solidFill>
                            <a:schemeClr val="tx1"/>
                          </a:solidFill>
                          <a:effectLst/>
                        </a:rPr>
                        <a:t>A,D,E,F,G,H,I,K,L,N,Q,R,S,T,V,W,Y</a:t>
                      </a:r>
                      <a:endParaRPr lang="en-IN" dirty="0">
                        <a:solidFill>
                          <a:schemeClr val="tx1"/>
                        </a:solidFill>
                      </a:endParaRPr>
                    </a:p>
                  </a:txBody>
                  <a:tcPr marL="68580" marR="68580" marT="0" marB="0">
                    <a:solidFill>
                      <a:schemeClr val="accent4">
                        <a:lumMod val="75000"/>
                      </a:schemeClr>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a:p>
                  </a:txBody>
                  <a:tcPr marL="68580" marR="68580" marT="0" marB="0"/>
                </a:tc>
                <a:tc gridSpan="2">
                  <a:txBody>
                    <a:bodyPr/>
                    <a:lstStyle/>
                    <a:p>
                      <a:r>
                        <a:rPr lang="en-IN" sz="1000" kern="100" dirty="0">
                          <a:solidFill>
                            <a:schemeClr val="tx1"/>
                          </a:solidFill>
                          <a:effectLst/>
                        </a:rPr>
                        <a:t> 1</a:t>
                      </a:r>
                      <a:endParaRPr lang="en-IN" dirty="0">
                        <a:solidFill>
                          <a:schemeClr val="tx1"/>
                        </a:solidFill>
                      </a:endParaRPr>
                    </a:p>
                  </a:txBody>
                  <a:tcPr marL="68580" marR="68580" marT="0" marB="0">
                    <a:solidFill>
                      <a:schemeClr val="accent4">
                        <a:lumMod val="75000"/>
                      </a:schemeClr>
                    </a:solidFill>
                  </a:tcPr>
                </a:tc>
                <a:tc hMerge="1">
                  <a:txBody>
                    <a:bodyPr/>
                    <a:lstStyle/>
                    <a:p>
                      <a:endParaRPr lang="en-IN"/>
                    </a:p>
                  </a:txBody>
                  <a:tcPr marL="68580" marR="68580" marT="0" marB="0"/>
                </a:tc>
                <a:tc gridSpan="2">
                  <a:txBody>
                    <a:bodyPr/>
                    <a:lstStyle/>
                    <a:p>
                      <a:r>
                        <a:rPr lang="en-IN" sz="1000" kern="100" dirty="0">
                          <a:solidFill>
                            <a:schemeClr val="tx1"/>
                          </a:solidFill>
                          <a:effectLst/>
                        </a:rPr>
                        <a:t>0.005</a:t>
                      </a:r>
                      <a:endParaRPr lang="en-IN" dirty="0">
                        <a:solidFill>
                          <a:schemeClr val="tx1"/>
                        </a:solidFill>
                      </a:endParaRPr>
                    </a:p>
                  </a:txBody>
                  <a:tcPr marL="68580" marR="68580" marT="0" marB="0">
                    <a:solidFill>
                      <a:schemeClr val="accent4">
                        <a:lumMod val="75000"/>
                      </a:schemeClr>
                    </a:solidFill>
                  </a:tcPr>
                </a:tc>
                <a:tc hMerge="1">
                  <a:txBody>
                    <a:bodyPr/>
                    <a:lstStyle/>
                    <a:p>
                      <a:endParaRPr lang="en-IN"/>
                    </a:p>
                  </a:txBody>
                  <a:tcPr marL="68580" marR="68580" marT="0" marB="0"/>
                </a:tc>
                <a:tc gridSpan="2">
                  <a:txBody>
                    <a:bodyPr/>
                    <a:lstStyle/>
                    <a:p>
                      <a:r>
                        <a:rPr lang="en-IN" sz="1000" kern="100" dirty="0">
                          <a:solidFill>
                            <a:schemeClr val="tx1"/>
                          </a:solidFill>
                          <a:effectLst/>
                        </a:rPr>
                        <a:t>1000</a:t>
                      </a:r>
                      <a:endParaRPr lang="en-IN" dirty="0">
                        <a:solidFill>
                          <a:schemeClr val="tx1"/>
                        </a:solidFill>
                      </a:endParaRPr>
                    </a:p>
                  </a:txBody>
                  <a:tcPr marL="68580" marR="68580" marT="0" marB="0">
                    <a:solidFill>
                      <a:schemeClr val="accent4">
                        <a:lumMod val="75000"/>
                      </a:schemeClr>
                    </a:solidFill>
                  </a:tcPr>
                </a:tc>
                <a:tc hMerge="1">
                  <a:txBody>
                    <a:bodyPr/>
                    <a:lstStyle/>
                    <a:p>
                      <a:endParaRPr lang="en-IN"/>
                    </a:p>
                  </a:txBody>
                  <a:tcPr/>
                </a:tc>
                <a:tc gridSpan="2">
                  <a:txBody>
                    <a:bodyPr/>
                    <a:lstStyle/>
                    <a:p>
                      <a:r>
                        <a:rPr lang="en-IN" sz="1000" kern="100" dirty="0">
                          <a:solidFill>
                            <a:schemeClr val="tx1"/>
                          </a:solidFill>
                          <a:effectLst/>
                        </a:rPr>
                        <a:t>0.05</a:t>
                      </a:r>
                      <a:endParaRPr lang="en-IN" dirty="0">
                        <a:solidFill>
                          <a:schemeClr val="tx1"/>
                        </a:solidFill>
                      </a:endParaRPr>
                    </a:p>
                  </a:txBody>
                  <a:tcPr marL="68580" marR="68580" marT="0" marB="0">
                    <a:solidFill>
                      <a:schemeClr val="accent4">
                        <a:lumMod val="75000"/>
                      </a:schemeClr>
                    </a:solidFill>
                  </a:tcPr>
                </a:tc>
                <a:tc hMerge="1">
                  <a:txBody>
                    <a:bodyPr/>
                    <a:lstStyle/>
                    <a:p>
                      <a:endParaRPr lang="en-IN"/>
                    </a:p>
                  </a:txBody>
                  <a:tcPr marL="68580" marR="68580" marT="0" marB="0"/>
                </a:tc>
                <a:tc gridSpan="2">
                  <a:txBody>
                    <a:bodyPr/>
                    <a:lstStyle/>
                    <a:p>
                      <a:r>
                        <a:rPr lang="en-IN" sz="1000" kern="100" dirty="0">
                          <a:solidFill>
                            <a:schemeClr val="tx1"/>
                          </a:solidFill>
                          <a:effectLst/>
                        </a:rPr>
                        <a:t>0.01</a:t>
                      </a:r>
                      <a:endParaRPr lang="en-IN" dirty="0">
                        <a:solidFill>
                          <a:schemeClr val="tx1"/>
                        </a:solidFill>
                      </a:endParaRPr>
                    </a:p>
                  </a:txBody>
                  <a:tcPr marL="68580" marR="68580" marT="0" marB="0">
                    <a:solidFill>
                      <a:schemeClr val="accent4">
                        <a:lumMod val="75000"/>
                      </a:schemeClr>
                    </a:solidFill>
                  </a:tcPr>
                </a:tc>
                <a:tc hMerge="1">
                  <a:txBody>
                    <a:bodyPr/>
                    <a:lstStyle/>
                    <a:p>
                      <a:endParaRPr lang="en-IN"/>
                    </a:p>
                  </a:txBody>
                  <a:tcPr marL="68580" marR="68580" marT="0" marB="0"/>
                </a:tc>
                <a:tc gridSpan="2">
                  <a:txBody>
                    <a:bodyPr/>
                    <a:lstStyle/>
                    <a:p>
                      <a:r>
                        <a:rPr lang="en-IN" sz="1000" kern="100" dirty="0">
                          <a:solidFill>
                            <a:schemeClr val="tx1"/>
                          </a:solidFill>
                          <a:effectLst/>
                        </a:rPr>
                        <a:t>0.9</a:t>
                      </a:r>
                      <a:endParaRPr lang="en-IN" dirty="0">
                        <a:solidFill>
                          <a:schemeClr val="tx1"/>
                        </a:solidFill>
                      </a:endParaRPr>
                    </a:p>
                  </a:txBody>
                  <a:tcPr marL="68580" marR="68580" marT="0" marB="0">
                    <a:solidFill>
                      <a:schemeClr val="accent4">
                        <a:lumMod val="75000"/>
                      </a:schemeClr>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000" kern="100" dirty="0">
                          <a:solidFill>
                            <a:schemeClr val="tx1"/>
                          </a:solidFill>
                          <a:effectLst/>
                        </a:rPr>
                        <a:t>71</a:t>
                      </a:r>
                      <a:endParaRPr lang="en-IN" dirty="0">
                        <a:solidFill>
                          <a:schemeClr val="tx1"/>
                        </a:solidFill>
                      </a:endParaRPr>
                    </a:p>
                  </a:txBody>
                  <a:tcPr marL="68580" marR="68580" marT="0" marB="0">
                    <a:solidFill>
                      <a:schemeClr val="accent4">
                        <a:lumMod val="75000"/>
                      </a:schemeClr>
                    </a:solidFill>
                  </a:tcPr>
                </a:tc>
                <a:tc hMerge="1">
                  <a:txBody>
                    <a:bodyPr/>
                    <a:lstStyle/>
                    <a:p>
                      <a:endParaRPr lang="en-IN"/>
                    </a:p>
                  </a:txBody>
                  <a:tcPr marL="68580" marR="68580" marT="0" marB="0"/>
                </a:tc>
                <a:extLst>
                  <a:ext uri="{0D108BD9-81ED-4DB2-BD59-A6C34878D82A}">
                    <a16:rowId xmlns:a16="http://schemas.microsoft.com/office/drawing/2014/main" val="2698093932"/>
                  </a:ext>
                </a:extLst>
              </a:tr>
              <a:tr h="170340">
                <a:tc>
                  <a:txBody>
                    <a:bodyPr/>
                    <a:lstStyle/>
                    <a:p>
                      <a:pPr>
                        <a:lnSpc>
                          <a:spcPct val="107000"/>
                        </a:lnSpc>
                        <a:spcAft>
                          <a:spcPts val="800"/>
                        </a:spcAft>
                      </a:pPr>
                      <a:r>
                        <a:rPr lang="en-IN" sz="1000" kern="100" dirty="0">
                          <a:effectLst/>
                        </a:rPr>
                        <a:t> Heavy*</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92D050"/>
                    </a:solidFill>
                  </a:tcPr>
                </a:tc>
                <a:tc gridSpan="3">
                  <a:txBody>
                    <a:bodyPr/>
                    <a:lstStyle/>
                    <a:p>
                      <a:pPr>
                        <a:lnSpc>
                          <a:spcPct val="107000"/>
                        </a:lnSpc>
                        <a:spcAft>
                          <a:spcPts val="800"/>
                        </a:spcAft>
                      </a:pPr>
                      <a:r>
                        <a:rPr lang="en-IN" sz="1000" kern="100" dirty="0">
                          <a:effectLst/>
                        </a:rPr>
                        <a:t> Ser54, Arg99,Tyr101, Arg102</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92D05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dirty="0">
                          <a:effectLst/>
                        </a:rPr>
                        <a:t> 16</a:t>
                      </a:r>
                      <a:endParaRPr lang="en-IN" dirty="0"/>
                    </a:p>
                  </a:txBody>
                  <a:tcPr marL="68580" marR="68580" marT="0" marB="0"/>
                </a:tc>
                <a:tc>
                  <a:txBody>
                    <a:bodyPr/>
                    <a:lstStyle/>
                    <a:p>
                      <a:r>
                        <a:rPr lang="en-IN" sz="1000" kern="100" dirty="0">
                          <a:effectLst/>
                        </a:rPr>
                        <a:t> 16</a:t>
                      </a:r>
                      <a:endParaRPr lang="en-IN" dirty="0"/>
                    </a:p>
                  </a:txBody>
                  <a:tcPr marL="68580" marR="68580" marT="0" marB="0">
                    <a:solidFill>
                      <a:srgbClr val="92D050"/>
                    </a:solidFill>
                  </a:tcPr>
                </a:tc>
                <a:tc gridSpan="3">
                  <a:txBody>
                    <a:bodyPr/>
                    <a:lstStyle/>
                    <a:p>
                      <a:r>
                        <a:rPr lang="en-IN" sz="1000" kern="100" dirty="0">
                          <a:effectLst/>
                        </a:rPr>
                        <a:t> </a:t>
                      </a:r>
                      <a:r>
                        <a:rPr lang="pt-BR" sz="1000" kern="100" dirty="0">
                          <a:effectLst/>
                        </a:rPr>
                        <a:t>A,D,E,F,G,H,I,K,L,N,Q,R,S,T,V,W,Y</a:t>
                      </a:r>
                      <a:endParaRPr lang="en-IN" dirty="0"/>
                    </a:p>
                  </a:txBody>
                  <a:tcPr marL="68580" marR="68580" marT="0" marB="0">
                    <a:solidFill>
                      <a:srgbClr val="92D05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dirty="0"/>
                    </a:p>
                  </a:txBody>
                  <a:tcPr marL="68580" marR="68580" marT="0" marB="0"/>
                </a:tc>
                <a:tc gridSpan="2">
                  <a:txBody>
                    <a:bodyPr/>
                    <a:lstStyle/>
                    <a:p>
                      <a:r>
                        <a:rPr lang="en-IN" sz="1000" kern="100" dirty="0">
                          <a:effectLst/>
                        </a:rPr>
                        <a:t> 1</a:t>
                      </a:r>
                      <a:endParaRPr lang="en-IN" dirty="0"/>
                    </a:p>
                  </a:txBody>
                  <a:tcPr marL="68580" marR="68580" marT="0" marB="0">
                    <a:solidFill>
                      <a:srgbClr val="92D050"/>
                    </a:solidFill>
                  </a:tcPr>
                </a:tc>
                <a:tc hMerge="1">
                  <a:txBody>
                    <a:bodyPr/>
                    <a:lstStyle/>
                    <a:p>
                      <a:endParaRPr lang="en-IN" dirty="0"/>
                    </a:p>
                  </a:txBody>
                  <a:tcPr marL="68580" marR="68580" marT="0" marB="0"/>
                </a:tc>
                <a:tc gridSpan="2">
                  <a:txBody>
                    <a:bodyPr/>
                    <a:lstStyle/>
                    <a:p>
                      <a:r>
                        <a:rPr lang="en-IN" sz="1000" kern="100" dirty="0">
                          <a:effectLst/>
                        </a:rPr>
                        <a:t>0.005</a:t>
                      </a:r>
                      <a:endParaRPr lang="en-IN" dirty="0"/>
                    </a:p>
                  </a:txBody>
                  <a:tcPr marL="68580" marR="68580" marT="0" marB="0">
                    <a:solidFill>
                      <a:srgbClr val="92D050"/>
                    </a:solidFill>
                  </a:tcPr>
                </a:tc>
                <a:tc hMerge="1">
                  <a:txBody>
                    <a:bodyPr/>
                    <a:lstStyle/>
                    <a:p>
                      <a:endParaRPr lang="en-IN" dirty="0"/>
                    </a:p>
                  </a:txBody>
                  <a:tcPr marL="68580" marR="68580" marT="0" marB="0"/>
                </a:tc>
                <a:tc gridSpan="2">
                  <a:txBody>
                    <a:bodyPr/>
                    <a:lstStyle/>
                    <a:p>
                      <a:r>
                        <a:rPr lang="en-IN" sz="1000" kern="100" dirty="0">
                          <a:effectLst/>
                        </a:rPr>
                        <a:t>1000</a:t>
                      </a:r>
                      <a:endParaRPr lang="en-IN" dirty="0"/>
                    </a:p>
                  </a:txBody>
                  <a:tcPr marL="68580" marR="68580" marT="0" marB="0">
                    <a:solidFill>
                      <a:srgbClr val="92D050"/>
                    </a:solidFill>
                  </a:tcPr>
                </a:tc>
                <a:tc hMerge="1">
                  <a:txBody>
                    <a:bodyPr/>
                    <a:lstStyle/>
                    <a:p>
                      <a:endParaRPr lang="en-IN"/>
                    </a:p>
                  </a:txBody>
                  <a:tcPr/>
                </a:tc>
                <a:tc gridSpan="2">
                  <a:txBody>
                    <a:bodyPr/>
                    <a:lstStyle/>
                    <a:p>
                      <a:r>
                        <a:rPr lang="en-IN" sz="1000" kern="100" dirty="0">
                          <a:effectLst/>
                        </a:rPr>
                        <a:t>0.05</a:t>
                      </a:r>
                      <a:endParaRPr lang="en-IN" dirty="0"/>
                    </a:p>
                  </a:txBody>
                  <a:tcPr marL="68580" marR="68580" marT="0" marB="0">
                    <a:solidFill>
                      <a:srgbClr val="92D050"/>
                    </a:solidFill>
                  </a:tcPr>
                </a:tc>
                <a:tc hMerge="1">
                  <a:txBody>
                    <a:bodyPr/>
                    <a:lstStyle/>
                    <a:p>
                      <a:endParaRPr lang="en-IN" dirty="0"/>
                    </a:p>
                  </a:txBody>
                  <a:tcPr marL="68580" marR="68580" marT="0" marB="0"/>
                </a:tc>
                <a:tc gridSpan="2">
                  <a:txBody>
                    <a:bodyPr/>
                    <a:lstStyle/>
                    <a:p>
                      <a:r>
                        <a:rPr lang="en-IN" sz="1000" kern="100" dirty="0">
                          <a:effectLst/>
                        </a:rPr>
                        <a:t>0.01 </a:t>
                      </a:r>
                      <a:endParaRPr lang="en-IN" dirty="0"/>
                    </a:p>
                  </a:txBody>
                  <a:tcPr marL="68580" marR="68580" marT="0" marB="0">
                    <a:solidFill>
                      <a:srgbClr val="92D050"/>
                    </a:solidFill>
                  </a:tcPr>
                </a:tc>
                <a:tc hMerge="1">
                  <a:txBody>
                    <a:bodyPr/>
                    <a:lstStyle/>
                    <a:p>
                      <a:endParaRPr lang="en-IN" dirty="0"/>
                    </a:p>
                  </a:txBody>
                  <a:tcPr marL="68580" marR="68580" marT="0" marB="0"/>
                </a:tc>
                <a:tc gridSpan="2">
                  <a:txBody>
                    <a:bodyPr/>
                    <a:lstStyle/>
                    <a:p>
                      <a:r>
                        <a:rPr lang="en-IN" sz="1000" kern="100" dirty="0">
                          <a:effectLst/>
                        </a:rPr>
                        <a:t>0.9</a:t>
                      </a:r>
                      <a:endParaRPr lang="en-IN" dirty="0"/>
                    </a:p>
                  </a:txBody>
                  <a:tcPr marL="68580" marR="68580" marT="0" marB="0">
                    <a:solidFill>
                      <a:srgbClr val="92D05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000" kern="100" dirty="0">
                          <a:effectLst/>
                        </a:rPr>
                        <a:t>17</a:t>
                      </a:r>
                      <a:endParaRPr lang="en-IN" dirty="0"/>
                    </a:p>
                  </a:txBody>
                  <a:tcPr marL="68580" marR="68580" marT="0" marB="0">
                    <a:solidFill>
                      <a:srgbClr val="92D050"/>
                    </a:solidFill>
                  </a:tcPr>
                </a:tc>
                <a:tc hMerge="1">
                  <a:txBody>
                    <a:bodyPr/>
                    <a:lstStyle/>
                    <a:p>
                      <a:endParaRPr lang="en-IN" dirty="0"/>
                    </a:p>
                  </a:txBody>
                  <a:tcPr marL="68580" marR="68580" marT="0" marB="0"/>
                </a:tc>
                <a:extLst>
                  <a:ext uri="{0D108BD9-81ED-4DB2-BD59-A6C34878D82A}">
                    <a16:rowId xmlns:a16="http://schemas.microsoft.com/office/drawing/2014/main" val="3795893834"/>
                  </a:ext>
                </a:extLst>
              </a:tr>
              <a:tr h="170340">
                <a:tc gridSpan="22">
                  <a:txBody>
                    <a:bodyPr/>
                    <a:lstStyle/>
                    <a:p>
                      <a:pPr>
                        <a:lnSpc>
                          <a:spcPct val="107000"/>
                        </a:lnSpc>
                        <a:spcAft>
                          <a:spcPts val="800"/>
                        </a:spcAft>
                      </a:pPr>
                      <a:r>
                        <a:rPr lang="en-IN" sz="1000" kern="100" dirty="0">
                          <a:effectLst/>
                        </a:rPr>
                        <a:t>Deep Q Learning</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A080FC"/>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4316210"/>
                  </a:ext>
                </a:extLst>
              </a:tr>
              <a:tr h="374992">
                <a:tc>
                  <a:txBody>
                    <a:bodyPr/>
                    <a:lstStyle/>
                    <a:p>
                      <a:pPr>
                        <a:lnSpc>
                          <a:spcPct val="107000"/>
                        </a:lnSpc>
                        <a:spcAft>
                          <a:spcPts val="800"/>
                        </a:spcAft>
                      </a:pPr>
                      <a:r>
                        <a:rPr lang="en-IN" sz="1000" kern="100" dirty="0">
                          <a:effectLst/>
                        </a:rPr>
                        <a:t>Chain</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a:lnSpc>
                          <a:spcPct val="107000"/>
                        </a:lnSpc>
                        <a:spcAft>
                          <a:spcPts val="800"/>
                        </a:spcAft>
                      </a:pPr>
                      <a:r>
                        <a:rPr lang="en-IN" sz="1000" kern="100" dirty="0">
                          <a:effectLst/>
                        </a:rPr>
                        <a:t>Residues position</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a:lnSpc>
                          <a:spcPct val="107000"/>
                        </a:lnSpc>
                        <a:spcAft>
                          <a:spcPts val="800"/>
                        </a:spcAft>
                      </a:pPr>
                      <a:r>
                        <a:rPr lang="en-IN" sz="1000" kern="100" dirty="0">
                          <a:effectLst/>
                        </a:rPr>
                        <a:t>No. of Mutation a.a.</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gridSpan="3">
                  <a:txBody>
                    <a:bodyPr/>
                    <a:lstStyle/>
                    <a:p>
                      <a:pPr>
                        <a:lnSpc>
                          <a:spcPct val="107000"/>
                        </a:lnSpc>
                        <a:spcAft>
                          <a:spcPts val="800"/>
                        </a:spcAft>
                      </a:pPr>
                      <a:r>
                        <a:rPr lang="en-IN" sz="1000" kern="100" dirty="0">
                          <a:effectLst/>
                        </a:rPr>
                        <a:t>Mutations Residues</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hMerge="1">
                  <a:txBody>
                    <a:bodyPr/>
                    <a:lstStyle/>
                    <a:p>
                      <a:endParaRPr lang="en-IN"/>
                    </a:p>
                  </a:txBody>
                  <a:tcPr/>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r>
                        <a:rPr lang="en-IN" sz="1000" kern="100" dirty="0">
                          <a:effectLst/>
                          <a:latin typeface="Aptos" panose="020B0004020202020204" pitchFamily="34" charset="0"/>
                          <a:ea typeface="Aptos" panose="020B0004020202020204" pitchFamily="34" charset="0"/>
                          <a:cs typeface="Times New Roman" panose="02020603050405020304" pitchFamily="18" charset="0"/>
                        </a:rPr>
                        <a:t>Exploration rate</a:t>
                      </a:r>
                      <a:endParaRPr lang="en-IN" dirty="0"/>
                    </a:p>
                  </a:txBody>
                  <a:tcPr marL="68580" marR="68580" marT="0" marB="0">
                    <a:solidFill>
                      <a:schemeClr val="accent5">
                        <a:lumMod val="20000"/>
                        <a:lumOff val="80000"/>
                      </a:schemeClr>
                    </a:solidFill>
                  </a:tcPr>
                </a:tc>
                <a:tc gridSpan="2">
                  <a:txBody>
                    <a:bodyPr/>
                    <a:lstStyle/>
                    <a:p>
                      <a:r>
                        <a:rPr lang="en-IN" sz="1000" kern="100" dirty="0">
                          <a:effectLst/>
                        </a:rPr>
                        <a:t>Exploration decay</a:t>
                      </a:r>
                      <a:endParaRPr lang="en-IN" dirty="0"/>
                    </a:p>
                  </a:txBody>
                  <a:tcPr marL="68580" marR="68580" marT="0" marB="0">
                    <a:solidFill>
                      <a:schemeClr val="accent5">
                        <a:lumMod val="20000"/>
                        <a:lumOff val="80000"/>
                      </a:schemeClr>
                    </a:solidFill>
                  </a:tcPr>
                </a:tc>
                <a:tc hMerge="1">
                  <a:txBody>
                    <a:bodyPr/>
                    <a:lstStyle/>
                    <a:p>
                      <a:r>
                        <a:rPr lang="en-IN" sz="1000" kern="100">
                          <a:effectLst/>
                        </a:rPr>
                        <a:t>Exploration decay</a:t>
                      </a:r>
                      <a:endParaRPr lang="en-IN" dirty="0"/>
                    </a:p>
                  </a:txBody>
                  <a:tcPr marL="68580" marR="68580" marT="0" marB="0"/>
                </a:tc>
                <a:tc gridSpan="2">
                  <a:txBody>
                    <a:bodyPr/>
                    <a:lstStyle/>
                    <a:p>
                      <a:r>
                        <a:rPr lang="en-IN" sz="1000" kern="100" dirty="0">
                          <a:effectLst/>
                        </a:rPr>
                        <a:t>Exploration decay interval</a:t>
                      </a:r>
                      <a:endParaRPr lang="en-IN" dirty="0"/>
                    </a:p>
                  </a:txBody>
                  <a:tcPr marL="68580" marR="68580" marT="0" marB="0">
                    <a:solidFill>
                      <a:schemeClr val="accent5">
                        <a:lumMod val="20000"/>
                        <a:lumOff val="80000"/>
                      </a:schemeClr>
                    </a:solidFill>
                  </a:tcPr>
                </a:tc>
                <a:tc hMerge="1">
                  <a:txBody>
                    <a:bodyPr/>
                    <a:lstStyle/>
                    <a:p>
                      <a:r>
                        <a:rPr lang="en-IN" sz="1000" kern="100" dirty="0">
                          <a:effectLst/>
                        </a:rPr>
                        <a:t>Exploration decay interval</a:t>
                      </a:r>
                      <a:endParaRPr lang="en-IN" dirty="0"/>
                    </a:p>
                  </a:txBody>
                  <a:tcPr marL="68580" marR="68580" marT="0" marB="0"/>
                </a:tc>
                <a:tc gridSpan="2">
                  <a:txBody>
                    <a:bodyPr/>
                    <a:lstStyle/>
                    <a:p>
                      <a:r>
                        <a:rPr lang="en-IN" sz="1000" kern="100" dirty="0">
                          <a:effectLst/>
                        </a:rPr>
                        <a:t>Minimum Exploration</a:t>
                      </a:r>
                      <a:endParaRPr lang="en-IN" dirty="0"/>
                    </a:p>
                  </a:txBody>
                  <a:tcPr marL="68580" marR="68580" marT="0" marB="0">
                    <a:solidFill>
                      <a:schemeClr val="accent5">
                        <a:lumMod val="20000"/>
                        <a:lumOff val="80000"/>
                      </a:schemeClr>
                    </a:solidFill>
                  </a:tcPr>
                </a:tc>
                <a:tc hMerge="1">
                  <a:txBody>
                    <a:bodyPr/>
                    <a:lstStyle/>
                    <a:p>
                      <a:r>
                        <a:rPr lang="en-IN" sz="1000" kern="100">
                          <a:effectLst/>
                        </a:rPr>
                        <a:t>Learning rate</a:t>
                      </a:r>
                      <a:endParaRPr lang="en-IN" dirty="0"/>
                    </a:p>
                  </a:txBody>
                  <a:tcPr marL="68580" marR="68580" marT="0" marB="0"/>
                </a:tc>
                <a:tc>
                  <a:txBody>
                    <a:bodyPr/>
                    <a:lstStyle/>
                    <a:p>
                      <a:r>
                        <a:rPr lang="en-IN" sz="1000" kern="100">
                          <a:effectLst/>
                        </a:rPr>
                        <a:t>Learning rate</a:t>
                      </a:r>
                      <a:endParaRPr lang="en-IN" dirty="0"/>
                    </a:p>
                  </a:txBody>
                  <a:tcPr marL="68580" marR="68580" marT="0" marB="0">
                    <a:solidFill>
                      <a:schemeClr val="accent5">
                        <a:lumMod val="20000"/>
                        <a:lumOff val="80000"/>
                      </a:schemeClr>
                    </a:solidFill>
                  </a:tcPr>
                </a:tc>
                <a:tc>
                  <a:txBody>
                    <a:bodyPr/>
                    <a:lstStyle/>
                    <a:p>
                      <a:pPr>
                        <a:lnSpc>
                          <a:spcPct val="107000"/>
                        </a:lnSpc>
                        <a:spcAft>
                          <a:spcPts val="800"/>
                        </a:spcAft>
                      </a:pPr>
                      <a:r>
                        <a:rPr lang="en-IN" sz="1000" kern="100">
                          <a:effectLst/>
                        </a:rPr>
                        <a:t>Discount factor</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gridSpan="2">
                  <a:txBody>
                    <a:bodyPr/>
                    <a:lstStyle/>
                    <a:p>
                      <a:r>
                        <a:rPr lang="en-IN" sz="1000" kern="100" dirty="0">
                          <a:effectLst/>
                        </a:rPr>
                        <a:t> Network Sync Rate</a:t>
                      </a:r>
                      <a:endParaRPr lang="en-IN" dirty="0"/>
                    </a:p>
                  </a:txBody>
                  <a:tcPr marL="68580" marR="68580" marT="0" marB="0">
                    <a:solidFill>
                      <a:schemeClr val="accent5">
                        <a:lumMod val="20000"/>
                        <a:lumOff val="80000"/>
                      </a:schemeClr>
                    </a:solidFill>
                  </a:tcPr>
                </a:tc>
                <a:tc hMerge="1">
                  <a:txBody>
                    <a:bodyPr/>
                    <a:lstStyle/>
                    <a:p>
                      <a:pPr>
                        <a:lnSpc>
                          <a:spcPct val="107000"/>
                        </a:lnSpc>
                        <a:spcAft>
                          <a:spcPts val="800"/>
                        </a:spcAft>
                      </a:pPr>
                      <a:r>
                        <a:rPr lang="en-IN" sz="1000" kern="100" dirty="0">
                          <a:effectLst/>
                        </a:rPr>
                        <a:t> Network Sync Rate</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000" kern="100">
                          <a:effectLst/>
                        </a:rPr>
                        <a:t> Replay Memory Size</a:t>
                      </a:r>
                      <a:endParaRPr lang="en-IN" dirty="0"/>
                    </a:p>
                  </a:txBody>
                  <a:tcPr marL="68580" marR="68580" marT="0" marB="0">
                    <a:solidFill>
                      <a:schemeClr val="accent5">
                        <a:lumMod val="20000"/>
                        <a:lumOff val="80000"/>
                      </a:schemeClr>
                    </a:solidFill>
                  </a:tcPr>
                </a:tc>
                <a:tc hMerge="1">
                  <a:txBody>
                    <a:bodyPr/>
                    <a:lstStyle/>
                    <a:p>
                      <a:pPr>
                        <a:lnSpc>
                          <a:spcPct val="107000"/>
                        </a:lnSpc>
                        <a:spcAft>
                          <a:spcPts val="800"/>
                        </a:spcAft>
                      </a:pPr>
                      <a:r>
                        <a:rPr lang="en-IN" sz="1000" kern="100">
                          <a:effectLst/>
                        </a:rPr>
                        <a:t> Replay Memory Size</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000" kern="100" dirty="0">
                          <a:effectLst/>
                        </a:rPr>
                        <a:t>Mini Batch Size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hMerge="1">
                  <a:txBody>
                    <a:bodyPr/>
                    <a:lstStyle/>
                    <a:p>
                      <a:pPr>
                        <a:lnSpc>
                          <a:spcPct val="107000"/>
                        </a:lnSpc>
                        <a:spcAft>
                          <a:spcPts val="800"/>
                        </a:spcAft>
                      </a:pPr>
                      <a:r>
                        <a:rPr lang="en-IN" sz="1000" kern="100">
                          <a:effectLst/>
                        </a:rPr>
                        <a:t>Random Seed</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00" kern="100" dirty="0">
                          <a:effectLst/>
                        </a:rPr>
                        <a:t>Random Seed</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151444553"/>
                  </a:ext>
                </a:extLst>
              </a:tr>
              <a:tr h="196205">
                <a:tc>
                  <a:txBody>
                    <a:bodyPr/>
                    <a:lstStyle/>
                    <a:p>
                      <a:pPr>
                        <a:lnSpc>
                          <a:spcPct val="107000"/>
                        </a:lnSpc>
                        <a:spcAft>
                          <a:spcPts val="800"/>
                        </a:spcAft>
                      </a:pPr>
                      <a:r>
                        <a:rPr lang="en-IN" sz="1000" kern="100" dirty="0">
                          <a:effectLst/>
                        </a:rPr>
                        <a:t> Heavy</a:t>
                      </a:r>
                    </a:p>
                  </a:txBody>
                  <a:tcPr marL="68580" marR="68580" marT="0" marB="0">
                    <a:solidFill>
                      <a:srgbClr val="FFFF00"/>
                    </a:solidFill>
                  </a:tcPr>
                </a:tc>
                <a:tc>
                  <a:txBody>
                    <a:bodyPr/>
                    <a:lstStyle/>
                    <a:p>
                      <a:pPr>
                        <a:lnSpc>
                          <a:spcPct val="107000"/>
                        </a:lnSpc>
                        <a:spcAft>
                          <a:spcPts val="800"/>
                        </a:spcAft>
                      </a:pPr>
                      <a:r>
                        <a:rPr lang="en-IN" sz="1000" kern="100" dirty="0">
                          <a:effectLst/>
                        </a:rPr>
                        <a:t>  Tyr33, Ser54, Arg99</a:t>
                      </a:r>
                    </a:p>
                  </a:txBody>
                  <a:tcPr marL="68580" marR="68580" marT="0" marB="0">
                    <a:solidFill>
                      <a:srgbClr val="FFFF00"/>
                    </a:solidFill>
                  </a:tcPr>
                </a:tc>
                <a:tc>
                  <a:txBody>
                    <a:bodyPr/>
                    <a:lstStyle/>
                    <a:p>
                      <a:pPr>
                        <a:lnSpc>
                          <a:spcPct val="107000"/>
                        </a:lnSpc>
                        <a:spcAft>
                          <a:spcPts val="800"/>
                        </a:spcAft>
                      </a:pPr>
                      <a:r>
                        <a:rPr lang="en-IN" sz="1000" kern="100" dirty="0">
                          <a:effectLst/>
                        </a:rPr>
                        <a:t> 17</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gridSpan="3">
                  <a:txBody>
                    <a:bodyPr/>
                    <a:lstStyle/>
                    <a:p>
                      <a:pPr>
                        <a:lnSpc>
                          <a:spcPct val="107000"/>
                        </a:lnSpc>
                        <a:spcAft>
                          <a:spcPts val="800"/>
                        </a:spcAft>
                      </a:pPr>
                      <a:r>
                        <a:rPr lang="en-IN" sz="1000" kern="100" dirty="0">
                          <a:effectLst/>
                        </a:rPr>
                        <a:t>A,D,E,F,G,H,I,K,L,N,Q,R,S,T,V,W,Y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hMerge="1">
                  <a:txBody>
                    <a:bodyPr/>
                    <a:lstStyle/>
                    <a:p>
                      <a:endParaRPr lang="en-IN"/>
                    </a:p>
                  </a:txBody>
                  <a:tcPr/>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00" kern="100" dirty="0">
                          <a:effectLst/>
                        </a:rPr>
                        <a:t> 1</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gridSpan="2">
                  <a:txBody>
                    <a:bodyPr/>
                    <a:lstStyle/>
                    <a:p>
                      <a:pPr>
                        <a:lnSpc>
                          <a:spcPct val="107000"/>
                        </a:lnSpc>
                        <a:spcAft>
                          <a:spcPts val="800"/>
                        </a:spcAft>
                      </a:pPr>
                      <a:r>
                        <a:rPr lang="en-IN" sz="1000" kern="100" dirty="0">
                          <a:effectLst/>
                        </a:rPr>
                        <a:t> 0.01</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hMerge="1">
                  <a:txBody>
                    <a:bodyPr/>
                    <a:lstStyle/>
                    <a:p>
                      <a:pPr>
                        <a:lnSpc>
                          <a:spcPct val="107000"/>
                        </a:lnSpc>
                        <a:spcAft>
                          <a:spcPts val="800"/>
                        </a:spcAft>
                      </a:pPr>
                      <a:r>
                        <a:rPr lang="en-IN" sz="1000" kern="100" dirty="0">
                          <a:effectLst/>
                        </a:rPr>
                        <a:t>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000" kern="100" dirty="0">
                          <a:effectLst/>
                          <a:latin typeface="Aptos" panose="020B0004020202020204" pitchFamily="34" charset="0"/>
                          <a:ea typeface="Aptos" panose="020B0004020202020204" pitchFamily="34" charset="0"/>
                          <a:cs typeface="Times New Roman" panose="02020603050405020304" pitchFamily="18" charset="0"/>
                        </a:rPr>
                        <a:t>1000</a:t>
                      </a:r>
                    </a:p>
                  </a:txBody>
                  <a:tcPr marL="68580" marR="68580" marT="0" marB="0">
                    <a:solidFill>
                      <a:srgbClr val="FFFF0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000" kern="100" dirty="0">
                          <a:effectLst/>
                          <a:latin typeface="Aptos" panose="020B0004020202020204" pitchFamily="34" charset="0"/>
                          <a:ea typeface="Aptos" panose="020B0004020202020204" pitchFamily="34" charset="0"/>
                          <a:cs typeface="Times New Roman" panose="02020603050405020304" pitchFamily="18" charset="0"/>
                        </a:rPr>
                        <a:t>0.01</a:t>
                      </a:r>
                    </a:p>
                  </a:txBody>
                  <a:tcPr marL="68580" marR="68580" marT="0" marB="0">
                    <a:solidFill>
                      <a:srgbClr val="FFFF00"/>
                    </a:solidFill>
                  </a:tcPr>
                </a:tc>
                <a:tc hMerge="1">
                  <a:txBody>
                    <a:bodyPr/>
                    <a:lstStyle/>
                    <a:p>
                      <a:pPr>
                        <a:lnSpc>
                          <a:spcPct val="107000"/>
                        </a:lnSpc>
                        <a:spcAft>
                          <a:spcPts val="800"/>
                        </a:spcAft>
                      </a:pPr>
                      <a:r>
                        <a:rPr lang="en-IN" sz="1000" kern="100" dirty="0">
                          <a:effectLst/>
                        </a:rPr>
                        <a:t>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00" kern="100" dirty="0">
                          <a:effectLst/>
                        </a:rPr>
                        <a:t>0.01 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nSpc>
                          <a:spcPct val="107000"/>
                        </a:lnSpc>
                        <a:spcAft>
                          <a:spcPts val="800"/>
                        </a:spcAft>
                      </a:pPr>
                      <a:r>
                        <a:rPr lang="en-IN" sz="1000" kern="100" dirty="0">
                          <a:effectLst/>
                        </a:rPr>
                        <a:t>0.9 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gridSpan="2">
                  <a:txBody>
                    <a:bodyPr/>
                    <a:lstStyle/>
                    <a:p>
                      <a:r>
                        <a:rPr lang="en-IN" sz="1000" kern="100" dirty="0">
                          <a:effectLst/>
                        </a:rPr>
                        <a:t>5000 </a:t>
                      </a:r>
                      <a:endParaRPr lang="en-IN" dirty="0"/>
                    </a:p>
                  </a:txBody>
                  <a:tcPr marL="68580" marR="68580" marT="0" marB="0">
                    <a:solidFill>
                      <a:srgbClr val="FFFF0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000" kern="100" dirty="0">
                          <a:effectLst/>
                        </a:rPr>
                        <a:t>5000 </a:t>
                      </a:r>
                      <a:endParaRPr lang="en-IN" dirty="0"/>
                    </a:p>
                  </a:txBody>
                  <a:tcPr marL="68580" marR="68580" marT="0" marB="0">
                    <a:solidFill>
                      <a:srgbClr val="FFFF00"/>
                    </a:solidFill>
                  </a:tcPr>
                </a:tc>
                <a:tc hMerge="1">
                  <a:txBody>
                    <a:bodyPr/>
                    <a:lstStyle/>
                    <a:p>
                      <a:pPr>
                        <a:lnSpc>
                          <a:spcPct val="107000"/>
                        </a:lnSpc>
                        <a:spcAft>
                          <a:spcPts val="800"/>
                        </a:spcAft>
                      </a:pPr>
                      <a:r>
                        <a:rPr lang="en-IN" sz="1000" kern="100" dirty="0">
                          <a:effectLst/>
                        </a:rPr>
                        <a:t>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nSpc>
                          <a:spcPct val="107000"/>
                        </a:lnSpc>
                        <a:spcAft>
                          <a:spcPts val="800"/>
                        </a:spcAft>
                      </a:pPr>
                      <a:r>
                        <a:rPr lang="en-IN" sz="1000" kern="100" dirty="0">
                          <a:effectLst/>
                        </a:rPr>
                        <a:t>200 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hMerge="1">
                  <a:txBody>
                    <a:bodyPr/>
                    <a:lstStyle/>
                    <a:p>
                      <a:pPr>
                        <a:lnSpc>
                          <a:spcPct val="107000"/>
                        </a:lnSpc>
                        <a:spcAft>
                          <a:spcPts val="800"/>
                        </a:spcAft>
                      </a:pPr>
                      <a:r>
                        <a:rPr lang="en-IN" sz="1000" kern="100" dirty="0">
                          <a:effectLst/>
                        </a:rPr>
                        <a:t>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000" kern="100" dirty="0">
                          <a:effectLst/>
                        </a:rPr>
                        <a:t>7 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3966965211"/>
                  </a:ext>
                </a:extLst>
              </a:tr>
            </a:tbl>
          </a:graphicData>
        </a:graphic>
      </p:graphicFrame>
      <p:sp>
        <p:nvSpPr>
          <p:cNvPr id="12" name="TextBox 11">
            <a:extLst>
              <a:ext uri="{FF2B5EF4-FFF2-40B4-BE49-F238E27FC236}">
                <a16:creationId xmlns:a16="http://schemas.microsoft.com/office/drawing/2014/main" id="{F07B57A2-A7CE-912E-A688-2B050406ED1E}"/>
              </a:ext>
            </a:extLst>
          </p:cNvPr>
          <p:cNvSpPr txBox="1"/>
          <p:nvPr/>
        </p:nvSpPr>
        <p:spPr>
          <a:xfrm>
            <a:off x="19264692" y="25075954"/>
            <a:ext cx="4984270" cy="369332"/>
          </a:xfrm>
          <a:prstGeom prst="rect">
            <a:avLst/>
          </a:prstGeom>
          <a:noFill/>
        </p:spPr>
        <p:txBody>
          <a:bodyPr wrap="square" rtlCol="0">
            <a:spAutoFit/>
          </a:bodyPr>
          <a:lstStyle/>
          <a:p>
            <a:r>
              <a:rPr lang="en-IN" sz="1800" dirty="0"/>
              <a:t>Table: Simulation parameters</a:t>
            </a:r>
          </a:p>
        </p:txBody>
      </p:sp>
      <p:sp>
        <p:nvSpPr>
          <p:cNvPr id="13" name="TextBox 12">
            <a:extLst>
              <a:ext uri="{FF2B5EF4-FFF2-40B4-BE49-F238E27FC236}">
                <a16:creationId xmlns:a16="http://schemas.microsoft.com/office/drawing/2014/main" id="{49A522B4-1B34-825C-AEA3-B2B152DD1794}"/>
              </a:ext>
            </a:extLst>
          </p:cNvPr>
          <p:cNvSpPr txBox="1"/>
          <p:nvPr/>
        </p:nvSpPr>
        <p:spPr>
          <a:xfrm>
            <a:off x="19213573" y="27980030"/>
            <a:ext cx="5035389" cy="261610"/>
          </a:xfrm>
          <a:prstGeom prst="rect">
            <a:avLst/>
          </a:prstGeom>
          <a:noFill/>
        </p:spPr>
        <p:txBody>
          <a:bodyPr wrap="square" rtlCol="0">
            <a:spAutoFit/>
          </a:bodyPr>
          <a:lstStyle/>
          <a:p>
            <a:r>
              <a:rPr lang="en-IN" sz="1100" dirty="0">
                <a:solidFill>
                  <a:schemeClr val="accent4">
                    <a:lumMod val="75000"/>
                  </a:schemeClr>
                </a:solidFill>
              </a:rPr>
              <a:t>*Looping from starting state upon reaching -10 reward</a:t>
            </a:r>
          </a:p>
        </p:txBody>
      </p:sp>
    </p:spTree>
    <p:extLst>
      <p:ext uri="{BB962C8B-B14F-4D97-AF65-F5344CB8AC3E}">
        <p14:creationId xmlns:p14="http://schemas.microsoft.com/office/powerpoint/2010/main" val="3716657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68" name="Google Shape;68;p13"/>
          <p:cNvPicPr preferRelativeResize="0"/>
          <p:nvPr/>
        </p:nvPicPr>
        <p:blipFill rotWithShape="1">
          <a:blip r:embed="rId3">
            <a:alphaModFix/>
          </a:blip>
          <a:srcRect/>
          <a:stretch/>
        </p:blipFill>
        <p:spPr>
          <a:xfrm>
            <a:off x="26723074" y="8251204"/>
            <a:ext cx="6083415" cy="7952299"/>
          </a:xfrm>
          <a:prstGeom prst="rect">
            <a:avLst/>
          </a:prstGeom>
          <a:noFill/>
          <a:ln>
            <a:noFill/>
          </a:ln>
        </p:spPr>
      </p:pic>
      <p:pic>
        <p:nvPicPr>
          <p:cNvPr id="36" name="Picture 35">
            <a:extLst>
              <a:ext uri="{FF2B5EF4-FFF2-40B4-BE49-F238E27FC236}">
                <a16:creationId xmlns:a16="http://schemas.microsoft.com/office/drawing/2014/main" id="{C5D4E013-5B78-5F97-B33F-E5D60A7BC7DB}"/>
              </a:ext>
            </a:extLst>
          </p:cNvPr>
          <p:cNvPicPr>
            <a:picLocks noChangeAspect="1"/>
          </p:cNvPicPr>
          <p:nvPr/>
        </p:nvPicPr>
        <p:blipFill rotWithShape="1">
          <a:blip r:embed="rId4"/>
          <a:srcRect b="11119"/>
          <a:stretch/>
        </p:blipFill>
        <p:spPr>
          <a:xfrm>
            <a:off x="19824237" y="17032499"/>
            <a:ext cx="11443734" cy="6373099"/>
          </a:xfrm>
          <a:prstGeom prst="rect">
            <a:avLst/>
          </a:prstGeom>
        </p:spPr>
      </p:pic>
      <p:pic>
        <p:nvPicPr>
          <p:cNvPr id="25" name="Picture 24">
            <a:extLst>
              <a:ext uri="{FF2B5EF4-FFF2-40B4-BE49-F238E27FC236}">
                <a16:creationId xmlns:a16="http://schemas.microsoft.com/office/drawing/2014/main" id="{F7716547-F5A4-7456-2CC9-C022EDCEFE61}"/>
              </a:ext>
            </a:extLst>
          </p:cNvPr>
          <p:cNvPicPr>
            <a:picLocks noChangeAspect="1"/>
          </p:cNvPicPr>
          <p:nvPr/>
        </p:nvPicPr>
        <p:blipFill>
          <a:blip r:embed="rId5"/>
          <a:stretch>
            <a:fillRect/>
          </a:stretch>
        </p:blipFill>
        <p:spPr>
          <a:xfrm>
            <a:off x="600249" y="18812590"/>
            <a:ext cx="5431398" cy="2072912"/>
          </a:xfrm>
          <a:prstGeom prst="rect">
            <a:avLst/>
          </a:prstGeom>
        </p:spPr>
      </p:pic>
      <p:sp>
        <p:nvSpPr>
          <p:cNvPr id="56" name="Google Shape;56;p13"/>
          <p:cNvSpPr/>
          <p:nvPr/>
        </p:nvSpPr>
        <p:spPr>
          <a:xfrm>
            <a:off x="0" y="1"/>
            <a:ext cx="32918399" cy="5007216"/>
          </a:xfrm>
          <a:prstGeom prst="rect">
            <a:avLst/>
          </a:prstGeom>
          <a:solidFill>
            <a:srgbClr val="7030A0"/>
          </a:solidFill>
          <a:ln w="76200" cap="flat" cmpd="sng">
            <a:noFill/>
            <a:prstDash val="solid"/>
            <a:round/>
            <a:headEnd type="none" w="sm" len="sm"/>
            <a:tailEnd type="none" w="sm" len="sm"/>
          </a:ln>
          <a:effectLst>
            <a:outerShdw blurRad="57150" dist="19050" algn="bl" rotWithShape="0">
              <a:srgbClr val="4A86E8">
                <a:alpha val="0"/>
              </a:srgbClr>
            </a:outerShdw>
            <a:reflection stA="0" endPos="30000" fadeDir="5400012" sy="-100000" algn="bl" rotWithShape="0"/>
          </a:effectLst>
        </p:spPr>
        <p:txBody>
          <a:bodyPr spcFirstLastPara="1" wrap="square" lIns="107500" tIns="107500" rIns="107500" bIns="107500" anchor="ctr" anchorCtr="0">
            <a:noAutofit/>
          </a:bodyPr>
          <a:lstStyle/>
          <a:p>
            <a:pPr marL="0" lvl="0" indent="0" algn="ctr" rtl="0">
              <a:lnSpc>
                <a:spcPct val="115000"/>
              </a:lnSpc>
              <a:spcBef>
                <a:spcPts val="1000"/>
              </a:spcBef>
              <a:spcAft>
                <a:spcPts val="0"/>
              </a:spcAft>
              <a:buNone/>
            </a:pPr>
            <a:r>
              <a:rPr lang="en-US" sz="7800" b="1" dirty="0">
                <a:solidFill>
                  <a:srgbClr val="FFFFFF"/>
                </a:solidFill>
                <a:latin typeface="Lora"/>
                <a:ea typeface="Lora"/>
                <a:cs typeface="Lora"/>
                <a:sym typeface="Lora"/>
              </a:rPr>
              <a:t>Modelling Somatic Hypermutations with Reinforcement Learning for PD1 and Pembrolizumab</a:t>
            </a:r>
            <a:r>
              <a:rPr lang="en-US" sz="8000" b="1" dirty="0">
                <a:solidFill>
                  <a:srgbClr val="FFFFFF"/>
                </a:solidFill>
                <a:latin typeface="Lora"/>
                <a:ea typeface="Lora"/>
                <a:cs typeface="Lora"/>
                <a:sym typeface="Lora"/>
              </a:rPr>
              <a:t> </a:t>
            </a:r>
            <a:r>
              <a:rPr lang="en-US" sz="8400" b="1" dirty="0">
                <a:solidFill>
                  <a:srgbClr val="FFFFFF"/>
                </a:solidFill>
                <a:latin typeface="Lora"/>
                <a:ea typeface="Lora"/>
                <a:cs typeface="Lora"/>
                <a:sym typeface="Lora"/>
              </a:rPr>
              <a:t>       </a:t>
            </a:r>
          </a:p>
          <a:p>
            <a:pPr marL="0" lvl="0" indent="0" algn="ctr" rtl="0">
              <a:lnSpc>
                <a:spcPct val="100000"/>
              </a:lnSpc>
              <a:spcBef>
                <a:spcPts val="0"/>
              </a:spcBef>
              <a:spcAft>
                <a:spcPts val="0"/>
              </a:spcAft>
              <a:buNone/>
            </a:pPr>
            <a:r>
              <a:rPr lang="en-US" sz="3600" b="1" i="1" dirty="0">
                <a:solidFill>
                  <a:srgbClr val="FFFFFF"/>
                </a:solidFill>
                <a:latin typeface="Times New Roman"/>
                <a:ea typeface="Times New Roman"/>
                <a:cs typeface="Times New Roman"/>
                <a:sym typeface="Times New Roman"/>
              </a:rPr>
              <a:t>Anmol Singh,</a:t>
            </a:r>
            <a:r>
              <a:rPr lang="en-US" sz="3600" i="1" dirty="0">
                <a:solidFill>
                  <a:srgbClr val="FFFFFF"/>
                </a:solidFill>
                <a:latin typeface="Times New Roman"/>
                <a:ea typeface="Times New Roman"/>
                <a:cs typeface="Times New Roman"/>
                <a:sym typeface="Times New Roman"/>
              </a:rPr>
              <a:t> Prof. Subhashini Srinivasan, Dr. Nithya Ramakrishnan</a:t>
            </a:r>
          </a:p>
          <a:p>
            <a:pPr marL="0" lvl="0" indent="0" algn="ctr" rtl="0">
              <a:spcBef>
                <a:spcPts val="0"/>
              </a:spcBef>
              <a:spcAft>
                <a:spcPts val="0"/>
              </a:spcAft>
              <a:buNone/>
            </a:pPr>
            <a:r>
              <a:rPr lang="en-US" sz="2800" dirty="0">
                <a:solidFill>
                  <a:srgbClr val="FFFFFF"/>
                </a:solidFill>
                <a:latin typeface="Times New Roman"/>
                <a:ea typeface="Times New Roman"/>
                <a:cs typeface="Times New Roman"/>
                <a:sym typeface="Times New Roman"/>
              </a:rPr>
              <a:t>Institute of Bioinformatics and Applied Biotechnology - Biotech Park, Electronics City Phase 1, Electronic City, Bengaluru, Karnataka 560100</a:t>
            </a:r>
            <a:endParaRPr lang="en-US" sz="2800" dirty="0">
              <a:solidFill>
                <a:schemeClr val="lt2"/>
              </a:solidFill>
            </a:endParaRPr>
          </a:p>
          <a:p>
            <a:pPr marL="0" lvl="0" indent="0" algn="l" rtl="0">
              <a:spcBef>
                <a:spcPts val="0"/>
              </a:spcBef>
              <a:spcAft>
                <a:spcPts val="0"/>
              </a:spcAft>
              <a:buNone/>
            </a:pPr>
            <a:endParaRPr lang="en-US" sz="1600" dirty="0"/>
          </a:p>
        </p:txBody>
      </p:sp>
      <p:pic>
        <p:nvPicPr>
          <p:cNvPr id="57" name="Google Shape;57;p13"/>
          <p:cNvPicPr preferRelativeResize="0"/>
          <p:nvPr/>
        </p:nvPicPr>
        <p:blipFill rotWithShape="1">
          <a:blip r:embed="rId6">
            <a:alphaModFix/>
          </a:blip>
          <a:srcRect l="8166" r="13161"/>
          <a:stretch/>
        </p:blipFill>
        <p:spPr>
          <a:xfrm>
            <a:off x="250818" y="1819878"/>
            <a:ext cx="5950776" cy="2527108"/>
          </a:xfrm>
          <a:prstGeom prst="rect">
            <a:avLst/>
          </a:prstGeom>
          <a:noFill/>
          <a:ln>
            <a:noFill/>
          </a:ln>
          <a:effectLst>
            <a:outerShdw blurRad="57150" dist="19050" dir="5400000" algn="bl" rotWithShape="0">
              <a:srgbClr val="000000">
                <a:alpha val="50000"/>
              </a:srgbClr>
            </a:outerShdw>
          </a:effectLst>
        </p:spPr>
      </p:pic>
      <p:sp>
        <p:nvSpPr>
          <p:cNvPr id="58" name="Google Shape;58;p13"/>
          <p:cNvSpPr/>
          <p:nvPr/>
        </p:nvSpPr>
        <p:spPr>
          <a:xfrm>
            <a:off x="213087" y="5275625"/>
            <a:ext cx="12210546"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ABSTRACT</a:t>
            </a:r>
            <a:endParaRPr sz="3900" b="1" dirty="0">
              <a:solidFill>
                <a:srgbClr val="EEEEEE"/>
              </a:solidFill>
            </a:endParaRPr>
          </a:p>
        </p:txBody>
      </p:sp>
      <p:sp>
        <p:nvSpPr>
          <p:cNvPr id="59" name="Google Shape;59;p13"/>
          <p:cNvSpPr/>
          <p:nvPr/>
        </p:nvSpPr>
        <p:spPr>
          <a:xfrm>
            <a:off x="22397256" y="41560221"/>
            <a:ext cx="10147777" cy="761980"/>
          </a:xfrm>
          <a:prstGeom prst="round2DiagRect">
            <a:avLst>
              <a:gd name="adj1" fmla="val 16667"/>
              <a:gd name="adj2" fmla="val 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ACKNOWLEDGEMENT</a:t>
            </a:r>
            <a:endParaRPr sz="3900" b="1" dirty="0">
              <a:solidFill>
                <a:srgbClr val="EEEEEE"/>
              </a:solidFill>
            </a:endParaRPr>
          </a:p>
        </p:txBody>
      </p:sp>
      <p:sp>
        <p:nvSpPr>
          <p:cNvPr id="60" name="Google Shape;60;p13"/>
          <p:cNvSpPr/>
          <p:nvPr/>
        </p:nvSpPr>
        <p:spPr>
          <a:xfrm>
            <a:off x="12557300" y="5275625"/>
            <a:ext cx="9136167" cy="785744"/>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INTRODUCTION</a:t>
            </a:r>
            <a:endParaRPr sz="3900" b="1" dirty="0">
              <a:solidFill>
                <a:srgbClr val="EEEEEE"/>
              </a:solidFill>
            </a:endParaRPr>
          </a:p>
        </p:txBody>
      </p:sp>
      <p:sp>
        <p:nvSpPr>
          <p:cNvPr id="61" name="Google Shape;61;p13"/>
          <p:cNvSpPr/>
          <p:nvPr/>
        </p:nvSpPr>
        <p:spPr>
          <a:xfrm>
            <a:off x="12636500" y="6189725"/>
            <a:ext cx="9056967" cy="9066000"/>
          </a:xfrm>
          <a:prstGeom prst="rect">
            <a:avLst/>
          </a:prstGeom>
          <a:noFill/>
          <a:ln>
            <a:noFill/>
          </a:ln>
        </p:spPr>
        <p:txBody>
          <a:bodyPr spcFirstLastPara="1" wrap="square" lIns="91425" tIns="91425" rIns="91425" bIns="91425" anchor="t" anchorCtr="0">
            <a:noAutofit/>
          </a:bodyPr>
          <a:lstStyle/>
          <a:p>
            <a:pPr marL="549275" lvl="0" indent="-457200" algn="just" rtl="0">
              <a:spcBef>
                <a:spcPts val="0"/>
              </a:spcBef>
              <a:spcAft>
                <a:spcPts val="0"/>
              </a:spcAft>
              <a:buFont typeface="Arial" panose="020B0604020202020204" pitchFamily="34" charset="0"/>
              <a:buChar char="•"/>
            </a:pPr>
            <a:r>
              <a:rPr lang="en-IN" sz="2600" dirty="0">
                <a:solidFill>
                  <a:schemeClr val="dk1"/>
                </a:solidFill>
                <a:latin typeface="+mn-lt"/>
              </a:rPr>
              <a:t>Somatic Hypermutations (SHM) are an important part of the affinity maturation (AM) in B-cells. </a:t>
            </a:r>
          </a:p>
          <a:p>
            <a:pPr marL="549275" lvl="0" indent="-457200" algn="just" rtl="0">
              <a:spcBef>
                <a:spcPts val="0"/>
              </a:spcBef>
              <a:spcAft>
                <a:spcPts val="0"/>
              </a:spcAft>
              <a:buFont typeface="Arial" panose="020B0604020202020204" pitchFamily="34" charset="0"/>
              <a:buChar char="•"/>
            </a:pPr>
            <a:r>
              <a:rPr lang="en-IN" sz="2600" dirty="0">
                <a:solidFill>
                  <a:schemeClr val="dk1"/>
                </a:solidFill>
                <a:latin typeface="+mn-lt"/>
              </a:rPr>
              <a:t>We express the biological process of AM as a Markov decision process (MDP), creating a RL model of SHM. </a:t>
            </a:r>
          </a:p>
          <a:p>
            <a:pPr marL="92075" lvl="0" algn="just" rtl="0">
              <a:spcBef>
                <a:spcPts val="0"/>
              </a:spcBef>
              <a:spcAft>
                <a:spcPts val="0"/>
              </a:spcAft>
            </a:pPr>
            <a:r>
              <a:rPr lang="en-IN" sz="2600" b="1" dirty="0">
                <a:solidFill>
                  <a:schemeClr val="dk1"/>
                </a:solidFill>
                <a:latin typeface="+mn-lt"/>
              </a:rPr>
              <a:t>Model Assumptions</a:t>
            </a:r>
            <a:r>
              <a:rPr lang="en-IN" sz="2600" dirty="0">
                <a:solidFill>
                  <a:schemeClr val="dk1"/>
                </a:solidFill>
                <a:latin typeface="+mn-lt"/>
              </a:rPr>
              <a:t>: </a:t>
            </a:r>
          </a:p>
          <a:p>
            <a:pPr marL="549275" lvl="1" indent="-457200" algn="just">
              <a:buFont typeface="Arial" panose="020B0604020202020204" pitchFamily="34" charset="0"/>
              <a:buChar char="•"/>
            </a:pPr>
            <a:r>
              <a:rPr lang="en-US" sz="2600" dirty="0">
                <a:solidFill>
                  <a:schemeClr val="dk1"/>
                </a:solidFill>
                <a:latin typeface="+mn-lt"/>
              </a:rPr>
              <a:t>The </a:t>
            </a:r>
            <a:r>
              <a:rPr lang="en-US" sz="2600" u="sng" dirty="0">
                <a:solidFill>
                  <a:schemeClr val="dk1"/>
                </a:solidFill>
                <a:latin typeface="+mn-lt"/>
              </a:rPr>
              <a:t>relative configuration of PD1-Pembro complex remains the same irrespective of the type of amino acids mutations </a:t>
            </a:r>
            <a:r>
              <a:rPr lang="en-US" sz="2600" dirty="0">
                <a:solidFill>
                  <a:schemeClr val="dk1"/>
                </a:solidFill>
                <a:latin typeface="+mn-lt"/>
              </a:rPr>
              <a:t>at the 17 positions</a:t>
            </a:r>
          </a:p>
          <a:p>
            <a:pPr marL="549275" lvl="0" indent="-457200" algn="just" rtl="0">
              <a:spcBef>
                <a:spcPts val="0"/>
              </a:spcBef>
              <a:spcAft>
                <a:spcPts val="0"/>
              </a:spcAft>
              <a:buFont typeface="Arial" panose="020B0604020202020204" pitchFamily="34" charset="0"/>
              <a:buChar char="•"/>
            </a:pPr>
            <a:r>
              <a:rPr lang="en-US" sz="2600" dirty="0">
                <a:solidFill>
                  <a:schemeClr val="dk1"/>
                </a:solidFill>
                <a:latin typeface="+mn-lt"/>
              </a:rPr>
              <a:t>The </a:t>
            </a:r>
            <a:r>
              <a:rPr lang="en-US" sz="2600" u="sng" dirty="0">
                <a:solidFill>
                  <a:schemeClr val="dk1"/>
                </a:solidFill>
                <a:latin typeface="+mn-lt"/>
              </a:rPr>
              <a:t>3D folds of light and heavy chains are not disrupted by the mutations in loops</a:t>
            </a:r>
            <a:r>
              <a:rPr lang="en-US" sz="2600" dirty="0">
                <a:solidFill>
                  <a:schemeClr val="dk1"/>
                </a:solidFill>
                <a:latin typeface="+mn-lt"/>
              </a:rPr>
              <a:t> on Pembro</a:t>
            </a:r>
            <a:endParaRPr lang="en-IN" sz="2600" dirty="0">
              <a:solidFill>
                <a:schemeClr val="dk1"/>
              </a:solidFill>
              <a:latin typeface="+mn-lt"/>
            </a:endParaRPr>
          </a:p>
        </p:txBody>
      </p:sp>
      <p:sp>
        <p:nvSpPr>
          <p:cNvPr id="62" name="Google Shape;62;p13"/>
          <p:cNvSpPr/>
          <p:nvPr/>
        </p:nvSpPr>
        <p:spPr>
          <a:xfrm>
            <a:off x="250818" y="6244175"/>
            <a:ext cx="12156782" cy="591081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sz="2600" dirty="0">
                <a:solidFill>
                  <a:srgbClr val="1A1A1A"/>
                </a:solidFill>
              </a:rPr>
              <a:t>We present a reinforcement learning (RL) model for Somatic Hypermutations (SHM), which mimics the natural selection process in a very short time scale. In this model, the agent can learn to preferentially mutate amino acids in the antibody, leading to affinity maturation. The model thus predicts a higher binding affinity antibody than the initial antibody-antigen complex. We have used the Pembrolizumab-PD1 (5b8c) complex to create the model, as Pembrolizumab (Pembro) is widely used in immunotherapy. </a:t>
            </a:r>
          </a:p>
          <a:p>
            <a:pPr marL="0" lvl="0" indent="0" algn="just" rtl="0">
              <a:spcBef>
                <a:spcPts val="0"/>
              </a:spcBef>
              <a:spcAft>
                <a:spcPts val="0"/>
              </a:spcAft>
              <a:buClr>
                <a:schemeClr val="dk1"/>
              </a:buClr>
              <a:buSzPts val="1100"/>
              <a:buFont typeface="Arial"/>
              <a:buNone/>
            </a:pPr>
            <a:r>
              <a:rPr lang="en-US" sz="2600" dirty="0">
                <a:solidFill>
                  <a:srgbClr val="1A1A1A"/>
                </a:solidFill>
              </a:rPr>
              <a:t>We use Q-Learning in RL to model SHM on a reduced state space to provide better binding affinity antibodies. We validated the structure of the antibodies predicted by the RL model using AlphaFold2 and inter-residue distance plots to check for proper folding of chains and protein-protein interactions. This study provides a proof of concept that RL can be used for modeling the biological process of SHM and can further be employed for creating novel antibodies. </a:t>
            </a:r>
            <a:endParaRPr lang="en-US" sz="2400" dirty="0"/>
          </a:p>
        </p:txBody>
      </p:sp>
      <p:sp>
        <p:nvSpPr>
          <p:cNvPr id="63" name="Google Shape;63;p13"/>
          <p:cNvSpPr/>
          <p:nvPr/>
        </p:nvSpPr>
        <p:spPr>
          <a:xfrm>
            <a:off x="22397257" y="42366929"/>
            <a:ext cx="10199274" cy="1120947"/>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800" dirty="0">
                <a:solidFill>
                  <a:schemeClr val="dk1"/>
                </a:solidFill>
                <a:latin typeface="+mn-lt"/>
              </a:rPr>
              <a:t>This study is supported by Dept. of electronics, IT, BT and S&amp;T, Government of Karnataka. We would also like to extend our gratitude to the faculty of IBAB and Mr. </a:t>
            </a:r>
            <a:r>
              <a:rPr lang="pt-BR" sz="1800" dirty="0">
                <a:solidFill>
                  <a:schemeClr val="dk1"/>
                </a:solidFill>
                <a:latin typeface="+mn-lt"/>
              </a:rPr>
              <a:t>Balakrishna Prabhu B N, Ms. Namita Menon, </a:t>
            </a:r>
            <a:r>
              <a:rPr lang="en-IN" sz="1800" b="0" i="0" u="none" strike="noStrike" dirty="0">
                <a:solidFill>
                  <a:srgbClr val="000000"/>
                </a:solidFill>
                <a:effectLst/>
                <a:latin typeface="+mn-lt"/>
              </a:rPr>
              <a:t>Mr. Yash Chindarkar </a:t>
            </a:r>
            <a:r>
              <a:rPr lang="pt-BR" sz="1800" dirty="0">
                <a:solidFill>
                  <a:schemeClr val="dk1"/>
                </a:solidFill>
                <a:latin typeface="+mn-lt"/>
              </a:rPr>
              <a:t>and </a:t>
            </a:r>
            <a:r>
              <a:rPr lang="en" sz="1800" dirty="0">
                <a:solidFill>
                  <a:schemeClr val="dk1"/>
                </a:solidFill>
                <a:latin typeface="+mn-lt"/>
              </a:rPr>
              <a:t>Ms. Apoorva Ganesh for their contribution and guidance.</a:t>
            </a:r>
            <a:endParaRPr sz="1800" dirty="0">
              <a:latin typeface="+mn-lt"/>
            </a:endParaRPr>
          </a:p>
        </p:txBody>
      </p:sp>
      <p:pic>
        <p:nvPicPr>
          <p:cNvPr id="64" name="Google Shape;64;p13"/>
          <p:cNvPicPr preferRelativeResize="0"/>
          <p:nvPr/>
        </p:nvPicPr>
        <p:blipFill rotWithShape="1">
          <a:blip r:embed="rId7">
            <a:alphaModFix/>
          </a:blip>
          <a:srcRect l="34123" r="34538"/>
          <a:stretch/>
        </p:blipFill>
        <p:spPr>
          <a:xfrm>
            <a:off x="21294692" y="8084804"/>
            <a:ext cx="5162588" cy="6028817"/>
          </a:xfrm>
          <a:prstGeom prst="rect">
            <a:avLst/>
          </a:prstGeom>
          <a:noFill/>
          <a:ln>
            <a:noFill/>
          </a:ln>
        </p:spPr>
      </p:pic>
      <p:sp>
        <p:nvSpPr>
          <p:cNvPr id="65" name="Google Shape;65;p13"/>
          <p:cNvSpPr txBox="1"/>
          <p:nvPr/>
        </p:nvSpPr>
        <p:spPr>
          <a:xfrm>
            <a:off x="20792827" y="13689995"/>
            <a:ext cx="6145775" cy="10156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rgbClr val="3C78D8"/>
                </a:solidFill>
              </a:rPr>
              <a:t>Chain A </a:t>
            </a:r>
            <a:r>
              <a:rPr lang="en" sz="1800" dirty="0">
                <a:solidFill>
                  <a:srgbClr val="3C78D8"/>
                </a:solidFill>
              </a:rPr>
              <a:t>: </a:t>
            </a:r>
            <a:r>
              <a:rPr lang="en" sz="1800" dirty="0">
                <a:solidFill>
                  <a:schemeClr val="dk1"/>
                </a:solidFill>
              </a:rPr>
              <a:t>Pembro light chain variable region</a:t>
            </a:r>
            <a:endParaRPr sz="1800" dirty="0">
              <a:solidFill>
                <a:schemeClr val="dk1"/>
              </a:solidFill>
            </a:endParaRPr>
          </a:p>
          <a:p>
            <a:pPr marL="0" lvl="0" indent="0" algn="l" rtl="0">
              <a:spcBef>
                <a:spcPts val="0"/>
              </a:spcBef>
              <a:spcAft>
                <a:spcPts val="0"/>
              </a:spcAft>
              <a:buNone/>
            </a:pPr>
            <a:r>
              <a:rPr lang="en" sz="1800" b="1" dirty="0">
                <a:solidFill>
                  <a:srgbClr val="3C78D8"/>
                </a:solidFill>
              </a:rPr>
              <a:t>Chain B</a:t>
            </a:r>
            <a:r>
              <a:rPr lang="en" sz="1800" dirty="0">
                <a:solidFill>
                  <a:srgbClr val="3C78D8"/>
                </a:solidFill>
              </a:rPr>
              <a:t> :</a:t>
            </a:r>
            <a:r>
              <a:rPr lang="en" sz="1800" dirty="0">
                <a:solidFill>
                  <a:schemeClr val="dk1"/>
                </a:solidFill>
              </a:rPr>
              <a:t> Pembro heavy chain variable region</a:t>
            </a:r>
            <a:endParaRPr sz="1800" dirty="0">
              <a:solidFill>
                <a:schemeClr val="dk1"/>
              </a:solidFill>
            </a:endParaRPr>
          </a:p>
          <a:p>
            <a:pPr marL="0" lvl="0" indent="0" algn="l" rtl="0">
              <a:spcBef>
                <a:spcPts val="0"/>
              </a:spcBef>
              <a:spcAft>
                <a:spcPts val="0"/>
              </a:spcAft>
              <a:buNone/>
            </a:pPr>
            <a:r>
              <a:rPr lang="en" sz="1800" b="1" dirty="0">
                <a:solidFill>
                  <a:srgbClr val="00FFFF"/>
                </a:solidFill>
              </a:rPr>
              <a:t>Chain C</a:t>
            </a:r>
            <a:r>
              <a:rPr lang="en" sz="1800" dirty="0">
                <a:solidFill>
                  <a:srgbClr val="00FFFF"/>
                </a:solidFill>
              </a:rPr>
              <a:t> :</a:t>
            </a:r>
            <a:r>
              <a:rPr lang="en" sz="1800" dirty="0">
                <a:solidFill>
                  <a:schemeClr val="dk1"/>
                </a:solidFill>
              </a:rPr>
              <a:t> Programmed cell death protein 1 (PD1-Antigen)</a:t>
            </a:r>
            <a:endParaRPr sz="1800" dirty="0">
              <a:solidFill>
                <a:schemeClr val="dk1"/>
              </a:solidFill>
            </a:endParaRPr>
          </a:p>
        </p:txBody>
      </p:sp>
      <p:sp>
        <p:nvSpPr>
          <p:cNvPr id="66" name="Google Shape;66;p13"/>
          <p:cNvSpPr/>
          <p:nvPr/>
        </p:nvSpPr>
        <p:spPr>
          <a:xfrm>
            <a:off x="213088" y="15287392"/>
            <a:ext cx="12210546" cy="836808"/>
          </a:xfrm>
          <a:prstGeom prst="roundRect">
            <a:avLst>
              <a:gd name="adj" fmla="val 16667"/>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DESIGN AND WORKFLOW</a:t>
            </a:r>
            <a:endParaRPr sz="3900" b="1" dirty="0">
              <a:solidFill>
                <a:srgbClr val="EEEEEE"/>
              </a:solidFill>
            </a:endParaRPr>
          </a:p>
        </p:txBody>
      </p:sp>
      <p:sp>
        <p:nvSpPr>
          <p:cNvPr id="67" name="Google Shape;67;p13"/>
          <p:cNvSpPr/>
          <p:nvPr/>
        </p:nvSpPr>
        <p:spPr>
          <a:xfrm>
            <a:off x="38234830" y="19699595"/>
            <a:ext cx="20637720" cy="619056"/>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RESULTS</a:t>
            </a:r>
            <a:endParaRPr sz="3900" b="1" dirty="0">
              <a:solidFill>
                <a:srgbClr val="EEEEEE"/>
              </a:solidFill>
            </a:endParaRPr>
          </a:p>
        </p:txBody>
      </p:sp>
      <p:grpSp>
        <p:nvGrpSpPr>
          <p:cNvPr id="70" name="Google Shape;70;p13"/>
          <p:cNvGrpSpPr/>
          <p:nvPr/>
        </p:nvGrpSpPr>
        <p:grpSpPr>
          <a:xfrm>
            <a:off x="12636489" y="7638330"/>
            <a:ext cx="19681664" cy="14022524"/>
            <a:chOff x="11342150" y="10855092"/>
            <a:chExt cx="19293857" cy="12088383"/>
          </a:xfrm>
        </p:grpSpPr>
        <p:sp>
          <p:nvSpPr>
            <p:cNvPr id="71" name="Google Shape;71;p13"/>
            <p:cNvSpPr/>
            <p:nvPr/>
          </p:nvSpPr>
          <p:spPr>
            <a:xfrm>
              <a:off x="11342150" y="16721775"/>
              <a:ext cx="9321300" cy="6221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13"/>
            <p:cNvSpPr txBox="1"/>
            <p:nvPr/>
          </p:nvSpPr>
          <p:spPr>
            <a:xfrm>
              <a:off x="20146743" y="10855092"/>
              <a:ext cx="10489264" cy="1353129"/>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800" b="1" i="1" dirty="0">
                  <a:latin typeface="+mn-lt"/>
                </a:rPr>
                <a:t>Figure 2.</a:t>
              </a:r>
              <a:r>
                <a:rPr lang="en-US" sz="1800" b="0" i="0" u="none" strike="noStrike" dirty="0">
                  <a:solidFill>
                    <a:srgbClr val="000000"/>
                  </a:solidFill>
                  <a:effectLst/>
                  <a:latin typeface="+mn-lt"/>
                </a:rPr>
                <a:t> The interaction of agent and environment in a MDP </a:t>
              </a:r>
              <a:r>
                <a:rPr lang="en-IN" sz="1800" b="1" i="1" u="none" strike="noStrike" dirty="0">
                  <a:solidFill>
                    <a:srgbClr val="1155CC"/>
                  </a:solidFill>
                  <a:effectLst/>
                  <a:latin typeface="+mn-lt"/>
                </a:rPr>
                <a:t>Agent</a:t>
              </a:r>
              <a:r>
                <a:rPr lang="en-IN" sz="1800" b="0" i="0" u="none" strike="noStrike" dirty="0">
                  <a:solidFill>
                    <a:srgbClr val="000000"/>
                  </a:solidFill>
                  <a:effectLst/>
                  <a:latin typeface="+mn-lt"/>
                </a:rPr>
                <a:t>: B-cells </a:t>
              </a:r>
              <a:r>
                <a:rPr lang="en-IN" sz="1800" b="1" i="1" u="none" strike="noStrike" dirty="0">
                  <a:solidFill>
                    <a:srgbClr val="FF9900"/>
                  </a:solidFill>
                  <a:effectLst/>
                  <a:latin typeface="+mn-lt"/>
                </a:rPr>
                <a:t>Action</a:t>
              </a:r>
              <a:r>
                <a:rPr lang="en-IN" sz="1800" b="0" i="0" u="none" strike="noStrike" dirty="0">
                  <a:solidFill>
                    <a:srgbClr val="FF9900"/>
                  </a:solidFill>
                  <a:effectLst/>
                  <a:latin typeface="+mn-lt"/>
                </a:rPr>
                <a:t>:</a:t>
              </a:r>
              <a:r>
                <a:rPr lang="en-IN" sz="1800" b="0" i="0" u="none" strike="noStrike" dirty="0">
                  <a:solidFill>
                    <a:srgbClr val="000000"/>
                  </a:solidFill>
                  <a:effectLst/>
                  <a:latin typeface="+mn-lt"/>
                </a:rPr>
                <a:t> Point mutations on Pembrolizumab (using PyMOL) </a:t>
              </a:r>
              <a:r>
                <a:rPr lang="en-IN" sz="1800" b="1" i="1" u="none" strike="noStrike" dirty="0">
                  <a:solidFill>
                    <a:srgbClr val="38761D"/>
                  </a:solidFill>
                  <a:effectLst/>
                  <a:latin typeface="+mn-lt"/>
                </a:rPr>
                <a:t>Environment</a:t>
              </a:r>
              <a:r>
                <a:rPr lang="en-IN" sz="1800" b="0" i="0" u="none" strike="noStrike" dirty="0">
                  <a:solidFill>
                    <a:srgbClr val="000000"/>
                  </a:solidFill>
                  <a:effectLst/>
                  <a:latin typeface="+mn-lt"/>
                </a:rPr>
                <a:t>: Affinity Maturation of Pembrolizumab-PD1 </a:t>
              </a:r>
            </a:p>
            <a:p>
              <a:pPr marL="0" lvl="0" indent="0" algn="just" rtl="0">
                <a:spcBef>
                  <a:spcPts val="0"/>
                </a:spcBef>
                <a:spcAft>
                  <a:spcPts val="0"/>
                </a:spcAft>
                <a:buNone/>
              </a:pPr>
              <a:r>
                <a:rPr lang="en-IN" sz="1800" b="1" i="1" u="none" strike="noStrike" dirty="0">
                  <a:solidFill>
                    <a:srgbClr val="FF0000"/>
                  </a:solidFill>
                  <a:effectLst/>
                  <a:latin typeface="+mn-lt"/>
                </a:rPr>
                <a:t>State</a:t>
              </a:r>
              <a:r>
                <a:rPr lang="en-IN" sz="1800" b="0" i="0" u="none" strike="noStrike" dirty="0">
                  <a:solidFill>
                    <a:srgbClr val="FF0000"/>
                  </a:solidFill>
                  <a:effectLst/>
                  <a:latin typeface="+mn-lt"/>
                </a:rPr>
                <a:t>: </a:t>
              </a:r>
              <a:r>
                <a:rPr lang="en-IN" sz="1800" b="0" i="0" u="none" strike="noStrike" dirty="0">
                  <a:solidFill>
                    <a:srgbClr val="000000"/>
                  </a:solidFill>
                  <a:effectLst/>
                  <a:latin typeface="+mn-lt"/>
                </a:rPr>
                <a:t>Pembro with mutated amino acids</a:t>
              </a:r>
              <a:endParaRPr lang="en-US" sz="1800" dirty="0">
                <a:latin typeface="+mn-lt"/>
              </a:endParaRPr>
            </a:p>
            <a:p>
              <a:pPr marL="0" lvl="0" indent="0" rtl="0">
                <a:spcBef>
                  <a:spcPts val="0"/>
                </a:spcBef>
                <a:spcAft>
                  <a:spcPts val="0"/>
                </a:spcAft>
                <a:buNone/>
              </a:pPr>
              <a:endParaRPr lang="en-US" sz="1800" dirty="0">
                <a:latin typeface="+mj-lt"/>
              </a:endParaRPr>
            </a:p>
            <a:p>
              <a:pPr marL="0" lvl="0" indent="0" rtl="0">
                <a:spcBef>
                  <a:spcPts val="0"/>
                </a:spcBef>
                <a:spcAft>
                  <a:spcPts val="0"/>
                </a:spcAft>
                <a:buNone/>
              </a:pPr>
              <a:r>
                <a:rPr lang="en-US" sz="1800" dirty="0">
                  <a:latin typeface="+mj-lt"/>
                </a:rPr>
                <a:t>                </a:t>
              </a:r>
              <a:endParaRPr sz="1800" dirty="0">
                <a:latin typeface="+mj-lt"/>
              </a:endParaRPr>
            </a:p>
          </p:txBody>
        </p:sp>
      </p:grpSp>
      <p:sp>
        <p:nvSpPr>
          <p:cNvPr id="75" name="Google Shape;75;p13"/>
          <p:cNvSpPr/>
          <p:nvPr/>
        </p:nvSpPr>
        <p:spPr>
          <a:xfrm>
            <a:off x="38243075" y="37978279"/>
            <a:ext cx="20627469" cy="1743235"/>
          </a:xfrm>
          <a:prstGeom prst="rect">
            <a:avLst/>
          </a:prstGeom>
          <a:noFill/>
          <a:ln>
            <a:noFill/>
          </a:ln>
        </p:spPr>
        <p:txBody>
          <a:bodyPr spcFirstLastPara="1" wrap="square" lIns="91425" tIns="91425" rIns="91425" bIns="91425" anchor="t" anchorCtr="0">
            <a:noAutofit/>
          </a:bodyPr>
          <a:lstStyle/>
          <a:p>
            <a:pPr algn="just">
              <a:buClr>
                <a:schemeClr val="dk1"/>
              </a:buClr>
              <a:buSzPts val="1100"/>
            </a:pPr>
            <a:r>
              <a:rPr lang="en-IN" sz="1800" b="1" dirty="0">
                <a:solidFill>
                  <a:schemeClr val="dk1"/>
                </a:solidFill>
              </a:rPr>
              <a:t>Figure 5. A a </a:t>
            </a:r>
            <a:r>
              <a:rPr lang="en-IN" sz="1800" dirty="0">
                <a:solidFill>
                  <a:schemeClr val="dk1"/>
                </a:solidFill>
              </a:rPr>
              <a:t>RL</a:t>
            </a:r>
            <a:r>
              <a:rPr lang="en-IN" sz="1800" b="1" dirty="0">
                <a:solidFill>
                  <a:schemeClr val="dk1"/>
                </a:solidFill>
              </a:rPr>
              <a:t> </a:t>
            </a:r>
            <a:r>
              <a:rPr lang="en-IN" sz="1800" dirty="0">
                <a:solidFill>
                  <a:schemeClr val="dk1"/>
                </a:solidFill>
              </a:rPr>
              <a:t>SHM simulations, </a:t>
            </a:r>
            <a:r>
              <a:rPr lang="en-IN" sz="1800" b="1" dirty="0">
                <a:solidFill>
                  <a:schemeClr val="dk1"/>
                </a:solidFill>
              </a:rPr>
              <a:t>A b </a:t>
            </a:r>
            <a:r>
              <a:rPr lang="en-IN" sz="1800" dirty="0">
                <a:solidFill>
                  <a:schemeClr val="dk1"/>
                </a:solidFill>
              </a:rPr>
              <a:t>Higher Binding affinity(BA) states after AlphaFold2(AF)</a:t>
            </a:r>
            <a:r>
              <a:rPr lang="en-IN" sz="1800" dirty="0">
                <a:solidFill>
                  <a:schemeClr val="tx1"/>
                </a:solidFill>
                <a:latin typeface="+mn-lt"/>
              </a:rPr>
              <a:t>, </a:t>
            </a:r>
            <a:r>
              <a:rPr lang="en-IN" sz="1800" b="1" dirty="0">
                <a:solidFill>
                  <a:srgbClr val="FF0000"/>
                </a:solidFill>
              </a:rPr>
              <a:t>Red</a:t>
            </a:r>
            <a:r>
              <a:rPr lang="en-IN" sz="1800" dirty="0">
                <a:solidFill>
                  <a:srgbClr val="FF0000"/>
                </a:solidFill>
              </a:rPr>
              <a:t>:</a:t>
            </a:r>
            <a:r>
              <a:rPr lang="en-IN" sz="1800" dirty="0">
                <a:solidFill>
                  <a:schemeClr val="tx1"/>
                </a:solidFill>
              </a:rPr>
              <a:t> Using Soft-Max: Mutating 3 residues on Heavy chain into 17 residues, </a:t>
            </a:r>
            <a:r>
              <a:rPr lang="en-IN" sz="1800" b="1" dirty="0">
                <a:solidFill>
                  <a:schemeClr val="accent1">
                    <a:lumMod val="75000"/>
                  </a:schemeClr>
                </a:solidFill>
              </a:rPr>
              <a:t>Blue</a:t>
            </a:r>
            <a:r>
              <a:rPr lang="en-IN" sz="1800" dirty="0">
                <a:solidFill>
                  <a:schemeClr val="tx1"/>
                </a:solidFill>
              </a:rPr>
              <a:t>: Epsilon Greedy: Mutating 6 residues in Light chain into 6 a.a. </a:t>
            </a:r>
            <a:r>
              <a:rPr lang="en-IN" sz="1800" dirty="0">
                <a:solidFill>
                  <a:schemeClr val="accent4">
                    <a:lumMod val="75000"/>
                  </a:schemeClr>
                </a:solidFill>
              </a:rPr>
              <a:t>Orange: </a:t>
            </a:r>
            <a:r>
              <a:rPr lang="en-IN" sz="1800" dirty="0">
                <a:solidFill>
                  <a:schemeClr val="tx1"/>
                </a:solidFill>
              </a:rPr>
              <a:t>Epsilon greedy: Mutating 4 residues in Heavy chain into 16 a.a. </a:t>
            </a:r>
            <a:r>
              <a:rPr lang="en-IN" sz="1800" b="1" dirty="0">
                <a:solidFill>
                  <a:srgbClr val="92D050"/>
                </a:solidFill>
              </a:rPr>
              <a:t>Green</a:t>
            </a:r>
            <a:r>
              <a:rPr lang="en-IN" sz="1800" dirty="0">
                <a:solidFill>
                  <a:schemeClr val="accent6">
                    <a:lumMod val="50000"/>
                  </a:schemeClr>
                </a:solidFill>
              </a:rPr>
              <a:t>: </a:t>
            </a:r>
            <a:r>
              <a:rPr lang="en-IN" sz="1800" dirty="0">
                <a:solidFill>
                  <a:schemeClr val="tx1"/>
                </a:solidFill>
              </a:rPr>
              <a:t>Mutating 4 residues in Heavy chain into 16 a.a. with constraint looping </a:t>
            </a:r>
            <a:r>
              <a:rPr lang="en-IN" sz="1800" dirty="0">
                <a:solidFill>
                  <a:schemeClr val="accent6">
                    <a:lumMod val="50000"/>
                  </a:schemeClr>
                </a:solidFill>
              </a:rPr>
              <a:t>Yellow: </a:t>
            </a:r>
            <a:r>
              <a:rPr lang="en-IN" sz="1800" dirty="0">
                <a:solidFill>
                  <a:schemeClr val="tx1"/>
                </a:solidFill>
              </a:rPr>
              <a:t>DQL: Epsilon Greedy: mutating 3 residues on Heavy chain into 17 a.a. </a:t>
            </a:r>
            <a:r>
              <a:rPr lang="en-IN" sz="1800" b="1" dirty="0">
                <a:solidFill>
                  <a:schemeClr val="tx1"/>
                </a:solidFill>
                <a:latin typeface="+mn-lt"/>
              </a:rPr>
              <a:t>B </a:t>
            </a:r>
            <a:r>
              <a:rPr lang="en-IN" sz="1800" dirty="0">
                <a:solidFill>
                  <a:schemeClr val="tx1"/>
                </a:solidFill>
                <a:latin typeface="+mn-lt"/>
              </a:rPr>
              <a:t>AF predicted structures aligned with Pembro and their corresponding C-alpha distance plots</a:t>
            </a:r>
            <a:r>
              <a:rPr lang="en-IN" sz="1800" b="1" dirty="0">
                <a:solidFill>
                  <a:schemeClr val="tx1"/>
                </a:solidFill>
                <a:latin typeface="+mn-lt"/>
              </a:rPr>
              <a:t> </a:t>
            </a:r>
            <a:r>
              <a:rPr lang="en-IN" sz="1800" b="1" dirty="0">
                <a:solidFill>
                  <a:srgbClr val="7030A0"/>
                </a:solidFill>
                <a:latin typeface="+mn-lt"/>
              </a:rPr>
              <a:t>Purple: </a:t>
            </a:r>
            <a:r>
              <a:rPr lang="en-IN" sz="1800" dirty="0">
                <a:solidFill>
                  <a:schemeClr val="dk1"/>
                </a:solidFill>
                <a:latin typeface="+mn-lt"/>
              </a:rPr>
              <a:t>DDDSGDTYYNSNTNRYR (Folded Properly) </a:t>
            </a:r>
            <a:r>
              <a:rPr lang="en-IN" sz="1800" b="1" dirty="0">
                <a:solidFill>
                  <a:srgbClr val="FF0000"/>
                </a:solidFill>
                <a:latin typeface="+mn-lt"/>
              </a:rPr>
              <a:t>Red</a:t>
            </a:r>
            <a:r>
              <a:rPr lang="en-IN" sz="1800" b="1" dirty="0">
                <a:solidFill>
                  <a:schemeClr val="tx1"/>
                </a:solidFill>
                <a:latin typeface="+mn-lt"/>
              </a:rPr>
              <a:t>: </a:t>
            </a:r>
            <a:r>
              <a:rPr lang="en-IN" sz="1800" b="0" i="0" u="none" strike="noStrike" dirty="0">
                <a:solidFill>
                  <a:srgbClr val="000000"/>
                </a:solidFill>
                <a:effectLst/>
                <a:latin typeface="+mn-lt"/>
              </a:rPr>
              <a:t>SYYYSDTWYNYNTNGYR (improper folding) </a:t>
            </a:r>
            <a:endParaRPr lang="en-IN" sz="1800" b="1" dirty="0">
              <a:solidFill>
                <a:schemeClr val="accent6">
                  <a:lumMod val="50000"/>
                </a:schemeClr>
              </a:solidFill>
              <a:latin typeface="+mn-lt"/>
            </a:endParaRPr>
          </a:p>
          <a:p>
            <a:pPr marL="0" lvl="0" indent="0" algn="just" rtl="0">
              <a:spcBef>
                <a:spcPts val="0"/>
              </a:spcBef>
              <a:spcAft>
                <a:spcPts val="0"/>
              </a:spcAft>
              <a:buClr>
                <a:schemeClr val="dk1"/>
              </a:buClr>
              <a:buSzPts val="1100"/>
              <a:buFont typeface="Arial"/>
              <a:buNone/>
            </a:pPr>
            <a:endParaRPr sz="1800" b="1" dirty="0">
              <a:solidFill>
                <a:schemeClr val="accent6">
                  <a:lumMod val="50000"/>
                </a:schemeClr>
              </a:solidFill>
            </a:endParaRPr>
          </a:p>
        </p:txBody>
      </p:sp>
      <p:sp>
        <p:nvSpPr>
          <p:cNvPr id="77" name="Google Shape;77;p13"/>
          <p:cNvSpPr/>
          <p:nvPr/>
        </p:nvSpPr>
        <p:spPr>
          <a:xfrm>
            <a:off x="13684600" y="39433961"/>
            <a:ext cx="8712656"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DISCUSSION AND FUTURE WORK</a:t>
            </a:r>
            <a:endParaRPr sz="3900" b="1" dirty="0">
              <a:solidFill>
                <a:srgbClr val="EEEEEE"/>
              </a:solidFill>
            </a:endParaRPr>
          </a:p>
        </p:txBody>
      </p:sp>
      <p:sp>
        <p:nvSpPr>
          <p:cNvPr id="78" name="Google Shape;78;p13"/>
          <p:cNvSpPr txBox="1"/>
          <p:nvPr/>
        </p:nvSpPr>
        <p:spPr>
          <a:xfrm>
            <a:off x="13684600" y="40100742"/>
            <a:ext cx="8578244" cy="3795881"/>
          </a:xfrm>
          <a:prstGeom prst="rect">
            <a:avLst/>
          </a:prstGeom>
          <a:noFill/>
          <a:ln>
            <a:noFill/>
          </a:ln>
        </p:spPr>
        <p:txBody>
          <a:bodyPr spcFirstLastPara="1" wrap="square" lIns="91425" tIns="91425" rIns="91425" bIns="91425" anchor="t" anchorCtr="0">
            <a:spAutoFit/>
          </a:bodyPr>
          <a:lstStyle/>
          <a:p>
            <a:pPr algn="just" rtl="0">
              <a:spcBef>
                <a:spcPts val="0"/>
              </a:spcBef>
              <a:spcAft>
                <a:spcPts val="800"/>
              </a:spcAft>
            </a:pPr>
            <a:r>
              <a:rPr lang="en-US" sz="2600" b="0" i="0" u="none" strike="noStrike" dirty="0">
                <a:solidFill>
                  <a:srgbClr val="000000"/>
                </a:solidFill>
                <a:effectLst/>
                <a:latin typeface="+mn-lt"/>
              </a:rPr>
              <a:t>Q-Learning simulated SHM and provided a better binding Pembro-PD1 complex using a reduced state space.</a:t>
            </a:r>
          </a:p>
          <a:p>
            <a:pPr algn="just" rtl="0">
              <a:spcBef>
                <a:spcPts val="0"/>
              </a:spcBef>
              <a:spcAft>
                <a:spcPts val="800"/>
              </a:spcAft>
            </a:pPr>
            <a:r>
              <a:rPr lang="en-US" sz="2600" b="0" i="0" u="none" strike="noStrike" dirty="0">
                <a:solidFill>
                  <a:srgbClr val="000000"/>
                </a:solidFill>
                <a:effectLst/>
                <a:latin typeface="+mn-lt"/>
              </a:rPr>
              <a:t>Deep Q-Learning can be employed to predict alternate complexes to Pembro-PD1 – Currently underway.</a:t>
            </a:r>
          </a:p>
          <a:p>
            <a:pPr algn="just" rtl="0">
              <a:spcBef>
                <a:spcPts val="0"/>
              </a:spcBef>
              <a:spcAft>
                <a:spcPts val="800"/>
              </a:spcAft>
            </a:pPr>
            <a:r>
              <a:rPr lang="en-US" sz="2600" dirty="0">
                <a:latin typeface="+mn-lt"/>
              </a:rPr>
              <a:t>Protein Language Models (PLM) can be employed in conjunction with our SHM-RL model for drug discovery.</a:t>
            </a:r>
          </a:p>
          <a:p>
            <a:pPr algn="just" rtl="0">
              <a:spcBef>
                <a:spcPts val="0"/>
              </a:spcBef>
              <a:spcAft>
                <a:spcPts val="800"/>
              </a:spcAft>
            </a:pPr>
            <a:r>
              <a:rPr lang="en-US" sz="2600" b="0" i="0" u="none" strike="noStrike" dirty="0">
                <a:solidFill>
                  <a:srgbClr val="000000"/>
                </a:solidFill>
                <a:effectLst/>
                <a:latin typeface="+mn-lt"/>
              </a:rPr>
              <a:t>Further validation of predicted antibodies using molecular dynamics and different binding affinity tools is required.</a:t>
            </a:r>
          </a:p>
        </p:txBody>
      </p:sp>
      <p:sp>
        <p:nvSpPr>
          <p:cNvPr id="112" name="Google Shape;112;p13"/>
          <p:cNvSpPr/>
          <p:nvPr/>
        </p:nvSpPr>
        <p:spPr>
          <a:xfrm>
            <a:off x="22747300" y="38148506"/>
            <a:ext cx="10071551" cy="839722"/>
          </a:xfrm>
          <a:prstGeom prst="round2DiagRect">
            <a:avLst>
              <a:gd name="adj1" fmla="val 16667"/>
              <a:gd name="adj2" fmla="val 0"/>
            </a:avLst>
          </a:pr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REFERENCES</a:t>
            </a:r>
            <a:endParaRPr sz="3900" b="1" dirty="0">
              <a:solidFill>
                <a:srgbClr val="EEEEEE"/>
              </a:solidFill>
            </a:endParaRPr>
          </a:p>
        </p:txBody>
      </p:sp>
      <p:sp>
        <p:nvSpPr>
          <p:cNvPr id="113" name="Google Shape;113;p13"/>
          <p:cNvSpPr/>
          <p:nvPr/>
        </p:nvSpPr>
        <p:spPr>
          <a:xfrm>
            <a:off x="22311722" y="39070854"/>
            <a:ext cx="10405886" cy="1241189"/>
          </a:xfrm>
          <a:prstGeom prst="rect">
            <a:avLst/>
          </a:prstGeom>
          <a:noFill/>
          <a:ln>
            <a:noFill/>
          </a:ln>
        </p:spPr>
        <p:txBody>
          <a:bodyPr spcFirstLastPara="1" wrap="square" lIns="91425" tIns="91425" rIns="91425" bIns="91425" anchor="t" anchorCtr="0">
            <a:noAutofit/>
          </a:bodyPr>
          <a:lstStyle/>
          <a:p>
            <a:pPr marL="457200" indent="-323850" algn="just">
              <a:buClr>
                <a:schemeClr val="dk1"/>
              </a:buClr>
              <a:buSzPts val="1500"/>
              <a:buFont typeface="Arial"/>
              <a:buChar char="●"/>
            </a:pPr>
            <a:r>
              <a:rPr lang="en-US" sz="1600" b="0" i="0" u="none" strike="noStrike" dirty="0">
                <a:solidFill>
                  <a:srgbClr val="000000"/>
                </a:solidFill>
                <a:effectLst/>
                <a:latin typeface="+mn-lt"/>
              </a:rPr>
              <a:t>Faris, J. G., Orbidan, D., Wells, C., Petersen, B. K., &amp; Sprenger, K. G. (2022). Moving the needle: Employing deep reinforcement learning to push the boundaries of coarse-grained vaccine models. </a:t>
            </a:r>
            <a:r>
              <a:rPr lang="en-US" sz="1600" b="0" i="1" u="none" strike="noStrike" dirty="0">
                <a:solidFill>
                  <a:srgbClr val="000000"/>
                </a:solidFill>
                <a:effectLst/>
                <a:latin typeface="+mn-lt"/>
              </a:rPr>
              <a:t>Frontiers in Immunology</a:t>
            </a:r>
            <a:r>
              <a:rPr lang="en-US" sz="1600" b="0" i="0" u="none" strike="noStrike" dirty="0">
                <a:solidFill>
                  <a:srgbClr val="000000"/>
                </a:solidFill>
                <a:effectLst/>
                <a:latin typeface="+mn-lt"/>
              </a:rPr>
              <a:t>, </a:t>
            </a:r>
            <a:r>
              <a:rPr lang="en-US" sz="1600" b="0" i="1" u="none" strike="noStrike" dirty="0">
                <a:solidFill>
                  <a:srgbClr val="000000"/>
                </a:solidFill>
                <a:effectLst/>
                <a:latin typeface="+mn-lt"/>
              </a:rPr>
              <a:t>13</a:t>
            </a:r>
            <a:r>
              <a:rPr lang="en-US" sz="1600" b="0" i="0" u="none" strike="noStrike" dirty="0">
                <a:solidFill>
                  <a:srgbClr val="000000"/>
                </a:solidFill>
                <a:effectLst/>
                <a:latin typeface="+mn-lt"/>
              </a:rPr>
              <a:t>. </a:t>
            </a:r>
            <a:r>
              <a:rPr lang="en-US" sz="1600" b="0" i="0" u="none" strike="noStrike" dirty="0">
                <a:solidFill>
                  <a:srgbClr val="000000"/>
                </a:solidFill>
                <a:effectLst/>
                <a:latin typeface="+mn-lt"/>
                <a:hlinkClick r:id="rId8"/>
              </a:rPr>
              <a:t>https://doi.org/10.3389/FIMMU.2022.1029167</a:t>
            </a:r>
            <a:r>
              <a:rPr lang="en-US" sz="1600" b="0" i="0" u="none" strike="noStrike" dirty="0">
                <a:solidFill>
                  <a:srgbClr val="000000"/>
                </a:solidFill>
                <a:effectLst/>
                <a:latin typeface="+mn-lt"/>
              </a:rPr>
              <a:t> </a:t>
            </a:r>
            <a:endParaRPr lang="en" sz="1600" dirty="0">
              <a:solidFill>
                <a:schemeClr val="dk1"/>
              </a:solidFill>
              <a:latin typeface="+mn-lt"/>
            </a:endParaRPr>
          </a:p>
          <a:p>
            <a:pPr marL="457200" lvl="0" indent="-323850" algn="just" rtl="0">
              <a:lnSpc>
                <a:spcPct val="100000"/>
              </a:lnSpc>
              <a:spcBef>
                <a:spcPts val="0"/>
              </a:spcBef>
              <a:spcAft>
                <a:spcPts val="0"/>
              </a:spcAft>
              <a:buClr>
                <a:schemeClr val="dk1"/>
              </a:buClr>
              <a:buSzPts val="1500"/>
              <a:buChar char="●"/>
            </a:pPr>
            <a:r>
              <a:rPr lang="en" sz="1600" dirty="0">
                <a:solidFill>
                  <a:schemeClr val="dk1"/>
                </a:solidFill>
                <a:latin typeface="+mn-lt"/>
              </a:rPr>
              <a:t>Horita, Shoichiro, et al. "High-resolution crystal structure of the therapeutic antibody pembrolizumab bound to the human PD-1." </a:t>
            </a:r>
            <a:r>
              <a:rPr lang="en" sz="1600" i="1" dirty="0">
                <a:solidFill>
                  <a:schemeClr val="dk1"/>
                </a:solidFill>
                <a:latin typeface="+mn-lt"/>
              </a:rPr>
              <a:t>Scientific reports</a:t>
            </a:r>
            <a:r>
              <a:rPr lang="en" sz="1600" dirty="0">
                <a:solidFill>
                  <a:schemeClr val="dk1"/>
                </a:solidFill>
                <a:latin typeface="+mn-lt"/>
              </a:rPr>
              <a:t> 6.1 (2016): 35297</a:t>
            </a:r>
          </a:p>
          <a:p>
            <a:pPr marL="457200" indent="-323850" algn="just">
              <a:buClr>
                <a:schemeClr val="dk1"/>
              </a:buClr>
              <a:buSzPts val="1500"/>
              <a:buFont typeface="Arial"/>
              <a:buChar char="●"/>
            </a:pPr>
            <a:r>
              <a:rPr lang="en-US" sz="1600" dirty="0">
                <a:latin typeface="+mn-lt"/>
              </a:rPr>
              <a:t>Sutton, R. S., &amp; Barto, A. G. (2018). Reinforcement learning: An introduction, 2nd ed. In </a:t>
            </a:r>
            <a:r>
              <a:rPr lang="en-US" sz="1600" i="1" dirty="0">
                <a:latin typeface="+mn-lt"/>
              </a:rPr>
              <a:t>Reinforcement learning: An introduction, 2nd ed.</a:t>
            </a:r>
            <a:r>
              <a:rPr lang="en-US" sz="1600" dirty="0">
                <a:latin typeface="+mn-lt"/>
              </a:rPr>
              <a:t> The MIT Press.</a:t>
            </a:r>
            <a:endParaRPr lang="en-US" sz="1600" b="0" i="0" u="none" strike="noStrike" dirty="0">
              <a:solidFill>
                <a:srgbClr val="000000"/>
              </a:solidFill>
              <a:effectLst/>
              <a:latin typeface="+mn-lt"/>
            </a:endParaRPr>
          </a:p>
          <a:p>
            <a:pPr marL="457200" lvl="0" indent="-323850" algn="just" rtl="0">
              <a:lnSpc>
                <a:spcPct val="100000"/>
              </a:lnSpc>
              <a:spcBef>
                <a:spcPts val="0"/>
              </a:spcBef>
              <a:spcAft>
                <a:spcPts val="0"/>
              </a:spcAft>
              <a:buClr>
                <a:schemeClr val="dk1"/>
              </a:buClr>
              <a:buSzPts val="1500"/>
              <a:buChar char="●"/>
            </a:pPr>
            <a:r>
              <a:rPr lang="en-US" sz="1600" b="0" i="0" u="none" strike="noStrike" dirty="0">
                <a:solidFill>
                  <a:srgbClr val="000000"/>
                </a:solidFill>
                <a:effectLst/>
                <a:latin typeface="+mn-lt"/>
              </a:rPr>
              <a:t>Vangone, A., &amp; Bonvin, A. M. J. J. (2017). PRODIGY: A Contact-based Predictor of Binding Affinity in Protein-protein Complexes. </a:t>
            </a:r>
            <a:r>
              <a:rPr lang="en-US" sz="1600" b="0" i="1" u="none" strike="noStrike" dirty="0">
                <a:solidFill>
                  <a:srgbClr val="000000"/>
                </a:solidFill>
                <a:effectLst/>
                <a:latin typeface="+mn-lt"/>
              </a:rPr>
              <a:t>Bio-Protocol</a:t>
            </a:r>
            <a:r>
              <a:rPr lang="en-US" sz="1600" b="0" i="0" u="none" strike="noStrike" dirty="0">
                <a:solidFill>
                  <a:srgbClr val="000000"/>
                </a:solidFill>
                <a:effectLst/>
                <a:latin typeface="+mn-lt"/>
              </a:rPr>
              <a:t>, </a:t>
            </a:r>
            <a:r>
              <a:rPr lang="en-US" sz="1600" b="0" i="1" u="none" strike="noStrike" dirty="0">
                <a:solidFill>
                  <a:srgbClr val="000000"/>
                </a:solidFill>
                <a:effectLst/>
                <a:latin typeface="+mn-lt"/>
              </a:rPr>
              <a:t>7</a:t>
            </a:r>
            <a:r>
              <a:rPr lang="en-US" sz="1600" b="0" i="0" u="none" strike="noStrike" dirty="0">
                <a:solidFill>
                  <a:srgbClr val="000000"/>
                </a:solidFill>
                <a:effectLst/>
                <a:latin typeface="+mn-lt"/>
              </a:rPr>
              <a:t>(3). </a:t>
            </a:r>
            <a:r>
              <a:rPr lang="en-US" sz="1600" b="0" i="0" u="none" strike="noStrike" dirty="0">
                <a:solidFill>
                  <a:srgbClr val="000000"/>
                </a:solidFill>
                <a:effectLst/>
                <a:latin typeface="+mn-lt"/>
                <a:hlinkClick r:id="rId9"/>
              </a:rPr>
              <a:t>https://doi.org/10.21769/BIOPROTOC.2124</a:t>
            </a:r>
            <a:endParaRPr lang="en-US" sz="1600" b="0" i="0" u="none" strike="noStrike" dirty="0">
              <a:solidFill>
                <a:srgbClr val="000000"/>
              </a:solidFill>
              <a:effectLst/>
              <a:latin typeface="+mn-lt"/>
            </a:endParaRPr>
          </a:p>
          <a:p>
            <a:pPr marL="457200" lvl="0" indent="-323850" algn="just" rtl="0">
              <a:lnSpc>
                <a:spcPct val="100000"/>
              </a:lnSpc>
              <a:spcBef>
                <a:spcPts val="0"/>
              </a:spcBef>
              <a:spcAft>
                <a:spcPts val="0"/>
              </a:spcAft>
              <a:buClr>
                <a:schemeClr val="dk1"/>
              </a:buClr>
              <a:buSzPts val="1500"/>
              <a:buChar char="●"/>
            </a:pPr>
            <a:endParaRPr lang="en" sz="1600" dirty="0">
              <a:solidFill>
                <a:schemeClr val="dk1"/>
              </a:solidFill>
              <a:latin typeface="+mn-lt"/>
            </a:endParaRPr>
          </a:p>
          <a:p>
            <a:pPr marL="457200" lvl="0" indent="-323850" algn="just" rtl="0">
              <a:lnSpc>
                <a:spcPct val="100000"/>
              </a:lnSpc>
              <a:spcBef>
                <a:spcPts val="0"/>
              </a:spcBef>
              <a:spcAft>
                <a:spcPts val="0"/>
              </a:spcAft>
              <a:buClr>
                <a:schemeClr val="dk1"/>
              </a:buClr>
              <a:buSzPts val="1500"/>
              <a:buChar char="●"/>
            </a:pPr>
            <a:endParaRPr sz="1600" dirty="0">
              <a:solidFill>
                <a:schemeClr val="dk1"/>
              </a:solidFill>
              <a:latin typeface="+mn-lt"/>
            </a:endParaRPr>
          </a:p>
        </p:txBody>
      </p:sp>
      <p:sp>
        <p:nvSpPr>
          <p:cNvPr id="136" name="Google Shape;136;p13"/>
          <p:cNvSpPr/>
          <p:nvPr/>
        </p:nvSpPr>
        <p:spPr>
          <a:xfrm>
            <a:off x="20879905" y="14151144"/>
            <a:ext cx="5781955" cy="287819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800" b="1" i="1" dirty="0">
                <a:solidFill>
                  <a:schemeClr val="dk1"/>
                </a:solidFill>
                <a:latin typeface="+mn-lt"/>
              </a:rPr>
              <a:t>Figure 3. A</a:t>
            </a:r>
            <a:r>
              <a:rPr lang="en" sz="1800" b="1" dirty="0">
                <a:solidFill>
                  <a:schemeClr val="dk1"/>
                </a:solidFill>
                <a:latin typeface="+mn-lt"/>
              </a:rPr>
              <a:t> </a:t>
            </a:r>
            <a:r>
              <a:rPr lang="en" sz="1800" dirty="0">
                <a:solidFill>
                  <a:schemeClr val="dk1"/>
                </a:solidFill>
                <a:latin typeface="+mn-lt"/>
              </a:rPr>
              <a:t>Reference crystal structure of Pembrolizumab (PDB ID: </a:t>
            </a:r>
            <a:r>
              <a:rPr lang="en" sz="1800" b="1" dirty="0">
                <a:solidFill>
                  <a:schemeClr val="dk1"/>
                </a:solidFill>
                <a:latin typeface="+mn-lt"/>
              </a:rPr>
              <a:t>5B8C</a:t>
            </a:r>
            <a:r>
              <a:rPr lang="en" sz="1800" dirty="0">
                <a:solidFill>
                  <a:schemeClr val="dk1"/>
                </a:solidFill>
                <a:latin typeface="+mn-lt"/>
              </a:rPr>
              <a:t>), </a:t>
            </a:r>
            <a:r>
              <a:rPr lang="en" sz="1800" b="1" i="1" dirty="0">
                <a:solidFill>
                  <a:schemeClr val="dk1"/>
                </a:solidFill>
                <a:latin typeface="+mn-lt"/>
              </a:rPr>
              <a:t>B</a:t>
            </a:r>
            <a:r>
              <a:rPr lang="en" sz="1800" b="1" dirty="0">
                <a:solidFill>
                  <a:schemeClr val="dk1"/>
                </a:solidFill>
                <a:latin typeface="+mn-lt"/>
              </a:rPr>
              <a:t> </a:t>
            </a:r>
            <a:r>
              <a:rPr lang="en" sz="1800" dirty="0">
                <a:solidFill>
                  <a:schemeClr val="dk1"/>
                </a:solidFill>
                <a:latin typeface="+mn-lt"/>
              </a:rPr>
              <a:t>A schematic diagram of interactions between PD1 and antiPD1. Direct protein/protein hydrogen bonds are in </a:t>
            </a:r>
            <a:r>
              <a:rPr lang="en" sz="1800" dirty="0">
                <a:solidFill>
                  <a:schemeClr val="accent1">
                    <a:lumMod val="75000"/>
                  </a:schemeClr>
                </a:solidFill>
                <a:latin typeface="+mn-lt"/>
              </a:rPr>
              <a:t>blue</a:t>
            </a:r>
            <a:r>
              <a:rPr lang="en" sz="1800" dirty="0">
                <a:solidFill>
                  <a:schemeClr val="dk1"/>
                </a:solidFill>
                <a:latin typeface="+mn-lt"/>
              </a:rPr>
              <a:t>, water-mediated hydrogen bonds are in </a:t>
            </a:r>
            <a:r>
              <a:rPr lang="en" sz="1800" dirty="0">
                <a:solidFill>
                  <a:srgbClr val="00B050"/>
                </a:solidFill>
                <a:latin typeface="+mn-lt"/>
              </a:rPr>
              <a:t>green</a:t>
            </a:r>
            <a:r>
              <a:rPr lang="en" sz="1800" dirty="0">
                <a:solidFill>
                  <a:schemeClr val="dk1"/>
                </a:solidFill>
                <a:latin typeface="+mn-lt"/>
              </a:rPr>
              <a:t> and salt bridges are in </a:t>
            </a:r>
            <a:r>
              <a:rPr lang="en" sz="1800" dirty="0">
                <a:solidFill>
                  <a:srgbClr val="FF0000"/>
                </a:solidFill>
                <a:latin typeface="+mn-lt"/>
              </a:rPr>
              <a:t>red</a:t>
            </a:r>
            <a:r>
              <a:rPr lang="en" sz="1800" dirty="0">
                <a:solidFill>
                  <a:schemeClr val="dk1"/>
                </a:solidFill>
                <a:latin typeface="+mn-lt"/>
              </a:rPr>
              <a:t> </a:t>
            </a:r>
            <a:r>
              <a:rPr lang="fr-FR" sz="1800" dirty="0">
                <a:solidFill>
                  <a:schemeClr val="dk1"/>
                </a:solidFill>
                <a:latin typeface="+mn-lt"/>
              </a:rPr>
              <a:t>(Horita S et al., 2016</a:t>
            </a:r>
            <a:r>
              <a:rPr lang="en" sz="1800" dirty="0">
                <a:solidFill>
                  <a:schemeClr val="dk1"/>
                </a:solidFill>
                <a:latin typeface="+mn-lt"/>
              </a:rPr>
              <a:t>)</a:t>
            </a:r>
            <a:endParaRPr sz="1800" dirty="0">
              <a:solidFill>
                <a:schemeClr val="dk1"/>
              </a:solidFill>
              <a:latin typeface="+mn-lt"/>
            </a:endParaRPr>
          </a:p>
          <a:p>
            <a:pPr marL="0" lvl="0" indent="0" algn="l" rtl="0">
              <a:spcBef>
                <a:spcPts val="0"/>
              </a:spcBef>
              <a:spcAft>
                <a:spcPts val="0"/>
              </a:spcAft>
              <a:buClr>
                <a:schemeClr val="dk1"/>
              </a:buClr>
              <a:buSzPts val="1100"/>
              <a:buFont typeface="Arial"/>
              <a:buNone/>
            </a:pPr>
            <a:endParaRPr sz="1600" dirty="0">
              <a:latin typeface="+mn-lt"/>
            </a:endParaRPr>
          </a:p>
        </p:txBody>
      </p:sp>
      <p:sp>
        <p:nvSpPr>
          <p:cNvPr id="29" name="TextBox 28">
            <a:extLst>
              <a:ext uri="{FF2B5EF4-FFF2-40B4-BE49-F238E27FC236}">
                <a16:creationId xmlns:a16="http://schemas.microsoft.com/office/drawing/2014/main" id="{4C02D0F7-B7C8-4E11-CD49-397FBBBB1822}"/>
              </a:ext>
            </a:extLst>
          </p:cNvPr>
          <p:cNvSpPr txBox="1"/>
          <p:nvPr/>
        </p:nvSpPr>
        <p:spPr>
          <a:xfrm>
            <a:off x="21547771" y="11016457"/>
            <a:ext cx="419881" cy="369332"/>
          </a:xfrm>
          <a:prstGeom prst="rect">
            <a:avLst/>
          </a:prstGeom>
          <a:noFill/>
        </p:spPr>
        <p:txBody>
          <a:bodyPr wrap="square" rtlCol="0">
            <a:spAutoFit/>
          </a:bodyPr>
          <a:lstStyle/>
          <a:p>
            <a:r>
              <a:rPr lang="en-IN" sz="1800" b="1" dirty="0"/>
              <a:t>A</a:t>
            </a:r>
            <a:endParaRPr lang="en-IN" b="1" dirty="0"/>
          </a:p>
        </p:txBody>
      </p:sp>
      <p:pic>
        <p:nvPicPr>
          <p:cNvPr id="32" name="Picture 31">
            <a:extLst>
              <a:ext uri="{FF2B5EF4-FFF2-40B4-BE49-F238E27FC236}">
                <a16:creationId xmlns:a16="http://schemas.microsoft.com/office/drawing/2014/main" id="{88602829-636D-9076-EEC8-2FA0B677A34F}"/>
              </a:ext>
            </a:extLst>
          </p:cNvPr>
          <p:cNvPicPr>
            <a:picLocks noChangeAspect="1"/>
          </p:cNvPicPr>
          <p:nvPr/>
        </p:nvPicPr>
        <p:blipFill>
          <a:blip r:embed="rId10"/>
          <a:stretch>
            <a:fillRect/>
          </a:stretch>
        </p:blipFill>
        <p:spPr>
          <a:xfrm>
            <a:off x="23080231" y="5104134"/>
            <a:ext cx="7376324" cy="2534124"/>
          </a:xfrm>
          <a:prstGeom prst="rect">
            <a:avLst/>
          </a:prstGeom>
        </p:spPr>
      </p:pic>
      <p:pic>
        <p:nvPicPr>
          <p:cNvPr id="1041" name="Picture 17">
            <a:extLst>
              <a:ext uri="{FF2B5EF4-FFF2-40B4-BE49-F238E27FC236}">
                <a16:creationId xmlns:a16="http://schemas.microsoft.com/office/drawing/2014/main" id="{41C3792C-C9C5-872C-99B6-88CA3628319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3302"/>
          <a:stretch/>
        </p:blipFill>
        <p:spPr bwMode="auto">
          <a:xfrm>
            <a:off x="13317704" y="10390482"/>
            <a:ext cx="7267836" cy="45950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98F1AB6A-6652-C30A-3AD0-C1723ED11C8F}"/>
              </a:ext>
            </a:extLst>
          </p:cNvPr>
          <p:cNvSpPr txBox="1"/>
          <p:nvPr/>
        </p:nvSpPr>
        <p:spPr>
          <a:xfrm>
            <a:off x="12807241" y="15135893"/>
            <a:ext cx="8715483" cy="923330"/>
          </a:xfrm>
          <a:prstGeom prst="rect">
            <a:avLst/>
          </a:prstGeom>
          <a:noFill/>
        </p:spPr>
        <p:txBody>
          <a:bodyPr wrap="square">
            <a:spAutoFit/>
          </a:bodyPr>
          <a:lstStyle/>
          <a:p>
            <a:r>
              <a:rPr lang="en-US" sz="1800" b="1" i="0" u="none" strike="noStrike" dirty="0">
                <a:solidFill>
                  <a:srgbClr val="000000"/>
                </a:solidFill>
                <a:effectLst/>
                <a:latin typeface="+mn-lt"/>
              </a:rPr>
              <a:t>Figure 1. </a:t>
            </a:r>
            <a:r>
              <a:rPr lang="en-US" sz="1800" b="0" i="0" u="none" strike="noStrike" dirty="0">
                <a:solidFill>
                  <a:srgbClr val="000000"/>
                </a:solidFill>
                <a:effectLst/>
                <a:latin typeface="+mn-lt"/>
              </a:rPr>
              <a:t>Broad overview of the affinity maturation (AM) process by which antibodies (Abs) evolve against vaccine-candidate antigens (Ags) in a germinal center (GC) reaction (Faris J et al., 2022)</a:t>
            </a:r>
            <a:endParaRPr lang="en-IN" sz="1800" dirty="0">
              <a:latin typeface="+mn-lt"/>
            </a:endParaRPr>
          </a:p>
        </p:txBody>
      </p:sp>
      <p:sp>
        <p:nvSpPr>
          <p:cNvPr id="44" name="Google Shape;60;p13">
            <a:extLst>
              <a:ext uri="{FF2B5EF4-FFF2-40B4-BE49-F238E27FC236}">
                <a16:creationId xmlns:a16="http://schemas.microsoft.com/office/drawing/2014/main" id="{23A338EB-6DD3-021B-5BA1-B46B062EBE22}"/>
              </a:ext>
            </a:extLst>
          </p:cNvPr>
          <p:cNvSpPr/>
          <p:nvPr/>
        </p:nvSpPr>
        <p:spPr>
          <a:xfrm>
            <a:off x="213087" y="11588005"/>
            <a:ext cx="12194513" cy="775200"/>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OBJECTIVES</a:t>
            </a:r>
            <a:endParaRPr sz="3900" b="1" dirty="0">
              <a:solidFill>
                <a:srgbClr val="EEEEEE"/>
              </a:solidFill>
            </a:endParaRPr>
          </a:p>
        </p:txBody>
      </p:sp>
      <p:sp>
        <p:nvSpPr>
          <p:cNvPr id="45" name="TextBox 44">
            <a:extLst>
              <a:ext uri="{FF2B5EF4-FFF2-40B4-BE49-F238E27FC236}">
                <a16:creationId xmlns:a16="http://schemas.microsoft.com/office/drawing/2014/main" id="{C4671E8B-AF37-B46E-9BF0-9E5F0BB2AF52}"/>
              </a:ext>
            </a:extLst>
          </p:cNvPr>
          <p:cNvSpPr txBox="1"/>
          <p:nvPr/>
        </p:nvSpPr>
        <p:spPr>
          <a:xfrm>
            <a:off x="252577" y="12526427"/>
            <a:ext cx="11577043" cy="2492990"/>
          </a:xfrm>
          <a:prstGeom prst="rect">
            <a:avLst/>
          </a:prstGeom>
          <a:noFill/>
        </p:spPr>
        <p:txBody>
          <a:bodyPr wrap="square" rtlCol="0">
            <a:spAutoFit/>
          </a:bodyPr>
          <a:lstStyle/>
          <a:p>
            <a:pPr algn="just"/>
            <a:r>
              <a:rPr lang="en-IN" sz="2600" b="1" dirty="0">
                <a:solidFill>
                  <a:srgbClr val="1A1A1A"/>
                </a:solidFill>
              </a:rPr>
              <a:t>Major</a:t>
            </a:r>
            <a:r>
              <a:rPr lang="en-IN" sz="1800" b="1" dirty="0"/>
              <a:t> </a:t>
            </a:r>
            <a:r>
              <a:rPr lang="en-IN" sz="2600" b="1" dirty="0">
                <a:solidFill>
                  <a:srgbClr val="1A1A1A"/>
                </a:solidFill>
              </a:rPr>
              <a:t>Objective: </a:t>
            </a:r>
            <a:r>
              <a:rPr lang="en-US" sz="2600" dirty="0">
                <a:solidFill>
                  <a:srgbClr val="1A1A1A"/>
                </a:solidFill>
              </a:rPr>
              <a:t>To create a reinforcement learning model for somatic hypermutations using Pembro and PD1. </a:t>
            </a:r>
          </a:p>
          <a:p>
            <a:endParaRPr lang="en-US" sz="2600" dirty="0">
              <a:solidFill>
                <a:srgbClr val="1A1A1A"/>
              </a:solidFill>
            </a:endParaRPr>
          </a:p>
          <a:p>
            <a:pPr algn="just"/>
            <a:r>
              <a:rPr lang="en-US" sz="2600" b="1" dirty="0">
                <a:solidFill>
                  <a:srgbClr val="1A1A1A"/>
                </a:solidFill>
              </a:rPr>
              <a:t>Minor Objective: T</a:t>
            </a:r>
            <a:r>
              <a:rPr lang="en-US" sz="2600" dirty="0">
                <a:solidFill>
                  <a:srgbClr val="1A1A1A"/>
                </a:solidFill>
              </a:rPr>
              <a:t>o find states/antibodies which have better binding affinity than Pembro, and validating the good states using AlphaFold2 and C-alpha distance plots of the predicted structures.</a:t>
            </a:r>
            <a:endParaRPr lang="en-IN" sz="2600" dirty="0">
              <a:solidFill>
                <a:srgbClr val="1A1A1A"/>
              </a:solidFill>
            </a:endParaRPr>
          </a:p>
        </p:txBody>
      </p:sp>
      <p:sp>
        <p:nvSpPr>
          <p:cNvPr id="46" name="TextBox 45">
            <a:extLst>
              <a:ext uri="{FF2B5EF4-FFF2-40B4-BE49-F238E27FC236}">
                <a16:creationId xmlns:a16="http://schemas.microsoft.com/office/drawing/2014/main" id="{AECB5E90-9AE2-F314-5E34-3611D615DD74}"/>
              </a:ext>
            </a:extLst>
          </p:cNvPr>
          <p:cNvSpPr txBox="1"/>
          <p:nvPr/>
        </p:nvSpPr>
        <p:spPr>
          <a:xfrm>
            <a:off x="26272586" y="10980494"/>
            <a:ext cx="419881" cy="369332"/>
          </a:xfrm>
          <a:prstGeom prst="rect">
            <a:avLst/>
          </a:prstGeom>
          <a:noFill/>
        </p:spPr>
        <p:txBody>
          <a:bodyPr wrap="square" rtlCol="0">
            <a:spAutoFit/>
          </a:bodyPr>
          <a:lstStyle/>
          <a:p>
            <a:r>
              <a:rPr lang="en-IN" sz="1800" b="1" dirty="0"/>
              <a:t>B</a:t>
            </a:r>
            <a:endParaRPr lang="en-IN" b="1" dirty="0"/>
          </a:p>
        </p:txBody>
      </p:sp>
      <p:pic>
        <p:nvPicPr>
          <p:cNvPr id="1026" name="Picture 2">
            <a:extLst>
              <a:ext uri="{FF2B5EF4-FFF2-40B4-BE49-F238E27FC236}">
                <a16:creationId xmlns:a16="http://schemas.microsoft.com/office/drawing/2014/main" id="{CF690C63-A20D-25EE-B901-69D6DA28BB45}"/>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9435"/>
          <a:stretch/>
        </p:blipFill>
        <p:spPr bwMode="auto">
          <a:xfrm>
            <a:off x="23566845" y="25086126"/>
            <a:ext cx="4579440" cy="4147372"/>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CCA5A93-564B-FAFC-41AC-6073480046E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262471" y="25086126"/>
            <a:ext cx="4147370" cy="4147370"/>
          </a:xfrm>
          <a:prstGeom prst="rect">
            <a:avLst/>
          </a:prstGeom>
          <a:noFill/>
          <a:ln w="28575">
            <a:solidFill>
              <a:schemeClr val="accent1">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46961B6-CD3D-EEFF-652F-9FE15BB0C853}"/>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t="10528"/>
          <a:stretch/>
        </p:blipFill>
        <p:spPr bwMode="auto">
          <a:xfrm>
            <a:off x="14472704" y="29415460"/>
            <a:ext cx="4635377" cy="4147370"/>
          </a:xfrm>
          <a:prstGeom prst="rect">
            <a:avLst/>
          </a:prstGeom>
          <a:noFill/>
          <a:ln w="28575">
            <a:solidFill>
              <a:schemeClr val="accent4">
                <a:lumMod val="75000"/>
              </a:schemeClr>
            </a:solidFill>
          </a:ln>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8E8FD1D-8FB6-2B76-3000-3221AC3CE18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55496" y="29415460"/>
            <a:ext cx="4135483" cy="4135483"/>
          </a:xfrm>
          <a:prstGeom prst="rect">
            <a:avLst/>
          </a:prstGeom>
          <a:noFill/>
          <a:ln w="28575">
            <a:solidFill>
              <a:schemeClr val="accent4">
                <a:lumMod val="75000"/>
              </a:schemeClr>
            </a:solidFill>
          </a:ln>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F699AA6-B4BA-3190-83BB-2A259B4E02D3}"/>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8512"/>
          <a:stretch/>
        </p:blipFill>
        <p:spPr bwMode="auto">
          <a:xfrm>
            <a:off x="38288769" y="34560602"/>
            <a:ext cx="3768560" cy="3447762"/>
          </a:xfrm>
          <a:prstGeom prst="rect">
            <a:avLst/>
          </a:prstGeom>
          <a:noFill/>
          <a:ln w="38100">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5307177-BC33-1EA7-55E9-FAC7D8D3196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945347" y="34560602"/>
            <a:ext cx="3481191" cy="3481191"/>
          </a:xfrm>
          <a:prstGeom prst="rect">
            <a:avLst/>
          </a:prstGeom>
          <a:noFill/>
          <a:ln w="38100">
            <a:solidFill>
              <a:schemeClr val="accent6">
                <a:lumMod val="75000"/>
              </a:schemeClr>
            </a:solidFill>
          </a:ln>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68794810-F2A8-ECCF-EDAD-C6276F516F35}"/>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t="10415"/>
          <a:stretch/>
        </p:blipFill>
        <p:spPr bwMode="auto">
          <a:xfrm>
            <a:off x="14542037" y="25086126"/>
            <a:ext cx="4613089" cy="4147370"/>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2B40487A-789B-0A7B-4EE4-0247A2E2F0A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221007" y="25096986"/>
            <a:ext cx="4147371" cy="4147371"/>
          </a:xfrm>
          <a:prstGeom prst="rect">
            <a:avLst/>
          </a:prstGeom>
          <a:noFill/>
          <a:ln w="28575">
            <a:solidFill>
              <a:srgbClr val="FF0000"/>
            </a:solidFill>
          </a:ln>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4C9B389-FD7D-7265-72A3-CB75A83A10C7}"/>
              </a:ext>
            </a:extLst>
          </p:cNvPr>
          <p:cNvPicPr>
            <a:picLocks noChangeAspect="1"/>
          </p:cNvPicPr>
          <p:nvPr/>
        </p:nvPicPr>
        <p:blipFill>
          <a:blip r:embed="rId20"/>
          <a:stretch>
            <a:fillRect/>
          </a:stretch>
        </p:blipFill>
        <p:spPr>
          <a:xfrm>
            <a:off x="23611838" y="29324181"/>
            <a:ext cx="8798003" cy="2121080"/>
          </a:xfrm>
          <a:prstGeom prst="rect">
            <a:avLst/>
          </a:prstGeom>
          <a:ln w="28575">
            <a:solidFill>
              <a:schemeClr val="accent1">
                <a:lumMod val="75000"/>
              </a:schemeClr>
            </a:solidFill>
          </a:ln>
        </p:spPr>
      </p:pic>
      <p:pic>
        <p:nvPicPr>
          <p:cNvPr id="15" name="Picture 14">
            <a:extLst>
              <a:ext uri="{FF2B5EF4-FFF2-40B4-BE49-F238E27FC236}">
                <a16:creationId xmlns:a16="http://schemas.microsoft.com/office/drawing/2014/main" id="{9261AD7A-B0C7-4B58-F5A2-32C424692097}"/>
              </a:ext>
            </a:extLst>
          </p:cNvPr>
          <p:cNvPicPr>
            <a:picLocks noChangeAspect="1"/>
          </p:cNvPicPr>
          <p:nvPr/>
        </p:nvPicPr>
        <p:blipFill>
          <a:blip r:embed="rId21"/>
          <a:stretch>
            <a:fillRect/>
          </a:stretch>
        </p:blipFill>
        <p:spPr>
          <a:xfrm>
            <a:off x="14469332" y="33681420"/>
            <a:ext cx="8899046" cy="1952165"/>
          </a:xfrm>
          <a:prstGeom prst="rect">
            <a:avLst/>
          </a:prstGeom>
          <a:ln w="28575">
            <a:solidFill>
              <a:schemeClr val="accent4">
                <a:lumMod val="75000"/>
              </a:schemeClr>
            </a:solidFill>
          </a:ln>
        </p:spPr>
      </p:pic>
      <p:pic>
        <p:nvPicPr>
          <p:cNvPr id="19" name="Picture 18">
            <a:extLst>
              <a:ext uri="{FF2B5EF4-FFF2-40B4-BE49-F238E27FC236}">
                <a16:creationId xmlns:a16="http://schemas.microsoft.com/office/drawing/2014/main" id="{79F6ABEF-2C54-E6B0-083D-8458EDD00105}"/>
              </a:ext>
            </a:extLst>
          </p:cNvPr>
          <p:cNvPicPr>
            <a:picLocks noChangeAspect="1"/>
          </p:cNvPicPr>
          <p:nvPr/>
        </p:nvPicPr>
        <p:blipFill>
          <a:blip r:embed="rId22"/>
          <a:stretch>
            <a:fillRect/>
          </a:stretch>
        </p:blipFill>
        <p:spPr>
          <a:xfrm>
            <a:off x="52263007" y="22301929"/>
            <a:ext cx="6468617" cy="1471313"/>
          </a:xfrm>
          <a:prstGeom prst="rect">
            <a:avLst/>
          </a:prstGeom>
          <a:ln w="38100">
            <a:solidFill>
              <a:schemeClr val="accent6">
                <a:lumMod val="75000"/>
              </a:schemeClr>
            </a:solidFill>
          </a:ln>
        </p:spPr>
      </p:pic>
      <p:pic>
        <p:nvPicPr>
          <p:cNvPr id="1030" name="Picture 6">
            <a:extLst>
              <a:ext uri="{FF2B5EF4-FFF2-40B4-BE49-F238E27FC236}">
                <a16:creationId xmlns:a16="http://schemas.microsoft.com/office/drawing/2014/main" id="{659CC180-09F1-148D-00B7-DA3CA048E915}"/>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t="9109"/>
          <a:stretch/>
        </p:blipFill>
        <p:spPr bwMode="auto">
          <a:xfrm>
            <a:off x="23611838" y="31742364"/>
            <a:ext cx="4498420" cy="4102396"/>
          </a:xfrm>
          <a:prstGeom prst="rect">
            <a:avLst/>
          </a:prstGeom>
          <a:noFill/>
          <a:ln w="28575">
            <a:solidFill>
              <a:srgbClr val="92D050"/>
            </a:solidFill>
          </a:ln>
          <a:extLst>
            <a:ext uri="{909E8E84-426E-40DD-AFC4-6F175D3DCCD1}">
              <a14:hiddenFill xmlns:a14="http://schemas.microsoft.com/office/drawing/2010/main">
                <a:solidFill>
                  <a:srgbClr val="FFFFFF"/>
                </a:solidFill>
              </a14:hiddenFill>
            </a:ext>
          </a:extLst>
        </p:spPr>
      </p:pic>
      <p:pic>
        <p:nvPicPr>
          <p:cNvPr id="8" name="Picture 10">
            <a:extLst>
              <a:ext uri="{FF2B5EF4-FFF2-40B4-BE49-F238E27FC236}">
                <a16:creationId xmlns:a16="http://schemas.microsoft.com/office/drawing/2014/main" id="{A0D718C6-BFF3-7331-73F1-0126645632C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8208493" y="31734111"/>
            <a:ext cx="4222505" cy="4126296"/>
          </a:xfrm>
          <a:prstGeom prst="rect">
            <a:avLst/>
          </a:prstGeom>
          <a:noFill/>
          <a:ln w="28575">
            <a:solidFill>
              <a:srgbClr val="92D050"/>
            </a:solidFill>
          </a:ln>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46CB1477-8D94-7F95-69A6-BB95B172CEA5}"/>
              </a:ext>
            </a:extLst>
          </p:cNvPr>
          <p:cNvPicPr>
            <a:picLocks noChangeAspect="1"/>
          </p:cNvPicPr>
          <p:nvPr/>
        </p:nvPicPr>
        <p:blipFill>
          <a:blip r:embed="rId25"/>
          <a:stretch>
            <a:fillRect/>
          </a:stretch>
        </p:blipFill>
        <p:spPr>
          <a:xfrm>
            <a:off x="22777669" y="36193664"/>
            <a:ext cx="9610286" cy="1895619"/>
          </a:xfrm>
          <a:prstGeom prst="rect">
            <a:avLst/>
          </a:prstGeom>
          <a:ln w="28575">
            <a:solidFill>
              <a:srgbClr val="92D050"/>
            </a:solidFill>
          </a:ln>
        </p:spPr>
      </p:pic>
      <p:sp>
        <p:nvSpPr>
          <p:cNvPr id="16" name="TextBox 15">
            <a:extLst>
              <a:ext uri="{FF2B5EF4-FFF2-40B4-BE49-F238E27FC236}">
                <a16:creationId xmlns:a16="http://schemas.microsoft.com/office/drawing/2014/main" id="{56AF5954-9ED7-576E-0462-02F94DCD8220}"/>
              </a:ext>
            </a:extLst>
          </p:cNvPr>
          <p:cNvSpPr txBox="1"/>
          <p:nvPr/>
        </p:nvSpPr>
        <p:spPr>
          <a:xfrm flipV="1">
            <a:off x="36129488" y="18261322"/>
            <a:ext cx="2288059" cy="369332"/>
          </a:xfrm>
          <a:prstGeom prst="rect">
            <a:avLst/>
          </a:prstGeom>
          <a:noFill/>
        </p:spPr>
        <p:txBody>
          <a:bodyPr wrap="square" rtlCol="0">
            <a:spAutoFit/>
          </a:bodyPr>
          <a:lstStyle/>
          <a:p>
            <a:r>
              <a:rPr lang="en-IN" sz="1800" b="1" dirty="0"/>
              <a:t>A a</a:t>
            </a:r>
          </a:p>
        </p:txBody>
      </p:sp>
      <p:sp>
        <p:nvSpPr>
          <p:cNvPr id="2" name="TextBox 1">
            <a:extLst>
              <a:ext uri="{FF2B5EF4-FFF2-40B4-BE49-F238E27FC236}">
                <a16:creationId xmlns:a16="http://schemas.microsoft.com/office/drawing/2014/main" id="{0CE7DE2D-A67C-5D0D-24EA-6292BCF04530}"/>
              </a:ext>
            </a:extLst>
          </p:cNvPr>
          <p:cNvSpPr txBox="1"/>
          <p:nvPr/>
        </p:nvSpPr>
        <p:spPr>
          <a:xfrm>
            <a:off x="45554060" y="20294196"/>
            <a:ext cx="11125342" cy="369332"/>
          </a:xfrm>
          <a:prstGeom prst="rect">
            <a:avLst/>
          </a:prstGeom>
          <a:noFill/>
        </p:spPr>
        <p:txBody>
          <a:bodyPr wrap="square" rtlCol="0">
            <a:spAutoFit/>
          </a:bodyPr>
          <a:lstStyle/>
          <a:p>
            <a:r>
              <a:rPr lang="en-IN" sz="1800" b="1" dirty="0"/>
              <a:t>A b  Higher Affinity States/Abs</a:t>
            </a:r>
          </a:p>
        </p:txBody>
      </p:sp>
      <p:sp>
        <p:nvSpPr>
          <p:cNvPr id="12" name="TextBox 11">
            <a:extLst>
              <a:ext uri="{FF2B5EF4-FFF2-40B4-BE49-F238E27FC236}">
                <a16:creationId xmlns:a16="http://schemas.microsoft.com/office/drawing/2014/main" id="{F07B57A2-A7CE-912E-A688-2B050406ED1E}"/>
              </a:ext>
            </a:extLst>
          </p:cNvPr>
          <p:cNvSpPr txBox="1"/>
          <p:nvPr/>
        </p:nvSpPr>
        <p:spPr>
          <a:xfrm>
            <a:off x="45651663" y="23769668"/>
            <a:ext cx="4984270" cy="369332"/>
          </a:xfrm>
          <a:prstGeom prst="rect">
            <a:avLst/>
          </a:prstGeom>
          <a:noFill/>
        </p:spPr>
        <p:txBody>
          <a:bodyPr wrap="square" rtlCol="0">
            <a:spAutoFit/>
          </a:bodyPr>
          <a:lstStyle/>
          <a:p>
            <a:r>
              <a:rPr lang="en-IN" sz="1800" dirty="0"/>
              <a:t>Table: Simulation parameters</a:t>
            </a:r>
          </a:p>
        </p:txBody>
      </p:sp>
      <p:sp>
        <p:nvSpPr>
          <p:cNvPr id="13" name="TextBox 12">
            <a:extLst>
              <a:ext uri="{FF2B5EF4-FFF2-40B4-BE49-F238E27FC236}">
                <a16:creationId xmlns:a16="http://schemas.microsoft.com/office/drawing/2014/main" id="{49A522B4-1B34-825C-AEA3-B2B152DD1794}"/>
              </a:ext>
            </a:extLst>
          </p:cNvPr>
          <p:cNvSpPr txBox="1"/>
          <p:nvPr/>
        </p:nvSpPr>
        <p:spPr>
          <a:xfrm>
            <a:off x="25343556" y="35888536"/>
            <a:ext cx="5995429" cy="276999"/>
          </a:xfrm>
          <a:prstGeom prst="rect">
            <a:avLst/>
          </a:prstGeom>
          <a:noFill/>
        </p:spPr>
        <p:txBody>
          <a:bodyPr wrap="square" rtlCol="0">
            <a:spAutoFit/>
          </a:bodyPr>
          <a:lstStyle/>
          <a:p>
            <a:r>
              <a:rPr lang="en-IN" sz="1200" b="1" dirty="0">
                <a:solidFill>
                  <a:srgbClr val="92D050"/>
                </a:solidFill>
              </a:rPr>
              <a:t>*Looping from starting state upon reaching -10 reward, simulating apoptosis</a:t>
            </a:r>
          </a:p>
        </p:txBody>
      </p:sp>
      <p:pic>
        <p:nvPicPr>
          <p:cNvPr id="20" name="Graphic 19">
            <a:extLst>
              <a:ext uri="{FF2B5EF4-FFF2-40B4-BE49-F238E27FC236}">
                <a16:creationId xmlns:a16="http://schemas.microsoft.com/office/drawing/2014/main" id="{7BC348B8-7915-088A-61D7-421AAFD61785}"/>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726765" y="15918665"/>
            <a:ext cx="20026624" cy="4053007"/>
          </a:xfrm>
          <a:prstGeom prst="rect">
            <a:avLst/>
          </a:prstGeom>
        </p:spPr>
      </p:pic>
      <p:sp>
        <p:nvSpPr>
          <p:cNvPr id="22" name="TextBox 21">
            <a:extLst>
              <a:ext uri="{FF2B5EF4-FFF2-40B4-BE49-F238E27FC236}">
                <a16:creationId xmlns:a16="http://schemas.microsoft.com/office/drawing/2014/main" id="{21795732-9021-88D8-0867-0351DEC96794}"/>
              </a:ext>
            </a:extLst>
          </p:cNvPr>
          <p:cNvSpPr txBox="1"/>
          <p:nvPr/>
        </p:nvSpPr>
        <p:spPr>
          <a:xfrm>
            <a:off x="446958" y="16305657"/>
            <a:ext cx="288116" cy="307777"/>
          </a:xfrm>
          <a:prstGeom prst="rect">
            <a:avLst/>
          </a:prstGeom>
          <a:noFill/>
        </p:spPr>
        <p:txBody>
          <a:bodyPr wrap="square" rtlCol="0">
            <a:spAutoFit/>
          </a:bodyPr>
          <a:lstStyle/>
          <a:p>
            <a:r>
              <a:rPr lang="en-IN" b="1" dirty="0"/>
              <a:t>A</a:t>
            </a:r>
          </a:p>
        </p:txBody>
      </p:sp>
      <p:sp>
        <p:nvSpPr>
          <p:cNvPr id="23" name="TextBox 22">
            <a:extLst>
              <a:ext uri="{FF2B5EF4-FFF2-40B4-BE49-F238E27FC236}">
                <a16:creationId xmlns:a16="http://schemas.microsoft.com/office/drawing/2014/main" id="{AB0AE443-3D68-6B52-9CEB-56F52C8F8721}"/>
              </a:ext>
            </a:extLst>
          </p:cNvPr>
          <p:cNvSpPr txBox="1"/>
          <p:nvPr/>
        </p:nvSpPr>
        <p:spPr>
          <a:xfrm>
            <a:off x="306600" y="18957645"/>
            <a:ext cx="288116" cy="307777"/>
          </a:xfrm>
          <a:prstGeom prst="rect">
            <a:avLst/>
          </a:prstGeom>
          <a:noFill/>
        </p:spPr>
        <p:txBody>
          <a:bodyPr wrap="square" rtlCol="0">
            <a:spAutoFit/>
          </a:bodyPr>
          <a:lstStyle/>
          <a:p>
            <a:r>
              <a:rPr lang="en-IN" b="1" dirty="0"/>
              <a:t>B</a:t>
            </a:r>
          </a:p>
        </p:txBody>
      </p:sp>
      <p:sp>
        <p:nvSpPr>
          <p:cNvPr id="24" name="TextBox 23">
            <a:extLst>
              <a:ext uri="{FF2B5EF4-FFF2-40B4-BE49-F238E27FC236}">
                <a16:creationId xmlns:a16="http://schemas.microsoft.com/office/drawing/2014/main" id="{54EBFD45-C082-921F-91D1-5F18EA275876}"/>
              </a:ext>
            </a:extLst>
          </p:cNvPr>
          <p:cNvSpPr txBox="1"/>
          <p:nvPr/>
        </p:nvSpPr>
        <p:spPr>
          <a:xfrm>
            <a:off x="20789277" y="17530035"/>
            <a:ext cx="510337" cy="307777"/>
          </a:xfrm>
          <a:prstGeom prst="rect">
            <a:avLst/>
          </a:prstGeom>
          <a:noFill/>
        </p:spPr>
        <p:txBody>
          <a:bodyPr wrap="square" rtlCol="0">
            <a:spAutoFit/>
          </a:bodyPr>
          <a:lstStyle/>
          <a:p>
            <a:r>
              <a:rPr lang="en-IN" b="1" dirty="0"/>
              <a:t>C a</a:t>
            </a:r>
          </a:p>
        </p:txBody>
      </p:sp>
      <p:graphicFrame>
        <p:nvGraphicFramePr>
          <p:cNvPr id="27" name="Table 26">
            <a:extLst>
              <a:ext uri="{FF2B5EF4-FFF2-40B4-BE49-F238E27FC236}">
                <a16:creationId xmlns:a16="http://schemas.microsoft.com/office/drawing/2014/main" id="{93D0C63D-52B2-3F7D-2576-F932CD4309F2}"/>
              </a:ext>
            </a:extLst>
          </p:cNvPr>
          <p:cNvGraphicFramePr>
            <a:graphicFrameLocks noGrp="1"/>
          </p:cNvGraphicFramePr>
          <p:nvPr/>
        </p:nvGraphicFramePr>
        <p:xfrm>
          <a:off x="26731315" y="17778252"/>
          <a:ext cx="5586836" cy="2305916"/>
        </p:xfrm>
        <a:graphic>
          <a:graphicData uri="http://schemas.openxmlformats.org/drawingml/2006/table">
            <a:tbl>
              <a:tblPr firstRow="1" bandRow="1">
                <a:tableStyleId>{9C158E3D-C3EB-49D8-A6B2-AB95B476CFE3}</a:tableStyleId>
              </a:tblPr>
              <a:tblGrid>
                <a:gridCol w="1538078">
                  <a:extLst>
                    <a:ext uri="{9D8B030D-6E8A-4147-A177-3AD203B41FA5}">
                      <a16:colId xmlns:a16="http://schemas.microsoft.com/office/drawing/2014/main" val="195309327"/>
                    </a:ext>
                  </a:extLst>
                </a:gridCol>
                <a:gridCol w="2374628">
                  <a:extLst>
                    <a:ext uri="{9D8B030D-6E8A-4147-A177-3AD203B41FA5}">
                      <a16:colId xmlns:a16="http://schemas.microsoft.com/office/drawing/2014/main" val="4246128159"/>
                    </a:ext>
                  </a:extLst>
                </a:gridCol>
                <a:gridCol w="1674130">
                  <a:extLst>
                    <a:ext uri="{9D8B030D-6E8A-4147-A177-3AD203B41FA5}">
                      <a16:colId xmlns:a16="http://schemas.microsoft.com/office/drawing/2014/main" val="1631189165"/>
                    </a:ext>
                  </a:extLst>
                </a:gridCol>
              </a:tblGrid>
              <a:tr h="372050">
                <a:tc>
                  <a:txBody>
                    <a:bodyPr/>
                    <a:lstStyle/>
                    <a:p>
                      <a:pPr algn="r"/>
                      <a:r>
                        <a:rPr lang="en-IN" dirty="0"/>
                        <a:t>Score</a:t>
                      </a:r>
                    </a:p>
                  </a:txBody>
                  <a:tcPr>
                    <a:solidFill>
                      <a:schemeClr val="bg1"/>
                    </a:solidFill>
                  </a:tcPr>
                </a:tc>
                <a:tc>
                  <a:txBody>
                    <a:bodyPr/>
                    <a:lstStyle/>
                    <a:p>
                      <a:pPr algn="r"/>
                      <a:r>
                        <a:rPr lang="en-IN" dirty="0"/>
                        <a:t>Binding Affinity (kcal/mole)</a:t>
                      </a:r>
                    </a:p>
                  </a:txBody>
                  <a:tcPr>
                    <a:solidFill>
                      <a:schemeClr val="bg1"/>
                    </a:solidFill>
                  </a:tcPr>
                </a:tc>
                <a:tc>
                  <a:txBody>
                    <a:bodyPr/>
                    <a:lstStyle/>
                    <a:p>
                      <a:pPr algn="r"/>
                      <a:r>
                        <a:rPr lang="en-IN" dirty="0"/>
                        <a:t>Reward</a:t>
                      </a:r>
                    </a:p>
                  </a:txBody>
                  <a:tcPr>
                    <a:solidFill>
                      <a:schemeClr val="bg1"/>
                    </a:solidFill>
                  </a:tcPr>
                </a:tc>
                <a:extLst>
                  <a:ext uri="{0D108BD9-81ED-4DB2-BD59-A6C34878D82A}">
                    <a16:rowId xmlns:a16="http://schemas.microsoft.com/office/drawing/2014/main" val="3889002901"/>
                  </a:ext>
                </a:extLst>
              </a:tr>
              <a:tr h="322311">
                <a:tc>
                  <a:txBody>
                    <a:bodyPr/>
                    <a:lstStyle/>
                    <a:p>
                      <a:pPr algn="r"/>
                      <a:r>
                        <a:rPr lang="en-IN" dirty="0"/>
                        <a:t>&gt;=3</a:t>
                      </a:r>
                    </a:p>
                  </a:txBody>
                  <a:tcPr>
                    <a:solidFill>
                      <a:schemeClr val="bg1"/>
                    </a:solidFill>
                  </a:tcPr>
                </a:tc>
                <a:tc>
                  <a:txBody>
                    <a:bodyPr/>
                    <a:lstStyle/>
                    <a:p>
                      <a:pPr algn="r"/>
                      <a:r>
                        <a:rPr lang="en-IN" dirty="0"/>
                        <a:t>&lt; -12.6</a:t>
                      </a:r>
                    </a:p>
                  </a:txBody>
                  <a:tcPr>
                    <a:solidFill>
                      <a:schemeClr val="bg1"/>
                    </a:solidFill>
                  </a:tcPr>
                </a:tc>
                <a:tc>
                  <a:txBody>
                    <a:bodyPr/>
                    <a:lstStyle/>
                    <a:p>
                      <a:pPr algn="r"/>
                      <a:r>
                        <a:rPr lang="en-IN" dirty="0"/>
                        <a:t>10</a:t>
                      </a:r>
                    </a:p>
                  </a:txBody>
                  <a:tcPr>
                    <a:solidFill>
                      <a:schemeClr val="bg1"/>
                    </a:solidFill>
                  </a:tcPr>
                </a:tc>
                <a:extLst>
                  <a:ext uri="{0D108BD9-81ED-4DB2-BD59-A6C34878D82A}">
                    <a16:rowId xmlns:a16="http://schemas.microsoft.com/office/drawing/2014/main" val="187258687"/>
                  </a:ext>
                </a:extLst>
              </a:tr>
              <a:tr h="322311">
                <a:tc>
                  <a:txBody>
                    <a:bodyPr/>
                    <a:lstStyle/>
                    <a:p>
                      <a:pPr algn="r"/>
                      <a:r>
                        <a:rPr lang="en-IN" dirty="0"/>
                        <a:t>&gt;=3</a:t>
                      </a:r>
                    </a:p>
                  </a:txBody>
                  <a:tcPr>
                    <a:solidFill>
                      <a:schemeClr val="bg1"/>
                    </a:solidFill>
                  </a:tcPr>
                </a:tc>
                <a:tc>
                  <a:txBody>
                    <a:bodyPr/>
                    <a:lstStyle/>
                    <a:p>
                      <a:pPr algn="r"/>
                      <a:r>
                        <a:rPr lang="en-IN" dirty="0"/>
                        <a:t>&gt;= -12.6</a:t>
                      </a:r>
                    </a:p>
                  </a:txBody>
                  <a:tcPr>
                    <a:solidFill>
                      <a:schemeClr val="bg1"/>
                    </a:solidFill>
                  </a:tcPr>
                </a:tc>
                <a:tc>
                  <a:txBody>
                    <a:bodyPr/>
                    <a:lstStyle/>
                    <a:p>
                      <a:pPr algn="r"/>
                      <a:r>
                        <a:rPr lang="en-IN" dirty="0"/>
                        <a:t>5</a:t>
                      </a:r>
                    </a:p>
                  </a:txBody>
                  <a:tcPr>
                    <a:solidFill>
                      <a:schemeClr val="bg1"/>
                    </a:solidFill>
                  </a:tcPr>
                </a:tc>
                <a:extLst>
                  <a:ext uri="{0D108BD9-81ED-4DB2-BD59-A6C34878D82A}">
                    <a16:rowId xmlns:a16="http://schemas.microsoft.com/office/drawing/2014/main" val="608269807"/>
                  </a:ext>
                </a:extLst>
              </a:tr>
              <a:tr h="322311">
                <a:tc>
                  <a:txBody>
                    <a:bodyPr/>
                    <a:lstStyle/>
                    <a:p>
                      <a:pPr algn="r"/>
                      <a:r>
                        <a:rPr lang="en-IN" dirty="0"/>
                        <a:t>3&gt;score&gt;-1</a:t>
                      </a:r>
                    </a:p>
                  </a:txBody>
                  <a:tcPr>
                    <a:solidFill>
                      <a:schemeClr val="bg1"/>
                    </a:solidFill>
                  </a:tcPr>
                </a:tc>
                <a:tc>
                  <a:txBody>
                    <a:bodyPr/>
                    <a:lstStyle/>
                    <a:p>
                      <a:pPr algn="r"/>
                      <a:r>
                        <a:rPr lang="en-IN" dirty="0"/>
                        <a:t>&lt; -12.6</a:t>
                      </a:r>
                    </a:p>
                  </a:txBody>
                  <a:tcPr>
                    <a:solidFill>
                      <a:schemeClr val="bg1"/>
                    </a:solidFill>
                  </a:tcPr>
                </a:tc>
                <a:tc>
                  <a:txBody>
                    <a:bodyPr/>
                    <a:lstStyle/>
                    <a:p>
                      <a:pPr algn="r"/>
                      <a:r>
                        <a:rPr lang="en-IN" dirty="0"/>
                        <a:t>1</a:t>
                      </a:r>
                    </a:p>
                  </a:txBody>
                  <a:tcPr>
                    <a:solidFill>
                      <a:schemeClr val="bg1"/>
                    </a:solidFill>
                  </a:tcPr>
                </a:tc>
                <a:extLst>
                  <a:ext uri="{0D108BD9-81ED-4DB2-BD59-A6C34878D82A}">
                    <a16:rowId xmlns:a16="http://schemas.microsoft.com/office/drawing/2014/main" val="3244675853"/>
                  </a:ext>
                </a:extLst>
              </a:tr>
              <a:tr h="322311">
                <a:tc>
                  <a:txBody>
                    <a:bodyPr/>
                    <a:lstStyle/>
                    <a:p>
                      <a:pPr algn="r"/>
                      <a:r>
                        <a:rPr lang="en-IN" dirty="0"/>
                        <a:t>3 &gt; score &gt; -1</a:t>
                      </a:r>
                    </a:p>
                  </a:txBody>
                  <a:tcPr>
                    <a:solidFill>
                      <a:schemeClr val="bg1"/>
                    </a:solidFill>
                  </a:tcPr>
                </a:tc>
                <a:tc>
                  <a:txBody>
                    <a:bodyPr/>
                    <a:lstStyle/>
                    <a:p>
                      <a:pPr algn="r"/>
                      <a:r>
                        <a:rPr lang="en-IN" dirty="0"/>
                        <a:t>&gt; -12.6</a:t>
                      </a:r>
                    </a:p>
                  </a:txBody>
                  <a:tcPr>
                    <a:solidFill>
                      <a:schemeClr val="bg1"/>
                    </a:solidFill>
                  </a:tcPr>
                </a:tc>
                <a:tc>
                  <a:txBody>
                    <a:bodyPr/>
                    <a:lstStyle/>
                    <a:p>
                      <a:pPr algn="r"/>
                      <a:r>
                        <a:rPr lang="en-IN" dirty="0"/>
                        <a:t>-1</a:t>
                      </a:r>
                    </a:p>
                  </a:txBody>
                  <a:tcPr>
                    <a:solidFill>
                      <a:schemeClr val="bg1"/>
                    </a:solidFill>
                  </a:tcPr>
                </a:tc>
                <a:extLst>
                  <a:ext uri="{0D108BD9-81ED-4DB2-BD59-A6C34878D82A}">
                    <a16:rowId xmlns:a16="http://schemas.microsoft.com/office/drawing/2014/main" val="1892015447"/>
                  </a:ext>
                </a:extLst>
              </a:tr>
              <a:tr h="322311">
                <a:tc>
                  <a:txBody>
                    <a:bodyPr/>
                    <a:lstStyle/>
                    <a:p>
                      <a:pPr algn="r"/>
                      <a:r>
                        <a:rPr lang="en-IN" dirty="0"/>
                        <a:t>-1&gt;= score &gt; -10</a:t>
                      </a:r>
                    </a:p>
                  </a:txBody>
                  <a:tcPr>
                    <a:solidFill>
                      <a:schemeClr val="bg1"/>
                    </a:solidFill>
                  </a:tcPr>
                </a:tc>
                <a:tc>
                  <a:txBody>
                    <a:bodyPr/>
                    <a:lstStyle/>
                    <a:p>
                      <a:pPr algn="ctr"/>
                      <a:r>
                        <a:rPr lang="en-IN" dirty="0"/>
                        <a:t>-</a:t>
                      </a:r>
                    </a:p>
                  </a:txBody>
                  <a:tcPr>
                    <a:solidFill>
                      <a:schemeClr val="bg1"/>
                    </a:solidFill>
                  </a:tcPr>
                </a:tc>
                <a:tc>
                  <a:txBody>
                    <a:bodyPr/>
                    <a:lstStyle/>
                    <a:p>
                      <a:pPr algn="r"/>
                      <a:r>
                        <a:rPr lang="en-IN" dirty="0"/>
                        <a:t>-1</a:t>
                      </a:r>
                    </a:p>
                  </a:txBody>
                  <a:tcPr>
                    <a:solidFill>
                      <a:schemeClr val="bg1"/>
                    </a:solidFill>
                  </a:tcPr>
                </a:tc>
                <a:extLst>
                  <a:ext uri="{0D108BD9-81ED-4DB2-BD59-A6C34878D82A}">
                    <a16:rowId xmlns:a16="http://schemas.microsoft.com/office/drawing/2014/main" val="2330269906"/>
                  </a:ext>
                </a:extLst>
              </a:tr>
              <a:tr h="322311">
                <a:tc>
                  <a:txBody>
                    <a:bodyPr/>
                    <a:lstStyle/>
                    <a:p>
                      <a:pPr algn="r"/>
                      <a:r>
                        <a:rPr lang="en-IN" dirty="0"/>
                        <a:t>&lt; -10</a:t>
                      </a:r>
                    </a:p>
                  </a:txBody>
                  <a:tcPr>
                    <a:solidFill>
                      <a:schemeClr val="bg1"/>
                    </a:solidFill>
                  </a:tcPr>
                </a:tc>
                <a:tc>
                  <a:txBody>
                    <a:bodyPr/>
                    <a:lstStyle/>
                    <a:p>
                      <a:pPr algn="ctr"/>
                      <a:r>
                        <a:rPr lang="en-IN" dirty="0"/>
                        <a:t>- </a:t>
                      </a:r>
                    </a:p>
                  </a:txBody>
                  <a:tcPr>
                    <a:solidFill>
                      <a:schemeClr val="bg1"/>
                    </a:solidFill>
                  </a:tcPr>
                </a:tc>
                <a:tc>
                  <a:txBody>
                    <a:bodyPr/>
                    <a:lstStyle/>
                    <a:p>
                      <a:pPr algn="r"/>
                      <a:r>
                        <a:rPr lang="en-IN" dirty="0"/>
                        <a:t>-10</a:t>
                      </a:r>
                    </a:p>
                  </a:txBody>
                  <a:tcPr>
                    <a:solidFill>
                      <a:schemeClr val="bg1"/>
                    </a:solidFill>
                  </a:tcPr>
                </a:tc>
                <a:extLst>
                  <a:ext uri="{0D108BD9-81ED-4DB2-BD59-A6C34878D82A}">
                    <a16:rowId xmlns:a16="http://schemas.microsoft.com/office/drawing/2014/main" val="1806186982"/>
                  </a:ext>
                </a:extLst>
              </a:tr>
            </a:tbl>
          </a:graphicData>
        </a:graphic>
      </p:graphicFrame>
      <p:sp>
        <p:nvSpPr>
          <p:cNvPr id="28" name="TextBox 27">
            <a:extLst>
              <a:ext uri="{FF2B5EF4-FFF2-40B4-BE49-F238E27FC236}">
                <a16:creationId xmlns:a16="http://schemas.microsoft.com/office/drawing/2014/main" id="{75B11961-6615-B7CC-9095-40141F8BD51B}"/>
              </a:ext>
            </a:extLst>
          </p:cNvPr>
          <p:cNvSpPr txBox="1"/>
          <p:nvPr/>
        </p:nvSpPr>
        <p:spPr>
          <a:xfrm>
            <a:off x="26731315" y="17499703"/>
            <a:ext cx="510337" cy="307777"/>
          </a:xfrm>
          <a:prstGeom prst="rect">
            <a:avLst/>
          </a:prstGeom>
          <a:noFill/>
        </p:spPr>
        <p:txBody>
          <a:bodyPr wrap="square" rtlCol="0">
            <a:spAutoFit/>
          </a:bodyPr>
          <a:lstStyle/>
          <a:p>
            <a:r>
              <a:rPr lang="en-IN" b="1" dirty="0"/>
              <a:t>C b</a:t>
            </a:r>
          </a:p>
        </p:txBody>
      </p:sp>
      <p:sp>
        <p:nvSpPr>
          <p:cNvPr id="30" name="TextBox 29">
            <a:extLst>
              <a:ext uri="{FF2B5EF4-FFF2-40B4-BE49-F238E27FC236}">
                <a16:creationId xmlns:a16="http://schemas.microsoft.com/office/drawing/2014/main" id="{0DB975C6-5482-E788-2AAF-191C855262D8}"/>
              </a:ext>
            </a:extLst>
          </p:cNvPr>
          <p:cNvSpPr txBox="1"/>
          <p:nvPr/>
        </p:nvSpPr>
        <p:spPr>
          <a:xfrm>
            <a:off x="6039676" y="20100028"/>
            <a:ext cx="13681260" cy="388588"/>
          </a:xfrm>
          <a:prstGeom prst="rect">
            <a:avLst/>
          </a:prstGeom>
          <a:noFill/>
        </p:spPr>
        <p:txBody>
          <a:bodyPr wrap="square">
            <a:spAutoFit/>
          </a:bodyPr>
          <a:lstStyle/>
          <a:p>
            <a:pPr marL="457200" algn="ctr">
              <a:lnSpc>
                <a:spcPct val="115000"/>
              </a:lnSpc>
              <a:spcAft>
                <a:spcPts val="800"/>
              </a:spcAft>
            </a:pPr>
            <a:r>
              <a:rPr lang="en-US" sz="1800" b="1" dirty="0">
                <a:solidFill>
                  <a:srgbClr val="000000"/>
                </a:solidFill>
                <a:effectLst/>
                <a:latin typeface="+mn-lt"/>
                <a:ea typeface="Times New Roman" panose="02020603050405020304" pitchFamily="18" charset="0"/>
                <a:cs typeface="Aptos" panose="020B0004020202020204" pitchFamily="34" charset="0"/>
              </a:rPr>
              <a:t>Figure 4.</a:t>
            </a:r>
            <a:r>
              <a:rPr lang="en-US" sz="1800" dirty="0">
                <a:latin typeface="+mn-lt"/>
                <a:ea typeface="Times New Roman" panose="02020603050405020304" pitchFamily="18" charset="0"/>
                <a:cs typeface="Aptos" panose="020B0004020202020204" pitchFamily="34" charset="0"/>
              </a:rPr>
              <a:t> </a:t>
            </a:r>
            <a:r>
              <a:rPr lang="en-US" sz="1800" b="1" dirty="0">
                <a:solidFill>
                  <a:srgbClr val="000000"/>
                </a:solidFill>
                <a:effectLst/>
                <a:latin typeface="+mn-lt"/>
                <a:ea typeface="Times New Roman" panose="02020603050405020304" pitchFamily="18" charset="0"/>
                <a:cs typeface="Aptos" panose="020B0004020202020204" pitchFamily="34" charset="0"/>
              </a:rPr>
              <a:t>A</a:t>
            </a:r>
            <a:r>
              <a:rPr lang="en-US" sz="1800" dirty="0">
                <a:solidFill>
                  <a:srgbClr val="000000"/>
                </a:solidFill>
                <a:effectLst/>
                <a:latin typeface="+mn-lt"/>
                <a:ea typeface="Times New Roman" panose="02020603050405020304" pitchFamily="18" charset="0"/>
                <a:cs typeface="Aptos" panose="020B0004020202020204" pitchFamily="34" charset="0"/>
              </a:rPr>
              <a:t> Flowchart of Basic Q-learning</a:t>
            </a:r>
            <a:r>
              <a:rPr lang="en-IN" sz="1800" dirty="0">
                <a:latin typeface="+mn-lt"/>
                <a:ea typeface="Times New Roman" panose="02020603050405020304" pitchFamily="18" charset="0"/>
                <a:cs typeface="Aptos" panose="020B0004020202020204" pitchFamily="34" charset="0"/>
              </a:rPr>
              <a:t> </a:t>
            </a:r>
            <a:r>
              <a:rPr lang="en-IN" sz="1800" b="1" dirty="0">
                <a:latin typeface="+mn-lt"/>
                <a:ea typeface="Times New Roman" panose="02020603050405020304" pitchFamily="18" charset="0"/>
                <a:cs typeface="Aptos" panose="020B0004020202020204" pitchFamily="34" charset="0"/>
              </a:rPr>
              <a:t>B </a:t>
            </a:r>
            <a:r>
              <a:rPr lang="en-IN" sz="1800" dirty="0">
                <a:latin typeface="+mn-lt"/>
                <a:ea typeface="Times New Roman" panose="02020603050405020304" pitchFamily="18" charset="0"/>
                <a:cs typeface="Aptos" panose="020B0004020202020204" pitchFamily="34" charset="0"/>
              </a:rPr>
              <a:t>Representation of Q-Table </a:t>
            </a:r>
            <a:r>
              <a:rPr lang="en-US" sz="1800" b="1" dirty="0">
                <a:latin typeface="+mn-lt"/>
                <a:ea typeface="Times New Roman" panose="02020603050405020304" pitchFamily="18" charset="0"/>
                <a:cs typeface="Aptos" panose="020B0004020202020204" pitchFamily="34" charset="0"/>
              </a:rPr>
              <a:t>C</a:t>
            </a:r>
            <a:r>
              <a:rPr lang="en-US" sz="1800" dirty="0">
                <a:latin typeface="+mn-lt"/>
                <a:ea typeface="Times New Roman" panose="02020603050405020304" pitchFamily="18" charset="0"/>
                <a:cs typeface="Aptos" panose="020B0004020202020204" pitchFamily="34" charset="0"/>
              </a:rPr>
              <a:t> </a:t>
            </a:r>
            <a:r>
              <a:rPr lang="en-US" sz="1800" b="1" dirty="0">
                <a:latin typeface="+mn-lt"/>
                <a:ea typeface="Times New Roman" panose="02020603050405020304" pitchFamily="18" charset="0"/>
                <a:cs typeface="Aptos" panose="020B0004020202020204" pitchFamily="34" charset="0"/>
              </a:rPr>
              <a:t>a </a:t>
            </a:r>
            <a:r>
              <a:rPr lang="en-US" sz="1800" dirty="0">
                <a:latin typeface="+mn-lt"/>
                <a:ea typeface="Times New Roman" panose="02020603050405020304" pitchFamily="18" charset="0"/>
                <a:cs typeface="Aptos" panose="020B0004020202020204" pitchFamily="34" charset="0"/>
              </a:rPr>
              <a:t>Scoring vector </a:t>
            </a:r>
            <a:r>
              <a:rPr lang="en-US" sz="1800" b="1" dirty="0">
                <a:latin typeface="+mn-lt"/>
                <a:ea typeface="Times New Roman" panose="02020603050405020304" pitchFamily="18" charset="0"/>
                <a:cs typeface="Aptos" panose="020B0004020202020204" pitchFamily="34" charset="0"/>
              </a:rPr>
              <a:t>b </a:t>
            </a:r>
            <a:r>
              <a:rPr lang="en-US" sz="1800" dirty="0">
                <a:latin typeface="+mn-lt"/>
                <a:ea typeface="Times New Roman" panose="02020603050405020304" pitchFamily="18" charset="0"/>
                <a:cs typeface="Aptos" panose="020B0004020202020204" pitchFamily="34" charset="0"/>
              </a:rPr>
              <a:t>Score to reward function</a:t>
            </a:r>
            <a:endParaRPr lang="en-IN" sz="1800" dirty="0">
              <a:effectLst/>
              <a:latin typeface="+mn-lt"/>
              <a:ea typeface="Aptos" panose="020B0004020202020204" pitchFamily="34" charset="0"/>
              <a:cs typeface="Aptos" panose="020B0004020202020204" pitchFamily="34" charset="0"/>
            </a:endParaRPr>
          </a:p>
        </p:txBody>
      </p:sp>
      <p:pic>
        <p:nvPicPr>
          <p:cNvPr id="47" name="Picture 46">
            <a:extLst>
              <a:ext uri="{FF2B5EF4-FFF2-40B4-BE49-F238E27FC236}">
                <a16:creationId xmlns:a16="http://schemas.microsoft.com/office/drawing/2014/main" id="{790767B5-9480-C15E-1D00-C3EBA8A41F81}"/>
              </a:ext>
            </a:extLst>
          </p:cNvPr>
          <p:cNvPicPr>
            <a:picLocks noChangeAspect="1"/>
          </p:cNvPicPr>
          <p:nvPr/>
        </p:nvPicPr>
        <p:blipFill>
          <a:blip r:embed="rId28"/>
          <a:stretch>
            <a:fillRect/>
          </a:stretch>
        </p:blipFill>
        <p:spPr>
          <a:xfrm>
            <a:off x="10927911" y="22262972"/>
            <a:ext cx="2634267" cy="1659588"/>
          </a:xfrm>
          <a:prstGeom prst="rect">
            <a:avLst/>
          </a:prstGeom>
        </p:spPr>
      </p:pic>
      <p:pic>
        <p:nvPicPr>
          <p:cNvPr id="42" name="Picture 41">
            <a:extLst>
              <a:ext uri="{FF2B5EF4-FFF2-40B4-BE49-F238E27FC236}">
                <a16:creationId xmlns:a16="http://schemas.microsoft.com/office/drawing/2014/main" id="{9FFA7847-600A-E642-007F-03642F672CA1}"/>
              </a:ext>
            </a:extLst>
          </p:cNvPr>
          <p:cNvPicPr>
            <a:picLocks noChangeAspect="1"/>
          </p:cNvPicPr>
          <p:nvPr/>
        </p:nvPicPr>
        <p:blipFill>
          <a:blip r:embed="rId28"/>
          <a:stretch>
            <a:fillRect/>
          </a:stretch>
        </p:blipFill>
        <p:spPr>
          <a:xfrm>
            <a:off x="10915921" y="20567216"/>
            <a:ext cx="2634267" cy="1659589"/>
          </a:xfrm>
          <a:prstGeom prst="rect">
            <a:avLst/>
          </a:prstGeom>
        </p:spPr>
      </p:pic>
      <p:sp>
        <p:nvSpPr>
          <p:cNvPr id="48" name="Google Shape;67;p13">
            <a:extLst>
              <a:ext uri="{FF2B5EF4-FFF2-40B4-BE49-F238E27FC236}">
                <a16:creationId xmlns:a16="http://schemas.microsoft.com/office/drawing/2014/main" id="{18185373-A074-0F91-B8C3-69BF400F6933}"/>
              </a:ext>
            </a:extLst>
          </p:cNvPr>
          <p:cNvSpPr/>
          <p:nvPr/>
        </p:nvSpPr>
        <p:spPr>
          <a:xfrm>
            <a:off x="250817" y="23988930"/>
            <a:ext cx="32667582" cy="538513"/>
          </a:xfrm>
          <a:prstGeom prst="round2DiagRect">
            <a:avLst>
              <a:gd name="adj1" fmla="val 16667"/>
              <a:gd name="adj2" fmla="val 0"/>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3900" b="1" dirty="0">
                <a:solidFill>
                  <a:srgbClr val="EEEEEE"/>
                </a:solidFill>
              </a:rPr>
              <a:t>RESULTS</a:t>
            </a:r>
            <a:endParaRPr sz="3900" b="1" dirty="0">
              <a:solidFill>
                <a:srgbClr val="EEEEEE"/>
              </a:solidFill>
            </a:endParaRPr>
          </a:p>
        </p:txBody>
      </p:sp>
      <p:pic>
        <p:nvPicPr>
          <p:cNvPr id="50" name="Picture 49">
            <a:extLst>
              <a:ext uri="{FF2B5EF4-FFF2-40B4-BE49-F238E27FC236}">
                <a16:creationId xmlns:a16="http://schemas.microsoft.com/office/drawing/2014/main" id="{96E5BA95-107E-BBD9-877E-EED1957A6118}"/>
              </a:ext>
            </a:extLst>
          </p:cNvPr>
          <p:cNvPicPr>
            <a:picLocks noChangeAspect="1"/>
          </p:cNvPicPr>
          <p:nvPr/>
        </p:nvPicPr>
        <p:blipFill>
          <a:blip r:embed="rId29"/>
          <a:stretch>
            <a:fillRect/>
          </a:stretch>
        </p:blipFill>
        <p:spPr>
          <a:xfrm>
            <a:off x="5573237" y="21254634"/>
            <a:ext cx="1474211" cy="1497336"/>
          </a:xfrm>
          <a:prstGeom prst="rect">
            <a:avLst/>
          </a:prstGeom>
        </p:spPr>
      </p:pic>
      <p:pic>
        <p:nvPicPr>
          <p:cNvPr id="51" name="Picture 50">
            <a:extLst>
              <a:ext uri="{FF2B5EF4-FFF2-40B4-BE49-F238E27FC236}">
                <a16:creationId xmlns:a16="http://schemas.microsoft.com/office/drawing/2014/main" id="{CF0A851F-AF02-8193-0FFF-858FDB883746}"/>
              </a:ext>
            </a:extLst>
          </p:cNvPr>
          <p:cNvPicPr>
            <a:picLocks noChangeAspect="1"/>
          </p:cNvPicPr>
          <p:nvPr/>
        </p:nvPicPr>
        <p:blipFill>
          <a:blip r:embed="rId29"/>
          <a:stretch>
            <a:fillRect/>
          </a:stretch>
        </p:blipFill>
        <p:spPr>
          <a:xfrm>
            <a:off x="8297492" y="21540600"/>
            <a:ext cx="941047" cy="955808"/>
          </a:xfrm>
          <a:prstGeom prst="rect">
            <a:avLst/>
          </a:prstGeom>
        </p:spPr>
      </p:pic>
      <p:cxnSp>
        <p:nvCxnSpPr>
          <p:cNvPr id="53" name="Straight Arrow Connector 52">
            <a:extLst>
              <a:ext uri="{FF2B5EF4-FFF2-40B4-BE49-F238E27FC236}">
                <a16:creationId xmlns:a16="http://schemas.microsoft.com/office/drawing/2014/main" id="{F0F3DE09-41FC-6DAC-65AB-9E990853A39A}"/>
              </a:ext>
            </a:extLst>
          </p:cNvPr>
          <p:cNvCxnSpPr>
            <a:cxnSpLocks/>
            <a:stCxn id="50" idx="3"/>
            <a:endCxn id="51" idx="1"/>
          </p:cNvCxnSpPr>
          <p:nvPr/>
        </p:nvCxnSpPr>
        <p:spPr>
          <a:xfrm>
            <a:off x="7047448" y="22003302"/>
            <a:ext cx="1250044" cy="15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B3D5DAB-5208-7375-7063-B0749F0DC8AD}"/>
              </a:ext>
            </a:extLst>
          </p:cNvPr>
          <p:cNvCxnSpPr>
            <a:cxnSpLocks/>
            <a:stCxn id="51" idx="3"/>
            <a:endCxn id="42" idx="1"/>
          </p:cNvCxnSpPr>
          <p:nvPr/>
        </p:nvCxnSpPr>
        <p:spPr>
          <a:xfrm flipV="1">
            <a:off x="9238539" y="21397011"/>
            <a:ext cx="1677382" cy="621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31B4F41-8026-8AE5-B008-20FFEC6EBC9C}"/>
              </a:ext>
            </a:extLst>
          </p:cNvPr>
          <p:cNvCxnSpPr>
            <a:cxnSpLocks/>
            <a:stCxn id="51" idx="3"/>
            <a:endCxn id="47" idx="1"/>
          </p:cNvCxnSpPr>
          <p:nvPr/>
        </p:nvCxnSpPr>
        <p:spPr>
          <a:xfrm>
            <a:off x="9238539" y="22018504"/>
            <a:ext cx="1689372" cy="1074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D6790D-8BA3-E90B-87FA-AE053D67FF7F}"/>
              </a:ext>
            </a:extLst>
          </p:cNvPr>
          <p:cNvSpPr txBox="1"/>
          <p:nvPr/>
        </p:nvSpPr>
        <p:spPr>
          <a:xfrm>
            <a:off x="13297907" y="21186477"/>
            <a:ext cx="1145893" cy="523220"/>
          </a:xfrm>
          <a:prstGeom prst="rect">
            <a:avLst/>
          </a:prstGeom>
          <a:noFill/>
        </p:spPr>
        <p:txBody>
          <a:bodyPr wrap="square" rtlCol="0">
            <a:spAutoFit/>
          </a:bodyPr>
          <a:lstStyle/>
          <a:p>
            <a:r>
              <a:rPr lang="en-IN" dirty="0"/>
              <a:t>Policy Network</a:t>
            </a:r>
          </a:p>
        </p:txBody>
      </p:sp>
      <p:sp>
        <p:nvSpPr>
          <p:cNvPr id="89" name="TextBox 88">
            <a:extLst>
              <a:ext uri="{FF2B5EF4-FFF2-40B4-BE49-F238E27FC236}">
                <a16:creationId xmlns:a16="http://schemas.microsoft.com/office/drawing/2014/main" id="{719D18BA-5372-69D2-966E-54FEC7D15044}"/>
              </a:ext>
            </a:extLst>
          </p:cNvPr>
          <p:cNvSpPr txBox="1"/>
          <p:nvPr/>
        </p:nvSpPr>
        <p:spPr>
          <a:xfrm>
            <a:off x="13317704" y="22986461"/>
            <a:ext cx="1145893" cy="523220"/>
          </a:xfrm>
          <a:prstGeom prst="rect">
            <a:avLst/>
          </a:prstGeom>
          <a:noFill/>
        </p:spPr>
        <p:txBody>
          <a:bodyPr wrap="square" rtlCol="0">
            <a:spAutoFit/>
          </a:bodyPr>
          <a:lstStyle/>
          <a:p>
            <a:r>
              <a:rPr lang="en-IN" dirty="0"/>
              <a:t>Target Network</a:t>
            </a:r>
          </a:p>
        </p:txBody>
      </p:sp>
      <p:sp>
        <p:nvSpPr>
          <p:cNvPr id="90" name="Arrow: Up-Down 89">
            <a:extLst>
              <a:ext uri="{FF2B5EF4-FFF2-40B4-BE49-F238E27FC236}">
                <a16:creationId xmlns:a16="http://schemas.microsoft.com/office/drawing/2014/main" id="{226605D0-3845-6EA0-999C-FEA142E08204}"/>
              </a:ext>
            </a:extLst>
          </p:cNvPr>
          <p:cNvSpPr/>
          <p:nvPr/>
        </p:nvSpPr>
        <p:spPr>
          <a:xfrm>
            <a:off x="13496770" y="21765380"/>
            <a:ext cx="519252" cy="1138518"/>
          </a:xfrm>
          <a:prstGeom prst="upDownArrow">
            <a:avLst/>
          </a:prstGeom>
          <a:solidFill>
            <a:schemeClr val="accent1">
              <a:lumMod val="20000"/>
              <a:lumOff val="8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90BC51E8-7765-24EB-CB81-590245FFE44D}"/>
              </a:ext>
            </a:extLst>
          </p:cNvPr>
          <p:cNvSpPr txBox="1"/>
          <p:nvPr/>
        </p:nvSpPr>
        <p:spPr>
          <a:xfrm>
            <a:off x="13870853" y="22018504"/>
            <a:ext cx="1145893" cy="523220"/>
          </a:xfrm>
          <a:prstGeom prst="rect">
            <a:avLst/>
          </a:prstGeom>
          <a:noFill/>
        </p:spPr>
        <p:txBody>
          <a:bodyPr wrap="square" rtlCol="0">
            <a:spAutoFit/>
          </a:bodyPr>
          <a:lstStyle/>
          <a:p>
            <a:r>
              <a:rPr lang="en-IN" dirty="0"/>
              <a:t>Network Sync</a:t>
            </a:r>
          </a:p>
        </p:txBody>
      </p:sp>
      <p:sp>
        <p:nvSpPr>
          <p:cNvPr id="92" name="TextBox 91">
            <a:extLst>
              <a:ext uri="{FF2B5EF4-FFF2-40B4-BE49-F238E27FC236}">
                <a16:creationId xmlns:a16="http://schemas.microsoft.com/office/drawing/2014/main" id="{339B6F3A-9D19-7F64-F27F-8615DF46C30C}"/>
              </a:ext>
            </a:extLst>
          </p:cNvPr>
          <p:cNvSpPr txBox="1"/>
          <p:nvPr/>
        </p:nvSpPr>
        <p:spPr>
          <a:xfrm>
            <a:off x="15383916" y="21678638"/>
            <a:ext cx="1539388" cy="307777"/>
          </a:xfrm>
          <a:prstGeom prst="rect">
            <a:avLst/>
          </a:prstGeom>
          <a:solidFill>
            <a:schemeClr val="accent1">
              <a:lumMod val="20000"/>
              <a:lumOff val="80000"/>
            </a:schemeClr>
          </a:solidFill>
          <a:ln>
            <a:solidFill>
              <a:schemeClr val="accent1">
                <a:lumMod val="40000"/>
                <a:lumOff val="60000"/>
              </a:schemeClr>
            </a:solidFill>
          </a:ln>
        </p:spPr>
        <p:txBody>
          <a:bodyPr wrap="square" rtlCol="0">
            <a:spAutoFit/>
          </a:bodyPr>
          <a:lstStyle/>
          <a:p>
            <a:r>
              <a:rPr lang="en-IN" dirty="0"/>
              <a:t>Loss Function</a:t>
            </a:r>
          </a:p>
        </p:txBody>
      </p:sp>
      <p:pic>
        <p:nvPicPr>
          <p:cNvPr id="94" name="Picture 93">
            <a:extLst>
              <a:ext uri="{FF2B5EF4-FFF2-40B4-BE49-F238E27FC236}">
                <a16:creationId xmlns:a16="http://schemas.microsoft.com/office/drawing/2014/main" id="{37AC1BFB-BBB7-FD17-DEDF-6CB4621DB91E}"/>
              </a:ext>
            </a:extLst>
          </p:cNvPr>
          <p:cNvPicPr>
            <a:picLocks noChangeAspect="1"/>
          </p:cNvPicPr>
          <p:nvPr/>
        </p:nvPicPr>
        <p:blipFill>
          <a:blip r:embed="rId30"/>
          <a:stretch>
            <a:fillRect/>
          </a:stretch>
        </p:blipFill>
        <p:spPr>
          <a:xfrm>
            <a:off x="14851825" y="22033656"/>
            <a:ext cx="2690761" cy="932442"/>
          </a:xfrm>
          <a:prstGeom prst="rect">
            <a:avLst/>
          </a:prstGeom>
        </p:spPr>
      </p:pic>
      <p:sp>
        <p:nvSpPr>
          <p:cNvPr id="95" name="TextBox 94">
            <a:extLst>
              <a:ext uri="{FF2B5EF4-FFF2-40B4-BE49-F238E27FC236}">
                <a16:creationId xmlns:a16="http://schemas.microsoft.com/office/drawing/2014/main" id="{254CAC0C-F80A-A346-18A5-82779EC40B08}"/>
              </a:ext>
            </a:extLst>
          </p:cNvPr>
          <p:cNvSpPr txBox="1"/>
          <p:nvPr/>
        </p:nvSpPr>
        <p:spPr>
          <a:xfrm>
            <a:off x="18197163" y="22351555"/>
            <a:ext cx="1192192" cy="307777"/>
          </a:xfrm>
          <a:prstGeom prst="rect">
            <a:avLst/>
          </a:prstGeom>
          <a:solidFill>
            <a:schemeClr val="accent1">
              <a:lumMod val="20000"/>
              <a:lumOff val="80000"/>
            </a:schemeClr>
          </a:solidFill>
          <a:ln>
            <a:solidFill>
              <a:schemeClr val="accent1">
                <a:lumMod val="40000"/>
                <a:lumOff val="60000"/>
              </a:schemeClr>
            </a:solidFill>
          </a:ln>
        </p:spPr>
        <p:txBody>
          <a:bodyPr wrap="square" rtlCol="0">
            <a:spAutoFit/>
          </a:bodyPr>
          <a:lstStyle/>
          <a:p>
            <a:r>
              <a:rPr lang="en-IN" dirty="0"/>
              <a:t>Optimization</a:t>
            </a:r>
          </a:p>
        </p:txBody>
      </p:sp>
      <p:cxnSp>
        <p:nvCxnSpPr>
          <p:cNvPr id="97" name="Straight Arrow Connector 96">
            <a:extLst>
              <a:ext uri="{FF2B5EF4-FFF2-40B4-BE49-F238E27FC236}">
                <a16:creationId xmlns:a16="http://schemas.microsoft.com/office/drawing/2014/main" id="{E098CC8B-7489-FF39-A77A-260AD159A5AE}"/>
              </a:ext>
            </a:extLst>
          </p:cNvPr>
          <p:cNvCxnSpPr>
            <a:stCxn id="94" idx="3"/>
            <a:endCxn id="95" idx="1"/>
          </p:cNvCxnSpPr>
          <p:nvPr/>
        </p:nvCxnSpPr>
        <p:spPr>
          <a:xfrm>
            <a:off x="17542586" y="22499877"/>
            <a:ext cx="654577" cy="5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0ECBF04-DBBA-E4C1-4E5E-E3930FDC06F2}"/>
              </a:ext>
            </a:extLst>
          </p:cNvPr>
          <p:cNvSpPr txBox="1"/>
          <p:nvPr/>
        </p:nvSpPr>
        <p:spPr>
          <a:xfrm>
            <a:off x="17797155" y="21263366"/>
            <a:ext cx="1991194" cy="307777"/>
          </a:xfrm>
          <a:prstGeom prst="rect">
            <a:avLst/>
          </a:prstGeom>
          <a:solidFill>
            <a:schemeClr val="accent1">
              <a:lumMod val="20000"/>
              <a:lumOff val="80000"/>
            </a:schemeClr>
          </a:solidFill>
          <a:ln>
            <a:solidFill>
              <a:schemeClr val="accent1">
                <a:lumMod val="40000"/>
                <a:lumOff val="60000"/>
              </a:schemeClr>
            </a:solidFill>
          </a:ln>
        </p:spPr>
        <p:txBody>
          <a:bodyPr wrap="square" rtlCol="0">
            <a:spAutoFit/>
          </a:bodyPr>
          <a:lstStyle/>
          <a:p>
            <a:r>
              <a:rPr lang="en-IN" dirty="0"/>
              <a:t>Update Policy network</a:t>
            </a:r>
          </a:p>
        </p:txBody>
      </p:sp>
      <p:cxnSp>
        <p:nvCxnSpPr>
          <p:cNvPr id="102" name="Straight Arrow Connector 101">
            <a:extLst>
              <a:ext uri="{FF2B5EF4-FFF2-40B4-BE49-F238E27FC236}">
                <a16:creationId xmlns:a16="http://schemas.microsoft.com/office/drawing/2014/main" id="{FD2E00BF-AE01-88AD-8D5A-EE8C4C26FA91}"/>
              </a:ext>
            </a:extLst>
          </p:cNvPr>
          <p:cNvCxnSpPr>
            <a:stCxn id="100" idx="1"/>
            <a:endCxn id="88" idx="3"/>
          </p:cNvCxnSpPr>
          <p:nvPr/>
        </p:nvCxnSpPr>
        <p:spPr>
          <a:xfrm flipH="1">
            <a:off x="14443800" y="21417255"/>
            <a:ext cx="3353355" cy="3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87F5AEF-A10B-3677-E5C5-83C15F9411BF}"/>
              </a:ext>
            </a:extLst>
          </p:cNvPr>
          <p:cNvCxnSpPr>
            <a:stCxn id="95" idx="0"/>
            <a:endCxn id="100" idx="2"/>
          </p:cNvCxnSpPr>
          <p:nvPr/>
        </p:nvCxnSpPr>
        <p:spPr>
          <a:xfrm flipH="1" flipV="1">
            <a:off x="18792752" y="21571143"/>
            <a:ext cx="507" cy="780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D9D5A318-F638-57E2-7F9D-2EAE6035DE44}"/>
              </a:ext>
            </a:extLst>
          </p:cNvPr>
          <p:cNvSpPr txBox="1"/>
          <p:nvPr/>
        </p:nvSpPr>
        <p:spPr>
          <a:xfrm>
            <a:off x="-270446" y="21953812"/>
            <a:ext cx="5807736" cy="748923"/>
          </a:xfrm>
          <a:prstGeom prst="rect">
            <a:avLst/>
          </a:prstGeom>
          <a:noFill/>
        </p:spPr>
        <p:txBody>
          <a:bodyPr wrap="square">
            <a:spAutoFit/>
          </a:bodyPr>
          <a:lstStyle/>
          <a:p>
            <a:pPr marL="457200" algn="ctr">
              <a:spcAft>
                <a:spcPts val="800"/>
              </a:spcAft>
            </a:pPr>
            <a:r>
              <a:rPr lang="en-US" sz="1800" b="1" dirty="0">
                <a:solidFill>
                  <a:srgbClr val="000000"/>
                </a:solidFill>
                <a:effectLst/>
                <a:latin typeface="+mn-lt"/>
                <a:ea typeface="Times New Roman" panose="02020603050405020304" pitchFamily="18" charset="0"/>
                <a:cs typeface="Aptos" panose="020B0004020202020204" pitchFamily="34" charset="0"/>
              </a:rPr>
              <a:t>Figure 5. </a:t>
            </a:r>
            <a:r>
              <a:rPr lang="en-US" sz="1800" dirty="0">
                <a:solidFill>
                  <a:srgbClr val="000000"/>
                </a:solidFill>
                <a:effectLst/>
                <a:latin typeface="+mn-lt"/>
                <a:ea typeface="Times New Roman" panose="02020603050405020304" pitchFamily="18" charset="0"/>
                <a:cs typeface="Aptos" panose="020B0004020202020204" pitchFamily="34" charset="0"/>
              </a:rPr>
              <a:t>General Representation of </a:t>
            </a:r>
          </a:p>
          <a:p>
            <a:pPr marL="457200" algn="ctr">
              <a:spcAft>
                <a:spcPts val="800"/>
              </a:spcAft>
            </a:pPr>
            <a:r>
              <a:rPr lang="en-US" sz="1800" dirty="0">
                <a:solidFill>
                  <a:srgbClr val="000000"/>
                </a:solidFill>
                <a:effectLst/>
                <a:latin typeface="+mn-lt"/>
                <a:ea typeface="Times New Roman" panose="02020603050405020304" pitchFamily="18" charset="0"/>
                <a:cs typeface="Aptos" panose="020B0004020202020204" pitchFamily="34" charset="0"/>
              </a:rPr>
              <a:t>Deep Q-Learning</a:t>
            </a:r>
            <a:r>
              <a:rPr lang="en-US" sz="1800" dirty="0">
                <a:latin typeface="+mn-lt"/>
                <a:ea typeface="Times New Roman" panose="02020603050405020304" pitchFamily="18" charset="0"/>
                <a:cs typeface="Aptos" panose="020B0004020202020204" pitchFamily="34" charset="0"/>
              </a:rPr>
              <a:t> </a:t>
            </a:r>
            <a:endParaRPr lang="en-IN" sz="1800" dirty="0">
              <a:effectLst/>
              <a:latin typeface="+mn-lt"/>
              <a:ea typeface="Aptos" panose="020B0004020202020204" pitchFamily="34" charset="0"/>
              <a:cs typeface="Aptos" panose="020B0004020202020204" pitchFamily="34" charset="0"/>
            </a:endParaRPr>
          </a:p>
        </p:txBody>
      </p:sp>
      <p:sp>
        <p:nvSpPr>
          <p:cNvPr id="106" name="TextBox 105">
            <a:extLst>
              <a:ext uri="{FF2B5EF4-FFF2-40B4-BE49-F238E27FC236}">
                <a16:creationId xmlns:a16="http://schemas.microsoft.com/office/drawing/2014/main" id="{1AE46275-CA65-2908-CA3D-B7C27E963D36}"/>
              </a:ext>
            </a:extLst>
          </p:cNvPr>
          <p:cNvSpPr txBox="1"/>
          <p:nvPr/>
        </p:nvSpPr>
        <p:spPr>
          <a:xfrm>
            <a:off x="7857448" y="22501641"/>
            <a:ext cx="1780816" cy="307777"/>
          </a:xfrm>
          <a:prstGeom prst="rect">
            <a:avLst/>
          </a:prstGeom>
          <a:solidFill>
            <a:schemeClr val="accent1">
              <a:lumMod val="20000"/>
              <a:lumOff val="80000"/>
            </a:schemeClr>
          </a:solidFill>
          <a:ln>
            <a:solidFill>
              <a:schemeClr val="accent1">
                <a:lumMod val="40000"/>
                <a:lumOff val="60000"/>
              </a:schemeClr>
            </a:solidFill>
          </a:ln>
        </p:spPr>
        <p:txBody>
          <a:bodyPr wrap="square" rtlCol="0">
            <a:spAutoFit/>
          </a:bodyPr>
          <a:lstStyle/>
          <a:p>
            <a:r>
              <a:rPr lang="en-IN" dirty="0"/>
              <a:t>Memory Mini Batch</a:t>
            </a:r>
          </a:p>
        </p:txBody>
      </p:sp>
      <p:sp>
        <p:nvSpPr>
          <p:cNvPr id="107" name="TextBox 106">
            <a:extLst>
              <a:ext uri="{FF2B5EF4-FFF2-40B4-BE49-F238E27FC236}">
                <a16:creationId xmlns:a16="http://schemas.microsoft.com/office/drawing/2014/main" id="{D47BCCCE-9F00-5113-DF10-85DA19FB439F}"/>
              </a:ext>
            </a:extLst>
          </p:cNvPr>
          <p:cNvSpPr txBox="1"/>
          <p:nvPr/>
        </p:nvSpPr>
        <p:spPr>
          <a:xfrm>
            <a:off x="5587982" y="22759811"/>
            <a:ext cx="1539388" cy="307777"/>
          </a:xfrm>
          <a:prstGeom prst="rect">
            <a:avLst/>
          </a:prstGeom>
          <a:solidFill>
            <a:schemeClr val="accent1">
              <a:lumMod val="20000"/>
              <a:lumOff val="80000"/>
            </a:schemeClr>
          </a:solidFill>
          <a:ln>
            <a:solidFill>
              <a:schemeClr val="accent1">
                <a:lumMod val="40000"/>
                <a:lumOff val="60000"/>
              </a:schemeClr>
            </a:solidFill>
          </a:ln>
        </p:spPr>
        <p:txBody>
          <a:bodyPr wrap="square" rtlCol="0">
            <a:spAutoFit/>
          </a:bodyPr>
          <a:lstStyle/>
          <a:p>
            <a:r>
              <a:rPr lang="en-IN" dirty="0"/>
              <a:t>Replay Memory</a:t>
            </a:r>
          </a:p>
        </p:txBody>
      </p:sp>
      <p:sp>
        <p:nvSpPr>
          <p:cNvPr id="111" name="TextBox 110">
            <a:extLst>
              <a:ext uri="{FF2B5EF4-FFF2-40B4-BE49-F238E27FC236}">
                <a16:creationId xmlns:a16="http://schemas.microsoft.com/office/drawing/2014/main" id="{25DB0C68-236F-95C3-59AA-7A9D5B669906}"/>
              </a:ext>
            </a:extLst>
          </p:cNvPr>
          <p:cNvSpPr txBox="1"/>
          <p:nvPr/>
        </p:nvSpPr>
        <p:spPr>
          <a:xfrm>
            <a:off x="286026" y="24600391"/>
            <a:ext cx="14177571" cy="372705"/>
          </a:xfrm>
          <a:prstGeom prst="rect">
            <a:avLst/>
          </a:prstGeom>
          <a:solidFill>
            <a:srgbClr val="8F45C7"/>
          </a:solidFill>
        </p:spPr>
        <p:txBody>
          <a:bodyPr wrap="square" rtlCol="0">
            <a:spAutoFit/>
          </a:bodyPr>
          <a:lstStyle/>
          <a:p>
            <a:pPr algn="ctr"/>
            <a:r>
              <a:rPr lang="en-IN" sz="1800" dirty="0">
                <a:solidFill>
                  <a:schemeClr val="bg1"/>
                </a:solidFill>
              </a:rPr>
              <a:t>Table. Parameters of Simulations</a:t>
            </a:r>
          </a:p>
        </p:txBody>
      </p:sp>
      <p:sp>
        <p:nvSpPr>
          <p:cNvPr id="114" name="TextBox 113">
            <a:extLst>
              <a:ext uri="{FF2B5EF4-FFF2-40B4-BE49-F238E27FC236}">
                <a16:creationId xmlns:a16="http://schemas.microsoft.com/office/drawing/2014/main" id="{FADFBC8C-EE6C-2AEA-C444-FB1AD96DCBAF}"/>
              </a:ext>
            </a:extLst>
          </p:cNvPr>
          <p:cNvSpPr txBox="1"/>
          <p:nvPr/>
        </p:nvSpPr>
        <p:spPr>
          <a:xfrm>
            <a:off x="27169021" y="17442886"/>
            <a:ext cx="4984270" cy="369332"/>
          </a:xfrm>
          <a:prstGeom prst="rect">
            <a:avLst/>
          </a:prstGeom>
          <a:noFill/>
        </p:spPr>
        <p:txBody>
          <a:bodyPr wrap="square" rtlCol="0">
            <a:spAutoFit/>
          </a:bodyPr>
          <a:lstStyle/>
          <a:p>
            <a:r>
              <a:rPr lang="en-IN" sz="1800" dirty="0"/>
              <a:t>Table. Score to Reward function</a:t>
            </a:r>
          </a:p>
        </p:txBody>
      </p:sp>
      <p:sp>
        <p:nvSpPr>
          <p:cNvPr id="115" name="TextBox 114">
            <a:extLst>
              <a:ext uri="{FF2B5EF4-FFF2-40B4-BE49-F238E27FC236}">
                <a16:creationId xmlns:a16="http://schemas.microsoft.com/office/drawing/2014/main" id="{F7F961FD-D32D-8C67-950C-F295B0F2E2E3}"/>
              </a:ext>
            </a:extLst>
          </p:cNvPr>
          <p:cNvSpPr txBox="1"/>
          <p:nvPr/>
        </p:nvSpPr>
        <p:spPr>
          <a:xfrm>
            <a:off x="14520151" y="24598922"/>
            <a:ext cx="17867804" cy="400110"/>
          </a:xfrm>
          <a:prstGeom prst="rect">
            <a:avLst/>
          </a:prstGeom>
          <a:solidFill>
            <a:srgbClr val="8F45C7"/>
          </a:solidFill>
        </p:spPr>
        <p:txBody>
          <a:bodyPr wrap="square" rtlCol="0">
            <a:spAutoFit/>
          </a:bodyPr>
          <a:lstStyle/>
          <a:p>
            <a:pPr algn="ctr"/>
            <a:r>
              <a:rPr lang="en-IN" sz="2000" dirty="0">
                <a:solidFill>
                  <a:schemeClr val="bg1"/>
                </a:solidFill>
              </a:rPr>
              <a:t>Simulations and Predicted Antibodies</a:t>
            </a:r>
          </a:p>
        </p:txBody>
      </p:sp>
      <p:sp>
        <p:nvSpPr>
          <p:cNvPr id="119" name="Google Shape;66;p13">
            <a:extLst>
              <a:ext uri="{FF2B5EF4-FFF2-40B4-BE49-F238E27FC236}">
                <a16:creationId xmlns:a16="http://schemas.microsoft.com/office/drawing/2014/main" id="{763A7E2F-3255-C34C-6D11-9C9C1B9C6F44}"/>
              </a:ext>
            </a:extLst>
          </p:cNvPr>
          <p:cNvSpPr/>
          <p:nvPr/>
        </p:nvSpPr>
        <p:spPr>
          <a:xfrm>
            <a:off x="20862021" y="16411696"/>
            <a:ext cx="12056379" cy="92207"/>
          </a:xfrm>
          <a:prstGeom prst="roundRect">
            <a:avLst>
              <a:gd name="adj" fmla="val 16667"/>
            </a:avLst>
          </a:prstGeom>
          <a:solidFill>
            <a:srgbClr val="7030A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900" b="1" dirty="0">
              <a:solidFill>
                <a:srgbClr val="EEEEEE"/>
              </a:solidFill>
            </a:endParaRPr>
          </a:p>
        </p:txBody>
      </p:sp>
      <p:sp>
        <p:nvSpPr>
          <p:cNvPr id="120" name="TextBox 119">
            <a:extLst>
              <a:ext uri="{FF2B5EF4-FFF2-40B4-BE49-F238E27FC236}">
                <a16:creationId xmlns:a16="http://schemas.microsoft.com/office/drawing/2014/main" id="{1C371C85-2F7A-23D3-66D5-425218D6F482}"/>
              </a:ext>
            </a:extLst>
          </p:cNvPr>
          <p:cNvSpPr txBox="1"/>
          <p:nvPr/>
        </p:nvSpPr>
        <p:spPr>
          <a:xfrm>
            <a:off x="277378" y="28804065"/>
            <a:ext cx="14165426" cy="369332"/>
          </a:xfrm>
          <a:prstGeom prst="rect">
            <a:avLst/>
          </a:prstGeom>
          <a:solidFill>
            <a:srgbClr val="8F45C7"/>
          </a:solidFill>
        </p:spPr>
        <p:txBody>
          <a:bodyPr wrap="square" rtlCol="0">
            <a:spAutoFit/>
          </a:bodyPr>
          <a:lstStyle/>
          <a:p>
            <a:pPr algn="ctr"/>
            <a:r>
              <a:rPr lang="en-IN" sz="1800" dirty="0">
                <a:solidFill>
                  <a:schemeClr val="bg1"/>
                </a:solidFill>
              </a:rPr>
              <a:t>Structure Validation using AlphaFold2 and C-alpha distance plots</a:t>
            </a:r>
          </a:p>
        </p:txBody>
      </p:sp>
      <p:graphicFrame>
        <p:nvGraphicFramePr>
          <p:cNvPr id="3" name="Table 2">
            <a:extLst>
              <a:ext uri="{FF2B5EF4-FFF2-40B4-BE49-F238E27FC236}">
                <a16:creationId xmlns:a16="http://schemas.microsoft.com/office/drawing/2014/main" id="{8416A50B-12BA-2189-A061-080FFDBB1053}"/>
              </a:ext>
            </a:extLst>
          </p:cNvPr>
          <p:cNvGraphicFramePr>
            <a:graphicFrameLocks noGrp="1"/>
          </p:cNvGraphicFramePr>
          <p:nvPr>
            <p:extLst>
              <p:ext uri="{D42A27DB-BD31-4B8C-83A1-F6EECF244321}">
                <p14:modId xmlns:p14="http://schemas.microsoft.com/office/powerpoint/2010/main" val="1949031061"/>
              </p:ext>
            </p:extLst>
          </p:nvPr>
        </p:nvGraphicFramePr>
        <p:xfrm>
          <a:off x="301501" y="24981522"/>
          <a:ext cx="14124347" cy="3816973"/>
        </p:xfrm>
        <a:graphic>
          <a:graphicData uri="http://schemas.openxmlformats.org/drawingml/2006/table">
            <a:tbl>
              <a:tblPr firstRow="1" firstCol="1" bandRow="1">
                <a:tableStyleId>{9C158E3D-C3EB-49D8-A6B2-AB95B476CFE3}</a:tableStyleId>
              </a:tblPr>
              <a:tblGrid>
                <a:gridCol w="611640">
                  <a:extLst>
                    <a:ext uri="{9D8B030D-6E8A-4147-A177-3AD203B41FA5}">
                      <a16:colId xmlns:a16="http://schemas.microsoft.com/office/drawing/2014/main" val="717957224"/>
                    </a:ext>
                  </a:extLst>
                </a:gridCol>
                <a:gridCol w="1108699">
                  <a:extLst>
                    <a:ext uri="{9D8B030D-6E8A-4147-A177-3AD203B41FA5}">
                      <a16:colId xmlns:a16="http://schemas.microsoft.com/office/drawing/2014/main" val="2274616506"/>
                    </a:ext>
                  </a:extLst>
                </a:gridCol>
                <a:gridCol w="1097280">
                  <a:extLst>
                    <a:ext uri="{9D8B030D-6E8A-4147-A177-3AD203B41FA5}">
                      <a16:colId xmlns:a16="http://schemas.microsoft.com/office/drawing/2014/main" val="4191296163"/>
                    </a:ext>
                  </a:extLst>
                </a:gridCol>
                <a:gridCol w="501826">
                  <a:extLst>
                    <a:ext uri="{9D8B030D-6E8A-4147-A177-3AD203B41FA5}">
                      <a16:colId xmlns:a16="http://schemas.microsoft.com/office/drawing/2014/main" val="2356006471"/>
                    </a:ext>
                  </a:extLst>
                </a:gridCol>
                <a:gridCol w="974379">
                  <a:extLst>
                    <a:ext uri="{9D8B030D-6E8A-4147-A177-3AD203B41FA5}">
                      <a16:colId xmlns:a16="http://schemas.microsoft.com/office/drawing/2014/main" val="408446994"/>
                    </a:ext>
                  </a:extLst>
                </a:gridCol>
                <a:gridCol w="1006679">
                  <a:extLst>
                    <a:ext uri="{9D8B030D-6E8A-4147-A177-3AD203B41FA5}">
                      <a16:colId xmlns:a16="http://schemas.microsoft.com/office/drawing/2014/main" val="2313098296"/>
                    </a:ext>
                  </a:extLst>
                </a:gridCol>
                <a:gridCol w="928621">
                  <a:extLst>
                    <a:ext uri="{9D8B030D-6E8A-4147-A177-3AD203B41FA5}">
                      <a16:colId xmlns:a16="http://schemas.microsoft.com/office/drawing/2014/main" val="3491449925"/>
                    </a:ext>
                  </a:extLst>
                </a:gridCol>
                <a:gridCol w="525495">
                  <a:extLst>
                    <a:ext uri="{9D8B030D-6E8A-4147-A177-3AD203B41FA5}">
                      <a16:colId xmlns:a16="http://schemas.microsoft.com/office/drawing/2014/main" val="2482195951"/>
                    </a:ext>
                  </a:extLst>
                </a:gridCol>
                <a:gridCol w="330451">
                  <a:extLst>
                    <a:ext uri="{9D8B030D-6E8A-4147-A177-3AD203B41FA5}">
                      <a16:colId xmlns:a16="http://schemas.microsoft.com/office/drawing/2014/main" val="483763617"/>
                    </a:ext>
                  </a:extLst>
                </a:gridCol>
                <a:gridCol w="827789">
                  <a:extLst>
                    <a:ext uri="{9D8B030D-6E8A-4147-A177-3AD203B41FA5}">
                      <a16:colId xmlns:a16="http://schemas.microsoft.com/office/drawing/2014/main" val="2377099957"/>
                    </a:ext>
                  </a:extLst>
                </a:gridCol>
                <a:gridCol w="173505">
                  <a:extLst>
                    <a:ext uri="{9D8B030D-6E8A-4147-A177-3AD203B41FA5}">
                      <a16:colId xmlns:a16="http://schemas.microsoft.com/office/drawing/2014/main" val="2097765095"/>
                    </a:ext>
                  </a:extLst>
                </a:gridCol>
                <a:gridCol w="801855">
                  <a:extLst>
                    <a:ext uri="{9D8B030D-6E8A-4147-A177-3AD203B41FA5}">
                      <a16:colId xmlns:a16="http://schemas.microsoft.com/office/drawing/2014/main" val="414553119"/>
                    </a:ext>
                  </a:extLst>
                </a:gridCol>
                <a:gridCol w="181674">
                  <a:extLst>
                    <a:ext uri="{9D8B030D-6E8A-4147-A177-3AD203B41FA5}">
                      <a16:colId xmlns:a16="http://schemas.microsoft.com/office/drawing/2014/main" val="2206073963"/>
                    </a:ext>
                  </a:extLst>
                </a:gridCol>
                <a:gridCol w="768755">
                  <a:extLst>
                    <a:ext uri="{9D8B030D-6E8A-4147-A177-3AD203B41FA5}">
                      <a16:colId xmlns:a16="http://schemas.microsoft.com/office/drawing/2014/main" val="87882287"/>
                    </a:ext>
                  </a:extLst>
                </a:gridCol>
                <a:gridCol w="192571">
                  <a:extLst>
                    <a:ext uri="{9D8B030D-6E8A-4147-A177-3AD203B41FA5}">
                      <a16:colId xmlns:a16="http://schemas.microsoft.com/office/drawing/2014/main" val="2265604635"/>
                    </a:ext>
                  </a:extLst>
                </a:gridCol>
                <a:gridCol w="523844">
                  <a:extLst>
                    <a:ext uri="{9D8B030D-6E8A-4147-A177-3AD203B41FA5}">
                      <a16:colId xmlns:a16="http://schemas.microsoft.com/office/drawing/2014/main" val="3063704298"/>
                    </a:ext>
                  </a:extLst>
                </a:gridCol>
                <a:gridCol w="390556">
                  <a:extLst>
                    <a:ext uri="{9D8B030D-6E8A-4147-A177-3AD203B41FA5}">
                      <a16:colId xmlns:a16="http://schemas.microsoft.com/office/drawing/2014/main" val="933527839"/>
                    </a:ext>
                  </a:extLst>
                </a:gridCol>
                <a:gridCol w="496272">
                  <a:extLst>
                    <a:ext uri="{9D8B030D-6E8A-4147-A177-3AD203B41FA5}">
                      <a16:colId xmlns:a16="http://schemas.microsoft.com/office/drawing/2014/main" val="1119837381"/>
                    </a:ext>
                  </a:extLst>
                </a:gridCol>
                <a:gridCol w="372408">
                  <a:extLst>
                    <a:ext uri="{9D8B030D-6E8A-4147-A177-3AD203B41FA5}">
                      <a16:colId xmlns:a16="http://schemas.microsoft.com/office/drawing/2014/main" val="882878031"/>
                    </a:ext>
                  </a:extLst>
                </a:gridCol>
                <a:gridCol w="728114">
                  <a:extLst>
                    <a:ext uri="{9D8B030D-6E8A-4147-A177-3AD203B41FA5}">
                      <a16:colId xmlns:a16="http://schemas.microsoft.com/office/drawing/2014/main" val="1262454074"/>
                    </a:ext>
                  </a:extLst>
                </a:gridCol>
                <a:gridCol w="669077">
                  <a:extLst>
                    <a:ext uri="{9D8B030D-6E8A-4147-A177-3AD203B41FA5}">
                      <a16:colId xmlns:a16="http://schemas.microsoft.com/office/drawing/2014/main" val="2650288963"/>
                    </a:ext>
                  </a:extLst>
                </a:gridCol>
                <a:gridCol w="207067">
                  <a:extLst>
                    <a:ext uri="{9D8B030D-6E8A-4147-A177-3AD203B41FA5}">
                      <a16:colId xmlns:a16="http://schemas.microsoft.com/office/drawing/2014/main" val="1585313160"/>
                    </a:ext>
                  </a:extLst>
                </a:gridCol>
                <a:gridCol w="705790">
                  <a:extLst>
                    <a:ext uri="{9D8B030D-6E8A-4147-A177-3AD203B41FA5}">
                      <a16:colId xmlns:a16="http://schemas.microsoft.com/office/drawing/2014/main" val="2868132872"/>
                    </a:ext>
                  </a:extLst>
                </a:gridCol>
              </a:tblGrid>
              <a:tr h="221166">
                <a:tc gridSpan="23">
                  <a:txBody>
                    <a:bodyPr/>
                    <a:lstStyle/>
                    <a:p>
                      <a:pPr>
                        <a:lnSpc>
                          <a:spcPct val="107000"/>
                        </a:lnSpc>
                        <a:spcAft>
                          <a:spcPts val="800"/>
                        </a:spcAft>
                      </a:pPr>
                      <a:r>
                        <a:rPr lang="en-IN" sz="1200" kern="100" dirty="0">
                          <a:solidFill>
                            <a:schemeClr val="bg1"/>
                          </a:solidFill>
                          <a:effectLst/>
                        </a:rPr>
                        <a:t>Q-Learning</a:t>
                      </a:r>
                      <a:endParaRPr 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28575" cap="flat" cmpd="sng" algn="ctr">
                      <a:solidFill>
                        <a:schemeClr val="tx1"/>
                      </a:solidFill>
                      <a:prstDash val="solid"/>
                      <a:round/>
                      <a:headEnd type="none" w="med" len="med"/>
                      <a:tailEnd type="none" w="med" len="med"/>
                    </a:lnB>
                    <a:solidFill>
                      <a:srgbClr val="A86ED4"/>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282439"/>
                  </a:ext>
                </a:extLst>
              </a:tr>
              <a:tr h="221166">
                <a:tc gridSpan="23">
                  <a:txBody>
                    <a:bodyPr/>
                    <a:lstStyle/>
                    <a:p>
                      <a:pPr>
                        <a:lnSpc>
                          <a:spcPct val="107000"/>
                        </a:lnSpc>
                        <a:spcAft>
                          <a:spcPts val="800"/>
                        </a:spcAft>
                      </a:pPr>
                      <a:r>
                        <a:rPr lang="en-IN" sz="1100" kern="100" dirty="0">
                          <a:effectLst/>
                        </a:rPr>
                        <a:t>Soft-max</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2C2FE"/>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2202199"/>
                  </a:ext>
                </a:extLst>
              </a:tr>
              <a:tr h="490670">
                <a:tc>
                  <a:txBody>
                    <a:bodyPr/>
                    <a:lstStyle/>
                    <a:p>
                      <a:pPr>
                        <a:lnSpc>
                          <a:spcPct val="107000"/>
                        </a:lnSpc>
                        <a:spcAft>
                          <a:spcPts val="800"/>
                        </a:spcAft>
                      </a:pPr>
                      <a:r>
                        <a:rPr lang="en-IN" sz="1100" kern="100" dirty="0">
                          <a:solidFill>
                            <a:sysClr val="windowText" lastClr="000000"/>
                          </a:solidFill>
                          <a:effectLst/>
                        </a:rPr>
                        <a:t>Chain</a:t>
                      </a:r>
                      <a:endParaRPr lang="en-IN" sz="1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gridSpan="3">
                  <a:txBody>
                    <a:bodyPr/>
                    <a:lstStyle/>
                    <a:p>
                      <a:pPr>
                        <a:lnSpc>
                          <a:spcPct val="107000"/>
                        </a:lnSpc>
                        <a:spcAft>
                          <a:spcPts val="800"/>
                        </a:spcAft>
                      </a:pPr>
                      <a:r>
                        <a:rPr lang="en-IN" sz="1100" kern="100" dirty="0">
                          <a:solidFill>
                            <a:sysClr val="windowText" lastClr="000000"/>
                          </a:solidFill>
                          <a:effectLst/>
                        </a:rPr>
                        <a:t>Residues position</a:t>
                      </a:r>
                      <a:endParaRPr lang="en-IN" sz="1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pPr>
                        <a:lnSpc>
                          <a:spcPct val="107000"/>
                        </a:lnSpc>
                        <a:spcAft>
                          <a:spcPts val="800"/>
                        </a:spcAft>
                      </a:pPr>
                      <a:r>
                        <a:rPr lang="en-IN" sz="1000" kern="100" dirty="0">
                          <a:effectLst/>
                        </a:rPr>
                        <a:t>No. of Mutation a.a.</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a:effectLst/>
                        </a:rPr>
                        <a:t>No. of Mutation a.a.</a:t>
                      </a:r>
                      <a:endParaRPr lang="en-IN"/>
                    </a:p>
                  </a:txBody>
                  <a:tcPr marL="68580" marR="68580" marT="0" marB="0"/>
                </a:tc>
                <a:tc>
                  <a:txBody>
                    <a:bodyPr/>
                    <a:lstStyle/>
                    <a:p>
                      <a:r>
                        <a:rPr lang="en-IN" sz="1100" kern="100" dirty="0">
                          <a:solidFill>
                            <a:sysClr val="windowText" lastClr="000000"/>
                          </a:solidFill>
                          <a:effectLst/>
                        </a:rPr>
                        <a:t>No. of Mutation a.a.</a:t>
                      </a:r>
                      <a:endParaRPr lang="en-IN" sz="1100" dirty="0">
                        <a:solidFill>
                          <a:sysClr val="windowText" lastClr="000000"/>
                        </a:solidFill>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gridSpan="3">
                  <a:txBody>
                    <a:bodyPr/>
                    <a:lstStyle/>
                    <a:p>
                      <a:r>
                        <a:rPr lang="en-IN" sz="1100" kern="100" dirty="0">
                          <a:solidFill>
                            <a:sysClr val="windowText" lastClr="000000"/>
                          </a:solidFill>
                          <a:effectLst/>
                        </a:rPr>
                        <a:t>Mutations Residues</a:t>
                      </a:r>
                      <a:endParaRPr lang="en-IN" sz="1100" dirty="0">
                        <a:solidFill>
                          <a:sysClr val="windowText" lastClr="000000"/>
                        </a:solidFill>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pPr>
                        <a:lnSpc>
                          <a:spcPct val="107000"/>
                        </a:lnSpc>
                        <a:spcAft>
                          <a:spcPts val="800"/>
                        </a:spcAft>
                      </a:pPr>
                      <a:r>
                        <a:rPr lang="en-IN" sz="1000" kern="100">
                          <a:effectLst/>
                        </a:rPr>
                        <a:t>Temperature</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a:p>
                  </a:txBody>
                  <a:tcPr marL="68580" marR="68580" marT="0" marB="0"/>
                </a:tc>
                <a:tc gridSpan="2">
                  <a:txBody>
                    <a:bodyPr/>
                    <a:lstStyle/>
                    <a:p>
                      <a:r>
                        <a:rPr lang="en-IN" sz="1100" kern="100" dirty="0">
                          <a:solidFill>
                            <a:sysClr val="windowText" lastClr="000000"/>
                          </a:solidFill>
                          <a:effectLst/>
                        </a:rPr>
                        <a:t>Temperature</a:t>
                      </a:r>
                      <a:endParaRPr lang="en-IN" dirty="0">
                        <a:solidFill>
                          <a:sysClr val="windowText" lastClr="000000"/>
                        </a:solidFill>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a:p>
                  </a:txBody>
                  <a:tcPr marL="68580" marR="68580" marT="0" marB="0"/>
                </a:tc>
                <a:tc gridSpan="2">
                  <a:txBody>
                    <a:bodyPr/>
                    <a:lstStyle/>
                    <a:p>
                      <a:r>
                        <a:rPr lang="en-IN" sz="1100" kern="100" dirty="0">
                          <a:solidFill>
                            <a:sysClr val="windowText" lastClr="000000"/>
                          </a:solidFill>
                          <a:effectLst/>
                        </a:rPr>
                        <a:t>Temperature decay</a:t>
                      </a:r>
                      <a:endParaRPr lang="en-IN" dirty="0">
                        <a:solidFill>
                          <a:sysClr val="windowText" lastClr="000000"/>
                        </a:solidFill>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r>
                        <a:rPr lang="en-IN" sz="1100" kern="100">
                          <a:effectLst/>
                        </a:rPr>
                        <a:t>Temperature decay</a:t>
                      </a:r>
                      <a:endParaRPr lang="en-IN"/>
                    </a:p>
                  </a:txBody>
                  <a:tcPr marL="68580" marR="68580" marT="0" marB="0">
                    <a:solidFill>
                      <a:schemeClr val="accent5">
                        <a:lumMod val="20000"/>
                        <a:lumOff val="80000"/>
                      </a:schemeClr>
                    </a:solidFill>
                  </a:tcPr>
                </a:tc>
                <a:tc gridSpan="3">
                  <a:txBody>
                    <a:bodyPr/>
                    <a:lstStyle/>
                    <a:p>
                      <a:r>
                        <a:rPr lang="en-IN" sz="1100" kern="100" dirty="0">
                          <a:solidFill>
                            <a:sysClr val="windowText" lastClr="000000"/>
                          </a:solidFill>
                          <a:effectLst/>
                        </a:rPr>
                        <a:t>Temperature decay interval</a:t>
                      </a:r>
                      <a:endParaRPr lang="en-IN" dirty="0">
                        <a:solidFill>
                          <a:sysClr val="windowText" lastClr="000000"/>
                        </a:solidFill>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a:p>
                  </a:txBody>
                  <a:tcPr/>
                </a:tc>
                <a:tc hMerge="1">
                  <a:txBody>
                    <a:bodyPr/>
                    <a:lstStyle/>
                    <a:p>
                      <a:r>
                        <a:rPr lang="en-IN" sz="1100" kern="100">
                          <a:effectLst/>
                        </a:rPr>
                        <a:t>Minimum Temperature</a:t>
                      </a:r>
                      <a:endParaRPr lang="en-IN" sz="1100"/>
                    </a:p>
                  </a:txBody>
                  <a:tcPr marL="68580" marR="68580" marT="0" marB="0">
                    <a:solidFill>
                      <a:schemeClr val="accent5">
                        <a:lumMod val="20000"/>
                        <a:lumOff val="80000"/>
                      </a:schemeClr>
                    </a:solidFill>
                  </a:tcPr>
                </a:tc>
                <a:tc gridSpan="2">
                  <a:txBody>
                    <a:bodyPr/>
                    <a:lstStyle/>
                    <a:p>
                      <a:r>
                        <a:rPr lang="en-IN" sz="1100" kern="100" dirty="0">
                          <a:solidFill>
                            <a:sysClr val="windowText" lastClr="000000"/>
                          </a:solidFill>
                          <a:effectLst/>
                        </a:rPr>
                        <a:t>Minimum Temperature</a:t>
                      </a:r>
                      <a:endParaRPr lang="en-IN" dirty="0">
                        <a:solidFill>
                          <a:sysClr val="windowText" lastClr="000000"/>
                        </a:solidFill>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a:p>
                  </a:txBody>
                  <a:tcPr marL="68580" marR="68580" marT="0" marB="0"/>
                </a:tc>
                <a:tc gridSpan="2">
                  <a:txBody>
                    <a:bodyPr/>
                    <a:lstStyle/>
                    <a:p>
                      <a:r>
                        <a:rPr lang="en-IN" sz="1100" kern="100" dirty="0">
                          <a:solidFill>
                            <a:sysClr val="windowText" lastClr="000000"/>
                          </a:solidFill>
                          <a:effectLst/>
                        </a:rPr>
                        <a:t>Learning rate</a:t>
                      </a:r>
                      <a:endParaRPr lang="en-IN" dirty="0">
                        <a:solidFill>
                          <a:sysClr val="windowText" lastClr="000000"/>
                        </a:solidFill>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a:p>
                  </a:txBody>
                  <a:tcPr marL="68580" marR="68580" marT="0" marB="0"/>
                </a:tc>
                <a:tc gridSpan="2">
                  <a:txBody>
                    <a:bodyPr/>
                    <a:lstStyle/>
                    <a:p>
                      <a:r>
                        <a:rPr lang="en-IN" sz="1100" kern="100" dirty="0">
                          <a:solidFill>
                            <a:sysClr val="windowText" lastClr="000000"/>
                          </a:solidFill>
                          <a:effectLst/>
                        </a:rPr>
                        <a:t>Discount factor</a:t>
                      </a:r>
                      <a:endParaRPr lang="en-IN" dirty="0">
                        <a:solidFill>
                          <a:sysClr val="windowText" lastClr="000000"/>
                        </a:solidFill>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pPr>
                        <a:lnSpc>
                          <a:spcPct val="107000"/>
                        </a:lnSpc>
                        <a:spcAft>
                          <a:spcPts val="800"/>
                        </a:spcAft>
                      </a:pPr>
                      <a:r>
                        <a:rPr lang="en-IN" sz="1000" kern="100">
                          <a:effectLst/>
                        </a:rPr>
                        <a:t>Random Seed</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100" kern="100" dirty="0">
                          <a:solidFill>
                            <a:sysClr val="windowText" lastClr="000000"/>
                          </a:solidFill>
                          <a:effectLst/>
                        </a:rPr>
                        <a:t>Random Seed</a:t>
                      </a:r>
                      <a:endParaRPr lang="en-IN" sz="1100" dirty="0">
                        <a:solidFill>
                          <a:sysClr val="windowText" lastClr="000000"/>
                        </a:solidFill>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a:p>
                  </a:txBody>
                  <a:tcPr marL="68580" marR="68580" marT="0" marB="0"/>
                </a:tc>
                <a:extLst>
                  <a:ext uri="{0D108BD9-81ED-4DB2-BD59-A6C34878D82A}">
                    <a16:rowId xmlns:a16="http://schemas.microsoft.com/office/drawing/2014/main" val="2067831075"/>
                  </a:ext>
                </a:extLst>
              </a:tr>
              <a:tr h="221166">
                <a:tc>
                  <a:txBody>
                    <a:bodyPr/>
                    <a:lstStyle/>
                    <a:p>
                      <a:pPr>
                        <a:lnSpc>
                          <a:spcPct val="107000"/>
                        </a:lnSpc>
                        <a:spcAft>
                          <a:spcPts val="800"/>
                        </a:spcAft>
                      </a:pPr>
                      <a:r>
                        <a:rPr lang="en-IN" sz="1100" kern="100" dirty="0">
                          <a:solidFill>
                            <a:sysClr val="windowText" lastClr="000000"/>
                          </a:solidFill>
                          <a:effectLst/>
                        </a:rPr>
                        <a:t>Heavy</a:t>
                      </a:r>
                      <a:endParaRPr lang="en-IN" sz="1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gridSpan="3">
                  <a:txBody>
                    <a:bodyPr/>
                    <a:lstStyle/>
                    <a:p>
                      <a:pPr>
                        <a:lnSpc>
                          <a:spcPct val="107000"/>
                        </a:lnSpc>
                        <a:spcAft>
                          <a:spcPts val="800"/>
                        </a:spcAft>
                      </a:pPr>
                      <a:r>
                        <a:rPr lang="en-IN" sz="1100" kern="100" dirty="0">
                          <a:solidFill>
                            <a:sysClr val="windowText" lastClr="000000"/>
                          </a:solidFill>
                          <a:effectLst/>
                        </a:rPr>
                        <a:t> Tyr33, Ser54, Arg99</a:t>
                      </a:r>
                      <a:endParaRPr lang="en-IN" sz="1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hMerge="1">
                  <a:txBody>
                    <a:bodyPr/>
                    <a:lstStyle/>
                    <a:p>
                      <a:pPr>
                        <a:lnSpc>
                          <a:spcPct val="107000"/>
                        </a:lnSpc>
                        <a:spcAft>
                          <a:spcPts val="800"/>
                        </a:spcAft>
                      </a:pPr>
                      <a:r>
                        <a:rPr lang="en-IN" sz="1000" kern="100" dirty="0">
                          <a:effectLst/>
                        </a:rPr>
                        <a:t>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dirty="0">
                          <a:effectLst/>
                        </a:rPr>
                        <a:t> 17</a:t>
                      </a:r>
                      <a:endParaRPr lang="en-IN" dirty="0"/>
                    </a:p>
                  </a:txBody>
                  <a:tcPr marL="68580" marR="68580" marT="0" marB="0"/>
                </a:tc>
                <a:tc>
                  <a:txBody>
                    <a:bodyPr/>
                    <a:lstStyle/>
                    <a:p>
                      <a:pPr algn="r"/>
                      <a:r>
                        <a:rPr lang="en-IN" sz="1100" kern="100" dirty="0">
                          <a:solidFill>
                            <a:sysClr val="windowText" lastClr="000000"/>
                          </a:solidFill>
                          <a:effectLst/>
                        </a:rPr>
                        <a:t> 17</a:t>
                      </a:r>
                      <a:endParaRPr lang="en-IN" sz="1100" dirty="0">
                        <a:solidFill>
                          <a:sysClr val="windowText" lastClr="000000"/>
                        </a:solidFill>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gridSpan="3">
                  <a:txBody>
                    <a:bodyPr/>
                    <a:lstStyle/>
                    <a:p>
                      <a:r>
                        <a:rPr lang="pt-BR" sz="1100" kern="100" dirty="0">
                          <a:solidFill>
                            <a:sysClr val="windowText" lastClr="000000"/>
                          </a:solidFill>
                          <a:effectLst/>
                        </a:rPr>
                        <a:t>A,D,E,F,G,H,I,K,L,N,Q,R,S,T,V,W,Y </a:t>
                      </a:r>
                      <a:endParaRPr lang="en-IN" sz="1100" dirty="0">
                        <a:solidFill>
                          <a:sysClr val="windowText" lastClr="000000"/>
                        </a:solidFill>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hMerge="1">
                  <a:txBody>
                    <a:bodyPr/>
                    <a:lstStyle/>
                    <a:p>
                      <a:pPr>
                        <a:lnSpc>
                          <a:spcPct val="107000"/>
                        </a:lnSpc>
                        <a:spcAft>
                          <a:spcPts val="800"/>
                        </a:spcAft>
                      </a:pPr>
                      <a:r>
                        <a:rPr lang="en-IN" sz="1000" kern="100" dirty="0">
                          <a:effectLst/>
                        </a:rPr>
                        <a:t>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dirty="0"/>
                    </a:p>
                  </a:txBody>
                  <a:tcPr marL="68580" marR="68580" marT="0" marB="0"/>
                </a:tc>
                <a:tc gridSpan="2">
                  <a:txBody>
                    <a:bodyPr/>
                    <a:lstStyle/>
                    <a:p>
                      <a:pPr algn="r"/>
                      <a:r>
                        <a:rPr lang="en-IN" sz="1100" kern="100" dirty="0">
                          <a:solidFill>
                            <a:sysClr val="windowText" lastClr="000000"/>
                          </a:solidFill>
                          <a:effectLst/>
                        </a:rPr>
                        <a:t> 100</a:t>
                      </a:r>
                      <a:endParaRPr lang="en-IN" dirty="0">
                        <a:solidFill>
                          <a:sysClr val="windowText" lastClr="000000"/>
                        </a:solidFill>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hMerge="1">
                  <a:txBody>
                    <a:bodyPr/>
                    <a:lstStyle/>
                    <a:p>
                      <a:endParaRPr lang="en-IN" dirty="0"/>
                    </a:p>
                  </a:txBody>
                  <a:tcPr marL="68580" marR="68580" marT="0" marB="0"/>
                </a:tc>
                <a:tc gridSpan="2">
                  <a:txBody>
                    <a:bodyPr/>
                    <a:lstStyle/>
                    <a:p>
                      <a:pPr algn="r"/>
                      <a:r>
                        <a:rPr lang="en-IN" sz="1100" kern="100" dirty="0">
                          <a:solidFill>
                            <a:sysClr val="windowText" lastClr="000000"/>
                          </a:solidFill>
                          <a:effectLst/>
                        </a:rPr>
                        <a:t>0.5 </a:t>
                      </a:r>
                      <a:endParaRPr lang="en-IN" dirty="0">
                        <a:solidFill>
                          <a:sysClr val="windowText" lastClr="000000"/>
                        </a:solidFill>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hMerge="1">
                  <a:txBody>
                    <a:bodyPr/>
                    <a:lstStyle/>
                    <a:p>
                      <a:r>
                        <a:rPr lang="en-IN" sz="1100" kern="100" dirty="0">
                          <a:solidFill>
                            <a:schemeClr val="bg1"/>
                          </a:solidFill>
                          <a:effectLst/>
                        </a:rPr>
                        <a:t>0.5 </a:t>
                      </a:r>
                      <a:endParaRPr lang="en-IN" dirty="0"/>
                    </a:p>
                  </a:txBody>
                  <a:tcPr marL="68580" marR="68580" marT="0" marB="0">
                    <a:solidFill>
                      <a:srgbClr val="FF0000"/>
                    </a:solidFill>
                  </a:tcPr>
                </a:tc>
                <a:tc gridSpan="3">
                  <a:txBody>
                    <a:bodyPr/>
                    <a:lstStyle/>
                    <a:p>
                      <a:pPr algn="r"/>
                      <a:r>
                        <a:rPr lang="en-IN" sz="1100" kern="100" dirty="0">
                          <a:solidFill>
                            <a:sysClr val="windowText" lastClr="000000"/>
                          </a:solidFill>
                          <a:effectLst/>
                        </a:rPr>
                        <a:t>1000 </a:t>
                      </a:r>
                      <a:endParaRPr lang="en-IN" dirty="0">
                        <a:solidFill>
                          <a:sysClr val="windowText" lastClr="000000"/>
                        </a:solidFill>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hMerge="1">
                  <a:txBody>
                    <a:bodyPr/>
                    <a:lstStyle/>
                    <a:p>
                      <a:endParaRPr lang="en-IN"/>
                    </a:p>
                  </a:txBody>
                  <a:tcPr/>
                </a:tc>
                <a:tc hMerge="1">
                  <a:txBody>
                    <a:bodyPr/>
                    <a:lstStyle/>
                    <a:p>
                      <a:r>
                        <a:rPr lang="en-IN" sz="1100" kern="100" dirty="0">
                          <a:solidFill>
                            <a:schemeClr val="bg1"/>
                          </a:solidFill>
                          <a:effectLst/>
                        </a:rPr>
                        <a:t>1 </a:t>
                      </a:r>
                      <a:endParaRPr lang="en-IN" sz="1100" dirty="0">
                        <a:solidFill>
                          <a:schemeClr val="bg1"/>
                        </a:solidFill>
                      </a:endParaRPr>
                    </a:p>
                  </a:txBody>
                  <a:tcPr marL="68580" marR="68580" marT="0" marB="0">
                    <a:solidFill>
                      <a:srgbClr val="FF0000"/>
                    </a:solidFill>
                  </a:tcPr>
                </a:tc>
                <a:tc gridSpan="2">
                  <a:txBody>
                    <a:bodyPr/>
                    <a:lstStyle/>
                    <a:p>
                      <a:pPr algn="r"/>
                      <a:r>
                        <a:rPr lang="en-IN" sz="1100" kern="100" dirty="0">
                          <a:solidFill>
                            <a:sysClr val="windowText" lastClr="000000"/>
                          </a:solidFill>
                          <a:effectLst/>
                        </a:rPr>
                        <a:t>1 </a:t>
                      </a:r>
                      <a:endParaRPr lang="en-IN" dirty="0">
                        <a:solidFill>
                          <a:sysClr val="windowText" lastClr="000000"/>
                        </a:solidFill>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hMerge="1">
                  <a:txBody>
                    <a:bodyPr/>
                    <a:lstStyle/>
                    <a:p>
                      <a:endParaRPr lang="en-IN" dirty="0"/>
                    </a:p>
                  </a:txBody>
                  <a:tcPr marL="68580" marR="68580" marT="0" marB="0"/>
                </a:tc>
                <a:tc gridSpan="2">
                  <a:txBody>
                    <a:bodyPr/>
                    <a:lstStyle/>
                    <a:p>
                      <a:pPr algn="r"/>
                      <a:r>
                        <a:rPr lang="en-IN" sz="1100" kern="100" dirty="0">
                          <a:solidFill>
                            <a:sysClr val="windowText" lastClr="000000"/>
                          </a:solidFill>
                          <a:effectLst/>
                        </a:rPr>
                        <a:t>0.01 </a:t>
                      </a:r>
                      <a:endParaRPr lang="en-IN" dirty="0">
                        <a:solidFill>
                          <a:sysClr val="windowText" lastClr="000000"/>
                        </a:solidFill>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hMerge="1">
                  <a:txBody>
                    <a:bodyPr/>
                    <a:lstStyle/>
                    <a:p>
                      <a:endParaRPr lang="en-IN" dirty="0"/>
                    </a:p>
                  </a:txBody>
                  <a:tcPr marL="68580" marR="68580" marT="0" marB="0"/>
                </a:tc>
                <a:tc gridSpan="2">
                  <a:txBody>
                    <a:bodyPr/>
                    <a:lstStyle/>
                    <a:p>
                      <a:pPr algn="r"/>
                      <a:r>
                        <a:rPr lang="en-IN" sz="1100" kern="100" dirty="0">
                          <a:solidFill>
                            <a:sysClr val="windowText" lastClr="000000"/>
                          </a:solidFill>
                          <a:effectLst/>
                        </a:rPr>
                        <a:t>0.9 </a:t>
                      </a:r>
                      <a:endParaRPr lang="en-IN" dirty="0">
                        <a:solidFill>
                          <a:sysClr val="windowText" lastClr="000000"/>
                        </a:solidFill>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gn="r"/>
                      <a:r>
                        <a:rPr lang="en-IN" sz="1100" kern="100" dirty="0">
                          <a:solidFill>
                            <a:sysClr val="windowText" lastClr="000000"/>
                          </a:solidFill>
                          <a:effectLst/>
                        </a:rPr>
                        <a:t>717</a:t>
                      </a:r>
                      <a:endParaRPr lang="en-IN" sz="1100" dirty="0">
                        <a:solidFill>
                          <a:sysClr val="windowText" lastClr="000000"/>
                        </a:solidFill>
                      </a:endParaRPr>
                    </a:p>
                  </a:txBody>
                  <a:tcPr marL="68580" marR="68580" marT="0" marB="0">
                    <a:lnB w="19050" cap="flat" cmpd="sng" algn="ctr">
                      <a:solidFill>
                        <a:schemeClr val="tx1"/>
                      </a:solidFill>
                      <a:prstDash val="solid"/>
                      <a:round/>
                      <a:headEnd type="none" w="med" len="med"/>
                      <a:tailEnd type="none" w="med" len="med"/>
                    </a:lnB>
                    <a:solidFill>
                      <a:srgbClr val="FF7D7D"/>
                    </a:solidFill>
                  </a:tcPr>
                </a:tc>
                <a:tc hMerge="1">
                  <a:txBody>
                    <a:bodyPr/>
                    <a:lstStyle/>
                    <a:p>
                      <a:endParaRPr lang="en-IN" dirty="0"/>
                    </a:p>
                  </a:txBody>
                  <a:tcPr marL="68580" marR="68580" marT="0" marB="0"/>
                </a:tc>
                <a:extLst>
                  <a:ext uri="{0D108BD9-81ED-4DB2-BD59-A6C34878D82A}">
                    <a16:rowId xmlns:a16="http://schemas.microsoft.com/office/drawing/2014/main" val="2333198995"/>
                  </a:ext>
                </a:extLst>
              </a:tr>
              <a:tr h="221166">
                <a:tc gridSpan="23">
                  <a:txBody>
                    <a:bodyPr/>
                    <a:lstStyle/>
                    <a:p>
                      <a:pPr>
                        <a:lnSpc>
                          <a:spcPct val="107000"/>
                        </a:lnSpc>
                        <a:spcAft>
                          <a:spcPts val="800"/>
                        </a:spcAft>
                      </a:pPr>
                      <a:r>
                        <a:rPr lang="en-IN" sz="1200" kern="100" dirty="0">
                          <a:effectLst/>
                        </a:rPr>
                        <a:t>Epsilon Decay</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2C2FE"/>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86677812"/>
                  </a:ext>
                </a:extLst>
              </a:tr>
              <a:tr h="452231">
                <a:tc>
                  <a:txBody>
                    <a:bodyPr/>
                    <a:lstStyle/>
                    <a:p>
                      <a:pPr>
                        <a:lnSpc>
                          <a:spcPct val="107000"/>
                        </a:lnSpc>
                        <a:spcAft>
                          <a:spcPts val="800"/>
                        </a:spcAft>
                      </a:pPr>
                      <a:r>
                        <a:rPr lang="en-IN" sz="1100" kern="100" dirty="0">
                          <a:effectLst/>
                        </a:rPr>
                        <a:t>Chain</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gridSpan="3">
                  <a:txBody>
                    <a:bodyPr/>
                    <a:lstStyle/>
                    <a:p>
                      <a:pPr>
                        <a:lnSpc>
                          <a:spcPct val="107000"/>
                        </a:lnSpc>
                        <a:spcAft>
                          <a:spcPts val="800"/>
                        </a:spcAft>
                      </a:pPr>
                      <a:r>
                        <a:rPr lang="en-IN" sz="1100" kern="100" dirty="0">
                          <a:effectLst/>
                        </a:rPr>
                        <a:t>Residues position</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pPr>
                        <a:lnSpc>
                          <a:spcPct val="107000"/>
                        </a:lnSpc>
                        <a:spcAft>
                          <a:spcPts val="800"/>
                        </a:spcAft>
                      </a:pPr>
                      <a:r>
                        <a:rPr lang="en-IN" sz="1000" kern="100">
                          <a:effectLst/>
                        </a:rPr>
                        <a:t>No. of Mutation a.a.</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a:effectLst/>
                        </a:rPr>
                        <a:t>No. of Mutation a.a.</a:t>
                      </a:r>
                      <a:endParaRPr lang="en-IN" dirty="0"/>
                    </a:p>
                  </a:txBody>
                  <a:tcPr marL="68580" marR="68580" marT="0" marB="0"/>
                </a:tc>
                <a:tc>
                  <a:txBody>
                    <a:bodyPr/>
                    <a:lstStyle/>
                    <a:p>
                      <a:r>
                        <a:rPr lang="en-IN" sz="1100" kern="100" dirty="0">
                          <a:effectLst/>
                        </a:rPr>
                        <a:t>No. of Mutation a.a.</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gridSpan="3">
                  <a:txBody>
                    <a:bodyPr/>
                    <a:lstStyle/>
                    <a:p>
                      <a:r>
                        <a:rPr lang="en-IN" sz="1100" kern="100" dirty="0">
                          <a:effectLst/>
                        </a:rPr>
                        <a:t>Mutations Residues</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pPr>
                        <a:lnSpc>
                          <a:spcPct val="107000"/>
                        </a:lnSpc>
                        <a:spcAft>
                          <a:spcPts val="800"/>
                        </a:spcAft>
                      </a:pPr>
                      <a:r>
                        <a:rPr lang="en-IN" sz="1000" kern="100" dirty="0">
                          <a:effectLst/>
                          <a:latin typeface="Aptos" panose="020B0004020202020204" pitchFamily="34" charset="0"/>
                          <a:ea typeface="Aptos" panose="020B0004020202020204" pitchFamily="34" charset="0"/>
                          <a:cs typeface="Times New Roman" panose="02020603050405020304" pitchFamily="18" charset="0"/>
                        </a:rPr>
                        <a:t>Exploration rate</a:t>
                      </a:r>
                    </a:p>
                  </a:txBody>
                  <a:tcPr marL="68580" marR="68580" marT="0" marB="0"/>
                </a:tc>
                <a:tc hMerge="1">
                  <a:txBody>
                    <a:bodyPr/>
                    <a:lstStyle/>
                    <a:p>
                      <a:endParaRPr lang="en-IN"/>
                    </a:p>
                  </a:txBody>
                  <a:tcPr marL="68580" marR="68580" marT="0" marB="0"/>
                </a:tc>
                <a:tc gridSpan="2">
                  <a:txBody>
                    <a:bodyPr/>
                    <a:lstStyle/>
                    <a:p>
                      <a:r>
                        <a:rPr lang="en-IN" sz="1100" kern="100" dirty="0">
                          <a:effectLst/>
                          <a:latin typeface="Aptos" panose="020B0004020202020204" pitchFamily="34" charset="0"/>
                          <a:ea typeface="Aptos" panose="020B0004020202020204" pitchFamily="34" charset="0"/>
                          <a:cs typeface="Times New Roman" panose="02020603050405020304" pitchFamily="18" charset="0"/>
                        </a:rPr>
                        <a:t>Exploration rate</a:t>
                      </a:r>
                      <a:endParaRPr lang="en-IN"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dirty="0"/>
                    </a:p>
                  </a:txBody>
                  <a:tcPr marL="68580" marR="68580" marT="0" marB="0"/>
                </a:tc>
                <a:tc gridSpan="2">
                  <a:txBody>
                    <a:bodyPr/>
                    <a:lstStyle/>
                    <a:p>
                      <a:r>
                        <a:rPr lang="en-IN" sz="1100" kern="100" dirty="0">
                          <a:effectLst/>
                        </a:rPr>
                        <a:t>Exploration decay</a:t>
                      </a:r>
                      <a:endParaRPr lang="en-IN"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dirty="0"/>
                    </a:p>
                  </a:txBody>
                  <a:tcPr marL="68580" marR="68580" marT="0" marB="0"/>
                </a:tc>
                <a:tc gridSpan="3">
                  <a:txBody>
                    <a:bodyPr/>
                    <a:lstStyle/>
                    <a:p>
                      <a:r>
                        <a:rPr lang="en-IN" sz="1100" kern="100" dirty="0">
                          <a:effectLst/>
                        </a:rPr>
                        <a:t>Exploration decay interval</a:t>
                      </a:r>
                      <a:endParaRPr lang="en-IN"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a:p>
                  </a:txBody>
                  <a:tcPr/>
                </a:tc>
                <a:tc hMerge="1">
                  <a:txBody>
                    <a:bodyPr/>
                    <a:lstStyle/>
                    <a:p>
                      <a:r>
                        <a:rPr lang="en-IN" sz="1100" kern="100" dirty="0">
                          <a:effectLst/>
                        </a:rPr>
                        <a:t>Minimum Exploration</a:t>
                      </a:r>
                      <a:endParaRPr lang="en-IN" sz="1100" dirty="0"/>
                    </a:p>
                  </a:txBody>
                  <a:tcPr marL="68580" marR="68580" marT="0" marB="0">
                    <a:solidFill>
                      <a:schemeClr val="accent5">
                        <a:lumMod val="20000"/>
                        <a:lumOff val="80000"/>
                      </a:schemeClr>
                    </a:solidFill>
                  </a:tcPr>
                </a:tc>
                <a:tc gridSpan="2">
                  <a:txBody>
                    <a:bodyPr/>
                    <a:lstStyle/>
                    <a:p>
                      <a:r>
                        <a:rPr lang="en-IN" sz="1100" kern="100" dirty="0">
                          <a:effectLst/>
                        </a:rPr>
                        <a:t>Minimum Exploration</a:t>
                      </a:r>
                      <a:endParaRPr lang="en-IN"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dirty="0"/>
                    </a:p>
                  </a:txBody>
                  <a:tcPr marL="68580" marR="68580" marT="0" marB="0"/>
                </a:tc>
                <a:tc gridSpan="2">
                  <a:txBody>
                    <a:bodyPr/>
                    <a:lstStyle/>
                    <a:p>
                      <a:r>
                        <a:rPr lang="en-IN" sz="1100" kern="100" dirty="0">
                          <a:effectLst/>
                        </a:rPr>
                        <a:t>Learning rate</a:t>
                      </a:r>
                      <a:endParaRPr lang="en-IN"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a:p>
                  </a:txBody>
                  <a:tcPr marL="68580" marR="68580" marT="0" marB="0"/>
                </a:tc>
                <a:tc gridSpan="2">
                  <a:txBody>
                    <a:bodyPr/>
                    <a:lstStyle/>
                    <a:p>
                      <a:r>
                        <a:rPr lang="en-IN" sz="1100" kern="100" dirty="0">
                          <a:effectLst/>
                        </a:rPr>
                        <a:t>Discount factor</a:t>
                      </a:r>
                      <a:endParaRPr lang="en-IN"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pPr>
                        <a:lnSpc>
                          <a:spcPct val="107000"/>
                        </a:lnSpc>
                        <a:spcAft>
                          <a:spcPts val="800"/>
                        </a:spcAft>
                      </a:pPr>
                      <a:r>
                        <a:rPr lang="en-IN" sz="1000" kern="100">
                          <a:effectLst/>
                        </a:rPr>
                        <a:t>Random Seed</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r>
                        <a:rPr lang="en-IN" sz="1100" kern="100" dirty="0">
                          <a:effectLst/>
                        </a:rPr>
                        <a:t>Random Seed</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dirty="0"/>
                    </a:p>
                  </a:txBody>
                  <a:tcPr marL="68580" marR="68580" marT="0" marB="0"/>
                </a:tc>
                <a:extLst>
                  <a:ext uri="{0D108BD9-81ED-4DB2-BD59-A6C34878D82A}">
                    <a16:rowId xmlns:a16="http://schemas.microsoft.com/office/drawing/2014/main" val="1473048880"/>
                  </a:ext>
                </a:extLst>
              </a:tr>
              <a:tr h="342540">
                <a:tc>
                  <a:txBody>
                    <a:bodyPr/>
                    <a:lstStyle/>
                    <a:p>
                      <a:pPr>
                        <a:lnSpc>
                          <a:spcPct val="107000"/>
                        </a:lnSpc>
                        <a:spcAft>
                          <a:spcPts val="800"/>
                        </a:spcAft>
                      </a:pPr>
                      <a:r>
                        <a:rPr lang="en-IN" sz="1100" kern="100" dirty="0">
                          <a:solidFill>
                            <a:sysClr val="windowText" lastClr="000000"/>
                          </a:solidFill>
                          <a:effectLst/>
                        </a:rPr>
                        <a:t> Light</a:t>
                      </a:r>
                      <a:endParaRPr lang="en-IN" sz="1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33A8FF"/>
                    </a:solidFill>
                  </a:tcPr>
                </a:tc>
                <a:tc gridSpan="3">
                  <a:txBody>
                    <a:bodyPr/>
                    <a:lstStyle/>
                    <a:p>
                      <a:pPr>
                        <a:lnSpc>
                          <a:spcPct val="107000"/>
                        </a:lnSpc>
                        <a:spcAft>
                          <a:spcPts val="800"/>
                        </a:spcAft>
                      </a:pPr>
                      <a:r>
                        <a:rPr lang="en-IN" sz="1100" kern="100" dirty="0">
                          <a:solidFill>
                            <a:sysClr val="windowText" lastClr="000000"/>
                          </a:solidFill>
                          <a:effectLst/>
                        </a:rPr>
                        <a:t> Ser32, Tyr34, Tyr53, Tyr57, Ser95, Asp97</a:t>
                      </a:r>
                      <a:endParaRPr lang="en-IN" sz="1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33A8FF"/>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a:effectLst/>
                        </a:rPr>
                        <a:t> 6</a:t>
                      </a:r>
                      <a:endParaRPr lang="en-IN" dirty="0"/>
                    </a:p>
                  </a:txBody>
                  <a:tcPr marL="68580" marR="68580" marT="0" marB="0"/>
                </a:tc>
                <a:tc>
                  <a:txBody>
                    <a:bodyPr/>
                    <a:lstStyle/>
                    <a:p>
                      <a:pPr algn="r"/>
                      <a:r>
                        <a:rPr lang="en-IN" sz="1100" kern="100" dirty="0">
                          <a:solidFill>
                            <a:sysClr val="windowText" lastClr="000000"/>
                          </a:solidFill>
                          <a:effectLst/>
                        </a:rPr>
                        <a:t> 6</a:t>
                      </a:r>
                      <a:endParaRPr lang="en-IN" sz="1100" dirty="0">
                        <a:solidFill>
                          <a:sysClr val="windowText" lastClr="000000"/>
                        </a:solidFill>
                      </a:endParaRPr>
                    </a:p>
                  </a:txBody>
                  <a:tcPr marL="68580" marR="68580" marT="0" marB="0">
                    <a:solidFill>
                      <a:srgbClr val="33A8FF"/>
                    </a:solidFill>
                  </a:tcPr>
                </a:tc>
                <a:tc gridSpan="3">
                  <a:txBody>
                    <a:bodyPr/>
                    <a:lstStyle/>
                    <a:p>
                      <a:r>
                        <a:rPr lang="en-IN" sz="1100" kern="100" dirty="0">
                          <a:solidFill>
                            <a:sysClr val="windowText" lastClr="000000"/>
                          </a:solidFill>
                          <a:effectLst/>
                        </a:rPr>
                        <a:t> S,Y,N,R,T,D</a:t>
                      </a:r>
                      <a:endParaRPr lang="en-IN" sz="1100" dirty="0">
                        <a:solidFill>
                          <a:sysClr val="windowText" lastClr="000000"/>
                        </a:solidFill>
                      </a:endParaRPr>
                    </a:p>
                  </a:txBody>
                  <a:tcPr marL="68580" marR="68580" marT="0" marB="0">
                    <a:solidFill>
                      <a:srgbClr val="33A8FF"/>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a:p>
                  </a:txBody>
                  <a:tcPr marL="68580" marR="68580" marT="0" marB="0"/>
                </a:tc>
                <a:tc gridSpan="2">
                  <a:txBody>
                    <a:bodyPr/>
                    <a:lstStyle/>
                    <a:p>
                      <a:pPr algn="r"/>
                      <a:r>
                        <a:rPr lang="en-IN" sz="1100" kern="100" dirty="0">
                          <a:solidFill>
                            <a:sysClr val="windowText" lastClr="000000"/>
                          </a:solidFill>
                          <a:effectLst/>
                        </a:rPr>
                        <a:t> 1</a:t>
                      </a:r>
                      <a:endParaRPr lang="en-IN" dirty="0">
                        <a:solidFill>
                          <a:sysClr val="windowText" lastClr="000000"/>
                        </a:solidFill>
                      </a:endParaRPr>
                    </a:p>
                  </a:txBody>
                  <a:tcPr marL="68580" marR="68580" marT="0" marB="0">
                    <a:solidFill>
                      <a:srgbClr val="33A8FF"/>
                    </a:solidFill>
                  </a:tcPr>
                </a:tc>
                <a:tc hMerge="1">
                  <a:txBody>
                    <a:bodyPr/>
                    <a:lstStyle/>
                    <a:p>
                      <a:endParaRPr lang="en-IN"/>
                    </a:p>
                  </a:txBody>
                  <a:tcPr marL="68580" marR="68580" marT="0" marB="0"/>
                </a:tc>
                <a:tc gridSpan="2">
                  <a:txBody>
                    <a:bodyPr/>
                    <a:lstStyle/>
                    <a:p>
                      <a:pPr algn="r"/>
                      <a:r>
                        <a:rPr lang="en-IN" sz="1100" kern="100" dirty="0">
                          <a:solidFill>
                            <a:sysClr val="windowText" lastClr="000000"/>
                          </a:solidFill>
                          <a:effectLst/>
                        </a:rPr>
                        <a:t>0.005</a:t>
                      </a:r>
                      <a:endParaRPr lang="en-IN" dirty="0">
                        <a:solidFill>
                          <a:sysClr val="windowText" lastClr="000000"/>
                        </a:solidFill>
                      </a:endParaRPr>
                    </a:p>
                  </a:txBody>
                  <a:tcPr marL="68580" marR="68580" marT="0" marB="0">
                    <a:solidFill>
                      <a:srgbClr val="33A8FF"/>
                    </a:solidFill>
                  </a:tcPr>
                </a:tc>
                <a:tc hMerge="1">
                  <a:txBody>
                    <a:bodyPr/>
                    <a:lstStyle/>
                    <a:p>
                      <a:endParaRPr lang="en-IN"/>
                    </a:p>
                  </a:txBody>
                  <a:tcPr marL="68580" marR="68580" marT="0" marB="0"/>
                </a:tc>
                <a:tc gridSpan="3">
                  <a:txBody>
                    <a:bodyPr/>
                    <a:lstStyle/>
                    <a:p>
                      <a:pPr algn="r"/>
                      <a:r>
                        <a:rPr lang="en-IN" sz="1100" kern="100" dirty="0">
                          <a:solidFill>
                            <a:sysClr val="windowText" lastClr="000000"/>
                          </a:solidFill>
                          <a:effectLst/>
                        </a:rPr>
                        <a:t>1000</a:t>
                      </a:r>
                      <a:endParaRPr lang="en-IN" dirty="0">
                        <a:solidFill>
                          <a:sysClr val="windowText" lastClr="000000"/>
                        </a:solidFill>
                      </a:endParaRPr>
                    </a:p>
                  </a:txBody>
                  <a:tcPr marL="68580" marR="68580" marT="0" marB="0">
                    <a:solidFill>
                      <a:srgbClr val="33A8FF"/>
                    </a:solidFill>
                  </a:tcPr>
                </a:tc>
                <a:tc hMerge="1">
                  <a:txBody>
                    <a:bodyPr/>
                    <a:lstStyle/>
                    <a:p>
                      <a:endParaRPr lang="en-IN"/>
                    </a:p>
                  </a:txBody>
                  <a:tcPr/>
                </a:tc>
                <a:tc hMerge="1">
                  <a:txBody>
                    <a:bodyPr/>
                    <a:lstStyle/>
                    <a:p>
                      <a:r>
                        <a:rPr lang="en-IN" sz="1100" kern="100" dirty="0">
                          <a:solidFill>
                            <a:schemeClr val="bg1"/>
                          </a:solidFill>
                          <a:effectLst/>
                        </a:rPr>
                        <a:t>0.01</a:t>
                      </a:r>
                      <a:endParaRPr lang="en-IN" sz="1100" dirty="0">
                        <a:solidFill>
                          <a:schemeClr val="bg1"/>
                        </a:solidFill>
                      </a:endParaRPr>
                    </a:p>
                  </a:txBody>
                  <a:tcPr marL="68580" marR="68580" marT="0" marB="0">
                    <a:solidFill>
                      <a:srgbClr val="0070C0"/>
                    </a:solidFill>
                  </a:tcPr>
                </a:tc>
                <a:tc gridSpan="2">
                  <a:txBody>
                    <a:bodyPr/>
                    <a:lstStyle/>
                    <a:p>
                      <a:pPr algn="r"/>
                      <a:r>
                        <a:rPr lang="en-IN" sz="1100" kern="100" dirty="0">
                          <a:solidFill>
                            <a:sysClr val="windowText" lastClr="000000"/>
                          </a:solidFill>
                          <a:effectLst/>
                        </a:rPr>
                        <a:t>0.01</a:t>
                      </a:r>
                      <a:endParaRPr lang="en-IN" dirty="0">
                        <a:solidFill>
                          <a:sysClr val="windowText" lastClr="000000"/>
                        </a:solidFill>
                      </a:endParaRPr>
                    </a:p>
                  </a:txBody>
                  <a:tcPr marL="68580" marR="68580" marT="0" marB="0">
                    <a:solidFill>
                      <a:srgbClr val="33A8FF"/>
                    </a:solidFill>
                  </a:tcPr>
                </a:tc>
                <a:tc hMerge="1">
                  <a:txBody>
                    <a:bodyPr/>
                    <a:lstStyle/>
                    <a:p>
                      <a:endParaRPr lang="en-IN"/>
                    </a:p>
                  </a:txBody>
                  <a:tcPr marL="68580" marR="68580" marT="0" marB="0"/>
                </a:tc>
                <a:tc gridSpan="2">
                  <a:txBody>
                    <a:bodyPr/>
                    <a:lstStyle/>
                    <a:p>
                      <a:pPr algn="r"/>
                      <a:r>
                        <a:rPr lang="en-IN" sz="1100" kern="100" dirty="0">
                          <a:solidFill>
                            <a:sysClr val="windowText" lastClr="000000"/>
                          </a:solidFill>
                          <a:effectLst/>
                        </a:rPr>
                        <a:t>0.01 </a:t>
                      </a:r>
                      <a:endParaRPr lang="en-IN" dirty="0">
                        <a:solidFill>
                          <a:sysClr val="windowText" lastClr="000000"/>
                        </a:solidFill>
                      </a:endParaRPr>
                    </a:p>
                  </a:txBody>
                  <a:tcPr marL="68580" marR="68580" marT="0" marB="0">
                    <a:solidFill>
                      <a:srgbClr val="33A8FF"/>
                    </a:solidFill>
                  </a:tcPr>
                </a:tc>
                <a:tc hMerge="1">
                  <a:txBody>
                    <a:bodyPr/>
                    <a:lstStyle/>
                    <a:p>
                      <a:endParaRPr lang="en-IN" dirty="0"/>
                    </a:p>
                  </a:txBody>
                  <a:tcPr marL="68580" marR="68580" marT="0" marB="0"/>
                </a:tc>
                <a:tc gridSpan="2">
                  <a:txBody>
                    <a:bodyPr/>
                    <a:lstStyle/>
                    <a:p>
                      <a:pPr algn="r"/>
                      <a:r>
                        <a:rPr lang="en-IN" sz="1100" kern="100" dirty="0">
                          <a:solidFill>
                            <a:sysClr val="windowText" lastClr="000000"/>
                          </a:solidFill>
                          <a:effectLst/>
                        </a:rPr>
                        <a:t>0.9 </a:t>
                      </a:r>
                      <a:endParaRPr lang="en-IN" dirty="0">
                        <a:solidFill>
                          <a:sysClr val="windowText" lastClr="000000"/>
                        </a:solidFill>
                      </a:endParaRPr>
                    </a:p>
                  </a:txBody>
                  <a:tcPr marL="68580" marR="68580" marT="0" marB="0">
                    <a:solidFill>
                      <a:srgbClr val="33A8FF"/>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gn="r"/>
                      <a:r>
                        <a:rPr lang="en-IN" sz="1100" kern="100" dirty="0">
                          <a:solidFill>
                            <a:sysClr val="windowText" lastClr="000000"/>
                          </a:solidFill>
                          <a:effectLst/>
                        </a:rPr>
                        <a:t>643</a:t>
                      </a:r>
                      <a:endParaRPr lang="en-IN" sz="1100" dirty="0">
                        <a:solidFill>
                          <a:sysClr val="windowText" lastClr="000000"/>
                        </a:solidFill>
                      </a:endParaRPr>
                    </a:p>
                  </a:txBody>
                  <a:tcPr marL="68580" marR="68580" marT="0" marB="0">
                    <a:solidFill>
                      <a:srgbClr val="33A8FF"/>
                    </a:solidFill>
                  </a:tcPr>
                </a:tc>
                <a:tc hMerge="1">
                  <a:txBody>
                    <a:bodyPr/>
                    <a:lstStyle/>
                    <a:p>
                      <a:endParaRPr lang="en-IN" dirty="0"/>
                    </a:p>
                  </a:txBody>
                  <a:tcPr marL="68580" marR="68580" marT="0" marB="0"/>
                </a:tc>
                <a:extLst>
                  <a:ext uri="{0D108BD9-81ED-4DB2-BD59-A6C34878D82A}">
                    <a16:rowId xmlns:a16="http://schemas.microsoft.com/office/drawing/2014/main" val="2807850215"/>
                  </a:ext>
                </a:extLst>
              </a:tr>
              <a:tr h="221166">
                <a:tc>
                  <a:txBody>
                    <a:bodyPr/>
                    <a:lstStyle/>
                    <a:p>
                      <a:pPr>
                        <a:lnSpc>
                          <a:spcPct val="107000"/>
                        </a:lnSpc>
                        <a:spcAft>
                          <a:spcPts val="800"/>
                        </a:spcAft>
                      </a:pPr>
                      <a:r>
                        <a:rPr lang="en-IN" sz="1100" kern="100" dirty="0">
                          <a:solidFill>
                            <a:schemeClr val="tx1"/>
                          </a:solidFill>
                          <a:effectLst/>
                        </a:rPr>
                        <a:t> Heavy</a:t>
                      </a:r>
                      <a:endParaRPr lang="en-IN" sz="11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4">
                        <a:lumMod val="75000"/>
                      </a:schemeClr>
                    </a:solidFill>
                  </a:tcPr>
                </a:tc>
                <a:tc gridSpan="3">
                  <a:txBody>
                    <a:bodyPr/>
                    <a:lstStyle/>
                    <a:p>
                      <a:pPr>
                        <a:lnSpc>
                          <a:spcPct val="107000"/>
                        </a:lnSpc>
                        <a:spcAft>
                          <a:spcPts val="800"/>
                        </a:spcAft>
                      </a:pPr>
                      <a:r>
                        <a:rPr lang="en-IN" sz="1100" kern="100" dirty="0">
                          <a:solidFill>
                            <a:schemeClr val="tx1"/>
                          </a:solidFill>
                          <a:effectLst/>
                        </a:rPr>
                        <a:t> Ser54, Arg99,Tyr101, Arg102</a:t>
                      </a:r>
                      <a:endParaRPr lang="en-IN" sz="11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4">
                        <a:lumMod val="75000"/>
                      </a:schemeClr>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a:effectLst/>
                        </a:rPr>
                        <a:t> 16</a:t>
                      </a:r>
                      <a:endParaRPr lang="en-IN" dirty="0"/>
                    </a:p>
                  </a:txBody>
                  <a:tcPr marL="68580" marR="68580" marT="0" marB="0"/>
                </a:tc>
                <a:tc>
                  <a:txBody>
                    <a:bodyPr/>
                    <a:lstStyle/>
                    <a:p>
                      <a:pPr algn="r"/>
                      <a:r>
                        <a:rPr lang="en-IN" sz="1100" kern="100" dirty="0">
                          <a:solidFill>
                            <a:schemeClr val="tx1"/>
                          </a:solidFill>
                          <a:effectLst/>
                        </a:rPr>
                        <a:t> 16</a:t>
                      </a:r>
                      <a:endParaRPr lang="en-IN" sz="1100" dirty="0">
                        <a:solidFill>
                          <a:schemeClr val="tx1"/>
                        </a:solidFill>
                      </a:endParaRPr>
                    </a:p>
                  </a:txBody>
                  <a:tcPr marL="68580" marR="68580" marT="0" marB="0">
                    <a:solidFill>
                      <a:schemeClr val="accent4">
                        <a:lumMod val="75000"/>
                      </a:schemeClr>
                    </a:solidFill>
                  </a:tcPr>
                </a:tc>
                <a:tc gridSpan="3">
                  <a:txBody>
                    <a:bodyPr/>
                    <a:lstStyle/>
                    <a:p>
                      <a:r>
                        <a:rPr lang="en-IN" sz="1100" kern="100" dirty="0">
                          <a:solidFill>
                            <a:schemeClr val="tx1"/>
                          </a:solidFill>
                          <a:effectLst/>
                        </a:rPr>
                        <a:t> </a:t>
                      </a:r>
                      <a:r>
                        <a:rPr lang="pt-BR" sz="1100" kern="100" dirty="0">
                          <a:solidFill>
                            <a:schemeClr val="tx1"/>
                          </a:solidFill>
                          <a:effectLst/>
                        </a:rPr>
                        <a:t>A,D,E,F,G,H,I,K,L,N,Q,R,S,T,V,W,Y</a:t>
                      </a:r>
                      <a:endParaRPr lang="en-IN" sz="1100" dirty="0">
                        <a:solidFill>
                          <a:schemeClr val="tx1"/>
                        </a:solidFill>
                      </a:endParaRPr>
                    </a:p>
                  </a:txBody>
                  <a:tcPr marL="68580" marR="68580" marT="0" marB="0">
                    <a:solidFill>
                      <a:schemeClr val="accent4">
                        <a:lumMod val="75000"/>
                      </a:schemeClr>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a:p>
                  </a:txBody>
                  <a:tcPr marL="68580" marR="68580" marT="0" marB="0"/>
                </a:tc>
                <a:tc gridSpan="2">
                  <a:txBody>
                    <a:bodyPr/>
                    <a:lstStyle/>
                    <a:p>
                      <a:pPr algn="r"/>
                      <a:r>
                        <a:rPr lang="en-IN" sz="1100" kern="100">
                          <a:solidFill>
                            <a:schemeClr val="tx1"/>
                          </a:solidFill>
                          <a:effectLst/>
                        </a:rPr>
                        <a:t> 1</a:t>
                      </a:r>
                      <a:endParaRPr lang="en-IN"/>
                    </a:p>
                  </a:txBody>
                  <a:tcPr marL="68580" marR="68580" marT="0" marB="0">
                    <a:solidFill>
                      <a:schemeClr val="accent4">
                        <a:lumMod val="75000"/>
                      </a:schemeClr>
                    </a:solidFill>
                  </a:tcPr>
                </a:tc>
                <a:tc hMerge="1">
                  <a:txBody>
                    <a:bodyPr/>
                    <a:lstStyle/>
                    <a:p>
                      <a:endParaRPr lang="en-IN"/>
                    </a:p>
                  </a:txBody>
                  <a:tcPr marL="68580" marR="68580" marT="0" marB="0"/>
                </a:tc>
                <a:tc gridSpan="2">
                  <a:txBody>
                    <a:bodyPr/>
                    <a:lstStyle/>
                    <a:p>
                      <a:pPr algn="r"/>
                      <a:r>
                        <a:rPr lang="en-IN" sz="1100" kern="100">
                          <a:solidFill>
                            <a:schemeClr val="tx1"/>
                          </a:solidFill>
                          <a:effectLst/>
                        </a:rPr>
                        <a:t>0.005</a:t>
                      </a:r>
                      <a:endParaRPr lang="en-IN"/>
                    </a:p>
                  </a:txBody>
                  <a:tcPr marL="68580" marR="68580" marT="0" marB="0">
                    <a:solidFill>
                      <a:schemeClr val="accent4">
                        <a:lumMod val="75000"/>
                      </a:schemeClr>
                    </a:solidFill>
                  </a:tcPr>
                </a:tc>
                <a:tc hMerge="1">
                  <a:txBody>
                    <a:bodyPr/>
                    <a:lstStyle/>
                    <a:p>
                      <a:endParaRPr lang="en-IN"/>
                    </a:p>
                  </a:txBody>
                  <a:tcPr marL="68580" marR="68580" marT="0" marB="0"/>
                </a:tc>
                <a:tc gridSpan="3">
                  <a:txBody>
                    <a:bodyPr/>
                    <a:lstStyle/>
                    <a:p>
                      <a:pPr algn="r"/>
                      <a:r>
                        <a:rPr lang="en-IN" sz="1100" kern="100" dirty="0">
                          <a:solidFill>
                            <a:schemeClr val="tx1"/>
                          </a:solidFill>
                          <a:effectLst/>
                        </a:rPr>
                        <a:t>1000</a:t>
                      </a:r>
                      <a:endParaRPr lang="en-IN" dirty="0"/>
                    </a:p>
                  </a:txBody>
                  <a:tcPr marL="68580" marR="68580" marT="0" marB="0">
                    <a:solidFill>
                      <a:schemeClr val="accent4">
                        <a:lumMod val="75000"/>
                      </a:schemeClr>
                    </a:solidFill>
                  </a:tcPr>
                </a:tc>
                <a:tc hMerge="1">
                  <a:txBody>
                    <a:bodyPr/>
                    <a:lstStyle/>
                    <a:p>
                      <a:endParaRPr lang="en-IN"/>
                    </a:p>
                  </a:txBody>
                  <a:tcPr/>
                </a:tc>
                <a:tc hMerge="1">
                  <a:txBody>
                    <a:bodyPr/>
                    <a:lstStyle/>
                    <a:p>
                      <a:r>
                        <a:rPr lang="en-IN" sz="1100" kern="100" dirty="0">
                          <a:solidFill>
                            <a:schemeClr val="tx1"/>
                          </a:solidFill>
                          <a:effectLst/>
                        </a:rPr>
                        <a:t>0.05</a:t>
                      </a:r>
                      <a:endParaRPr lang="en-IN" sz="1100" dirty="0">
                        <a:solidFill>
                          <a:schemeClr val="tx1"/>
                        </a:solidFill>
                      </a:endParaRPr>
                    </a:p>
                  </a:txBody>
                  <a:tcPr marL="68580" marR="68580" marT="0" marB="0">
                    <a:solidFill>
                      <a:schemeClr val="accent4">
                        <a:lumMod val="75000"/>
                      </a:schemeClr>
                    </a:solidFill>
                  </a:tcPr>
                </a:tc>
                <a:tc gridSpan="2">
                  <a:txBody>
                    <a:bodyPr/>
                    <a:lstStyle/>
                    <a:p>
                      <a:pPr algn="r"/>
                      <a:r>
                        <a:rPr lang="en-IN" sz="1100" kern="100">
                          <a:solidFill>
                            <a:schemeClr val="tx1"/>
                          </a:solidFill>
                          <a:effectLst/>
                        </a:rPr>
                        <a:t>0.05</a:t>
                      </a:r>
                      <a:endParaRPr lang="en-IN"/>
                    </a:p>
                  </a:txBody>
                  <a:tcPr marL="68580" marR="68580" marT="0" marB="0">
                    <a:solidFill>
                      <a:schemeClr val="accent4">
                        <a:lumMod val="75000"/>
                      </a:schemeClr>
                    </a:solidFill>
                  </a:tcPr>
                </a:tc>
                <a:tc hMerge="1">
                  <a:txBody>
                    <a:bodyPr/>
                    <a:lstStyle/>
                    <a:p>
                      <a:endParaRPr lang="en-IN"/>
                    </a:p>
                  </a:txBody>
                  <a:tcPr marL="68580" marR="68580" marT="0" marB="0"/>
                </a:tc>
                <a:tc gridSpan="2">
                  <a:txBody>
                    <a:bodyPr/>
                    <a:lstStyle/>
                    <a:p>
                      <a:pPr algn="r"/>
                      <a:r>
                        <a:rPr lang="en-IN" sz="1100" kern="100">
                          <a:solidFill>
                            <a:schemeClr val="tx1"/>
                          </a:solidFill>
                          <a:effectLst/>
                        </a:rPr>
                        <a:t>0.01</a:t>
                      </a:r>
                      <a:endParaRPr lang="en-IN"/>
                    </a:p>
                  </a:txBody>
                  <a:tcPr marL="68580" marR="68580" marT="0" marB="0">
                    <a:solidFill>
                      <a:schemeClr val="accent4">
                        <a:lumMod val="75000"/>
                      </a:schemeClr>
                    </a:solidFill>
                  </a:tcPr>
                </a:tc>
                <a:tc hMerge="1">
                  <a:txBody>
                    <a:bodyPr/>
                    <a:lstStyle/>
                    <a:p>
                      <a:endParaRPr lang="en-IN"/>
                    </a:p>
                  </a:txBody>
                  <a:tcPr marL="68580" marR="68580" marT="0" marB="0"/>
                </a:tc>
                <a:tc gridSpan="2">
                  <a:txBody>
                    <a:bodyPr/>
                    <a:lstStyle/>
                    <a:p>
                      <a:pPr algn="r"/>
                      <a:r>
                        <a:rPr lang="en-IN" sz="1100" kern="100">
                          <a:solidFill>
                            <a:schemeClr val="tx1"/>
                          </a:solidFill>
                          <a:effectLst/>
                        </a:rPr>
                        <a:t>0.9</a:t>
                      </a:r>
                      <a:endParaRPr lang="en-IN"/>
                    </a:p>
                  </a:txBody>
                  <a:tcPr marL="68580" marR="68580" marT="0" marB="0">
                    <a:solidFill>
                      <a:schemeClr val="accent4">
                        <a:lumMod val="75000"/>
                      </a:schemeClr>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gn="r"/>
                      <a:r>
                        <a:rPr lang="en-IN" sz="1100" kern="100" dirty="0">
                          <a:solidFill>
                            <a:schemeClr val="tx1"/>
                          </a:solidFill>
                          <a:effectLst/>
                        </a:rPr>
                        <a:t>71</a:t>
                      </a:r>
                      <a:endParaRPr lang="en-IN" sz="1100" dirty="0">
                        <a:solidFill>
                          <a:schemeClr val="tx1"/>
                        </a:solidFill>
                      </a:endParaRPr>
                    </a:p>
                  </a:txBody>
                  <a:tcPr marL="68580" marR="68580" marT="0" marB="0">
                    <a:solidFill>
                      <a:schemeClr val="accent4">
                        <a:lumMod val="75000"/>
                      </a:schemeClr>
                    </a:solidFill>
                  </a:tcPr>
                </a:tc>
                <a:tc hMerge="1">
                  <a:txBody>
                    <a:bodyPr/>
                    <a:lstStyle/>
                    <a:p>
                      <a:endParaRPr lang="en-IN"/>
                    </a:p>
                  </a:txBody>
                  <a:tcPr marL="68580" marR="68580" marT="0" marB="0"/>
                </a:tc>
                <a:extLst>
                  <a:ext uri="{0D108BD9-81ED-4DB2-BD59-A6C34878D82A}">
                    <a16:rowId xmlns:a16="http://schemas.microsoft.com/office/drawing/2014/main" val="217613665"/>
                  </a:ext>
                </a:extLst>
              </a:tr>
              <a:tr h="342540">
                <a:tc>
                  <a:txBody>
                    <a:bodyPr/>
                    <a:lstStyle/>
                    <a:p>
                      <a:pPr>
                        <a:lnSpc>
                          <a:spcPct val="107000"/>
                        </a:lnSpc>
                        <a:spcAft>
                          <a:spcPts val="800"/>
                        </a:spcAft>
                      </a:pPr>
                      <a:r>
                        <a:rPr lang="en-IN" sz="1100" kern="100" dirty="0">
                          <a:effectLst/>
                        </a:rPr>
                        <a:t> Heavy*</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19050" cap="flat" cmpd="sng" algn="ctr">
                      <a:solidFill>
                        <a:schemeClr val="tx1"/>
                      </a:solidFill>
                      <a:prstDash val="solid"/>
                      <a:round/>
                      <a:headEnd type="none" w="med" len="med"/>
                      <a:tailEnd type="none" w="med" len="med"/>
                    </a:lnB>
                    <a:solidFill>
                      <a:srgbClr val="92D050"/>
                    </a:solidFill>
                  </a:tcPr>
                </a:tc>
                <a:tc gridSpan="3">
                  <a:txBody>
                    <a:bodyPr/>
                    <a:lstStyle/>
                    <a:p>
                      <a:pPr>
                        <a:lnSpc>
                          <a:spcPct val="107000"/>
                        </a:lnSpc>
                        <a:spcAft>
                          <a:spcPts val="800"/>
                        </a:spcAft>
                      </a:pPr>
                      <a:r>
                        <a:rPr lang="en-IN" sz="1100" kern="100" dirty="0">
                          <a:effectLst/>
                        </a:rPr>
                        <a:t> Ser54, Arg99,Tyr101, Arg102</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19050" cap="flat" cmpd="sng" algn="ctr">
                      <a:solidFill>
                        <a:schemeClr val="tx1"/>
                      </a:solidFill>
                      <a:prstDash val="solid"/>
                      <a:round/>
                      <a:headEnd type="none" w="med" len="med"/>
                      <a:tailEnd type="none" w="med" len="med"/>
                    </a:lnB>
                    <a:solidFill>
                      <a:srgbClr val="92D05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r>
                        <a:rPr lang="en-IN" sz="1000" kern="100" dirty="0">
                          <a:effectLst/>
                        </a:rPr>
                        <a:t> 16</a:t>
                      </a:r>
                      <a:endParaRPr lang="en-IN" dirty="0"/>
                    </a:p>
                  </a:txBody>
                  <a:tcPr marL="68580" marR="68580" marT="0" marB="0"/>
                </a:tc>
                <a:tc>
                  <a:txBody>
                    <a:bodyPr/>
                    <a:lstStyle/>
                    <a:p>
                      <a:pPr algn="r"/>
                      <a:r>
                        <a:rPr lang="en-IN" sz="1100" kern="100" dirty="0">
                          <a:effectLst/>
                        </a:rPr>
                        <a:t> 16</a:t>
                      </a:r>
                      <a:endParaRPr lang="en-IN" sz="1100" dirty="0"/>
                    </a:p>
                  </a:txBody>
                  <a:tcPr marL="68580" marR="68580" marT="0" marB="0">
                    <a:lnB w="19050" cap="flat" cmpd="sng" algn="ctr">
                      <a:solidFill>
                        <a:schemeClr val="tx1"/>
                      </a:solidFill>
                      <a:prstDash val="solid"/>
                      <a:round/>
                      <a:headEnd type="none" w="med" len="med"/>
                      <a:tailEnd type="none" w="med" len="med"/>
                    </a:lnB>
                    <a:solidFill>
                      <a:srgbClr val="92D050"/>
                    </a:solidFill>
                  </a:tcPr>
                </a:tc>
                <a:tc gridSpan="3">
                  <a:txBody>
                    <a:bodyPr/>
                    <a:lstStyle/>
                    <a:p>
                      <a:r>
                        <a:rPr lang="en-IN" sz="1100" kern="100" dirty="0">
                          <a:effectLst/>
                        </a:rPr>
                        <a:t> </a:t>
                      </a:r>
                      <a:r>
                        <a:rPr lang="pt-BR" sz="1100" kern="100" dirty="0">
                          <a:effectLst/>
                        </a:rPr>
                        <a:t>A,D,E,F,G,H,I,K,L,N,Q,R,S,T,V,W,Y</a:t>
                      </a:r>
                      <a:endParaRPr lang="en-IN" sz="1100" dirty="0"/>
                    </a:p>
                  </a:txBody>
                  <a:tcPr marL="68580" marR="68580" marT="0" marB="0">
                    <a:lnB w="19050" cap="flat" cmpd="sng" algn="ctr">
                      <a:solidFill>
                        <a:schemeClr val="tx1"/>
                      </a:solidFill>
                      <a:prstDash val="solid"/>
                      <a:round/>
                      <a:headEnd type="none" w="med" len="med"/>
                      <a:tailEnd type="none" w="med" len="med"/>
                    </a:lnB>
                    <a:solidFill>
                      <a:srgbClr val="92D05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dirty="0"/>
                    </a:p>
                  </a:txBody>
                  <a:tcPr marL="68580" marR="68580" marT="0" marB="0"/>
                </a:tc>
                <a:tc gridSpan="2">
                  <a:txBody>
                    <a:bodyPr/>
                    <a:lstStyle/>
                    <a:p>
                      <a:pPr algn="r"/>
                      <a:r>
                        <a:rPr lang="en-IN" sz="1100" kern="100" dirty="0">
                          <a:effectLst/>
                        </a:rPr>
                        <a:t> 1</a:t>
                      </a:r>
                      <a:endParaRPr lang="en-IN" dirty="0"/>
                    </a:p>
                  </a:txBody>
                  <a:tcPr marL="68580" marR="68580" marT="0" marB="0">
                    <a:lnB w="19050" cap="flat" cmpd="sng" algn="ctr">
                      <a:solidFill>
                        <a:schemeClr val="tx1"/>
                      </a:solidFill>
                      <a:prstDash val="solid"/>
                      <a:round/>
                      <a:headEnd type="none" w="med" len="med"/>
                      <a:tailEnd type="none" w="med" len="med"/>
                    </a:lnB>
                    <a:solidFill>
                      <a:srgbClr val="92D050"/>
                    </a:solidFill>
                  </a:tcPr>
                </a:tc>
                <a:tc hMerge="1">
                  <a:txBody>
                    <a:bodyPr/>
                    <a:lstStyle/>
                    <a:p>
                      <a:endParaRPr lang="en-IN" dirty="0"/>
                    </a:p>
                  </a:txBody>
                  <a:tcPr marL="68580" marR="68580" marT="0" marB="0"/>
                </a:tc>
                <a:tc gridSpan="2">
                  <a:txBody>
                    <a:bodyPr/>
                    <a:lstStyle/>
                    <a:p>
                      <a:pPr algn="r"/>
                      <a:r>
                        <a:rPr lang="en-IN" sz="1100" kern="100" dirty="0">
                          <a:effectLst/>
                        </a:rPr>
                        <a:t>0.005</a:t>
                      </a:r>
                      <a:endParaRPr lang="en-IN" dirty="0"/>
                    </a:p>
                  </a:txBody>
                  <a:tcPr marL="68580" marR="68580" marT="0" marB="0">
                    <a:lnB w="19050" cap="flat" cmpd="sng" algn="ctr">
                      <a:solidFill>
                        <a:schemeClr val="tx1"/>
                      </a:solidFill>
                      <a:prstDash val="solid"/>
                      <a:round/>
                      <a:headEnd type="none" w="med" len="med"/>
                      <a:tailEnd type="none" w="med" len="med"/>
                    </a:lnB>
                    <a:solidFill>
                      <a:srgbClr val="92D050"/>
                    </a:solidFill>
                  </a:tcPr>
                </a:tc>
                <a:tc hMerge="1">
                  <a:txBody>
                    <a:bodyPr/>
                    <a:lstStyle/>
                    <a:p>
                      <a:endParaRPr lang="en-IN" dirty="0"/>
                    </a:p>
                  </a:txBody>
                  <a:tcPr marL="68580" marR="68580" marT="0" marB="0"/>
                </a:tc>
                <a:tc gridSpan="3">
                  <a:txBody>
                    <a:bodyPr/>
                    <a:lstStyle/>
                    <a:p>
                      <a:pPr algn="r"/>
                      <a:r>
                        <a:rPr lang="en-IN" sz="1100" kern="100" dirty="0">
                          <a:effectLst/>
                        </a:rPr>
                        <a:t>1000</a:t>
                      </a:r>
                      <a:endParaRPr lang="en-IN" dirty="0"/>
                    </a:p>
                  </a:txBody>
                  <a:tcPr marL="68580" marR="68580" marT="0" marB="0">
                    <a:lnB w="19050" cap="flat" cmpd="sng" algn="ctr">
                      <a:solidFill>
                        <a:schemeClr val="tx1"/>
                      </a:solidFill>
                      <a:prstDash val="solid"/>
                      <a:round/>
                      <a:headEnd type="none" w="med" len="med"/>
                      <a:tailEnd type="none" w="med" len="med"/>
                    </a:lnB>
                    <a:solidFill>
                      <a:srgbClr val="92D050"/>
                    </a:solidFill>
                  </a:tcPr>
                </a:tc>
                <a:tc hMerge="1">
                  <a:txBody>
                    <a:bodyPr/>
                    <a:lstStyle/>
                    <a:p>
                      <a:endParaRPr lang="en-IN"/>
                    </a:p>
                  </a:txBody>
                  <a:tcPr/>
                </a:tc>
                <a:tc hMerge="1">
                  <a:txBody>
                    <a:bodyPr/>
                    <a:lstStyle/>
                    <a:p>
                      <a:r>
                        <a:rPr lang="en-IN" sz="1100" kern="100" dirty="0">
                          <a:effectLst/>
                        </a:rPr>
                        <a:t>0.05</a:t>
                      </a:r>
                      <a:endParaRPr lang="en-IN" sz="1100" dirty="0"/>
                    </a:p>
                  </a:txBody>
                  <a:tcPr marL="68580" marR="68580" marT="0" marB="0">
                    <a:solidFill>
                      <a:srgbClr val="92D050"/>
                    </a:solidFill>
                  </a:tcPr>
                </a:tc>
                <a:tc gridSpan="2">
                  <a:txBody>
                    <a:bodyPr/>
                    <a:lstStyle/>
                    <a:p>
                      <a:pPr algn="r"/>
                      <a:r>
                        <a:rPr lang="en-IN" sz="1100" kern="100" dirty="0">
                          <a:effectLst/>
                        </a:rPr>
                        <a:t>0.05</a:t>
                      </a:r>
                      <a:endParaRPr lang="en-IN" dirty="0"/>
                    </a:p>
                  </a:txBody>
                  <a:tcPr marL="68580" marR="68580" marT="0" marB="0">
                    <a:lnB w="19050" cap="flat" cmpd="sng" algn="ctr">
                      <a:solidFill>
                        <a:schemeClr val="tx1"/>
                      </a:solidFill>
                      <a:prstDash val="solid"/>
                      <a:round/>
                      <a:headEnd type="none" w="med" len="med"/>
                      <a:tailEnd type="none" w="med" len="med"/>
                    </a:lnB>
                    <a:solidFill>
                      <a:srgbClr val="92D050"/>
                    </a:solidFill>
                  </a:tcPr>
                </a:tc>
                <a:tc hMerge="1">
                  <a:txBody>
                    <a:bodyPr/>
                    <a:lstStyle/>
                    <a:p>
                      <a:endParaRPr lang="en-IN" dirty="0"/>
                    </a:p>
                  </a:txBody>
                  <a:tcPr marL="68580" marR="68580" marT="0" marB="0"/>
                </a:tc>
                <a:tc gridSpan="2">
                  <a:txBody>
                    <a:bodyPr/>
                    <a:lstStyle/>
                    <a:p>
                      <a:pPr algn="r"/>
                      <a:r>
                        <a:rPr lang="en-IN" sz="1100" kern="100" dirty="0">
                          <a:effectLst/>
                        </a:rPr>
                        <a:t>0.01 </a:t>
                      </a:r>
                      <a:endParaRPr lang="en-IN" dirty="0"/>
                    </a:p>
                  </a:txBody>
                  <a:tcPr marL="68580" marR="68580" marT="0" marB="0">
                    <a:lnB w="19050" cap="flat" cmpd="sng" algn="ctr">
                      <a:solidFill>
                        <a:schemeClr val="tx1"/>
                      </a:solidFill>
                      <a:prstDash val="solid"/>
                      <a:round/>
                      <a:headEnd type="none" w="med" len="med"/>
                      <a:tailEnd type="none" w="med" len="med"/>
                    </a:lnB>
                    <a:solidFill>
                      <a:srgbClr val="92D050"/>
                    </a:solidFill>
                  </a:tcPr>
                </a:tc>
                <a:tc hMerge="1">
                  <a:txBody>
                    <a:bodyPr/>
                    <a:lstStyle/>
                    <a:p>
                      <a:endParaRPr lang="en-IN" dirty="0"/>
                    </a:p>
                  </a:txBody>
                  <a:tcPr marL="68580" marR="68580" marT="0" marB="0"/>
                </a:tc>
                <a:tc gridSpan="2">
                  <a:txBody>
                    <a:bodyPr/>
                    <a:lstStyle/>
                    <a:p>
                      <a:pPr algn="r"/>
                      <a:r>
                        <a:rPr lang="en-IN" sz="1100" kern="100" dirty="0">
                          <a:effectLst/>
                        </a:rPr>
                        <a:t>0.9</a:t>
                      </a:r>
                      <a:endParaRPr lang="en-IN" dirty="0"/>
                    </a:p>
                  </a:txBody>
                  <a:tcPr marL="68580" marR="68580" marT="0" marB="0">
                    <a:lnB w="19050" cap="flat" cmpd="sng" algn="ctr">
                      <a:solidFill>
                        <a:schemeClr val="tx1"/>
                      </a:solidFill>
                      <a:prstDash val="solid"/>
                      <a:round/>
                      <a:headEnd type="none" w="med" len="med"/>
                      <a:tailEnd type="none" w="med" len="med"/>
                    </a:lnB>
                    <a:solidFill>
                      <a:srgbClr val="92D050"/>
                    </a:solidFill>
                  </a:tcPr>
                </a:tc>
                <a:tc hMerge="1">
                  <a:txBody>
                    <a:bodyPr/>
                    <a:lstStyle/>
                    <a:p>
                      <a:pPr>
                        <a:lnSpc>
                          <a:spcPct val="107000"/>
                        </a:lnSpc>
                        <a:spcAft>
                          <a:spcPts val="800"/>
                        </a:spcAft>
                      </a:pPr>
                      <a:r>
                        <a:rPr lang="en-IN" sz="1000" kern="100">
                          <a:effectLst/>
                        </a:rPr>
                        <a:t> </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gridSpan="2">
                  <a:txBody>
                    <a:bodyPr/>
                    <a:lstStyle/>
                    <a:p>
                      <a:pPr algn="r"/>
                      <a:r>
                        <a:rPr lang="en-IN" sz="1100" kern="100" dirty="0">
                          <a:effectLst/>
                        </a:rPr>
                        <a:t>17</a:t>
                      </a:r>
                      <a:endParaRPr lang="en-IN" sz="1100" dirty="0"/>
                    </a:p>
                  </a:txBody>
                  <a:tcPr marL="68580" marR="68580" marT="0" marB="0">
                    <a:lnB w="19050" cap="flat" cmpd="sng" algn="ctr">
                      <a:solidFill>
                        <a:schemeClr val="tx1"/>
                      </a:solidFill>
                      <a:prstDash val="solid"/>
                      <a:round/>
                      <a:headEnd type="none" w="med" len="med"/>
                      <a:tailEnd type="none" w="med" len="med"/>
                    </a:lnB>
                    <a:solidFill>
                      <a:srgbClr val="92D050"/>
                    </a:solidFill>
                  </a:tcPr>
                </a:tc>
                <a:tc hMerge="1">
                  <a:txBody>
                    <a:bodyPr/>
                    <a:lstStyle/>
                    <a:p>
                      <a:endParaRPr lang="en-IN" dirty="0"/>
                    </a:p>
                  </a:txBody>
                  <a:tcPr marL="68580" marR="68580" marT="0" marB="0"/>
                </a:tc>
                <a:extLst>
                  <a:ext uri="{0D108BD9-81ED-4DB2-BD59-A6C34878D82A}">
                    <a16:rowId xmlns:a16="http://schemas.microsoft.com/office/drawing/2014/main" val="466002512"/>
                  </a:ext>
                </a:extLst>
              </a:tr>
              <a:tr h="221166">
                <a:tc gridSpan="23">
                  <a:txBody>
                    <a:bodyPr/>
                    <a:lstStyle/>
                    <a:p>
                      <a:pPr>
                        <a:lnSpc>
                          <a:spcPct val="107000"/>
                        </a:lnSpc>
                        <a:spcAft>
                          <a:spcPts val="800"/>
                        </a:spcAft>
                      </a:pPr>
                      <a:r>
                        <a:rPr lang="en-IN" sz="1200" kern="100" dirty="0">
                          <a:solidFill>
                            <a:schemeClr val="bg1"/>
                          </a:solidFill>
                          <a:effectLst/>
                        </a:rPr>
                        <a:t>Deep Q Learning</a:t>
                      </a:r>
                      <a:endParaRPr lang="en-IN"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A86ED4"/>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pPr>
                        <a:lnSpc>
                          <a:spcPct val="107000"/>
                        </a:lnSpc>
                        <a:spcAft>
                          <a:spcPts val="800"/>
                        </a:spcAft>
                      </a:pP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6567787"/>
                  </a:ext>
                </a:extLst>
              </a:tr>
              <a:tr h="486884">
                <a:tc>
                  <a:txBody>
                    <a:bodyPr/>
                    <a:lstStyle/>
                    <a:p>
                      <a:pPr>
                        <a:lnSpc>
                          <a:spcPct val="107000"/>
                        </a:lnSpc>
                        <a:spcAft>
                          <a:spcPts val="800"/>
                        </a:spcAft>
                      </a:pPr>
                      <a:r>
                        <a:rPr lang="en-IN" sz="1100" kern="100" dirty="0">
                          <a:effectLst/>
                        </a:rPr>
                        <a:t>Chain</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a:txBody>
                    <a:bodyPr/>
                    <a:lstStyle/>
                    <a:p>
                      <a:pPr>
                        <a:lnSpc>
                          <a:spcPct val="107000"/>
                        </a:lnSpc>
                        <a:spcAft>
                          <a:spcPts val="800"/>
                        </a:spcAft>
                      </a:pPr>
                      <a:r>
                        <a:rPr lang="en-IN" sz="1100" kern="100" dirty="0">
                          <a:effectLst/>
                        </a:rPr>
                        <a:t>Residues position</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a:txBody>
                    <a:bodyPr/>
                    <a:lstStyle/>
                    <a:p>
                      <a:pPr>
                        <a:lnSpc>
                          <a:spcPct val="107000"/>
                        </a:lnSpc>
                        <a:spcAft>
                          <a:spcPts val="800"/>
                        </a:spcAft>
                      </a:pPr>
                      <a:r>
                        <a:rPr lang="en-IN" sz="1100" kern="100" dirty="0">
                          <a:effectLst/>
                        </a:rPr>
                        <a:t>No. of Mutation a.a.</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gridSpan="3">
                  <a:txBody>
                    <a:bodyPr/>
                    <a:lstStyle/>
                    <a:p>
                      <a:pPr>
                        <a:lnSpc>
                          <a:spcPct val="107000"/>
                        </a:lnSpc>
                        <a:spcAft>
                          <a:spcPts val="800"/>
                        </a:spcAft>
                      </a:pPr>
                      <a:r>
                        <a:rPr lang="en-IN" sz="1100" kern="100" dirty="0">
                          <a:effectLst/>
                        </a:rPr>
                        <a:t>Mutations Residues</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a:p>
                  </a:txBody>
                  <a:tcPr/>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r>
                        <a:rPr lang="en-IN" sz="1100" kern="100" dirty="0">
                          <a:effectLst/>
                          <a:latin typeface="Aptos" panose="020B0004020202020204" pitchFamily="34" charset="0"/>
                          <a:ea typeface="Aptos" panose="020B0004020202020204" pitchFamily="34" charset="0"/>
                          <a:cs typeface="Times New Roman" panose="02020603050405020304" pitchFamily="18" charset="0"/>
                        </a:rPr>
                        <a:t>Exploration rate</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gridSpan="2">
                  <a:txBody>
                    <a:bodyPr/>
                    <a:lstStyle/>
                    <a:p>
                      <a:r>
                        <a:rPr lang="en-IN" sz="1100" kern="100" dirty="0">
                          <a:effectLst/>
                        </a:rPr>
                        <a:t>Exploration decay</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sz="1100" dirty="0"/>
                    </a:p>
                  </a:txBody>
                  <a:tcPr marL="68580" marR="68580" marT="0" marB="0">
                    <a:solidFill>
                      <a:schemeClr val="accent5">
                        <a:lumMod val="20000"/>
                        <a:lumOff val="80000"/>
                      </a:schemeClr>
                    </a:solidFill>
                  </a:tcPr>
                </a:tc>
                <a:tc gridSpan="2">
                  <a:txBody>
                    <a:bodyPr/>
                    <a:lstStyle/>
                    <a:p>
                      <a:r>
                        <a:rPr lang="en-IN" sz="1100" kern="100" dirty="0">
                          <a:effectLst/>
                        </a:rPr>
                        <a:t>Exploration decay interval</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sz="1100" dirty="0"/>
                    </a:p>
                  </a:txBody>
                  <a:tcPr marL="68580" marR="68580" marT="0" marB="0">
                    <a:solidFill>
                      <a:schemeClr val="accent5">
                        <a:lumMod val="20000"/>
                        <a:lumOff val="80000"/>
                      </a:schemeClr>
                    </a:solidFill>
                  </a:tcPr>
                </a:tc>
                <a:tc gridSpan="2">
                  <a:txBody>
                    <a:bodyPr/>
                    <a:lstStyle/>
                    <a:p>
                      <a:r>
                        <a:rPr lang="en-IN" sz="1100" kern="100" dirty="0">
                          <a:effectLst/>
                        </a:rPr>
                        <a:t>Minimum Exploration</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sz="1100" dirty="0"/>
                    </a:p>
                  </a:txBody>
                  <a:tcPr marL="68580" marR="68580" marT="0" marB="0">
                    <a:solidFill>
                      <a:schemeClr val="accent5">
                        <a:lumMod val="20000"/>
                        <a:lumOff val="80000"/>
                      </a:schemeClr>
                    </a:solidFill>
                  </a:tcPr>
                </a:tc>
                <a:tc>
                  <a:txBody>
                    <a:bodyPr/>
                    <a:lstStyle/>
                    <a:p>
                      <a:r>
                        <a:rPr lang="en-IN" sz="1100" kern="100" dirty="0">
                          <a:effectLst/>
                        </a:rPr>
                        <a:t>Learning rate</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gridSpan="2">
                  <a:txBody>
                    <a:bodyPr/>
                    <a:lstStyle/>
                    <a:p>
                      <a:pPr>
                        <a:lnSpc>
                          <a:spcPct val="107000"/>
                        </a:lnSpc>
                        <a:spcAft>
                          <a:spcPts val="800"/>
                        </a:spcAft>
                      </a:pPr>
                      <a:r>
                        <a:rPr lang="en-IN" sz="1100" kern="100" dirty="0">
                          <a:effectLst/>
                        </a:rPr>
                        <a:t>Discount factor</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pPr>
                        <a:lnSpc>
                          <a:spcPct val="107000"/>
                        </a:lnSpc>
                        <a:spcAft>
                          <a:spcPts val="800"/>
                        </a:spcAft>
                      </a:pP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5">
                        <a:lumMod val="20000"/>
                        <a:lumOff val="80000"/>
                      </a:schemeClr>
                    </a:solidFill>
                  </a:tcPr>
                </a:tc>
                <a:tc gridSpan="2">
                  <a:txBody>
                    <a:bodyPr/>
                    <a:lstStyle/>
                    <a:p>
                      <a:r>
                        <a:rPr lang="en-IN" sz="1100" kern="100" dirty="0">
                          <a:effectLst/>
                        </a:rPr>
                        <a:t> Network Sync Rate</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sz="1100" dirty="0"/>
                    </a:p>
                  </a:txBody>
                  <a:tcPr marL="68580" marR="68580" marT="0" marB="0">
                    <a:solidFill>
                      <a:schemeClr val="accent5">
                        <a:lumMod val="20000"/>
                        <a:lumOff val="80000"/>
                      </a:schemeClr>
                    </a:solidFill>
                  </a:tcPr>
                </a:tc>
                <a:tc gridSpan="2">
                  <a:txBody>
                    <a:bodyPr/>
                    <a:lstStyle/>
                    <a:p>
                      <a:r>
                        <a:rPr lang="en-IN" sz="1100" kern="100" dirty="0">
                          <a:effectLst/>
                        </a:rPr>
                        <a:t> Replay Memory Size</a:t>
                      </a:r>
                      <a:endParaRPr lang="en-IN" sz="1100" dirty="0"/>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endParaRPr lang="en-IN" sz="1100" dirty="0"/>
                    </a:p>
                  </a:txBody>
                  <a:tcPr marL="68580" marR="68580" marT="0" marB="0">
                    <a:solidFill>
                      <a:schemeClr val="accent5">
                        <a:lumMod val="20000"/>
                        <a:lumOff val="80000"/>
                      </a:schemeClr>
                    </a:solidFill>
                  </a:tcPr>
                </a:tc>
                <a:tc gridSpan="2">
                  <a:txBody>
                    <a:bodyPr/>
                    <a:lstStyle/>
                    <a:p>
                      <a:pPr>
                        <a:lnSpc>
                          <a:spcPct val="107000"/>
                        </a:lnSpc>
                        <a:spcAft>
                          <a:spcPts val="800"/>
                        </a:spcAft>
                      </a:pPr>
                      <a:r>
                        <a:rPr lang="en-IN" sz="1100" kern="100" dirty="0">
                          <a:effectLst/>
                        </a:rPr>
                        <a:t>Mini Batch Size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tc hMerge="1">
                  <a:txBody>
                    <a:bodyPr/>
                    <a:lstStyle/>
                    <a:p>
                      <a:pPr>
                        <a:lnSpc>
                          <a:spcPct val="107000"/>
                        </a:lnSpc>
                        <a:spcAft>
                          <a:spcPts val="800"/>
                        </a:spcAft>
                      </a:pPr>
                      <a:r>
                        <a:rPr lang="en-IN" sz="1000" kern="100">
                          <a:effectLst/>
                        </a:rPr>
                        <a:t>Random Seed</a:t>
                      </a:r>
                      <a:endParaRPr lang="en-IN"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kern="100" dirty="0">
                          <a:effectLst/>
                        </a:rPr>
                        <a:t>Random Seed</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T w="19050" cap="flat" cmpd="sng" algn="ctr">
                      <a:solidFill>
                        <a:schemeClr val="tx1"/>
                      </a:solidFill>
                      <a:prstDash val="solid"/>
                      <a:round/>
                      <a:headEnd type="none" w="med" len="med"/>
                      <a:tailEnd type="none" w="med" len="med"/>
                    </a:lnT>
                    <a:solidFill>
                      <a:srgbClr val="DDFCFF"/>
                    </a:solidFill>
                  </a:tcPr>
                </a:tc>
                <a:extLst>
                  <a:ext uri="{0D108BD9-81ED-4DB2-BD59-A6C34878D82A}">
                    <a16:rowId xmlns:a16="http://schemas.microsoft.com/office/drawing/2014/main" val="2370892371"/>
                  </a:ext>
                </a:extLst>
              </a:tr>
              <a:tr h="337336">
                <a:tc>
                  <a:txBody>
                    <a:bodyPr/>
                    <a:lstStyle/>
                    <a:p>
                      <a:pPr>
                        <a:lnSpc>
                          <a:spcPct val="107000"/>
                        </a:lnSpc>
                        <a:spcAft>
                          <a:spcPts val="800"/>
                        </a:spcAft>
                      </a:pPr>
                      <a:r>
                        <a:rPr lang="en-IN" sz="1100" kern="100" dirty="0">
                          <a:effectLst/>
                        </a:rPr>
                        <a:t> Heavy</a:t>
                      </a:r>
                    </a:p>
                  </a:txBody>
                  <a:tcPr marL="68580" marR="68580" marT="0" marB="0">
                    <a:lnB w="38100" cap="flat" cmpd="sng" algn="ctr">
                      <a:solidFill>
                        <a:schemeClr val="tx1"/>
                      </a:solidFill>
                      <a:prstDash val="solid"/>
                      <a:round/>
                      <a:headEnd type="none" w="med" len="med"/>
                      <a:tailEnd type="none" w="med" len="med"/>
                    </a:lnB>
                    <a:solidFill>
                      <a:srgbClr val="FFFF00"/>
                    </a:solidFill>
                  </a:tcPr>
                </a:tc>
                <a:tc>
                  <a:txBody>
                    <a:bodyPr/>
                    <a:lstStyle/>
                    <a:p>
                      <a:pPr>
                        <a:lnSpc>
                          <a:spcPct val="107000"/>
                        </a:lnSpc>
                        <a:spcAft>
                          <a:spcPts val="800"/>
                        </a:spcAft>
                      </a:pPr>
                      <a:r>
                        <a:rPr lang="en-IN" sz="1100" kern="100" dirty="0">
                          <a:effectLst/>
                        </a:rPr>
                        <a:t>Tyr33, Ser54, Arg99</a:t>
                      </a:r>
                    </a:p>
                  </a:txBody>
                  <a:tcPr marL="68580" marR="68580" marT="0" marB="0">
                    <a:lnB w="38100" cap="flat" cmpd="sng" algn="ctr">
                      <a:solidFill>
                        <a:schemeClr val="tx1"/>
                      </a:solidFill>
                      <a:prstDash val="solid"/>
                      <a:round/>
                      <a:headEnd type="none" w="med" len="med"/>
                      <a:tailEnd type="none" w="med" len="med"/>
                    </a:lnB>
                    <a:solidFill>
                      <a:srgbClr val="FFFF00"/>
                    </a:solidFill>
                  </a:tcPr>
                </a:tc>
                <a:tc>
                  <a:txBody>
                    <a:bodyPr/>
                    <a:lstStyle/>
                    <a:p>
                      <a:pPr algn="r">
                        <a:lnSpc>
                          <a:spcPct val="107000"/>
                        </a:lnSpc>
                        <a:spcAft>
                          <a:spcPts val="800"/>
                        </a:spcAft>
                      </a:pPr>
                      <a:r>
                        <a:rPr lang="en-IN" sz="1100" kern="100" dirty="0">
                          <a:effectLst/>
                        </a:rPr>
                        <a:t> 17</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38100" cap="flat" cmpd="sng" algn="ctr">
                      <a:solidFill>
                        <a:schemeClr val="tx1"/>
                      </a:solidFill>
                      <a:prstDash val="solid"/>
                      <a:round/>
                      <a:headEnd type="none" w="med" len="med"/>
                      <a:tailEnd type="none" w="med" len="med"/>
                    </a:lnB>
                    <a:solidFill>
                      <a:srgbClr val="FFFF00"/>
                    </a:solidFill>
                  </a:tcPr>
                </a:tc>
                <a:tc gridSpan="3">
                  <a:txBody>
                    <a:bodyPr/>
                    <a:lstStyle/>
                    <a:p>
                      <a:pPr>
                        <a:lnSpc>
                          <a:spcPct val="107000"/>
                        </a:lnSpc>
                        <a:spcAft>
                          <a:spcPts val="800"/>
                        </a:spcAft>
                      </a:pPr>
                      <a:r>
                        <a:rPr lang="en-IN" sz="1100" kern="100" dirty="0">
                          <a:effectLst/>
                        </a:rPr>
                        <a:t>A,D,E,F,G,H,I,K,L,N,Q,R,S,T,V,W,Y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38100" cap="flat" cmpd="sng" algn="ctr">
                      <a:solidFill>
                        <a:schemeClr val="tx1"/>
                      </a:solidFill>
                      <a:prstDash val="solid"/>
                      <a:round/>
                      <a:headEnd type="none" w="med" len="med"/>
                      <a:tailEnd type="none" w="med" len="med"/>
                    </a:lnB>
                    <a:solidFill>
                      <a:srgbClr val="FFFF00"/>
                    </a:solidFill>
                  </a:tcPr>
                </a:tc>
                <a:tc hMerge="1">
                  <a:txBody>
                    <a:bodyPr/>
                    <a:lstStyle/>
                    <a:p>
                      <a:endParaRPr lang="en-IN"/>
                    </a:p>
                  </a:txBody>
                  <a:tcPr/>
                </a:tc>
                <a:tc hMerge="1">
                  <a:txBody>
                    <a:bodyPr/>
                    <a:lstStyle/>
                    <a:p>
                      <a:pPr>
                        <a:lnSpc>
                          <a:spcPct val="107000"/>
                        </a:lnSpc>
                        <a:spcAft>
                          <a:spcPts val="800"/>
                        </a:spcAft>
                      </a:pP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kern="100" dirty="0">
                          <a:effectLst/>
                        </a:rPr>
                        <a:t> 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38100" cap="flat" cmpd="sng" algn="ctr">
                      <a:solidFill>
                        <a:schemeClr val="tx1"/>
                      </a:solidFill>
                      <a:prstDash val="solid"/>
                      <a:round/>
                      <a:headEnd type="none" w="med" len="med"/>
                      <a:tailEnd type="none" w="med" len="med"/>
                    </a:lnB>
                    <a:solidFill>
                      <a:srgbClr val="FFFF00"/>
                    </a:solidFill>
                  </a:tcPr>
                </a:tc>
                <a:tc gridSpan="2">
                  <a:txBody>
                    <a:bodyPr/>
                    <a:lstStyle/>
                    <a:p>
                      <a:pPr algn="r">
                        <a:lnSpc>
                          <a:spcPct val="107000"/>
                        </a:lnSpc>
                        <a:spcAft>
                          <a:spcPts val="800"/>
                        </a:spcAft>
                      </a:pPr>
                      <a:r>
                        <a:rPr lang="en-IN" sz="1100" kern="100" dirty="0">
                          <a:effectLst/>
                        </a:rPr>
                        <a:t> 0.01</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38100" cap="flat" cmpd="sng" algn="ctr">
                      <a:solidFill>
                        <a:schemeClr val="tx1"/>
                      </a:solidFill>
                      <a:prstDash val="solid"/>
                      <a:round/>
                      <a:headEnd type="none" w="med" len="med"/>
                      <a:tailEnd type="none" w="med" len="med"/>
                    </a:lnB>
                    <a:solidFill>
                      <a:srgbClr val="FFFF00"/>
                    </a:solidFill>
                  </a:tcPr>
                </a:tc>
                <a:tc hMerge="1">
                  <a:txBody>
                    <a:bodyPr/>
                    <a:lstStyle/>
                    <a:p>
                      <a:pPr>
                        <a:lnSpc>
                          <a:spcPct val="107000"/>
                        </a:lnSpc>
                        <a:spcAft>
                          <a:spcPts val="800"/>
                        </a:spcAft>
                      </a:pP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gridSpan="2">
                  <a:txBody>
                    <a:bodyPr/>
                    <a:lstStyle/>
                    <a:p>
                      <a:pPr algn="r">
                        <a:lnSpc>
                          <a:spcPct val="107000"/>
                        </a:lnSpc>
                        <a:spcAft>
                          <a:spcPts val="800"/>
                        </a:spcAf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1000</a:t>
                      </a:r>
                    </a:p>
                  </a:txBody>
                  <a:tcPr marL="68580" marR="68580" marT="0" marB="0">
                    <a:lnB w="38100" cap="flat" cmpd="sng" algn="ctr">
                      <a:solidFill>
                        <a:schemeClr val="tx1"/>
                      </a:solidFill>
                      <a:prstDash val="solid"/>
                      <a:round/>
                      <a:headEnd type="none" w="med" len="med"/>
                      <a:tailEnd type="none" w="med" len="med"/>
                    </a:lnB>
                    <a:solidFill>
                      <a:srgbClr val="FFFF00"/>
                    </a:solidFill>
                  </a:tcPr>
                </a:tc>
                <a:tc hMerge="1">
                  <a:txBody>
                    <a:bodyPr/>
                    <a:lstStyle/>
                    <a:p>
                      <a:pPr>
                        <a:lnSpc>
                          <a:spcPct val="107000"/>
                        </a:lnSpc>
                        <a:spcAft>
                          <a:spcPts val="800"/>
                        </a:spcAft>
                      </a:pP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gridSpan="2">
                  <a:txBody>
                    <a:bodyPr/>
                    <a:lstStyle/>
                    <a:p>
                      <a:pPr algn="r">
                        <a:lnSpc>
                          <a:spcPct val="107000"/>
                        </a:lnSpc>
                        <a:spcAft>
                          <a:spcPts val="800"/>
                        </a:spcAft>
                      </a:pPr>
                      <a:r>
                        <a:rPr lang="en-IN" sz="1100" kern="100" dirty="0">
                          <a:effectLst/>
                          <a:latin typeface="Aptos" panose="020B0004020202020204" pitchFamily="34" charset="0"/>
                          <a:ea typeface="Aptos" panose="020B0004020202020204" pitchFamily="34" charset="0"/>
                          <a:cs typeface="Times New Roman" panose="02020603050405020304" pitchFamily="18" charset="0"/>
                        </a:rPr>
                        <a:t>0.01</a:t>
                      </a:r>
                    </a:p>
                  </a:txBody>
                  <a:tcPr marL="68580" marR="68580" marT="0" marB="0">
                    <a:lnB w="38100" cap="flat" cmpd="sng" algn="ctr">
                      <a:solidFill>
                        <a:schemeClr val="tx1"/>
                      </a:solidFill>
                      <a:prstDash val="solid"/>
                      <a:round/>
                      <a:headEnd type="none" w="med" len="med"/>
                      <a:tailEnd type="none" w="med" len="med"/>
                    </a:lnB>
                    <a:solidFill>
                      <a:srgbClr val="FFFF00"/>
                    </a:solidFill>
                  </a:tcPr>
                </a:tc>
                <a:tc hMerge="1">
                  <a:txBody>
                    <a:bodyPr/>
                    <a:lstStyle/>
                    <a:p>
                      <a:pPr>
                        <a:lnSpc>
                          <a:spcPct val="107000"/>
                        </a:lnSpc>
                        <a:spcAft>
                          <a:spcPts val="800"/>
                        </a:spcAft>
                      </a:pP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a:txBody>
                    <a:bodyPr/>
                    <a:lstStyle/>
                    <a:p>
                      <a:pPr algn="r">
                        <a:lnSpc>
                          <a:spcPct val="107000"/>
                        </a:lnSpc>
                        <a:spcAft>
                          <a:spcPts val="800"/>
                        </a:spcAft>
                      </a:pPr>
                      <a:r>
                        <a:rPr lang="en-IN" sz="1100" kern="100" dirty="0">
                          <a:effectLst/>
                        </a:rPr>
                        <a:t>0.01 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38100" cap="flat" cmpd="sng" algn="ctr">
                      <a:solidFill>
                        <a:schemeClr val="tx1"/>
                      </a:solidFill>
                      <a:prstDash val="solid"/>
                      <a:round/>
                      <a:headEnd type="none" w="med" len="med"/>
                      <a:tailEnd type="none" w="med" len="med"/>
                    </a:lnB>
                    <a:solidFill>
                      <a:srgbClr val="FFFF00"/>
                    </a:solidFill>
                  </a:tcPr>
                </a:tc>
                <a:tc gridSpan="2">
                  <a:txBody>
                    <a:bodyPr/>
                    <a:lstStyle/>
                    <a:p>
                      <a:pPr algn="r">
                        <a:lnSpc>
                          <a:spcPct val="107000"/>
                        </a:lnSpc>
                        <a:spcAft>
                          <a:spcPts val="800"/>
                        </a:spcAft>
                      </a:pPr>
                      <a:r>
                        <a:rPr lang="en-IN" sz="1100" kern="100" dirty="0">
                          <a:effectLst/>
                        </a:rPr>
                        <a:t>0.9 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38100" cap="flat" cmpd="sng" algn="ctr">
                      <a:solidFill>
                        <a:schemeClr val="tx1"/>
                      </a:solidFill>
                      <a:prstDash val="solid"/>
                      <a:round/>
                      <a:headEnd type="none" w="med" len="med"/>
                      <a:tailEnd type="none" w="med" len="med"/>
                    </a:lnB>
                    <a:solidFill>
                      <a:srgbClr val="FFFF00"/>
                    </a:solidFill>
                  </a:tcPr>
                </a:tc>
                <a:tc hMerge="1">
                  <a:txBody>
                    <a:bodyPr/>
                    <a:lstStyle/>
                    <a:p>
                      <a:pPr>
                        <a:lnSpc>
                          <a:spcPct val="107000"/>
                        </a:lnSpc>
                        <a:spcAft>
                          <a:spcPts val="800"/>
                        </a:spcAft>
                      </a:pP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rgbClr val="FFFF00"/>
                    </a:solidFill>
                  </a:tcPr>
                </a:tc>
                <a:tc gridSpan="2">
                  <a:txBody>
                    <a:bodyPr/>
                    <a:lstStyle/>
                    <a:p>
                      <a:pPr algn="r"/>
                      <a:r>
                        <a:rPr lang="en-IN" sz="1100" kern="100" dirty="0">
                          <a:effectLst/>
                        </a:rPr>
                        <a:t>5000 </a:t>
                      </a:r>
                      <a:endParaRPr lang="en-IN" sz="1100" dirty="0"/>
                    </a:p>
                  </a:txBody>
                  <a:tcPr marL="68580" marR="68580" marT="0" marB="0">
                    <a:lnB w="38100" cap="flat" cmpd="sng" algn="ctr">
                      <a:solidFill>
                        <a:schemeClr val="tx1"/>
                      </a:solidFill>
                      <a:prstDash val="solid"/>
                      <a:round/>
                      <a:headEnd type="none" w="med" len="med"/>
                      <a:tailEnd type="none" w="med" len="med"/>
                    </a:lnB>
                    <a:solidFill>
                      <a:srgbClr val="FFFF00"/>
                    </a:solidFill>
                  </a:tcPr>
                </a:tc>
                <a:tc hMerge="1">
                  <a:txBody>
                    <a:bodyPr/>
                    <a:lstStyle/>
                    <a:p>
                      <a:endParaRPr lang="en-IN" sz="1100" dirty="0"/>
                    </a:p>
                  </a:txBody>
                  <a:tcPr marL="68580" marR="68580" marT="0" marB="0">
                    <a:solidFill>
                      <a:srgbClr val="FFFF00"/>
                    </a:solidFill>
                  </a:tcPr>
                </a:tc>
                <a:tc gridSpan="2">
                  <a:txBody>
                    <a:bodyPr/>
                    <a:lstStyle/>
                    <a:p>
                      <a:pPr algn="r"/>
                      <a:r>
                        <a:rPr lang="en-IN" sz="1100" kern="100" dirty="0">
                          <a:effectLst/>
                        </a:rPr>
                        <a:t>5000 </a:t>
                      </a:r>
                      <a:endParaRPr lang="en-IN" sz="1100" dirty="0"/>
                    </a:p>
                  </a:txBody>
                  <a:tcPr marL="68580" marR="68580" marT="0" marB="0">
                    <a:lnB w="38100" cap="flat" cmpd="sng" algn="ctr">
                      <a:solidFill>
                        <a:schemeClr val="tx1"/>
                      </a:solidFill>
                      <a:prstDash val="solid"/>
                      <a:round/>
                      <a:headEnd type="none" w="med" len="med"/>
                      <a:tailEnd type="none" w="med" len="med"/>
                    </a:lnB>
                    <a:solidFill>
                      <a:srgbClr val="FFFF00"/>
                    </a:solidFill>
                  </a:tcPr>
                </a:tc>
                <a:tc hMerge="1">
                  <a:txBody>
                    <a:bodyPr/>
                    <a:lstStyle/>
                    <a:p>
                      <a:endParaRPr lang="en-IN" sz="1100" dirty="0"/>
                    </a:p>
                  </a:txBody>
                  <a:tcPr marL="68580" marR="68580" marT="0" marB="0">
                    <a:solidFill>
                      <a:srgbClr val="FFFF00"/>
                    </a:solidFill>
                  </a:tcPr>
                </a:tc>
                <a:tc gridSpan="2">
                  <a:txBody>
                    <a:bodyPr/>
                    <a:lstStyle/>
                    <a:p>
                      <a:pPr algn="r">
                        <a:lnSpc>
                          <a:spcPct val="107000"/>
                        </a:lnSpc>
                        <a:spcAft>
                          <a:spcPts val="800"/>
                        </a:spcAft>
                      </a:pPr>
                      <a:r>
                        <a:rPr lang="en-IN" sz="1100" kern="100" dirty="0">
                          <a:effectLst/>
                        </a:rPr>
                        <a:t>200 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38100" cap="flat" cmpd="sng" algn="ctr">
                      <a:solidFill>
                        <a:schemeClr val="tx1"/>
                      </a:solidFill>
                      <a:prstDash val="solid"/>
                      <a:round/>
                      <a:headEnd type="none" w="med" len="med"/>
                      <a:tailEnd type="none" w="med" len="med"/>
                    </a:lnB>
                    <a:solidFill>
                      <a:srgbClr val="FFFF00"/>
                    </a:solidFill>
                  </a:tcPr>
                </a:tc>
                <a:tc hMerge="1">
                  <a:txBody>
                    <a:bodyPr/>
                    <a:lstStyle/>
                    <a:p>
                      <a:pPr>
                        <a:lnSpc>
                          <a:spcPct val="107000"/>
                        </a:lnSpc>
                        <a:spcAft>
                          <a:spcPts val="800"/>
                        </a:spcAft>
                      </a:pPr>
                      <a:r>
                        <a:rPr lang="en-IN" sz="1000" kern="100" dirty="0">
                          <a:effectLst/>
                        </a:rPr>
                        <a:t> </a:t>
                      </a:r>
                      <a:endParaRPr lang="en-IN"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N" sz="1100" kern="100" dirty="0">
                          <a:effectLst/>
                        </a:rPr>
                        <a:t>7 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B w="381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24438635"/>
                  </a:ext>
                </a:extLst>
              </a:tr>
            </a:tbl>
          </a:graphicData>
        </a:graphic>
      </p:graphicFrame>
    </p:spTree>
    <p:extLst>
      <p:ext uri="{BB962C8B-B14F-4D97-AF65-F5344CB8AC3E}">
        <p14:creationId xmlns:p14="http://schemas.microsoft.com/office/powerpoint/2010/main" val="107639148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1255</TotalTime>
  <Words>5159</Words>
  <Application>Microsoft Office PowerPoint</Application>
  <PresentationFormat>Custom</PresentationFormat>
  <Paragraphs>444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Lora</vt:lpstr>
      <vt:lpstr>Arial</vt:lpstr>
      <vt:lpstr>Times New Roman</vt:lpstr>
      <vt:lpstr>Aptos</vt:lpstr>
      <vt:lpstr>Simple Light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Anmol Singh</cp:lastModifiedBy>
  <cp:revision>15</cp:revision>
  <dcterms:modified xsi:type="dcterms:W3CDTF">2024-05-23T06:21:46Z</dcterms:modified>
</cp:coreProperties>
</file>